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341"/>
  </p:notesMasterIdLst>
  <p:handoutMasterIdLst>
    <p:handoutMasterId r:id="rId342"/>
  </p:handoutMasterIdLst>
  <p:sldIdLst>
    <p:sldId id="713" r:id="rId2"/>
    <p:sldId id="711" r:id="rId3"/>
    <p:sldId id="256" r:id="rId4"/>
    <p:sldId id="296" r:id="rId5"/>
    <p:sldId id="292" r:id="rId6"/>
    <p:sldId id="297" r:id="rId7"/>
    <p:sldId id="298" r:id="rId8"/>
    <p:sldId id="283" r:id="rId9"/>
    <p:sldId id="462" r:id="rId10"/>
    <p:sldId id="463" r:id="rId11"/>
    <p:sldId id="464" r:id="rId12"/>
    <p:sldId id="509" r:id="rId13"/>
    <p:sldId id="510" r:id="rId14"/>
    <p:sldId id="511" r:id="rId15"/>
    <p:sldId id="512" r:id="rId16"/>
    <p:sldId id="513" r:id="rId17"/>
    <p:sldId id="514" r:id="rId18"/>
    <p:sldId id="515" r:id="rId19"/>
    <p:sldId id="516" r:id="rId20"/>
    <p:sldId id="556" r:id="rId21"/>
    <p:sldId id="557" r:id="rId22"/>
    <p:sldId id="558" r:id="rId23"/>
    <p:sldId id="559" r:id="rId24"/>
    <p:sldId id="560" r:id="rId25"/>
    <p:sldId id="522" r:id="rId26"/>
    <p:sldId id="523" r:id="rId27"/>
    <p:sldId id="524" r:id="rId28"/>
    <p:sldId id="525" r:id="rId29"/>
    <p:sldId id="526" r:id="rId30"/>
    <p:sldId id="527" r:id="rId31"/>
    <p:sldId id="528" r:id="rId32"/>
    <p:sldId id="529" r:id="rId33"/>
    <p:sldId id="530" r:id="rId34"/>
    <p:sldId id="531" r:id="rId35"/>
    <p:sldId id="532" r:id="rId36"/>
    <p:sldId id="533" r:id="rId37"/>
    <p:sldId id="534" r:id="rId38"/>
    <p:sldId id="535" r:id="rId39"/>
    <p:sldId id="536" r:id="rId40"/>
    <p:sldId id="537" r:id="rId41"/>
    <p:sldId id="538" r:id="rId42"/>
    <p:sldId id="539" r:id="rId43"/>
    <p:sldId id="540" r:id="rId44"/>
    <p:sldId id="541" r:id="rId45"/>
    <p:sldId id="542" r:id="rId46"/>
    <p:sldId id="543" r:id="rId47"/>
    <p:sldId id="544" r:id="rId48"/>
    <p:sldId id="545" r:id="rId49"/>
    <p:sldId id="546" r:id="rId50"/>
    <p:sldId id="547" r:id="rId51"/>
    <p:sldId id="548" r:id="rId52"/>
    <p:sldId id="549" r:id="rId53"/>
    <p:sldId id="550" r:id="rId54"/>
    <p:sldId id="551" r:id="rId55"/>
    <p:sldId id="552" r:id="rId56"/>
    <p:sldId id="553" r:id="rId57"/>
    <p:sldId id="695" r:id="rId58"/>
    <p:sldId id="696" r:id="rId59"/>
    <p:sldId id="697" r:id="rId60"/>
    <p:sldId id="698" r:id="rId61"/>
    <p:sldId id="700" r:id="rId62"/>
    <p:sldId id="701" r:id="rId63"/>
    <p:sldId id="702" r:id="rId64"/>
    <p:sldId id="703" r:id="rId65"/>
    <p:sldId id="704" r:id="rId66"/>
    <p:sldId id="707" r:id="rId67"/>
    <p:sldId id="302" r:id="rId68"/>
    <p:sldId id="708" r:id="rId69"/>
    <p:sldId id="303" r:id="rId70"/>
    <p:sldId id="307" r:id="rId71"/>
    <p:sldId id="555" r:id="rId72"/>
    <p:sldId id="316" r:id="rId73"/>
    <p:sldId id="317" r:id="rId74"/>
    <p:sldId id="318" r:id="rId75"/>
    <p:sldId id="319" r:id="rId76"/>
    <p:sldId id="706" r:id="rId77"/>
    <p:sldId id="705" r:id="rId78"/>
    <p:sldId id="320" r:id="rId79"/>
    <p:sldId id="321" r:id="rId80"/>
    <p:sldId id="322" r:id="rId81"/>
    <p:sldId id="323" r:id="rId82"/>
    <p:sldId id="324" r:id="rId83"/>
    <p:sldId id="325" r:id="rId84"/>
    <p:sldId id="326" r:id="rId85"/>
    <p:sldId id="327" r:id="rId86"/>
    <p:sldId id="328" r:id="rId87"/>
    <p:sldId id="329" r:id="rId88"/>
    <p:sldId id="331" r:id="rId89"/>
    <p:sldId id="332" r:id="rId90"/>
    <p:sldId id="333" r:id="rId91"/>
    <p:sldId id="334" r:id="rId92"/>
    <p:sldId id="335" r:id="rId93"/>
    <p:sldId id="336" r:id="rId94"/>
    <p:sldId id="337" r:id="rId95"/>
    <p:sldId id="338" r:id="rId96"/>
    <p:sldId id="339" r:id="rId97"/>
    <p:sldId id="340" r:id="rId98"/>
    <p:sldId id="341" r:id="rId99"/>
    <p:sldId id="342" r:id="rId100"/>
    <p:sldId id="343" r:id="rId101"/>
    <p:sldId id="344" r:id="rId102"/>
    <p:sldId id="345" r:id="rId103"/>
    <p:sldId id="346" r:id="rId104"/>
    <p:sldId id="347" r:id="rId105"/>
    <p:sldId id="348" r:id="rId106"/>
    <p:sldId id="349" r:id="rId107"/>
    <p:sldId id="350" r:id="rId108"/>
    <p:sldId id="351" r:id="rId109"/>
    <p:sldId id="352" r:id="rId110"/>
    <p:sldId id="353" r:id="rId111"/>
    <p:sldId id="354" r:id="rId112"/>
    <p:sldId id="355" r:id="rId113"/>
    <p:sldId id="356" r:id="rId114"/>
    <p:sldId id="357" r:id="rId115"/>
    <p:sldId id="358" r:id="rId116"/>
    <p:sldId id="359" r:id="rId117"/>
    <p:sldId id="360" r:id="rId118"/>
    <p:sldId id="361" r:id="rId119"/>
    <p:sldId id="362" r:id="rId120"/>
    <p:sldId id="363" r:id="rId121"/>
    <p:sldId id="364" r:id="rId122"/>
    <p:sldId id="365" r:id="rId123"/>
    <p:sldId id="366" r:id="rId124"/>
    <p:sldId id="367" r:id="rId125"/>
    <p:sldId id="368" r:id="rId126"/>
    <p:sldId id="369" r:id="rId127"/>
    <p:sldId id="370" r:id="rId128"/>
    <p:sldId id="371" r:id="rId129"/>
    <p:sldId id="372" r:id="rId130"/>
    <p:sldId id="373" r:id="rId131"/>
    <p:sldId id="374" r:id="rId132"/>
    <p:sldId id="375" r:id="rId133"/>
    <p:sldId id="376" r:id="rId134"/>
    <p:sldId id="377" r:id="rId135"/>
    <p:sldId id="378" r:id="rId136"/>
    <p:sldId id="379" r:id="rId137"/>
    <p:sldId id="380" r:id="rId138"/>
    <p:sldId id="381" r:id="rId139"/>
    <p:sldId id="382" r:id="rId140"/>
    <p:sldId id="383" r:id="rId141"/>
    <p:sldId id="384" r:id="rId142"/>
    <p:sldId id="385" r:id="rId143"/>
    <p:sldId id="386" r:id="rId144"/>
    <p:sldId id="387" r:id="rId145"/>
    <p:sldId id="388" r:id="rId146"/>
    <p:sldId id="389" r:id="rId147"/>
    <p:sldId id="390" r:id="rId148"/>
    <p:sldId id="391" r:id="rId149"/>
    <p:sldId id="392" r:id="rId150"/>
    <p:sldId id="393" r:id="rId151"/>
    <p:sldId id="394" r:id="rId152"/>
    <p:sldId id="395" r:id="rId153"/>
    <p:sldId id="396" r:id="rId154"/>
    <p:sldId id="397" r:id="rId155"/>
    <p:sldId id="398" r:id="rId156"/>
    <p:sldId id="399" r:id="rId157"/>
    <p:sldId id="400" r:id="rId158"/>
    <p:sldId id="401" r:id="rId159"/>
    <p:sldId id="402" r:id="rId160"/>
    <p:sldId id="403" r:id="rId161"/>
    <p:sldId id="404" r:id="rId162"/>
    <p:sldId id="405" r:id="rId163"/>
    <p:sldId id="406" r:id="rId164"/>
    <p:sldId id="407" r:id="rId165"/>
    <p:sldId id="408" r:id="rId166"/>
    <p:sldId id="409" r:id="rId167"/>
    <p:sldId id="410" r:id="rId168"/>
    <p:sldId id="411" r:id="rId169"/>
    <p:sldId id="412" r:id="rId170"/>
    <p:sldId id="414" r:id="rId171"/>
    <p:sldId id="415" r:id="rId172"/>
    <p:sldId id="416" r:id="rId173"/>
    <p:sldId id="709" r:id="rId174"/>
    <p:sldId id="417" r:id="rId175"/>
    <p:sldId id="418" r:id="rId176"/>
    <p:sldId id="419" r:id="rId177"/>
    <p:sldId id="420" r:id="rId178"/>
    <p:sldId id="421" r:id="rId179"/>
    <p:sldId id="422" r:id="rId180"/>
    <p:sldId id="423" r:id="rId181"/>
    <p:sldId id="424" r:id="rId182"/>
    <p:sldId id="425" r:id="rId183"/>
    <p:sldId id="426" r:id="rId184"/>
    <p:sldId id="427" r:id="rId185"/>
    <p:sldId id="428" r:id="rId186"/>
    <p:sldId id="429" r:id="rId187"/>
    <p:sldId id="430" r:id="rId188"/>
    <p:sldId id="431" r:id="rId189"/>
    <p:sldId id="432" r:id="rId190"/>
    <p:sldId id="433" r:id="rId191"/>
    <p:sldId id="434" r:id="rId192"/>
    <p:sldId id="435" r:id="rId193"/>
    <p:sldId id="436" r:id="rId194"/>
    <p:sldId id="437" r:id="rId195"/>
    <p:sldId id="438" r:id="rId196"/>
    <p:sldId id="439" r:id="rId197"/>
    <p:sldId id="440" r:id="rId198"/>
    <p:sldId id="441" r:id="rId199"/>
    <p:sldId id="442" r:id="rId200"/>
    <p:sldId id="443" r:id="rId201"/>
    <p:sldId id="444" r:id="rId202"/>
    <p:sldId id="445" r:id="rId203"/>
    <p:sldId id="446" r:id="rId204"/>
    <p:sldId id="447" r:id="rId205"/>
    <p:sldId id="448" r:id="rId206"/>
    <p:sldId id="449" r:id="rId207"/>
    <p:sldId id="450" r:id="rId208"/>
    <p:sldId id="451" r:id="rId209"/>
    <p:sldId id="452" r:id="rId210"/>
    <p:sldId id="453" r:id="rId211"/>
    <p:sldId id="454" r:id="rId212"/>
    <p:sldId id="455" r:id="rId213"/>
    <p:sldId id="456" r:id="rId214"/>
    <p:sldId id="457" r:id="rId215"/>
    <p:sldId id="458" r:id="rId216"/>
    <p:sldId id="459" r:id="rId217"/>
    <p:sldId id="562" r:id="rId218"/>
    <p:sldId id="563" r:id="rId219"/>
    <p:sldId id="564" r:id="rId220"/>
    <p:sldId id="565" r:id="rId221"/>
    <p:sldId id="566" r:id="rId222"/>
    <p:sldId id="567" r:id="rId223"/>
    <p:sldId id="568" r:id="rId224"/>
    <p:sldId id="569" r:id="rId225"/>
    <p:sldId id="570" r:id="rId226"/>
    <p:sldId id="571" r:id="rId227"/>
    <p:sldId id="572" r:id="rId228"/>
    <p:sldId id="573" r:id="rId229"/>
    <p:sldId id="574" r:id="rId230"/>
    <p:sldId id="575" r:id="rId231"/>
    <p:sldId id="576" r:id="rId232"/>
    <p:sldId id="577" r:id="rId233"/>
    <p:sldId id="578" r:id="rId234"/>
    <p:sldId id="579" r:id="rId235"/>
    <p:sldId id="580" r:id="rId236"/>
    <p:sldId id="581" r:id="rId237"/>
    <p:sldId id="582" r:id="rId238"/>
    <p:sldId id="583" r:id="rId239"/>
    <p:sldId id="584" r:id="rId240"/>
    <p:sldId id="585" r:id="rId241"/>
    <p:sldId id="586" r:id="rId242"/>
    <p:sldId id="587" r:id="rId243"/>
    <p:sldId id="588" r:id="rId244"/>
    <p:sldId id="589" r:id="rId245"/>
    <p:sldId id="590" r:id="rId246"/>
    <p:sldId id="591" r:id="rId247"/>
    <p:sldId id="592" r:id="rId248"/>
    <p:sldId id="593" r:id="rId249"/>
    <p:sldId id="594" r:id="rId250"/>
    <p:sldId id="595" r:id="rId251"/>
    <p:sldId id="596" r:id="rId252"/>
    <p:sldId id="597" r:id="rId253"/>
    <p:sldId id="598" r:id="rId254"/>
    <p:sldId id="599" r:id="rId255"/>
    <p:sldId id="600" r:id="rId256"/>
    <p:sldId id="601" r:id="rId257"/>
    <p:sldId id="602" r:id="rId258"/>
    <p:sldId id="603" r:id="rId259"/>
    <p:sldId id="604" r:id="rId260"/>
    <p:sldId id="605" r:id="rId261"/>
    <p:sldId id="606" r:id="rId262"/>
    <p:sldId id="607" r:id="rId263"/>
    <p:sldId id="608" r:id="rId264"/>
    <p:sldId id="609" r:id="rId265"/>
    <p:sldId id="610" r:id="rId266"/>
    <p:sldId id="611" r:id="rId267"/>
    <p:sldId id="612" r:id="rId268"/>
    <p:sldId id="613" r:id="rId269"/>
    <p:sldId id="614" r:id="rId270"/>
    <p:sldId id="615" r:id="rId271"/>
    <p:sldId id="710" r:id="rId272"/>
    <p:sldId id="617" r:id="rId273"/>
    <p:sldId id="618" r:id="rId274"/>
    <p:sldId id="678" r:id="rId275"/>
    <p:sldId id="679" r:id="rId276"/>
    <p:sldId id="619" r:id="rId277"/>
    <p:sldId id="620" r:id="rId278"/>
    <p:sldId id="621" r:id="rId279"/>
    <p:sldId id="622" r:id="rId280"/>
    <p:sldId id="623" r:id="rId281"/>
    <p:sldId id="624" r:id="rId282"/>
    <p:sldId id="625" r:id="rId283"/>
    <p:sldId id="626" r:id="rId284"/>
    <p:sldId id="627" r:id="rId285"/>
    <p:sldId id="628" r:id="rId286"/>
    <p:sldId id="629" r:id="rId287"/>
    <p:sldId id="630" r:id="rId288"/>
    <p:sldId id="631" r:id="rId289"/>
    <p:sldId id="632" r:id="rId290"/>
    <p:sldId id="633" r:id="rId291"/>
    <p:sldId id="634" r:id="rId292"/>
    <p:sldId id="635" r:id="rId293"/>
    <p:sldId id="636" r:id="rId294"/>
    <p:sldId id="637" r:id="rId295"/>
    <p:sldId id="638" r:id="rId296"/>
    <p:sldId id="639" r:id="rId297"/>
    <p:sldId id="640" r:id="rId298"/>
    <p:sldId id="641" r:id="rId299"/>
    <p:sldId id="642" r:id="rId300"/>
    <p:sldId id="643" r:id="rId301"/>
    <p:sldId id="644" r:id="rId302"/>
    <p:sldId id="645" r:id="rId303"/>
    <p:sldId id="646" r:id="rId304"/>
    <p:sldId id="647" r:id="rId305"/>
    <p:sldId id="648" r:id="rId306"/>
    <p:sldId id="649" r:id="rId307"/>
    <p:sldId id="650" r:id="rId308"/>
    <p:sldId id="651" r:id="rId309"/>
    <p:sldId id="652" r:id="rId310"/>
    <p:sldId id="653" r:id="rId311"/>
    <p:sldId id="654" r:id="rId312"/>
    <p:sldId id="655" r:id="rId313"/>
    <p:sldId id="656" r:id="rId314"/>
    <p:sldId id="657" r:id="rId315"/>
    <p:sldId id="658" r:id="rId316"/>
    <p:sldId id="660" r:id="rId317"/>
    <p:sldId id="659" r:id="rId318"/>
    <p:sldId id="661" r:id="rId319"/>
    <p:sldId id="662" r:id="rId320"/>
    <p:sldId id="663" r:id="rId321"/>
    <p:sldId id="664" r:id="rId322"/>
    <p:sldId id="665" r:id="rId323"/>
    <p:sldId id="666" r:id="rId324"/>
    <p:sldId id="667" r:id="rId325"/>
    <p:sldId id="668" r:id="rId326"/>
    <p:sldId id="669" r:id="rId327"/>
    <p:sldId id="670" r:id="rId328"/>
    <p:sldId id="671" r:id="rId329"/>
    <p:sldId id="672" r:id="rId330"/>
    <p:sldId id="673" r:id="rId331"/>
    <p:sldId id="674" r:id="rId332"/>
    <p:sldId id="675" r:id="rId333"/>
    <p:sldId id="676" r:id="rId334"/>
    <p:sldId id="677" r:id="rId335"/>
    <p:sldId id="680" r:id="rId336"/>
    <p:sldId id="681" r:id="rId337"/>
    <p:sldId id="682" r:id="rId338"/>
    <p:sldId id="683" r:id="rId339"/>
    <p:sldId id="694" r:id="rId340"/>
  </p:sldIdLst>
  <p:sldSz cx="9144000" cy="6858000" type="screen4x3"/>
  <p:notesSz cx="6858000" cy="9236075"/>
  <p:defaultTextStyle>
    <a:defPPr>
      <a:defRPr lang="en-US"/>
    </a:defPPr>
    <a:lvl1pPr algn="r" rtl="1" eaLnBrk="0" fontAlgn="base" hangingPunct="0">
      <a:spcBef>
        <a:spcPct val="0"/>
      </a:spcBef>
      <a:spcAft>
        <a:spcPct val="0"/>
      </a:spcAft>
      <a:defRPr sz="4800" b="1" kern="1200">
        <a:solidFill>
          <a:schemeClr val="tx1"/>
        </a:solidFill>
        <a:latin typeface="Arial" pitchFamily="34" charset="0"/>
        <a:ea typeface="+mn-ea"/>
        <a:cs typeface="Titr" pitchFamily="2" charset="-78"/>
      </a:defRPr>
    </a:lvl1pPr>
    <a:lvl2pPr marL="457200" algn="r" rtl="1" eaLnBrk="0" fontAlgn="base" hangingPunct="0">
      <a:spcBef>
        <a:spcPct val="0"/>
      </a:spcBef>
      <a:spcAft>
        <a:spcPct val="0"/>
      </a:spcAft>
      <a:defRPr sz="4800" b="1" kern="1200">
        <a:solidFill>
          <a:schemeClr val="tx1"/>
        </a:solidFill>
        <a:latin typeface="Arial" pitchFamily="34" charset="0"/>
        <a:ea typeface="+mn-ea"/>
        <a:cs typeface="Titr" pitchFamily="2" charset="-78"/>
      </a:defRPr>
    </a:lvl2pPr>
    <a:lvl3pPr marL="914400" algn="r" rtl="1" eaLnBrk="0" fontAlgn="base" hangingPunct="0">
      <a:spcBef>
        <a:spcPct val="0"/>
      </a:spcBef>
      <a:spcAft>
        <a:spcPct val="0"/>
      </a:spcAft>
      <a:defRPr sz="4800" b="1" kern="1200">
        <a:solidFill>
          <a:schemeClr val="tx1"/>
        </a:solidFill>
        <a:latin typeface="Arial" pitchFamily="34" charset="0"/>
        <a:ea typeface="+mn-ea"/>
        <a:cs typeface="Titr" pitchFamily="2" charset="-78"/>
      </a:defRPr>
    </a:lvl3pPr>
    <a:lvl4pPr marL="1371600" algn="r" rtl="1" eaLnBrk="0" fontAlgn="base" hangingPunct="0">
      <a:spcBef>
        <a:spcPct val="0"/>
      </a:spcBef>
      <a:spcAft>
        <a:spcPct val="0"/>
      </a:spcAft>
      <a:defRPr sz="4800" b="1" kern="1200">
        <a:solidFill>
          <a:schemeClr val="tx1"/>
        </a:solidFill>
        <a:latin typeface="Arial" pitchFamily="34" charset="0"/>
        <a:ea typeface="+mn-ea"/>
        <a:cs typeface="Titr" pitchFamily="2" charset="-78"/>
      </a:defRPr>
    </a:lvl4pPr>
    <a:lvl5pPr marL="1828800" algn="r" rtl="1" eaLnBrk="0" fontAlgn="base" hangingPunct="0">
      <a:spcBef>
        <a:spcPct val="0"/>
      </a:spcBef>
      <a:spcAft>
        <a:spcPct val="0"/>
      </a:spcAft>
      <a:defRPr sz="4800" b="1" kern="1200">
        <a:solidFill>
          <a:schemeClr val="tx1"/>
        </a:solidFill>
        <a:latin typeface="Arial" pitchFamily="34" charset="0"/>
        <a:ea typeface="+mn-ea"/>
        <a:cs typeface="Titr" pitchFamily="2" charset="-78"/>
      </a:defRPr>
    </a:lvl5pPr>
    <a:lvl6pPr marL="2286000" algn="r" defTabSz="914400" rtl="1" eaLnBrk="1" latinLnBrk="0" hangingPunct="1">
      <a:defRPr sz="4800" b="1" kern="1200">
        <a:solidFill>
          <a:schemeClr val="tx1"/>
        </a:solidFill>
        <a:latin typeface="Arial" pitchFamily="34" charset="0"/>
        <a:ea typeface="+mn-ea"/>
        <a:cs typeface="Titr" pitchFamily="2" charset="-78"/>
      </a:defRPr>
    </a:lvl6pPr>
    <a:lvl7pPr marL="2743200" algn="r" defTabSz="914400" rtl="1" eaLnBrk="1" latinLnBrk="0" hangingPunct="1">
      <a:defRPr sz="4800" b="1" kern="1200">
        <a:solidFill>
          <a:schemeClr val="tx1"/>
        </a:solidFill>
        <a:latin typeface="Arial" pitchFamily="34" charset="0"/>
        <a:ea typeface="+mn-ea"/>
        <a:cs typeface="Titr" pitchFamily="2" charset="-78"/>
      </a:defRPr>
    </a:lvl7pPr>
    <a:lvl8pPr marL="3200400" algn="r" defTabSz="914400" rtl="1" eaLnBrk="1" latinLnBrk="0" hangingPunct="1">
      <a:defRPr sz="4800" b="1" kern="1200">
        <a:solidFill>
          <a:schemeClr val="tx1"/>
        </a:solidFill>
        <a:latin typeface="Arial" pitchFamily="34" charset="0"/>
        <a:ea typeface="+mn-ea"/>
        <a:cs typeface="Titr" pitchFamily="2" charset="-78"/>
      </a:defRPr>
    </a:lvl8pPr>
    <a:lvl9pPr marL="3657600" algn="r" defTabSz="914400" rtl="1" eaLnBrk="1" latinLnBrk="0" hangingPunct="1">
      <a:defRPr sz="4800" b="1" kern="1200">
        <a:solidFill>
          <a:schemeClr val="tx1"/>
        </a:solidFill>
        <a:latin typeface="Arial" pitchFamily="34" charset="0"/>
        <a:ea typeface="+mn-ea"/>
        <a:cs typeface="Titr"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a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FFCC"/>
    <a:srgbClr val="990000"/>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92" autoAdjust="0"/>
    <p:restoredTop sz="93236" autoAdjust="0"/>
  </p:normalViewPr>
  <p:slideViewPr>
    <p:cSldViewPr>
      <p:cViewPr varScale="1">
        <p:scale>
          <a:sx n="55" d="100"/>
          <a:sy n="55" d="100"/>
        </p:scale>
        <p:origin x="90"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016" y="-96"/>
      </p:cViewPr>
      <p:guideLst>
        <p:guide orient="horz" pos="2909"/>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theme" Target="theme/theme1.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172" Type="http://schemas.openxmlformats.org/officeDocument/2006/relationships/slide" Target="slides/slide171.xml"/><Relationship Id="rId228" Type="http://schemas.openxmlformats.org/officeDocument/2006/relationships/slide" Target="slides/slide227.xml"/><Relationship Id="rId281" Type="http://schemas.openxmlformats.org/officeDocument/2006/relationships/slide" Target="slides/slide280.xml"/><Relationship Id="rId337" Type="http://schemas.openxmlformats.org/officeDocument/2006/relationships/slide" Target="slides/slide336.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notesMaster" Target="notesMasters/notesMaster1.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handoutMaster" Target="handoutMasters/handoutMaster1.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commentAuthors" Target="commentAuthors.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viewProps" Target="viewProps.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tableStyles" Target="tableStyles.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162" Type="http://schemas.openxmlformats.org/officeDocument/2006/relationships/slide" Target="slides/slide161.xml"/><Relationship Id="rId218" Type="http://schemas.openxmlformats.org/officeDocument/2006/relationships/slide" Target="slides/slide217.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173" Type="http://schemas.openxmlformats.org/officeDocument/2006/relationships/slide" Target="slides/slide172.xml"/><Relationship Id="rId229" Type="http://schemas.openxmlformats.org/officeDocument/2006/relationships/slide" Target="slides/slide228.xml"/><Relationship Id="rId240" Type="http://schemas.openxmlformats.org/officeDocument/2006/relationships/slide" Target="slides/slide23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Text Box 6"/>
          <p:cNvSpPr txBox="1">
            <a:spLocks noChangeArrowheads="1"/>
          </p:cNvSpPr>
          <p:nvPr/>
        </p:nvSpPr>
        <p:spPr bwMode="auto">
          <a:xfrm>
            <a:off x="5943600" y="0"/>
            <a:ext cx="914400" cy="274638"/>
          </a:xfrm>
          <a:prstGeom prst="rect">
            <a:avLst/>
          </a:prstGeom>
          <a:noFill/>
          <a:ln w="9525">
            <a:noFill/>
            <a:miter lim="800000"/>
            <a:headEnd/>
            <a:tailEnd/>
          </a:ln>
          <a:effectLst/>
        </p:spPr>
        <p:txBody>
          <a:bodyPr>
            <a:spAutoFit/>
          </a:bodyPr>
          <a:lstStyle/>
          <a:p>
            <a:pPr rtl="0" eaLnBrk="1" hangingPunct="1">
              <a:spcBef>
                <a:spcPct val="50000"/>
              </a:spcBef>
            </a:pPr>
            <a:r>
              <a:rPr lang="en-US" sz="1200" b="0">
                <a:latin typeface="Times New Roman" pitchFamily="18" charset="0"/>
              </a:rPr>
              <a:t>3-</a:t>
            </a:r>
            <a:fld id="{34EA4101-9355-4658-B951-9A1BEA3C744F}" type="slidenum">
              <a:rPr lang="en-US" sz="1200" b="0">
                <a:latin typeface="Times New Roman" pitchFamily="18" charset="0"/>
                <a:cs typeface="Times New Roman" pitchFamily="18" charset="0"/>
              </a:rPr>
              <a:pPr rtl="0" eaLnBrk="1" hangingPunct="1">
                <a:spcBef>
                  <a:spcPct val="50000"/>
                </a:spcBef>
              </a:pPr>
              <a:t>‹#›</a:t>
            </a:fld>
            <a:endParaRPr lang="en-US" sz="1200" b="0">
              <a:latin typeface="Times New Roman"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b="0">
                <a:latin typeface="Times New Roman" pitchFamily="18" charset="0"/>
              </a:defRPr>
            </a:lvl1pPr>
          </a:lstStyle>
          <a:p>
            <a:endParaRPr lang="en-US"/>
          </a:p>
        </p:txBody>
      </p:sp>
      <p:sp>
        <p:nvSpPr>
          <p:cNvPr id="28675" name="Rectangle 3"/>
          <p:cNvSpPr>
            <a:spLocks noGrp="1" noChangeArrowheads="1"/>
          </p:cNvSpPr>
          <p:nvPr>
            <p:ph type="dt"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1" hangingPunct="1">
              <a:defRPr sz="1200" b="0">
                <a:latin typeface="Times New Roman" pitchFamily="18" charset="0"/>
              </a:defRPr>
            </a:lvl1pPr>
          </a:lstStyle>
          <a:p>
            <a:endParaRPr lang="en-US"/>
          </a:p>
        </p:txBody>
      </p:sp>
      <p:sp>
        <p:nvSpPr>
          <p:cNvPr id="28676" name="Rectangle 4"/>
          <p:cNvSpPr>
            <a:spLocks noGrp="1" noRot="1" noChangeAspect="1" noChangeArrowheads="1" noTextEdit="1"/>
          </p:cNvSpPr>
          <p:nvPr>
            <p:ph type="sldImg" idx="2"/>
          </p:nvPr>
        </p:nvSpPr>
        <p:spPr bwMode="auto">
          <a:xfrm>
            <a:off x="1120775" y="692150"/>
            <a:ext cx="4618038" cy="3463925"/>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1" hangingPunct="1">
              <a:defRPr sz="1200" b="0">
                <a:latin typeface="Times New Roman" pitchFamily="18" charset="0"/>
              </a:defRPr>
            </a:lvl1pPr>
          </a:lstStyle>
          <a:p>
            <a:endParaRPr lang="en-US"/>
          </a:p>
        </p:txBody>
      </p:sp>
      <p:sp>
        <p:nvSpPr>
          <p:cNvPr id="28679" name="Rectangle 7"/>
          <p:cNvSpPr>
            <a:spLocks noGrp="1" noChangeArrowheads="1"/>
          </p:cNvSpPr>
          <p:nvPr>
            <p:ph type="sldNum" sz="quarter" idx="5"/>
          </p:nvPr>
        </p:nvSpPr>
        <p:spPr bwMode="auto">
          <a:xfrm>
            <a:off x="388620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eaLnBrk="1" hangingPunct="1">
              <a:defRPr sz="1200" b="0">
                <a:latin typeface="Times New Roman" pitchFamily="18" charset="0"/>
                <a:cs typeface="Times New Roman" pitchFamily="18" charset="0"/>
              </a:defRPr>
            </a:lvl1pPr>
          </a:lstStyle>
          <a:p>
            <a:fld id="{834A08C5-647B-4A24-915C-861F94682EAF}"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r" rtl="1" fontAlgn="base">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r" rtl="1" fontAlgn="base">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r" rtl="1" fontAlgn="base">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r" rtl="1" fontAlgn="base">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Rot="1" noChangeAspect="1" noChangeArrowheads="1" noTextEdit="1"/>
          </p:cNvSpPr>
          <p:nvPr>
            <p:ph type="sldImg"/>
          </p:nvPr>
        </p:nvSpPr>
        <p:spPr>
          <a:ln/>
        </p:spPr>
      </p:sp>
      <p:sp>
        <p:nvSpPr>
          <p:cNvPr id="667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64035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Rot="1" noChangeAspect="1" noChangeArrowheads="1" noTextEdit="1"/>
          </p:cNvSpPr>
          <p:nvPr>
            <p:ph type="sldImg"/>
          </p:nvPr>
        </p:nvSpPr>
        <p:spPr>
          <a:ln/>
        </p:spPr>
      </p:sp>
      <p:sp>
        <p:nvSpPr>
          <p:cNvPr id="66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Rot="1" noChangeAspect="1" noChangeArrowheads="1" noTextEdit="1"/>
          </p:cNvSpPr>
          <p:nvPr>
            <p:ph type="sldImg"/>
          </p:nvPr>
        </p:nvSpPr>
        <p:spPr>
          <a:ln/>
        </p:spPr>
      </p:sp>
      <p:sp>
        <p:nvSpPr>
          <p:cNvPr id="66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Rot="1" noChangeAspect="1" noChangeArrowheads="1" noTextEdit="1"/>
          </p:cNvSpPr>
          <p:nvPr>
            <p:ph type="sldImg"/>
          </p:nvPr>
        </p:nvSpPr>
        <p:spPr>
          <a:ln/>
        </p:spPr>
      </p:sp>
      <p:sp>
        <p:nvSpPr>
          <p:cNvPr id="67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Rot="1" noChangeAspect="1" noChangeArrowheads="1" noTextEdit="1"/>
          </p:cNvSpPr>
          <p:nvPr>
            <p:ph type="sldImg"/>
          </p:nvPr>
        </p:nvSpPr>
        <p:spPr>
          <a:ln/>
        </p:spPr>
      </p:sp>
      <p:sp>
        <p:nvSpPr>
          <p:cNvPr id="84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p:cNvSpPr>
            <a:spLocks noGrp="1" noRot="1" noChangeAspect="1" noChangeArrowheads="1" noTextEdit="1"/>
          </p:cNvSpPr>
          <p:nvPr>
            <p:ph type="sldImg"/>
          </p:nvPr>
        </p:nvSpPr>
        <p:spPr>
          <a:ln/>
        </p:spPr>
      </p:sp>
      <p:sp>
        <p:nvSpPr>
          <p:cNvPr id="6533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r>
              <a:rPr lang="fa-IR" smtClean="0"/>
              <a:t>1/31/2012</a:t>
            </a:r>
            <a:endParaRPr lang="en-US"/>
          </a:p>
        </p:txBody>
      </p:sp>
      <p:sp>
        <p:nvSpPr>
          <p:cNvPr id="17" name="Footer Placeholder 16"/>
          <p:cNvSpPr>
            <a:spLocks noGrp="1"/>
          </p:cNvSpPr>
          <p:nvPr>
            <p:ph type="ftr" sz="quarter" idx="11"/>
          </p:nvPr>
        </p:nvSpPr>
        <p:spPr/>
        <p:txBody>
          <a:bodyPr/>
          <a:lstStyle/>
          <a:p>
            <a:endParaRPr kumimoji="0" lang="en-US" dirty="0"/>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fa-IR" smtClean="0"/>
              <a:t>1/31/2012</a:t>
            </a:r>
            <a:endParaRPr lang="en-US"/>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fa-IR" smtClean="0"/>
              <a:t>1/31/2012</a:t>
            </a:r>
            <a:endParaRPr lang="en-US"/>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93788" y="665163"/>
            <a:ext cx="7772400" cy="762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611188" y="1989138"/>
            <a:ext cx="3846512" cy="226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lipArt Placeholder 3"/>
          <p:cNvSpPr>
            <a:spLocks noGrp="1"/>
          </p:cNvSpPr>
          <p:nvPr>
            <p:ph type="clipArt" sz="half" idx="2"/>
          </p:nvPr>
        </p:nvSpPr>
        <p:spPr>
          <a:xfrm>
            <a:off x="4610100" y="1989138"/>
            <a:ext cx="3848100" cy="2260600"/>
          </a:xfrm>
        </p:spPr>
        <p:txBody>
          <a:bodyPr/>
          <a:lstStyle/>
          <a:p>
            <a:endParaRPr lang="fa-I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93788" y="665163"/>
            <a:ext cx="7772400" cy="762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611188" y="1989138"/>
            <a:ext cx="7847012" cy="2260600"/>
          </a:xfrm>
        </p:spPr>
        <p:txBody>
          <a:bodyPr/>
          <a:lstStyle/>
          <a:p>
            <a:endParaRPr lang="fa-I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93788" y="665163"/>
            <a:ext cx="7772400" cy="762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611188" y="1989138"/>
            <a:ext cx="3846512" cy="226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4610100" y="1989138"/>
            <a:ext cx="3848100" cy="105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Content Placeholder 4"/>
          <p:cNvSpPr>
            <a:spLocks noGrp="1"/>
          </p:cNvSpPr>
          <p:nvPr>
            <p:ph sz="quarter" idx="3"/>
          </p:nvPr>
        </p:nvSpPr>
        <p:spPr>
          <a:xfrm>
            <a:off x="4610100" y="3195638"/>
            <a:ext cx="3848100" cy="105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11188" y="665163"/>
            <a:ext cx="8255000" cy="3584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3788" y="665163"/>
            <a:ext cx="7772400" cy="762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611188" y="1989138"/>
            <a:ext cx="3846512" cy="226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10100" y="1989138"/>
            <a:ext cx="3848100" cy="226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fa-IR" smtClean="0"/>
              <a:t>1/31/2012</a:t>
            </a:r>
            <a:endParaRPr lang="en-US"/>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fa-IR" smtClean="0"/>
              <a:t>1/31/2012</a:t>
            </a:r>
            <a:endParaRPr lang="en-US"/>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fa-IR" smtClean="0"/>
              <a:t>1/31/2012</a:t>
            </a:r>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fa-IR" smtClean="0"/>
              <a:t>1/31/2012</a:t>
            </a:r>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fa-IR" smtClean="0"/>
              <a:t>1/31/2012</a:t>
            </a:r>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1/31/2012</a:t>
            </a:r>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fa-IR" smtClean="0"/>
              <a:t>1/31/2012</a:t>
            </a:r>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fa-IR" smtClean="0"/>
              <a:t>1/31/2012</a:t>
            </a:r>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r>
              <a:rPr lang="fa-IR" smtClean="0"/>
              <a:t>1/31/2012</a:t>
            </a:r>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dirty="0">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
        <p:nvSpPr>
          <p:cNvPr id="7" name="Rectangle 6"/>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Lst>
  <p:hf sldNum="0" hdr="0" dt="0"/>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17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27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7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696058" y="533400"/>
            <a:ext cx="7609742" cy="5971434"/>
          </a:xfrm>
          <a:prstGeom prst="rect">
            <a:avLst/>
          </a:prstGeom>
          <a:noFill/>
          <a:ln w="9525">
            <a:noFill/>
            <a:miter lim="800000"/>
            <a:headEnd/>
            <a:tailEnd/>
          </a:ln>
        </p:spPr>
      </p:pic>
    </p:spTree>
    <p:extLst>
      <p:ext uri="{BB962C8B-B14F-4D97-AF65-F5344CB8AC3E}">
        <p14:creationId xmlns:p14="http://schemas.microsoft.com/office/powerpoint/2010/main" val="33106274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1093788" y="115888"/>
            <a:ext cx="7772400" cy="1311275"/>
          </a:xfrm>
        </p:spPr>
        <p:txBody>
          <a:bodyPr>
            <a:normAutofit/>
          </a:bodyPr>
          <a:lstStyle/>
          <a:p>
            <a:r>
              <a:rPr lang="fa-IR" sz="4000"/>
              <a:t>چه كساني از نتايج حاصل از سيستم حسابداري استفاده مي</a:t>
            </a:r>
            <a:r>
              <a:rPr lang="fa-IR" sz="4000">
                <a:cs typeface="Times New Roman" pitchFamily="18" charset="0"/>
              </a:rPr>
              <a:t>‌</a:t>
            </a:r>
            <a:r>
              <a:rPr lang="fa-IR" sz="4000"/>
              <a:t>كنند</a:t>
            </a:r>
            <a:endParaRPr lang="en-US" sz="4000"/>
          </a:p>
        </p:txBody>
      </p:sp>
      <p:sp>
        <p:nvSpPr>
          <p:cNvPr id="393219" name="Rectangle 3"/>
          <p:cNvSpPr>
            <a:spLocks noGrp="1" noChangeArrowheads="1"/>
          </p:cNvSpPr>
          <p:nvPr>
            <p:ph idx="1"/>
          </p:nvPr>
        </p:nvSpPr>
        <p:spPr>
          <a:xfrm>
            <a:off x="611188" y="1628775"/>
            <a:ext cx="7847012" cy="4668838"/>
          </a:xfrm>
        </p:spPr>
        <p:txBody>
          <a:bodyPr>
            <a:normAutofit/>
          </a:bodyPr>
          <a:lstStyle/>
          <a:p>
            <a:pPr>
              <a:buFontTx/>
              <a:buNone/>
            </a:pPr>
            <a:r>
              <a:rPr lang="fa-IR"/>
              <a:t>1- درون سازماني:</a:t>
            </a:r>
          </a:p>
          <a:p>
            <a:pPr>
              <a:buFontTx/>
              <a:buNone/>
            </a:pPr>
            <a:r>
              <a:rPr lang="fa-IR"/>
              <a:t>		  عمدتاً مديران</a:t>
            </a:r>
          </a:p>
          <a:p>
            <a:pPr>
              <a:buFontTx/>
              <a:buNone/>
            </a:pPr>
            <a:r>
              <a:rPr lang="fa-IR"/>
              <a:t>		  و بعضا کارکنان</a:t>
            </a:r>
          </a:p>
          <a:p>
            <a:pPr>
              <a:buFontTx/>
              <a:buNone/>
            </a:pPr>
            <a:r>
              <a:rPr lang="fa-IR"/>
              <a:t>2- برون سازماني:</a:t>
            </a:r>
          </a:p>
          <a:p>
            <a:pPr>
              <a:buFontTx/>
              <a:buNone/>
            </a:pPr>
            <a:r>
              <a:rPr lang="fa-IR"/>
              <a:t>		اعتبار دهندگان</a:t>
            </a:r>
          </a:p>
          <a:p>
            <a:pPr>
              <a:buFontTx/>
              <a:buNone/>
            </a:pPr>
            <a:r>
              <a:rPr lang="fa-IR"/>
              <a:t>		سرمايه گذاران</a:t>
            </a:r>
          </a:p>
          <a:p>
            <a:pPr>
              <a:buFontTx/>
              <a:buNone/>
            </a:pPr>
            <a:r>
              <a:rPr lang="fa-IR"/>
              <a:t>		مراجع مالي و اقتصادي</a:t>
            </a:r>
          </a:p>
          <a:p>
            <a:pPr>
              <a:buFontTx/>
              <a:buNone/>
            </a:pPr>
            <a:r>
              <a:rPr lang="fa-IR"/>
              <a:t>		سرمايه گذاران بالقوه</a:t>
            </a:r>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70380" name="Group 44"/>
          <p:cNvGraphicFramePr>
            <a:graphicFrameLocks noGrp="1"/>
          </p:cNvGraphicFramePr>
          <p:nvPr>
            <p:ph sz="half" idx="1"/>
          </p:nvPr>
        </p:nvGraphicFramePr>
        <p:xfrm>
          <a:off x="4787900" y="2108200"/>
          <a:ext cx="2979738" cy="1610361"/>
        </p:xfrm>
        <a:graphic>
          <a:graphicData uri="http://schemas.openxmlformats.org/drawingml/2006/table">
            <a:tbl>
              <a:tblPr rtl="1"/>
              <a:tblGrid>
                <a:gridCol w="468313">
                  <a:extLst>
                    <a:ext uri="{9D8B030D-6E8A-4147-A177-3AD203B41FA5}">
                      <a16:colId xmlns:a16="http://schemas.microsoft.com/office/drawing/2014/main" val="20000"/>
                    </a:ext>
                  </a:extLst>
                </a:gridCol>
                <a:gridCol w="1062037">
                  <a:extLst>
                    <a:ext uri="{9D8B030D-6E8A-4147-A177-3AD203B41FA5}">
                      <a16:colId xmlns:a16="http://schemas.microsoft.com/office/drawing/2014/main" val="20001"/>
                    </a:ext>
                  </a:extLst>
                </a:gridCol>
                <a:gridCol w="795338">
                  <a:extLst>
                    <a:ext uri="{9D8B030D-6E8A-4147-A177-3AD203B41FA5}">
                      <a16:colId xmlns:a16="http://schemas.microsoft.com/office/drawing/2014/main" val="20002"/>
                    </a:ext>
                  </a:extLst>
                </a:gridCol>
                <a:gridCol w="654050">
                  <a:extLst>
                    <a:ext uri="{9D8B030D-6E8A-4147-A177-3AD203B41FA5}">
                      <a16:colId xmlns:a16="http://schemas.microsoft.com/office/drawing/2014/main" val="20003"/>
                    </a:ext>
                  </a:extLst>
                </a:gridCol>
              </a:tblGrid>
              <a:tr h="319088">
                <a:tc gridSpan="4">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داراييها</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538163">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4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2400" b="1" i="0" u="none" strike="noStrike" cap="none" normalizeH="0" baseline="0" smtClean="0">
                        <a:ln>
                          <a:noFill/>
                        </a:ln>
                        <a:solidFill>
                          <a:schemeClr val="tx1"/>
                        </a:solidFill>
                        <a:effectLst/>
                        <a:latin typeface="Arial" pitchFamily="34" charset="0"/>
                        <a:cs typeface="Zar" pitchFamily="2" charset="-78"/>
                      </a:endParaRPr>
                    </a:p>
                  </a:txBody>
                  <a:tcPr anchor="b"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وسائط نقليه</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4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2400" b="1" i="0" u="none" strike="noStrike" cap="none" normalizeH="0" baseline="0" smtClean="0">
                        <a:ln>
                          <a:noFill/>
                        </a:ln>
                        <a:solidFill>
                          <a:schemeClr val="tx1"/>
                        </a:solidFill>
                        <a:effectLst/>
                        <a:latin typeface="Arial" pitchFamily="34" charset="0"/>
                        <a:cs typeface="Zar" pitchFamily="2" charset="-78"/>
                      </a:endParaRPr>
                    </a:p>
                  </a:txBody>
                  <a:tcPr anchor="b"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4038">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(3)2000 </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2"/>
                  </a:ext>
                </a:extLst>
              </a:tr>
            </a:tbl>
          </a:graphicData>
        </a:graphic>
      </p:graphicFrame>
      <p:graphicFrame>
        <p:nvGraphicFramePr>
          <p:cNvPr id="270383" name="Group 47"/>
          <p:cNvGraphicFramePr>
            <a:graphicFrameLocks noGrp="1"/>
          </p:cNvGraphicFramePr>
          <p:nvPr>
            <p:ph sz="half" idx="2"/>
          </p:nvPr>
        </p:nvGraphicFramePr>
        <p:xfrm>
          <a:off x="611188" y="2068513"/>
          <a:ext cx="3816350" cy="1782445"/>
        </p:xfrm>
        <a:graphic>
          <a:graphicData uri="http://schemas.openxmlformats.org/drawingml/2006/table">
            <a:tbl>
              <a:tblPr rtl="1"/>
              <a:tblGrid>
                <a:gridCol w="571500">
                  <a:extLst>
                    <a:ext uri="{9D8B030D-6E8A-4147-A177-3AD203B41FA5}">
                      <a16:colId xmlns:a16="http://schemas.microsoft.com/office/drawing/2014/main" val="20000"/>
                    </a:ext>
                  </a:extLst>
                </a:gridCol>
                <a:gridCol w="1392238">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1090612">
                  <a:extLst>
                    <a:ext uri="{9D8B030D-6E8A-4147-A177-3AD203B41FA5}">
                      <a16:colId xmlns:a16="http://schemas.microsoft.com/office/drawing/2014/main" val="20003"/>
                    </a:ext>
                  </a:extLst>
                </a:gridCol>
              </a:tblGrid>
              <a:tr h="320675">
                <a:tc gridSpan="4">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بدهيها</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477838">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2000" b="1" i="0" u="none" strike="noStrike" cap="none" normalizeH="0" baseline="0" smtClean="0">
                        <a:ln>
                          <a:noFill/>
                        </a:ln>
                        <a:solidFill>
                          <a:schemeClr val="tx1"/>
                        </a:solidFill>
                        <a:effectLst/>
                        <a:latin typeface="Arial" pitchFamily="34" charset="0"/>
                        <a:cs typeface="Zar" pitchFamily="2" charset="-78"/>
                      </a:endParaRPr>
                    </a:p>
                  </a:txBody>
                  <a:tcPr anchor="b"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اسناد پرداختي</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2000" b="1" i="0" u="none" strike="noStrike" cap="none" normalizeH="0" baseline="0" smtClean="0">
                        <a:ln>
                          <a:noFill/>
                        </a:ln>
                        <a:solidFill>
                          <a:schemeClr val="tx1"/>
                        </a:solidFill>
                        <a:effectLst/>
                        <a:latin typeface="Arial" pitchFamily="34" charset="0"/>
                        <a:cs typeface="Zar" pitchFamily="2" charset="-78"/>
                      </a:endParaRPr>
                    </a:p>
                  </a:txBody>
                  <a:tcPr anchor="b"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46125">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                    </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(3)2000</a:t>
                      </a:r>
                      <a:endParaRPr kumimoji="0" lang="en-US" sz="2800" b="1" i="0" u="none" strike="noStrike" cap="none" normalizeH="0" baseline="0" smtClean="0">
                        <a:ln>
                          <a:noFill/>
                        </a:ln>
                        <a:solidFill>
                          <a:schemeClr val="tx1"/>
                        </a:solidFill>
                        <a:effectLst/>
                        <a:latin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1093788" y="603250"/>
            <a:ext cx="7772400" cy="823913"/>
          </a:xfrm>
        </p:spPr>
        <p:txBody>
          <a:bodyPr/>
          <a:lstStyle/>
          <a:p>
            <a:r>
              <a:rPr lang="fa-IR" sz="4800"/>
              <a:t>فعاليت شماره 4</a:t>
            </a:r>
            <a:endParaRPr lang="en-US" sz="4800"/>
          </a:p>
        </p:txBody>
      </p:sp>
      <p:sp>
        <p:nvSpPr>
          <p:cNvPr id="271363" name="Rectangle 3"/>
          <p:cNvSpPr>
            <a:spLocks noGrp="1" noChangeArrowheads="1"/>
          </p:cNvSpPr>
          <p:nvPr>
            <p:ph idx="1"/>
          </p:nvPr>
        </p:nvSpPr>
        <p:spPr>
          <a:xfrm>
            <a:off x="611188" y="1989138"/>
            <a:ext cx="7847012" cy="2530475"/>
          </a:xfrm>
        </p:spPr>
        <p:txBody>
          <a:bodyPr/>
          <a:lstStyle/>
          <a:p>
            <a:pPr>
              <a:buFontTx/>
              <a:buNone/>
            </a:pPr>
            <a:r>
              <a:rPr lang="fa-IR" sz="4000"/>
              <a:t>قسمتي از اثاثه اداري خريداري (فعاليت شماره 2) به ارزش 75 ريال معيوب تشخيص داده شد آن را عودت و وجه آن را دريافت نموديم.</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1093788" y="420688"/>
            <a:ext cx="7772400" cy="1006475"/>
          </a:xfrm>
        </p:spPr>
        <p:txBody>
          <a:bodyPr/>
          <a:lstStyle/>
          <a:p>
            <a:r>
              <a:rPr lang="fa-IR" sz="6000"/>
              <a:t>تحليل:</a:t>
            </a:r>
            <a:endParaRPr lang="en-US" sz="4000"/>
          </a:p>
        </p:txBody>
      </p:sp>
      <p:graphicFrame>
        <p:nvGraphicFramePr>
          <p:cNvPr id="272403" name="Group 19"/>
          <p:cNvGraphicFramePr>
            <a:graphicFrameLocks noGrp="1"/>
          </p:cNvGraphicFramePr>
          <p:nvPr>
            <p:ph type="tbl" idx="1"/>
          </p:nvPr>
        </p:nvGraphicFramePr>
        <p:xfrm>
          <a:off x="2771775" y="3465513"/>
          <a:ext cx="3384550" cy="1692275"/>
        </p:xfrm>
        <a:graphic>
          <a:graphicData uri="http://schemas.openxmlformats.org/drawingml/2006/table">
            <a:tbl>
              <a:tblPr rtl="1"/>
              <a:tblGrid>
                <a:gridCol w="1584325">
                  <a:extLst>
                    <a:ext uri="{9D8B030D-6E8A-4147-A177-3AD203B41FA5}">
                      <a16:colId xmlns:a16="http://schemas.microsoft.com/office/drawing/2014/main" val="20000"/>
                    </a:ext>
                  </a:extLst>
                </a:gridCol>
                <a:gridCol w="1800225">
                  <a:extLst>
                    <a:ext uri="{9D8B030D-6E8A-4147-A177-3AD203B41FA5}">
                      <a16:colId xmlns:a16="http://schemas.microsoft.com/office/drawing/2014/main" val="20001"/>
                    </a:ext>
                  </a:extLst>
                </a:gridCol>
              </a:tblGrid>
              <a:tr h="414338">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اثاثه اداري</a:t>
                      </a:r>
                      <a:endParaRPr kumimoji="0" lang="fa-IR" sz="32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114425">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(2) 250</a:t>
                      </a:r>
                      <a:endParaRPr kumimoji="0" lang="fa-IR" sz="32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(4) 75</a:t>
                      </a:r>
                      <a:endParaRPr kumimoji="0" lang="fa-IR" sz="32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72399" name="Rectangle 15"/>
          <p:cNvSpPr>
            <a:spLocks noChangeArrowheads="1"/>
          </p:cNvSpPr>
          <p:nvPr/>
        </p:nvSpPr>
        <p:spPr bwMode="auto">
          <a:xfrm>
            <a:off x="1141413" y="1743075"/>
            <a:ext cx="6870700" cy="1066800"/>
          </a:xfrm>
          <a:prstGeom prst="rect">
            <a:avLst/>
          </a:prstGeom>
          <a:noFill/>
          <a:ln w="9525">
            <a:noFill/>
            <a:miter lim="800000"/>
            <a:headEnd/>
            <a:tailEnd/>
          </a:ln>
          <a:effectLst/>
        </p:spPr>
        <p:txBody>
          <a:bodyPr wrap="none">
            <a:spAutoFit/>
          </a:bodyPr>
          <a:lstStyle/>
          <a:p>
            <a:pPr eaLnBrk="1" hangingPunct="1"/>
            <a:r>
              <a:rPr lang="fa-IR" sz="3200">
                <a:latin typeface="Times New Roman" pitchFamily="18" charset="0"/>
                <a:cs typeface="Zar" pitchFamily="2" charset="-78"/>
              </a:rPr>
              <a:t>مبلغ 75 ريال حساب اثاثه اداري كاهش مي</a:t>
            </a:r>
            <a:r>
              <a:rPr lang="fa-IR" sz="3200">
                <a:latin typeface="Times New Roman" pitchFamily="18" charset="0"/>
                <a:cs typeface="Times New Roman" pitchFamily="18" charset="0"/>
              </a:rPr>
              <a:t>‌</a:t>
            </a:r>
            <a:r>
              <a:rPr lang="fa-IR" sz="3200">
                <a:latin typeface="Times New Roman" pitchFamily="18" charset="0"/>
                <a:cs typeface="Zar" pitchFamily="2" charset="-78"/>
              </a:rPr>
              <a:t>يابد</a:t>
            </a:r>
          </a:p>
          <a:p>
            <a:pPr eaLnBrk="1" hangingPunct="1"/>
            <a:r>
              <a:rPr lang="fa-IR" sz="3200">
                <a:latin typeface="Times New Roman" pitchFamily="18" charset="0"/>
                <a:cs typeface="Zar" pitchFamily="2" charset="-78"/>
              </a:rPr>
              <a:t> كاهش اثاثه اداري در بستانكار ثبت مي</a:t>
            </a:r>
            <a:r>
              <a:rPr lang="fa-IR" sz="3200">
                <a:latin typeface="Times New Roman" pitchFamily="18" charset="0"/>
                <a:cs typeface="Times New Roman" pitchFamily="18" charset="0"/>
              </a:rPr>
              <a:t>‌</a:t>
            </a:r>
            <a:r>
              <a:rPr lang="fa-IR" sz="3200">
                <a:latin typeface="Times New Roman" pitchFamily="18" charset="0"/>
                <a:cs typeface="Zar" pitchFamily="2" charset="-78"/>
              </a:rPr>
              <a:t>شود</a:t>
            </a:r>
            <a:endParaRPr lang="en-US" sz="3200">
              <a:latin typeface="Times New Roman" pitchFamily="18" charset="0"/>
              <a:cs typeface="Zar" pitchFamily="2" charset="-78"/>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755650" y="1773238"/>
            <a:ext cx="7772400" cy="1554162"/>
          </a:xfrm>
        </p:spPr>
        <p:txBody>
          <a:bodyPr/>
          <a:lstStyle/>
          <a:p>
            <a:r>
              <a:rPr lang="fa-IR" sz="3200">
                <a:solidFill>
                  <a:schemeClr val="tx1"/>
                </a:solidFill>
              </a:rPr>
              <a:t>وجه دريافتي بابت مرجوع نمودن اثاثه اداري موجب افزايش حساب صندوق مي‌شود افزايش در حساب صندوق در بدهكار ثبت مي‌شود.</a:t>
            </a:r>
            <a:endParaRPr lang="en-US" sz="3200">
              <a:solidFill>
                <a:schemeClr val="tx1"/>
              </a:solidFill>
            </a:endParaRPr>
          </a:p>
        </p:txBody>
      </p:sp>
      <p:graphicFrame>
        <p:nvGraphicFramePr>
          <p:cNvPr id="273425" name="Group 17"/>
          <p:cNvGraphicFramePr>
            <a:graphicFrameLocks noGrp="1"/>
          </p:cNvGraphicFramePr>
          <p:nvPr>
            <p:ph type="tbl" idx="1"/>
          </p:nvPr>
        </p:nvGraphicFramePr>
        <p:xfrm>
          <a:off x="2771775" y="4221163"/>
          <a:ext cx="3560763" cy="1462087"/>
        </p:xfrm>
        <a:graphic>
          <a:graphicData uri="http://schemas.openxmlformats.org/drawingml/2006/table">
            <a:tbl>
              <a:tblPr rtl="1"/>
              <a:tblGrid>
                <a:gridCol w="1625600">
                  <a:extLst>
                    <a:ext uri="{9D8B030D-6E8A-4147-A177-3AD203B41FA5}">
                      <a16:colId xmlns:a16="http://schemas.microsoft.com/office/drawing/2014/main" val="20000"/>
                    </a:ext>
                  </a:extLst>
                </a:gridCol>
                <a:gridCol w="1935163">
                  <a:extLst>
                    <a:ext uri="{9D8B030D-6E8A-4147-A177-3AD203B41FA5}">
                      <a16:colId xmlns:a16="http://schemas.microsoft.com/office/drawing/2014/main" val="20001"/>
                    </a:ext>
                  </a:extLst>
                </a:gridCol>
              </a:tblGrid>
              <a:tr h="334963">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ea typeface="Times New Roman" pitchFamily="18" charset="0"/>
                          <a:cs typeface="B Lotus" pitchFamily="2" charset="-78"/>
                        </a:rPr>
                        <a:t>صندوق</a:t>
                      </a:r>
                      <a:endParaRPr kumimoji="0" lang="fa-IR" sz="2800" b="1" i="0" u="none" strike="noStrike" cap="none" normalizeH="0" baseline="0" smtClean="0">
                        <a:ln>
                          <a:noFill/>
                        </a:ln>
                        <a:solidFill>
                          <a:schemeClr val="tx1"/>
                        </a:solidFill>
                        <a:effectLst/>
                        <a:latin typeface="Arial" pitchFamily="34" charset="0"/>
                        <a:ea typeface="Times New Roman" pitchFamily="18" charset="0"/>
                        <a:cs typeface="B Lotus" pitchFamily="2" charset="-78"/>
                      </a:endParaRPr>
                    </a:p>
                  </a:txBody>
                  <a:tcP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584200">
                <a:tc>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ea typeface="Times New Roman" pitchFamily="18" charset="0"/>
                          <a:cs typeface="B Lotus" pitchFamily="2" charset="-78"/>
                        </a:rPr>
                        <a:t>(1) 750/3</a:t>
                      </a:r>
                      <a:endParaRPr kumimoji="0" lang="en-US" sz="2800" b="1" i="0" u="none" strike="noStrike" cap="none" normalizeH="0" baseline="0" smtClean="0">
                        <a:ln>
                          <a:noFill/>
                        </a:ln>
                        <a:solidFill>
                          <a:schemeClr val="tx1"/>
                        </a:solidFill>
                        <a:effectLst/>
                        <a:latin typeface="Times New Roman" pitchFamily="18" charset="0"/>
                        <a:ea typeface="Times New Roman" pitchFamily="18" charset="0"/>
                        <a:cs typeface="B Lotus" pitchFamily="2" charset="-78"/>
                      </a:endParaRPr>
                    </a:p>
                    <a:p>
                      <a:pPr marL="342900" marR="0" lvl="0" indent="-342900" algn="r" defTabSz="914400" rtl="1" eaLnBrk="0" fontAlgn="base" latinLnBrk="0" hangingPunct="0">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ea typeface="Times New Roman" pitchFamily="18" charset="0"/>
                          <a:cs typeface="B Lotus" pitchFamily="2" charset="-78"/>
                        </a:rPr>
                        <a:t>(4) 75</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ea typeface="Times New Roman" pitchFamily="18" charset="0"/>
                          <a:cs typeface="B Lotus" pitchFamily="2" charset="-78"/>
                        </a:rPr>
                        <a:t>(2) 250</a:t>
                      </a:r>
                      <a:endParaRPr kumimoji="0" lang="fa-IR" sz="2800" b="1" i="0" u="none" strike="noStrike" cap="none" normalizeH="0" baseline="0" smtClean="0">
                        <a:ln>
                          <a:noFill/>
                        </a:ln>
                        <a:solidFill>
                          <a:schemeClr val="tx1"/>
                        </a:solidFill>
                        <a:effectLst/>
                        <a:latin typeface="Arial" pitchFamily="34" charset="0"/>
                        <a:ea typeface="Times New Roman" pitchFamily="18" charset="0"/>
                        <a:cs typeface="B Lotus" pitchFamily="2" charset="-78"/>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1093788" y="603250"/>
            <a:ext cx="7772400" cy="823913"/>
          </a:xfrm>
        </p:spPr>
        <p:txBody>
          <a:bodyPr/>
          <a:lstStyle/>
          <a:p>
            <a:r>
              <a:rPr lang="fa-IR" sz="4800"/>
              <a:t>فعاليت شماره 5:</a:t>
            </a:r>
            <a:endParaRPr lang="en-US" sz="4800"/>
          </a:p>
        </p:txBody>
      </p:sp>
      <p:sp>
        <p:nvSpPr>
          <p:cNvPr id="274435" name="Rectangle 3"/>
          <p:cNvSpPr>
            <a:spLocks noGrp="1" noChangeArrowheads="1"/>
          </p:cNvSpPr>
          <p:nvPr>
            <p:ph idx="1"/>
          </p:nvPr>
        </p:nvSpPr>
        <p:spPr>
          <a:xfrm>
            <a:off x="611188" y="1989138"/>
            <a:ext cx="7847012" cy="1920875"/>
          </a:xfrm>
        </p:spPr>
        <p:txBody>
          <a:bodyPr/>
          <a:lstStyle/>
          <a:p>
            <a:pPr>
              <a:buFontTx/>
              <a:buNone/>
            </a:pPr>
            <a:r>
              <a:rPr lang="fa-IR" sz="4000"/>
              <a:t>مبلغ 400 ريال وجوه دريافتي از مشتريان بابت خدمات انجام شده به حساب صندوق واريز مي‌شود.</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1093788" y="512763"/>
            <a:ext cx="7772400" cy="914400"/>
          </a:xfrm>
        </p:spPr>
        <p:txBody>
          <a:bodyPr/>
          <a:lstStyle/>
          <a:p>
            <a:r>
              <a:rPr lang="fa-IR" sz="5400"/>
              <a:t>تحليل :</a:t>
            </a:r>
            <a:endParaRPr lang="en-US" sz="5400"/>
          </a:p>
        </p:txBody>
      </p:sp>
      <p:sp>
        <p:nvSpPr>
          <p:cNvPr id="275459" name="Rectangle 3"/>
          <p:cNvSpPr>
            <a:spLocks noGrp="1" noChangeArrowheads="1"/>
          </p:cNvSpPr>
          <p:nvPr>
            <p:ph idx="1"/>
          </p:nvPr>
        </p:nvSpPr>
        <p:spPr>
          <a:xfrm>
            <a:off x="611188" y="1989138"/>
            <a:ext cx="7847012" cy="3749675"/>
          </a:xfrm>
        </p:spPr>
        <p:txBody>
          <a:bodyPr/>
          <a:lstStyle/>
          <a:p>
            <a:r>
              <a:rPr lang="fa-IR" sz="4000"/>
              <a:t>قبلاً گفته شد كه درآمدها موجب افزايش حساب حقوق صاحبان سرمايه مي‌شوند. به منظور تفكيك حسابهاي درآمد از درج آن در ذيل حساب سرمايه خودداري و براي آن حسابي جداگانه در نظر گرفته مي‌شود.</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83" name="Rectangle 3"/>
          <p:cNvSpPr>
            <a:spLocks noGrp="1" noChangeArrowheads="1"/>
          </p:cNvSpPr>
          <p:nvPr>
            <p:ph type="body" sz="half" idx="1"/>
          </p:nvPr>
        </p:nvSpPr>
        <p:spPr>
          <a:xfrm>
            <a:off x="757238" y="2074863"/>
            <a:ext cx="7554912" cy="1373187"/>
          </a:xfrm>
        </p:spPr>
        <p:txBody>
          <a:bodyPr/>
          <a:lstStyle/>
          <a:p>
            <a:pPr>
              <a:buFontTx/>
              <a:buNone/>
            </a:pPr>
            <a:r>
              <a:rPr lang="fa-IR" sz="2800"/>
              <a:t>* چون افزايش در حساب حقوق صاحبان سرمايه در بستانكار آن درج مي‌شد پس از افزايش در درآمد نيز در قسمت بستانكار نوشته مي‌شود لذا:</a:t>
            </a:r>
            <a:endParaRPr lang="en-US" sz="2800"/>
          </a:p>
        </p:txBody>
      </p:sp>
      <p:graphicFrame>
        <p:nvGraphicFramePr>
          <p:cNvPr id="276509" name="Group 29"/>
          <p:cNvGraphicFramePr>
            <a:graphicFrameLocks noGrp="1"/>
          </p:cNvGraphicFramePr>
          <p:nvPr>
            <p:ph sz="half" idx="2"/>
          </p:nvPr>
        </p:nvGraphicFramePr>
        <p:xfrm>
          <a:off x="1908175" y="3822700"/>
          <a:ext cx="3743325" cy="1417638"/>
        </p:xfrm>
        <a:graphic>
          <a:graphicData uri="http://schemas.openxmlformats.org/drawingml/2006/table">
            <a:tbl>
              <a:tblPr rtl="1"/>
              <a:tblGrid>
                <a:gridCol w="806450">
                  <a:extLst>
                    <a:ext uri="{9D8B030D-6E8A-4147-A177-3AD203B41FA5}">
                      <a16:colId xmlns:a16="http://schemas.microsoft.com/office/drawing/2014/main" val="20000"/>
                    </a:ext>
                  </a:extLst>
                </a:gridCol>
                <a:gridCol w="809625">
                  <a:extLst>
                    <a:ext uri="{9D8B030D-6E8A-4147-A177-3AD203B41FA5}">
                      <a16:colId xmlns:a16="http://schemas.microsoft.com/office/drawing/2014/main" val="20001"/>
                    </a:ext>
                  </a:extLst>
                </a:gridCol>
                <a:gridCol w="808037">
                  <a:extLst>
                    <a:ext uri="{9D8B030D-6E8A-4147-A177-3AD203B41FA5}">
                      <a16:colId xmlns:a16="http://schemas.microsoft.com/office/drawing/2014/main" val="20002"/>
                    </a:ext>
                  </a:extLst>
                </a:gridCol>
                <a:gridCol w="1319213">
                  <a:extLst>
                    <a:ext uri="{9D8B030D-6E8A-4147-A177-3AD203B41FA5}">
                      <a16:colId xmlns:a16="http://schemas.microsoft.com/office/drawing/2014/main" val="20003"/>
                    </a:ext>
                  </a:extLst>
                </a:gridCol>
              </a:tblGrid>
              <a:tr h="595313">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Times New Roman" pitchFamily="18" charset="0"/>
                          <a:cs typeface="Zar" pitchFamily="2" charset="-78"/>
                        </a:rPr>
                        <a:t>حساب درآمد</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18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9763">
                <a:tc grid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(5)  400</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endParaRPr lang="en-US"/>
          </a:p>
        </p:txBody>
      </p:sp>
      <p:sp>
        <p:nvSpPr>
          <p:cNvPr id="277507" name="Rectangle 3"/>
          <p:cNvSpPr>
            <a:spLocks noGrp="1" noChangeArrowheads="1"/>
          </p:cNvSpPr>
          <p:nvPr>
            <p:ph idx="1"/>
          </p:nvPr>
        </p:nvSpPr>
        <p:spPr>
          <a:xfrm>
            <a:off x="611188" y="1989138"/>
            <a:ext cx="7847012" cy="2398712"/>
          </a:xfrm>
        </p:spPr>
        <p:txBody>
          <a:bodyPr/>
          <a:lstStyle/>
          <a:p>
            <a:r>
              <a:rPr lang="fa-IR" sz="3600"/>
              <a:t>علاوه بر حساب درآمد، واريز وجه نقد به حساب صندوق موجب افزايش آن مي‌گردد.</a:t>
            </a:r>
          </a:p>
          <a:p>
            <a:r>
              <a:rPr lang="fa-IR" sz="3600"/>
              <a:t>افزايش در حسابهاي دارائي در بدهكار ثبت مي‌شود.</a:t>
            </a:r>
            <a:endParaRPr lang="en-US" sz="36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78552" name="Group 24"/>
          <p:cNvGraphicFramePr>
            <a:graphicFrameLocks noGrp="1"/>
          </p:cNvGraphicFramePr>
          <p:nvPr>
            <p:ph type="tbl" idx="1"/>
          </p:nvPr>
        </p:nvGraphicFramePr>
        <p:xfrm>
          <a:off x="2627313" y="2108200"/>
          <a:ext cx="4587875" cy="2130425"/>
        </p:xfrm>
        <a:graphic>
          <a:graphicData uri="http://schemas.openxmlformats.org/drawingml/2006/table">
            <a:tbl>
              <a:tblPr rtl="1"/>
              <a:tblGrid>
                <a:gridCol w="2095500">
                  <a:extLst>
                    <a:ext uri="{9D8B030D-6E8A-4147-A177-3AD203B41FA5}">
                      <a16:colId xmlns:a16="http://schemas.microsoft.com/office/drawing/2014/main" val="20000"/>
                    </a:ext>
                  </a:extLst>
                </a:gridCol>
                <a:gridCol w="2492375">
                  <a:extLst>
                    <a:ext uri="{9D8B030D-6E8A-4147-A177-3AD203B41FA5}">
                      <a16:colId xmlns:a16="http://schemas.microsoft.com/office/drawing/2014/main" val="20001"/>
                    </a:ext>
                  </a:extLst>
                </a:gridCol>
              </a:tblGrid>
              <a:tr h="357188">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صندوق</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284288">
                <a:tc>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(1) 750/3</a:t>
                      </a:r>
                      <a:endParaRPr kumimoji="0" lang="en-US" sz="2400" b="1" i="0" u="none" strike="noStrike" cap="none" normalizeH="0" baseline="0" smtClean="0">
                        <a:ln>
                          <a:noFill/>
                        </a:ln>
                        <a:solidFill>
                          <a:schemeClr val="tx1"/>
                        </a:solidFill>
                        <a:effectLst/>
                        <a:latin typeface="Times New Roman" pitchFamily="18" charset="0"/>
                        <a:cs typeface="Zar" pitchFamily="2" charset="-78"/>
                      </a:endParaRPr>
                    </a:p>
                    <a:p>
                      <a:pPr marL="342900" marR="0" lvl="0" indent="-342900" algn="r" defTabSz="914400" rtl="1" eaLnBrk="0" fontAlgn="base" latinLnBrk="0" hangingPunct="0">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(4) 75</a:t>
                      </a:r>
                      <a:endParaRPr kumimoji="0" lang="en-US" sz="2400" b="1" i="0" u="none" strike="noStrike" cap="none" normalizeH="0" baseline="0" smtClean="0">
                        <a:ln>
                          <a:noFill/>
                        </a:ln>
                        <a:solidFill>
                          <a:schemeClr val="tx1"/>
                        </a:solidFill>
                        <a:effectLst/>
                        <a:latin typeface="Times New Roman" pitchFamily="18" charset="0"/>
                        <a:cs typeface="Zar" pitchFamily="2" charset="-78"/>
                      </a:endParaRPr>
                    </a:p>
                    <a:p>
                      <a:pPr marL="342900" marR="0" lvl="0" indent="-342900" algn="r" defTabSz="914400" rtl="1" eaLnBrk="0" fontAlgn="base" latinLnBrk="0" hangingPunct="0">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(5) 400</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(2) 250</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1093788" y="512763"/>
            <a:ext cx="7772400" cy="914400"/>
          </a:xfrm>
        </p:spPr>
        <p:txBody>
          <a:bodyPr/>
          <a:lstStyle/>
          <a:p>
            <a:r>
              <a:rPr lang="fa-IR" sz="5400"/>
              <a:t>فعاليت شماره 6:</a:t>
            </a:r>
            <a:endParaRPr lang="en-US" sz="5400"/>
          </a:p>
        </p:txBody>
      </p:sp>
      <p:sp>
        <p:nvSpPr>
          <p:cNvPr id="279555" name="Rectangle 3"/>
          <p:cNvSpPr>
            <a:spLocks noGrp="1" noChangeArrowheads="1"/>
          </p:cNvSpPr>
          <p:nvPr>
            <p:ph idx="1"/>
          </p:nvPr>
        </p:nvSpPr>
        <p:spPr>
          <a:xfrm>
            <a:off x="611188" y="1989138"/>
            <a:ext cx="7847012" cy="1555750"/>
          </a:xfrm>
        </p:spPr>
        <p:txBody>
          <a:bodyPr/>
          <a:lstStyle/>
          <a:p>
            <a:pPr>
              <a:buFontTx/>
              <a:buNone/>
            </a:pPr>
            <a:r>
              <a:rPr lang="fa-IR" sz="4800"/>
              <a:t>مبلغ 100 ريال بابت حقوق كاركنان پرداخت گرديد.</a:t>
            </a:r>
            <a:endParaRPr lang="en-US" sz="48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r>
              <a:rPr lang="fa-IR"/>
              <a:t>انواع واحداي اقتصادي</a:t>
            </a:r>
            <a:endParaRPr lang="en-US"/>
          </a:p>
        </p:txBody>
      </p:sp>
      <p:sp>
        <p:nvSpPr>
          <p:cNvPr id="394243" name="Rectangle 3"/>
          <p:cNvSpPr>
            <a:spLocks noGrp="1" noChangeArrowheads="1"/>
          </p:cNvSpPr>
          <p:nvPr>
            <p:ph idx="1"/>
          </p:nvPr>
        </p:nvSpPr>
        <p:spPr>
          <a:xfrm>
            <a:off x="611188" y="1989138"/>
            <a:ext cx="7847012" cy="2384425"/>
          </a:xfrm>
        </p:spPr>
        <p:txBody>
          <a:bodyPr/>
          <a:lstStyle/>
          <a:p>
            <a:pPr>
              <a:buFontTx/>
              <a:buNone/>
            </a:pPr>
            <a:r>
              <a:rPr lang="fa-IR" sz="4000"/>
              <a:t>واحدهاي اقتصادي انتفاعي</a:t>
            </a:r>
          </a:p>
          <a:p>
            <a:pPr>
              <a:buFontTx/>
              <a:buNone/>
            </a:pPr>
            <a:r>
              <a:rPr lang="fa-IR" sz="2800"/>
              <a:t>هدف تحصيل سود است ( كليه شركتهاي تجاري)</a:t>
            </a:r>
          </a:p>
          <a:p>
            <a:pPr>
              <a:buFontTx/>
              <a:buNone/>
            </a:pPr>
            <a:r>
              <a:rPr lang="fa-IR" sz="4000"/>
              <a:t>واحدهاي اقتصادي غير انتفاعي</a:t>
            </a:r>
          </a:p>
          <a:p>
            <a:pPr>
              <a:buFontTx/>
              <a:buNone/>
            </a:pPr>
            <a:r>
              <a:rPr lang="fa-IR" sz="2400"/>
              <a:t>هدف تحصيل سود نيست ( موسسات خيريه و شهرداريها)</a:t>
            </a:r>
            <a:endParaRPr lang="en-US" sz="240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1093788" y="420688"/>
            <a:ext cx="7772400" cy="1006475"/>
          </a:xfrm>
        </p:spPr>
        <p:txBody>
          <a:bodyPr/>
          <a:lstStyle/>
          <a:p>
            <a:r>
              <a:rPr lang="fa-IR" sz="6000"/>
              <a:t>تحليل:</a:t>
            </a:r>
            <a:endParaRPr lang="en-US" sz="6000"/>
          </a:p>
        </p:txBody>
      </p:sp>
      <p:sp>
        <p:nvSpPr>
          <p:cNvPr id="280579" name="Rectangle 3"/>
          <p:cNvSpPr>
            <a:spLocks noGrp="1" noChangeArrowheads="1"/>
          </p:cNvSpPr>
          <p:nvPr>
            <p:ph idx="1"/>
          </p:nvPr>
        </p:nvSpPr>
        <p:spPr>
          <a:xfrm>
            <a:off x="611188" y="1989138"/>
            <a:ext cx="7847012" cy="3497262"/>
          </a:xfrm>
        </p:spPr>
        <p:txBody>
          <a:bodyPr/>
          <a:lstStyle/>
          <a:p>
            <a:pPr>
              <a:buFontTx/>
              <a:buNone/>
            </a:pPr>
            <a:r>
              <a:rPr lang="fa-IR" sz="3600"/>
              <a:t>طبق مطالب پيش‌گفته اين فعاليت مالي از طرفي موجب كاهش در وجوه صندوق و از طرف ديگر كاهش در حساب سرمايه مي‌شود.</a:t>
            </a:r>
          </a:p>
          <a:p>
            <a:pPr>
              <a:buFontTx/>
              <a:buNone/>
            </a:pPr>
            <a:r>
              <a:rPr lang="fa-IR" sz="3600"/>
              <a:t>با توجه به تفكيك حساب درآمد از سرمايه بهتر است حساب هزينه‌ها نيز از سرمايه تفكيك شود.</a:t>
            </a:r>
            <a:endParaRPr lang="en-US" sz="36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3" name="Rectangle 3"/>
          <p:cNvSpPr>
            <a:spLocks noGrp="1" noChangeArrowheads="1"/>
          </p:cNvSpPr>
          <p:nvPr>
            <p:ph type="body" sz="half" idx="1"/>
          </p:nvPr>
        </p:nvSpPr>
        <p:spPr>
          <a:xfrm>
            <a:off x="457200" y="1600200"/>
            <a:ext cx="8382000" cy="1554163"/>
          </a:xfrm>
        </p:spPr>
        <p:txBody>
          <a:bodyPr/>
          <a:lstStyle/>
          <a:p>
            <a:pPr>
              <a:buFontTx/>
              <a:buNone/>
            </a:pPr>
            <a:r>
              <a:rPr lang="fa-IR"/>
              <a:t>چون مبلغ مذكور در سمت بدهكار حساب سرمايه درج مي‌شد پس از تفكيك نيز در بدهكار حساب جديد درج مي‌شود.</a:t>
            </a:r>
            <a:endParaRPr lang="en-US"/>
          </a:p>
        </p:txBody>
      </p:sp>
      <p:graphicFrame>
        <p:nvGraphicFramePr>
          <p:cNvPr id="281630" name="Group 30"/>
          <p:cNvGraphicFramePr>
            <a:graphicFrameLocks noGrp="1"/>
          </p:cNvGraphicFramePr>
          <p:nvPr>
            <p:ph sz="half" idx="2"/>
          </p:nvPr>
        </p:nvGraphicFramePr>
        <p:xfrm>
          <a:off x="2339975" y="3390900"/>
          <a:ext cx="4156075" cy="1457325"/>
        </p:xfrm>
        <a:graphic>
          <a:graphicData uri="http://schemas.openxmlformats.org/drawingml/2006/table">
            <a:tbl>
              <a:tblPr rtl="1"/>
              <a:tblGrid>
                <a:gridCol w="790575">
                  <a:extLst>
                    <a:ext uri="{9D8B030D-6E8A-4147-A177-3AD203B41FA5}">
                      <a16:colId xmlns:a16="http://schemas.microsoft.com/office/drawing/2014/main" val="20000"/>
                    </a:ext>
                  </a:extLst>
                </a:gridCol>
                <a:gridCol w="1133475">
                  <a:extLst>
                    <a:ext uri="{9D8B030D-6E8A-4147-A177-3AD203B41FA5}">
                      <a16:colId xmlns:a16="http://schemas.microsoft.com/office/drawing/2014/main" val="20001"/>
                    </a:ext>
                  </a:extLst>
                </a:gridCol>
                <a:gridCol w="488950">
                  <a:extLst>
                    <a:ext uri="{9D8B030D-6E8A-4147-A177-3AD203B41FA5}">
                      <a16:colId xmlns:a16="http://schemas.microsoft.com/office/drawing/2014/main" val="20002"/>
                    </a:ext>
                  </a:extLst>
                </a:gridCol>
                <a:gridCol w="1743075">
                  <a:extLst>
                    <a:ext uri="{9D8B030D-6E8A-4147-A177-3AD203B41FA5}">
                      <a16:colId xmlns:a16="http://schemas.microsoft.com/office/drawing/2014/main" val="20003"/>
                    </a:ext>
                  </a:extLst>
                </a:gridCol>
              </a:tblGrid>
              <a:tr h="635000">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18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Times New Roman" pitchFamily="18" charset="0"/>
                          <a:cs typeface="Zar" pitchFamily="2" charset="-78"/>
                        </a:rPr>
                        <a:t>  هزينه صندوق</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9588">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(6)  400</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endParaRPr lang="en-US"/>
          </a:p>
        </p:txBody>
      </p:sp>
      <p:sp>
        <p:nvSpPr>
          <p:cNvPr id="282627" name="Rectangle 3"/>
          <p:cNvSpPr>
            <a:spLocks noGrp="1" noChangeArrowheads="1"/>
          </p:cNvSpPr>
          <p:nvPr>
            <p:ph idx="1"/>
          </p:nvPr>
        </p:nvSpPr>
        <p:spPr>
          <a:xfrm>
            <a:off x="611188" y="1989138"/>
            <a:ext cx="7847012" cy="1920875"/>
          </a:xfrm>
        </p:spPr>
        <p:txBody>
          <a:bodyPr/>
          <a:lstStyle/>
          <a:p>
            <a:r>
              <a:rPr lang="fa-IR" sz="4000"/>
              <a:t>علاوه بر حساب هزينه حقوق، حساب صندوق نيز معادل 100 ريال كاهش مي‌يابد (بستانكار مي‌شود).</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83698" name="Group 50"/>
          <p:cNvGraphicFramePr>
            <a:graphicFrameLocks noGrp="1"/>
          </p:cNvGraphicFramePr>
          <p:nvPr>
            <p:ph type="tbl" idx="1"/>
          </p:nvPr>
        </p:nvGraphicFramePr>
        <p:xfrm>
          <a:off x="2195513" y="2068513"/>
          <a:ext cx="5761037" cy="2343150"/>
        </p:xfrm>
        <a:graphic>
          <a:graphicData uri="http://schemas.openxmlformats.org/drawingml/2006/table">
            <a:tbl>
              <a:tblPr rtl="1"/>
              <a:tblGrid>
                <a:gridCol w="1231900">
                  <a:extLst>
                    <a:ext uri="{9D8B030D-6E8A-4147-A177-3AD203B41FA5}">
                      <a16:colId xmlns:a16="http://schemas.microsoft.com/office/drawing/2014/main" val="20000"/>
                    </a:ext>
                  </a:extLst>
                </a:gridCol>
                <a:gridCol w="1644650">
                  <a:extLst>
                    <a:ext uri="{9D8B030D-6E8A-4147-A177-3AD203B41FA5}">
                      <a16:colId xmlns:a16="http://schemas.microsoft.com/office/drawing/2014/main" val="20001"/>
                    </a:ext>
                  </a:extLst>
                </a:gridCol>
                <a:gridCol w="1554162">
                  <a:extLst>
                    <a:ext uri="{9D8B030D-6E8A-4147-A177-3AD203B41FA5}">
                      <a16:colId xmlns:a16="http://schemas.microsoft.com/office/drawing/2014/main" val="20002"/>
                    </a:ext>
                  </a:extLst>
                </a:gridCol>
                <a:gridCol w="1330325">
                  <a:extLst>
                    <a:ext uri="{9D8B030D-6E8A-4147-A177-3AD203B41FA5}">
                      <a16:colId xmlns:a16="http://schemas.microsoft.com/office/drawing/2014/main" val="20003"/>
                    </a:ext>
                  </a:extLst>
                </a:gridCol>
              </a:tblGrid>
              <a:tr h="639763">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4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32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صندوق</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4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32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03388">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(1) 750/3</a:t>
                      </a:r>
                      <a:endParaRPr kumimoji="0" lang="fa-IR" sz="4000" b="1" i="0" u="none" strike="noStrike" cap="none" normalizeH="0" baseline="0" smtClean="0">
                        <a:ln>
                          <a:noFill/>
                        </a:ln>
                        <a:solidFill>
                          <a:schemeClr val="tx1"/>
                        </a:solidFill>
                        <a:effectLst/>
                        <a:latin typeface="Arial" pitchFamily="34" charset="0"/>
                        <a:cs typeface="Zar" pitchFamily="2" charset="-78"/>
                      </a:endParaRPr>
                    </a:p>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(4) 75</a:t>
                      </a:r>
                      <a:endParaRPr kumimoji="0" lang="fa-IR" sz="4000" b="1" i="0" u="none" strike="noStrike" cap="none" normalizeH="0" baseline="0" smtClean="0">
                        <a:ln>
                          <a:noFill/>
                        </a:ln>
                        <a:solidFill>
                          <a:schemeClr val="tx1"/>
                        </a:solidFill>
                        <a:effectLst/>
                        <a:latin typeface="Arial" pitchFamily="34" charset="0"/>
                        <a:cs typeface="Zar" pitchFamily="2" charset="-78"/>
                      </a:endParaRPr>
                    </a:p>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(5) 400</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(2) 250</a:t>
                      </a:r>
                      <a:endParaRPr kumimoji="0" lang="fa-IR" sz="4000" b="1" i="0" u="none" strike="noStrike" cap="none" normalizeH="0" baseline="0" smtClean="0">
                        <a:ln>
                          <a:noFill/>
                        </a:ln>
                        <a:solidFill>
                          <a:schemeClr val="tx1"/>
                        </a:solidFill>
                        <a:effectLst/>
                        <a:latin typeface="Arial" pitchFamily="34" charset="0"/>
                        <a:cs typeface="Zar" pitchFamily="2" charset="-78"/>
                      </a:endParaRPr>
                    </a:p>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(6) 100</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1093788" y="512763"/>
            <a:ext cx="7772400" cy="914400"/>
          </a:xfrm>
        </p:spPr>
        <p:txBody>
          <a:bodyPr/>
          <a:lstStyle/>
          <a:p>
            <a:r>
              <a:rPr lang="fa-IR" sz="5400"/>
              <a:t>چند نكته ديگر:</a:t>
            </a:r>
            <a:endParaRPr lang="en-US" sz="5400"/>
          </a:p>
        </p:txBody>
      </p:sp>
      <p:sp>
        <p:nvSpPr>
          <p:cNvPr id="284675" name="Rectangle 3"/>
          <p:cNvSpPr>
            <a:spLocks noGrp="1" noChangeArrowheads="1"/>
          </p:cNvSpPr>
          <p:nvPr>
            <p:ph idx="1"/>
          </p:nvPr>
        </p:nvSpPr>
        <p:spPr>
          <a:xfrm>
            <a:off x="611188" y="1989138"/>
            <a:ext cx="7847012" cy="2530475"/>
          </a:xfrm>
        </p:spPr>
        <p:txBody>
          <a:bodyPr/>
          <a:lstStyle/>
          <a:p>
            <a:pPr>
              <a:buFontTx/>
              <a:buNone/>
            </a:pPr>
            <a:r>
              <a:rPr lang="fa-IR" sz="4000"/>
              <a:t>مانده طبيعي هر حساب در سمت مثبت (افزايش) آن نشان داده مي‌شود لذا به طور طبيعي مانده صندوق، هميشه بدهكار است و سرمايه هميشه بستانكار و . . . </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endParaRPr lang="en-US"/>
          </a:p>
        </p:txBody>
      </p:sp>
      <p:sp>
        <p:nvSpPr>
          <p:cNvPr id="285699" name="Rectangle 3"/>
          <p:cNvSpPr>
            <a:spLocks noGrp="1" noChangeArrowheads="1"/>
          </p:cNvSpPr>
          <p:nvPr>
            <p:ph idx="1"/>
          </p:nvPr>
        </p:nvSpPr>
        <p:spPr>
          <a:xfrm>
            <a:off x="611188" y="1989138"/>
            <a:ext cx="7847012" cy="3019425"/>
          </a:xfrm>
        </p:spPr>
        <p:txBody>
          <a:bodyPr/>
          <a:lstStyle/>
          <a:p>
            <a:r>
              <a:rPr lang="fa-IR" sz="4800"/>
              <a:t>اگر در يك فعاليت مالي چند حساب دستخوش تغيير شد مجموع ارقام بدهكار با مجموع ارقام بستانكار برابر است.</a:t>
            </a:r>
            <a:endParaRPr lang="en-US" sz="48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1093788" y="512763"/>
            <a:ext cx="7772400" cy="914400"/>
          </a:xfrm>
        </p:spPr>
        <p:txBody>
          <a:bodyPr/>
          <a:lstStyle/>
          <a:p>
            <a:r>
              <a:rPr lang="fa-IR" sz="5400"/>
              <a:t>فعاليت شماره 7</a:t>
            </a:r>
            <a:endParaRPr lang="en-US" sz="5400"/>
          </a:p>
        </p:txBody>
      </p:sp>
      <p:sp>
        <p:nvSpPr>
          <p:cNvPr id="286723" name="Rectangle 3"/>
          <p:cNvSpPr>
            <a:spLocks noGrp="1" noChangeArrowheads="1"/>
          </p:cNvSpPr>
          <p:nvPr>
            <p:ph idx="1"/>
          </p:nvPr>
        </p:nvSpPr>
        <p:spPr>
          <a:xfrm>
            <a:off x="611188" y="1989138"/>
            <a:ext cx="7847012" cy="1431925"/>
          </a:xfrm>
        </p:spPr>
        <p:txBody>
          <a:bodyPr>
            <a:normAutofit lnSpcReduction="10000"/>
          </a:bodyPr>
          <a:lstStyle/>
          <a:p>
            <a:pPr>
              <a:buFontTx/>
              <a:buNone/>
            </a:pPr>
            <a:r>
              <a:rPr lang="fa-IR" sz="4400"/>
              <a:t>مبلغ 150 ريال توسط آقاي جهانگيري بابت مخارج مشخص برداشت شد</a:t>
            </a:r>
            <a:endParaRPr lang="en-US" sz="44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1093788" y="420688"/>
            <a:ext cx="7772400" cy="1006475"/>
          </a:xfrm>
        </p:spPr>
        <p:txBody>
          <a:bodyPr/>
          <a:lstStyle/>
          <a:p>
            <a:r>
              <a:rPr lang="fa-IR" sz="6000"/>
              <a:t>تحليل:</a:t>
            </a:r>
            <a:endParaRPr lang="en-US" sz="6000"/>
          </a:p>
        </p:txBody>
      </p:sp>
      <p:sp>
        <p:nvSpPr>
          <p:cNvPr id="287747" name="Rectangle 3"/>
          <p:cNvSpPr>
            <a:spLocks noGrp="1" noChangeArrowheads="1"/>
          </p:cNvSpPr>
          <p:nvPr>
            <p:ph idx="1"/>
          </p:nvPr>
        </p:nvSpPr>
        <p:spPr>
          <a:xfrm>
            <a:off x="611188" y="1989138"/>
            <a:ext cx="7847012" cy="2771775"/>
          </a:xfrm>
        </p:spPr>
        <p:txBody>
          <a:bodyPr/>
          <a:lstStyle/>
          <a:p>
            <a:r>
              <a:rPr lang="fa-IR" sz="4400"/>
              <a:t>با برداشت مبلغ مذكور حساب صندوق به ميزان 150 ريال كاهش مي‌يابد. كاهش در حسابهاي دارايي در بستانكار ثبت مي‌شود.</a:t>
            </a:r>
            <a:endParaRPr lang="en-US" sz="44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88810" name="Group 42"/>
          <p:cNvGraphicFramePr>
            <a:graphicFrameLocks noGrp="1"/>
          </p:cNvGraphicFramePr>
          <p:nvPr>
            <p:ph type="tbl" idx="1"/>
          </p:nvPr>
        </p:nvGraphicFramePr>
        <p:xfrm>
          <a:off x="1547813" y="2108200"/>
          <a:ext cx="5688012" cy="2439988"/>
        </p:xfrm>
        <a:graphic>
          <a:graphicData uri="http://schemas.openxmlformats.org/drawingml/2006/table">
            <a:tbl>
              <a:tblPr rtl="1"/>
              <a:tblGrid>
                <a:gridCol w="1219200">
                  <a:extLst>
                    <a:ext uri="{9D8B030D-6E8A-4147-A177-3AD203B41FA5}">
                      <a16:colId xmlns:a16="http://schemas.microsoft.com/office/drawing/2014/main" val="20000"/>
                    </a:ext>
                  </a:extLst>
                </a:gridCol>
                <a:gridCol w="1589087">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gridCol w="2016125">
                  <a:extLst>
                    <a:ext uri="{9D8B030D-6E8A-4147-A177-3AD203B41FA5}">
                      <a16:colId xmlns:a16="http://schemas.microsoft.com/office/drawing/2014/main" val="20003"/>
                    </a:ext>
                  </a:extLst>
                </a:gridCol>
              </a:tblGrid>
              <a:tr h="706438">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هزينه صندوق</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6088">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(1) 750/3</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(2) 250</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r h="357188">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(4) 75</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(6) 100</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2"/>
                  </a:ext>
                </a:extLst>
              </a:tr>
              <a:tr h="357188">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(5) 400</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(7) 150</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a:noFill/>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9794" name="Rectangle 2"/>
          <p:cNvSpPr>
            <a:spLocks noChangeArrowheads="1"/>
          </p:cNvSpPr>
          <p:nvPr/>
        </p:nvSpPr>
        <p:spPr bwMode="auto">
          <a:xfrm>
            <a:off x="539750" y="1655763"/>
            <a:ext cx="7905750" cy="3387725"/>
          </a:xfrm>
          <a:prstGeom prst="rect">
            <a:avLst/>
          </a:prstGeom>
          <a:noFill/>
          <a:ln w="9525">
            <a:noFill/>
            <a:miter lim="800000"/>
            <a:headEnd/>
            <a:tailEnd/>
          </a:ln>
          <a:effectLst/>
        </p:spPr>
        <p:txBody>
          <a:bodyPr anchor="ctr">
            <a:spAutoFit/>
          </a:bodyPr>
          <a:lstStyle/>
          <a:p>
            <a:pPr eaLnBrk="1" hangingPunct="1">
              <a:tabLst>
                <a:tab pos="752475" algn="l"/>
              </a:tabLst>
            </a:pPr>
            <a:r>
              <a:rPr lang="fa-IR" sz="3600">
                <a:cs typeface="Zar" pitchFamily="2" charset="-78"/>
              </a:rPr>
              <a:t>علاوه بر حساب صندوق به ميزان 150 ريال</a:t>
            </a:r>
          </a:p>
          <a:p>
            <a:pPr eaLnBrk="1" hangingPunct="1">
              <a:tabLst>
                <a:tab pos="752475" algn="l"/>
              </a:tabLst>
            </a:pPr>
            <a:r>
              <a:rPr lang="fa-IR" sz="3600">
                <a:cs typeface="Zar" pitchFamily="2" charset="-78"/>
              </a:rPr>
              <a:t> نيز از حساب سرمايه آقاي جهانگيري كاسته مي</a:t>
            </a:r>
            <a:r>
              <a:rPr lang="fa-IR" sz="3600">
                <a:cs typeface="Arial" pitchFamily="34" charset="0"/>
              </a:rPr>
              <a:t>‌</a:t>
            </a:r>
            <a:r>
              <a:rPr lang="fa-IR" sz="3600">
                <a:cs typeface="Zar" pitchFamily="2" charset="-78"/>
              </a:rPr>
              <a:t>شود </a:t>
            </a:r>
          </a:p>
          <a:p>
            <a:pPr eaLnBrk="1" hangingPunct="1">
              <a:tabLst>
                <a:tab pos="752475" algn="l"/>
              </a:tabLst>
            </a:pPr>
            <a:r>
              <a:rPr lang="fa-IR" sz="3600">
                <a:cs typeface="Zar" pitchFamily="2" charset="-78"/>
              </a:rPr>
              <a:t>ولي با توجه به تفكيك حسابها مي</a:t>
            </a:r>
            <a:r>
              <a:rPr lang="fa-IR" sz="3600">
                <a:cs typeface="Arial" pitchFamily="34" charset="0"/>
              </a:rPr>
              <a:t>‌</a:t>
            </a:r>
            <a:r>
              <a:rPr lang="fa-IR" sz="3600">
                <a:cs typeface="Zar" pitchFamily="2" charset="-78"/>
              </a:rPr>
              <a:t>بايد براي برداشت</a:t>
            </a:r>
          </a:p>
          <a:p>
            <a:pPr eaLnBrk="1" hangingPunct="1">
              <a:tabLst>
                <a:tab pos="752475" algn="l"/>
              </a:tabLst>
            </a:pPr>
            <a:r>
              <a:rPr lang="fa-IR" sz="3600">
                <a:cs typeface="Zar" pitchFamily="2" charset="-78"/>
              </a:rPr>
              <a:t> نيز حساب جداگانه</a:t>
            </a:r>
            <a:r>
              <a:rPr lang="fa-IR" sz="3600">
                <a:cs typeface="Arial" pitchFamily="34" charset="0"/>
              </a:rPr>
              <a:t>‌</a:t>
            </a:r>
            <a:r>
              <a:rPr lang="fa-IR" sz="3600">
                <a:cs typeface="Zar" pitchFamily="2" charset="-78"/>
              </a:rPr>
              <a:t>اي ايجاد گردد.</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normAutofit/>
          </a:bodyPr>
          <a:lstStyle/>
          <a:p>
            <a:r>
              <a:rPr lang="fa-IR"/>
              <a:t>واحدهاي انتفاعي برحسب نوع فعاليت:</a:t>
            </a:r>
            <a:endParaRPr lang="en-US"/>
          </a:p>
        </p:txBody>
      </p:sp>
      <p:sp>
        <p:nvSpPr>
          <p:cNvPr id="440323" name="Rectangle 3"/>
          <p:cNvSpPr>
            <a:spLocks noGrp="1" noChangeArrowheads="1"/>
          </p:cNvSpPr>
          <p:nvPr>
            <p:ph idx="1"/>
          </p:nvPr>
        </p:nvSpPr>
        <p:spPr>
          <a:xfrm>
            <a:off x="611188" y="1989138"/>
            <a:ext cx="7847012" cy="2916237"/>
          </a:xfrm>
        </p:spPr>
        <p:txBody>
          <a:bodyPr>
            <a:normAutofit/>
          </a:bodyPr>
          <a:lstStyle/>
          <a:p>
            <a:pPr>
              <a:buFontTx/>
              <a:buNone/>
            </a:pPr>
            <a:r>
              <a:rPr lang="fa-IR"/>
              <a:t>واحدها تجاري:</a:t>
            </a:r>
          </a:p>
          <a:p>
            <a:pPr>
              <a:buFontTx/>
              <a:buNone/>
            </a:pPr>
            <a:r>
              <a:rPr lang="fa-IR"/>
              <a:t>- به كار تجاري مي</a:t>
            </a:r>
            <a:r>
              <a:rPr lang="fa-IR">
                <a:cs typeface="Arial" pitchFamily="34" charset="0"/>
              </a:rPr>
              <a:t>‌</a:t>
            </a:r>
            <a:r>
              <a:rPr lang="fa-IR"/>
              <a:t>پردازند (خريد، فروش، توليد و ...)</a:t>
            </a:r>
          </a:p>
          <a:p>
            <a:pPr>
              <a:buFontTx/>
              <a:buNone/>
            </a:pPr>
            <a:r>
              <a:rPr lang="fa-IR"/>
              <a:t>واحدهاي غير تجاري:</a:t>
            </a:r>
          </a:p>
          <a:p>
            <a:pPr>
              <a:buFontTx/>
              <a:buNone/>
            </a:pPr>
            <a:r>
              <a:rPr lang="fa-IR"/>
              <a:t>- به كارهاي غير تجاري يا خدمات مي</a:t>
            </a:r>
            <a:r>
              <a:rPr lang="fa-IR">
                <a:cs typeface="Arial" pitchFamily="34" charset="0"/>
              </a:rPr>
              <a:t>‌</a:t>
            </a:r>
            <a:r>
              <a:rPr lang="fa-IR"/>
              <a:t>پردازند</a:t>
            </a:r>
          </a:p>
          <a:p>
            <a:pPr>
              <a:buFontTx/>
              <a:buNone/>
            </a:pPr>
            <a:r>
              <a:rPr lang="fa-IR"/>
              <a:t>- (دفاتر حقوقي- تعميرگاه- موسسات حسابرسي و ...)</a:t>
            </a:r>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90838" name="Group 22"/>
          <p:cNvGraphicFramePr>
            <a:graphicFrameLocks noGrp="1"/>
          </p:cNvGraphicFramePr>
          <p:nvPr/>
        </p:nvGraphicFramePr>
        <p:xfrm>
          <a:off x="2987675" y="2205038"/>
          <a:ext cx="4321175" cy="2232025"/>
        </p:xfrm>
        <a:graphic>
          <a:graphicData uri="http://schemas.openxmlformats.org/drawingml/2006/table">
            <a:tbl>
              <a:tblPr rtl="1"/>
              <a:tblGrid>
                <a:gridCol w="971550">
                  <a:extLst>
                    <a:ext uri="{9D8B030D-6E8A-4147-A177-3AD203B41FA5}">
                      <a16:colId xmlns:a16="http://schemas.microsoft.com/office/drawing/2014/main" val="20000"/>
                    </a:ext>
                  </a:extLst>
                </a:gridCol>
                <a:gridCol w="1044575">
                  <a:extLst>
                    <a:ext uri="{9D8B030D-6E8A-4147-A177-3AD203B41FA5}">
                      <a16:colId xmlns:a16="http://schemas.microsoft.com/office/drawing/2014/main" val="20001"/>
                    </a:ext>
                  </a:extLst>
                </a:gridCol>
                <a:gridCol w="820737">
                  <a:extLst>
                    <a:ext uri="{9D8B030D-6E8A-4147-A177-3AD203B41FA5}">
                      <a16:colId xmlns:a16="http://schemas.microsoft.com/office/drawing/2014/main" val="20002"/>
                    </a:ext>
                  </a:extLst>
                </a:gridCol>
                <a:gridCol w="1484313">
                  <a:extLst>
                    <a:ext uri="{9D8B030D-6E8A-4147-A177-3AD203B41FA5}">
                      <a16:colId xmlns:a16="http://schemas.microsoft.com/office/drawing/2014/main" val="20003"/>
                    </a:ext>
                  </a:extLst>
                </a:gridCol>
              </a:tblGrid>
              <a:tr h="8636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20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600" b="1" i="0" u="none" strike="noStrike" cap="none" normalizeH="0" baseline="0" smtClean="0">
                          <a:ln>
                            <a:noFill/>
                          </a:ln>
                          <a:solidFill>
                            <a:schemeClr val="tx1"/>
                          </a:solidFill>
                          <a:effectLst/>
                          <a:latin typeface="Times New Roman" pitchFamily="18" charset="0"/>
                          <a:cs typeface="Zar" pitchFamily="2" charset="-78"/>
                        </a:rPr>
                        <a:t>برداشت</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4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68425">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600" b="1" i="0" u="none" strike="noStrike" cap="none" normalizeH="0" baseline="0" smtClean="0">
                          <a:ln>
                            <a:noFill/>
                          </a:ln>
                          <a:solidFill>
                            <a:schemeClr val="tx1"/>
                          </a:solidFill>
                          <a:effectLst/>
                          <a:latin typeface="Times New Roman" pitchFamily="18" charset="0"/>
                          <a:cs typeface="Zar" pitchFamily="2" charset="-78"/>
                        </a:rPr>
                        <a:t>(افزايش)</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600" b="1" i="0" u="none" strike="noStrike" cap="none" normalizeH="0" baseline="0" smtClean="0">
                          <a:ln>
                            <a:noFill/>
                          </a:ln>
                          <a:solidFill>
                            <a:schemeClr val="tx1"/>
                          </a:solidFill>
                          <a:effectLst/>
                          <a:latin typeface="Times New Roman" pitchFamily="18" charset="0"/>
                          <a:cs typeface="Zar" pitchFamily="2" charset="-78"/>
                        </a:rPr>
                        <a:t>(كاهش)</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1093788" y="236538"/>
            <a:ext cx="7772400" cy="1190625"/>
          </a:xfrm>
        </p:spPr>
        <p:txBody>
          <a:bodyPr/>
          <a:lstStyle/>
          <a:p>
            <a:r>
              <a:rPr lang="fa-IR" sz="3600" b="0">
                <a:effectLst>
                  <a:outerShdw blurRad="38100" dist="38100" dir="2700000" algn="tl">
                    <a:srgbClr val="000000"/>
                  </a:outerShdw>
                </a:effectLst>
              </a:rPr>
              <a:t>افزايش در حساب برداشت در قسمت بدهكار ثبت مي‌شود.</a:t>
            </a:r>
            <a:endParaRPr lang="en-US" sz="3600" b="0">
              <a:effectLst>
                <a:outerShdw blurRad="38100" dist="38100" dir="2700000" algn="tl">
                  <a:srgbClr val="000000"/>
                </a:outerShdw>
              </a:effectLst>
            </a:endParaRPr>
          </a:p>
        </p:txBody>
      </p:sp>
      <p:graphicFrame>
        <p:nvGraphicFramePr>
          <p:cNvPr id="291878" name="Group 38"/>
          <p:cNvGraphicFramePr>
            <a:graphicFrameLocks noGrp="1"/>
          </p:cNvGraphicFramePr>
          <p:nvPr>
            <p:ph type="tbl" idx="1"/>
          </p:nvPr>
        </p:nvGraphicFramePr>
        <p:xfrm>
          <a:off x="1979613" y="2852738"/>
          <a:ext cx="5256212" cy="1797050"/>
        </p:xfrm>
        <a:graphic>
          <a:graphicData uri="http://schemas.openxmlformats.org/drawingml/2006/table">
            <a:tbl>
              <a:tblPr rtl="1"/>
              <a:tblGrid>
                <a:gridCol w="1000125">
                  <a:extLst>
                    <a:ext uri="{9D8B030D-6E8A-4147-A177-3AD203B41FA5}">
                      <a16:colId xmlns:a16="http://schemas.microsoft.com/office/drawing/2014/main" val="20000"/>
                    </a:ext>
                  </a:extLst>
                </a:gridCol>
                <a:gridCol w="1520825">
                  <a:extLst>
                    <a:ext uri="{9D8B030D-6E8A-4147-A177-3AD203B41FA5}">
                      <a16:colId xmlns:a16="http://schemas.microsoft.com/office/drawing/2014/main" val="20001"/>
                    </a:ext>
                  </a:extLst>
                </a:gridCol>
                <a:gridCol w="1008062">
                  <a:extLst>
                    <a:ext uri="{9D8B030D-6E8A-4147-A177-3AD203B41FA5}">
                      <a16:colId xmlns:a16="http://schemas.microsoft.com/office/drawing/2014/main" val="20002"/>
                    </a:ext>
                  </a:extLst>
                </a:gridCol>
                <a:gridCol w="1727200">
                  <a:extLst>
                    <a:ext uri="{9D8B030D-6E8A-4147-A177-3AD203B41FA5}">
                      <a16:colId xmlns:a16="http://schemas.microsoft.com/office/drawing/2014/main" val="20003"/>
                    </a:ext>
                  </a:extLst>
                </a:gridCol>
              </a:tblGrid>
              <a:tr h="503238">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4000" b="1" i="0" u="none" strike="noStrike" cap="none" normalizeH="0" baseline="0" smtClean="0">
                          <a:ln>
                            <a:noFill/>
                          </a:ln>
                          <a:solidFill>
                            <a:schemeClr val="tx1"/>
                          </a:solidFill>
                          <a:effectLst/>
                          <a:latin typeface="Times New Roman" pitchFamily="18" charset="0"/>
                          <a:cs typeface="Zar" pitchFamily="2" charset="-78"/>
                        </a:rPr>
                        <a:t>برداشت</a:t>
                      </a:r>
                      <a:endParaRPr kumimoji="0" lang="fa-IR" sz="48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7863">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4000" b="1" i="0" u="none" strike="noStrike" cap="none" normalizeH="0" baseline="0" smtClean="0">
                          <a:ln>
                            <a:noFill/>
                          </a:ln>
                          <a:solidFill>
                            <a:schemeClr val="tx1"/>
                          </a:solidFill>
                          <a:effectLst/>
                          <a:latin typeface="Times New Roman" pitchFamily="18" charset="0"/>
                          <a:cs typeface="Zar" pitchFamily="2" charset="-78"/>
                        </a:rPr>
                        <a:t>150</a:t>
                      </a:r>
                      <a:endParaRPr kumimoji="0" lang="fa-IR"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66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fa-IR"/>
              <a:t>فعاليت شماره 8</a:t>
            </a:r>
            <a:endParaRPr lang="en-US"/>
          </a:p>
        </p:txBody>
      </p:sp>
      <p:sp>
        <p:nvSpPr>
          <p:cNvPr id="292867" name="Rectangle 3"/>
          <p:cNvSpPr>
            <a:spLocks noGrp="1" noChangeArrowheads="1"/>
          </p:cNvSpPr>
          <p:nvPr>
            <p:ph idx="1"/>
          </p:nvPr>
        </p:nvSpPr>
        <p:spPr>
          <a:xfrm>
            <a:off x="611188" y="1989138"/>
            <a:ext cx="7847012" cy="2041525"/>
          </a:xfrm>
        </p:spPr>
        <p:txBody>
          <a:bodyPr/>
          <a:lstStyle/>
          <a:p>
            <a:pPr>
              <a:buFontTx/>
              <a:buNone/>
            </a:pPr>
            <a:r>
              <a:rPr lang="fa-IR"/>
              <a:t>خريد يك ساختمان به ارزش 000/5 ريال كه 2000 ريال آن ارزش زمين آنست در اين معامله مبلغ 1500 ريال نقد و براي بقيه تعدادي سفته به تاريخهاي مختلف داده شد.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3891" name="Rectangle 3"/>
          <p:cNvSpPr>
            <a:spLocks noGrp="1" noChangeArrowheads="1"/>
          </p:cNvSpPr>
          <p:nvPr>
            <p:ph idx="1"/>
          </p:nvPr>
        </p:nvSpPr>
        <p:spPr>
          <a:xfrm>
            <a:off x="611188" y="1989138"/>
            <a:ext cx="7847012" cy="2625725"/>
          </a:xfrm>
        </p:spPr>
        <p:txBody>
          <a:bodyPr/>
          <a:lstStyle/>
          <a:p>
            <a:r>
              <a:rPr lang="fa-IR"/>
              <a:t>تحليل</a:t>
            </a:r>
          </a:p>
          <a:p>
            <a:pPr>
              <a:buFontTx/>
              <a:buNone/>
            </a:pPr>
            <a:r>
              <a:rPr lang="fa-IR"/>
              <a:t>1ـ با انجام اين فعاليت مالي دو دارايي به مجموع دارائيهاي مؤسسه اضافه مي‌شود لذا براي آنها دو حساب جداگانه ايجاد مي‌شود و مبالغ در قسمت بدهكار آنها ثبت مي‌شود.</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pPr algn="ctr"/>
            <a:r>
              <a:rPr lang="fa-IR" u="sng"/>
              <a:t>دارائيها</a:t>
            </a:r>
            <a:endParaRPr lang="en-US" u="sng"/>
          </a:p>
        </p:txBody>
      </p:sp>
      <p:graphicFrame>
        <p:nvGraphicFramePr>
          <p:cNvPr id="294971" name="Group 59"/>
          <p:cNvGraphicFramePr>
            <a:graphicFrameLocks noGrp="1"/>
          </p:cNvGraphicFramePr>
          <p:nvPr>
            <p:ph sz="half" idx="1"/>
          </p:nvPr>
        </p:nvGraphicFramePr>
        <p:xfrm>
          <a:off x="611188" y="2420938"/>
          <a:ext cx="3851275" cy="1800225"/>
        </p:xfrm>
        <a:graphic>
          <a:graphicData uri="http://schemas.openxmlformats.org/drawingml/2006/table">
            <a:tbl>
              <a:tblPr rtl="1"/>
              <a:tblGrid>
                <a:gridCol w="1008063">
                  <a:extLst>
                    <a:ext uri="{9D8B030D-6E8A-4147-A177-3AD203B41FA5}">
                      <a16:colId xmlns:a16="http://schemas.microsoft.com/office/drawing/2014/main" val="20000"/>
                    </a:ext>
                  </a:extLst>
                </a:gridCol>
                <a:gridCol w="898525">
                  <a:extLst>
                    <a:ext uri="{9D8B030D-6E8A-4147-A177-3AD203B41FA5}">
                      <a16:colId xmlns:a16="http://schemas.microsoft.com/office/drawing/2014/main" val="20001"/>
                    </a:ext>
                  </a:extLst>
                </a:gridCol>
                <a:gridCol w="720725">
                  <a:extLst>
                    <a:ext uri="{9D8B030D-6E8A-4147-A177-3AD203B41FA5}">
                      <a16:colId xmlns:a16="http://schemas.microsoft.com/office/drawing/2014/main" val="20002"/>
                    </a:ext>
                  </a:extLst>
                </a:gridCol>
                <a:gridCol w="1223962">
                  <a:extLst>
                    <a:ext uri="{9D8B030D-6E8A-4147-A177-3AD203B41FA5}">
                      <a16:colId xmlns:a16="http://schemas.microsoft.com/office/drawing/2014/main" val="20003"/>
                    </a:ext>
                  </a:extLst>
                </a:gridCol>
              </a:tblGrid>
              <a:tr h="863600">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600" b="1" i="0" u="none" strike="noStrike" cap="none" normalizeH="0" baseline="0" smtClean="0">
                          <a:ln>
                            <a:noFill/>
                          </a:ln>
                          <a:solidFill>
                            <a:schemeClr val="tx1"/>
                          </a:solidFill>
                          <a:effectLst/>
                          <a:latin typeface="Times New Roman" pitchFamily="18" charset="0"/>
                          <a:cs typeface="Zar" pitchFamily="2" charset="-78"/>
                        </a:rPr>
                        <a:t>زمين</a:t>
                      </a:r>
                      <a:endParaRPr kumimoji="0" lang="fa-IR" sz="44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4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32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6625">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600" b="1" i="0" u="none" strike="noStrike" cap="none" normalizeH="0" baseline="0" smtClean="0">
                          <a:ln>
                            <a:noFill/>
                          </a:ln>
                          <a:solidFill>
                            <a:schemeClr val="tx1"/>
                          </a:solidFill>
                          <a:effectLst/>
                          <a:latin typeface="Times New Roman" pitchFamily="18" charset="0"/>
                          <a:cs typeface="Zar" pitchFamily="2" charset="-78"/>
                        </a:rPr>
                        <a:t>(8) 2000</a:t>
                      </a:r>
                      <a:endParaRPr kumimoji="0" lang="fa-IR" sz="44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endParaRPr kumimoji="0" lang="fa-IR" sz="4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bl>
          </a:graphicData>
        </a:graphic>
      </p:graphicFrame>
      <p:graphicFrame>
        <p:nvGraphicFramePr>
          <p:cNvPr id="294972" name="Group 60"/>
          <p:cNvGraphicFramePr>
            <a:graphicFrameLocks noGrp="1"/>
          </p:cNvGraphicFramePr>
          <p:nvPr>
            <p:ph sz="half" idx="2"/>
          </p:nvPr>
        </p:nvGraphicFramePr>
        <p:xfrm>
          <a:off x="4752975" y="2514600"/>
          <a:ext cx="3851275" cy="1798003"/>
        </p:xfrm>
        <a:graphic>
          <a:graphicData uri="http://schemas.openxmlformats.org/drawingml/2006/table">
            <a:tbl>
              <a:tblPr rtl="1"/>
              <a:tblGrid>
                <a:gridCol w="928687">
                  <a:extLst>
                    <a:ext uri="{9D8B030D-6E8A-4147-A177-3AD203B41FA5}">
                      <a16:colId xmlns:a16="http://schemas.microsoft.com/office/drawing/2014/main" val="20000"/>
                    </a:ext>
                  </a:extLst>
                </a:gridCol>
                <a:gridCol w="1012825">
                  <a:extLst>
                    <a:ext uri="{9D8B030D-6E8A-4147-A177-3AD203B41FA5}">
                      <a16:colId xmlns:a16="http://schemas.microsoft.com/office/drawing/2014/main" val="20001"/>
                    </a:ext>
                  </a:extLst>
                </a:gridCol>
                <a:gridCol w="1008063">
                  <a:extLst>
                    <a:ext uri="{9D8B030D-6E8A-4147-A177-3AD203B41FA5}">
                      <a16:colId xmlns:a16="http://schemas.microsoft.com/office/drawing/2014/main" val="20002"/>
                    </a:ext>
                  </a:extLst>
                </a:gridCol>
                <a:gridCol w="901700">
                  <a:extLst>
                    <a:ext uri="{9D8B030D-6E8A-4147-A177-3AD203B41FA5}">
                      <a16:colId xmlns:a16="http://schemas.microsoft.com/office/drawing/2014/main" val="20003"/>
                    </a:ext>
                  </a:extLst>
                </a:gridCol>
              </a:tblGrid>
              <a:tr h="792163">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600" b="1" i="0" u="none" strike="noStrike" cap="none" normalizeH="0" baseline="0" smtClean="0">
                          <a:ln>
                            <a:noFill/>
                          </a:ln>
                          <a:solidFill>
                            <a:schemeClr val="tx1"/>
                          </a:solidFill>
                          <a:effectLst/>
                          <a:latin typeface="Times New Roman" pitchFamily="18" charset="0"/>
                          <a:cs typeface="Zar" pitchFamily="2" charset="-78"/>
                        </a:rPr>
                        <a:t>ساختمان</a:t>
                      </a:r>
                      <a:endParaRPr kumimoji="0" lang="fa-IR" sz="44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4400">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600" b="1" i="0" u="none" strike="noStrike" cap="none" normalizeH="0" baseline="0" smtClean="0">
                          <a:ln>
                            <a:noFill/>
                          </a:ln>
                          <a:solidFill>
                            <a:schemeClr val="tx1"/>
                          </a:solidFill>
                          <a:effectLst/>
                          <a:latin typeface="Times New Roman" pitchFamily="18" charset="0"/>
                          <a:cs typeface="Zar" pitchFamily="2" charset="-78"/>
                        </a:rPr>
                        <a:t>(8) 3000</a:t>
                      </a:r>
                      <a:endParaRPr kumimoji="0" lang="fa-IR" sz="44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60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p:txBody>
          <a:bodyPr/>
          <a:lstStyle/>
          <a:p>
            <a:endParaRPr kumimoji="0"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39" name="Rectangle 3"/>
          <p:cNvSpPr>
            <a:spLocks noGrp="1" noChangeArrowheads="1"/>
          </p:cNvSpPr>
          <p:nvPr>
            <p:ph idx="1"/>
          </p:nvPr>
        </p:nvSpPr>
        <p:spPr>
          <a:xfrm>
            <a:off x="611188" y="1989138"/>
            <a:ext cx="7847012" cy="2138362"/>
          </a:xfrm>
        </p:spPr>
        <p:txBody>
          <a:bodyPr/>
          <a:lstStyle/>
          <a:p>
            <a:pPr>
              <a:buFontTx/>
              <a:buNone/>
            </a:pPr>
            <a:r>
              <a:rPr lang="fa-IR"/>
              <a:t>2ـ در مقابل مبلغ 1500 ريال از وجوه صندوق كاسته و حساب اسناد پرداختي نيز افزايش مي‌يابد.</a:t>
            </a:r>
          </a:p>
          <a:p>
            <a:pPr>
              <a:buFontTx/>
              <a:buNone/>
            </a:pPr>
            <a:r>
              <a:rPr lang="fa-IR"/>
              <a:t>(كاهش صندوق در بستانكار و افزايش اسناد پرداختني نيز در بستانكار ثبت مي‌شود).</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endParaRPr lang="en-US"/>
          </a:p>
        </p:txBody>
      </p:sp>
      <p:graphicFrame>
        <p:nvGraphicFramePr>
          <p:cNvPr id="297048" name="Group 88"/>
          <p:cNvGraphicFramePr>
            <a:graphicFrameLocks noGrp="1"/>
          </p:cNvGraphicFramePr>
          <p:nvPr>
            <p:ph sz="half" idx="1"/>
          </p:nvPr>
        </p:nvGraphicFramePr>
        <p:xfrm>
          <a:off x="4859338" y="2432050"/>
          <a:ext cx="3851275" cy="3015615"/>
        </p:xfrm>
        <a:graphic>
          <a:graphicData uri="http://schemas.openxmlformats.org/drawingml/2006/table">
            <a:tbl>
              <a:tblPr rtl="1"/>
              <a:tblGrid>
                <a:gridCol w="1062038">
                  <a:extLst>
                    <a:ext uri="{9D8B030D-6E8A-4147-A177-3AD203B41FA5}">
                      <a16:colId xmlns:a16="http://schemas.microsoft.com/office/drawing/2014/main" val="20000"/>
                    </a:ext>
                  </a:extLst>
                </a:gridCol>
                <a:gridCol w="844550">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1008062">
                  <a:extLst>
                    <a:ext uri="{9D8B030D-6E8A-4147-A177-3AD203B41FA5}">
                      <a16:colId xmlns:a16="http://schemas.microsoft.com/office/drawing/2014/main" val="20003"/>
                    </a:ext>
                  </a:extLst>
                </a:gridCol>
              </a:tblGrid>
              <a:tr h="638175">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صندوق</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850">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(7) 750/3</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(2) 250</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r h="266700">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(4) 75</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(6) 100</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2"/>
                  </a:ext>
                </a:extLst>
              </a:tr>
              <a:tr h="452438">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(5) 400</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(7) 150</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3"/>
                  </a:ext>
                </a:extLst>
              </a:tr>
              <a:tr h="452438">
                <a:tc grid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(8) 500/1</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a:noFill/>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4"/>
                  </a:ext>
                </a:extLst>
              </a:tr>
            </a:tbl>
          </a:graphicData>
        </a:graphic>
      </p:graphicFrame>
      <p:graphicFrame>
        <p:nvGraphicFramePr>
          <p:cNvPr id="297049" name="Group 89"/>
          <p:cNvGraphicFramePr>
            <a:graphicFrameLocks noGrp="1"/>
          </p:cNvGraphicFramePr>
          <p:nvPr>
            <p:ph sz="half" idx="2"/>
          </p:nvPr>
        </p:nvGraphicFramePr>
        <p:xfrm>
          <a:off x="468313" y="2216150"/>
          <a:ext cx="3851275" cy="2590800"/>
        </p:xfrm>
        <a:graphic>
          <a:graphicData uri="http://schemas.openxmlformats.org/drawingml/2006/table">
            <a:tbl>
              <a:tblPr rtl="1"/>
              <a:tblGrid>
                <a:gridCol w="933450">
                  <a:extLst>
                    <a:ext uri="{9D8B030D-6E8A-4147-A177-3AD203B41FA5}">
                      <a16:colId xmlns:a16="http://schemas.microsoft.com/office/drawing/2014/main" val="20000"/>
                    </a:ext>
                  </a:extLst>
                </a:gridCol>
                <a:gridCol w="792163">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96962">
                  <a:extLst>
                    <a:ext uri="{9D8B030D-6E8A-4147-A177-3AD203B41FA5}">
                      <a16:colId xmlns:a16="http://schemas.microsoft.com/office/drawing/2014/main" val="20003"/>
                    </a:ext>
                  </a:extLst>
                </a:gridCol>
              </a:tblGrid>
              <a:tr h="863600">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اسناد پرداختي</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1825">
                <a:tc grid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(3) 2000</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r h="630238">
                <a:tc grid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(8) 3500</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a:noFill/>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p:txBody>
          <a:bodyPr/>
          <a:lstStyle/>
          <a:p>
            <a:endParaRPr kumimoji="0"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6443663" y="333375"/>
            <a:ext cx="1989137" cy="914400"/>
          </a:xfrm>
        </p:spPr>
        <p:txBody>
          <a:bodyPr/>
          <a:lstStyle/>
          <a:p>
            <a:r>
              <a:rPr lang="fa-IR" sz="5400"/>
              <a:t>نكته:</a:t>
            </a:r>
            <a:endParaRPr lang="en-US" sz="5400"/>
          </a:p>
        </p:txBody>
      </p:sp>
      <p:sp>
        <p:nvSpPr>
          <p:cNvPr id="297987" name="Rectangle 3"/>
          <p:cNvSpPr>
            <a:spLocks noGrp="1" noChangeArrowheads="1"/>
          </p:cNvSpPr>
          <p:nvPr>
            <p:ph idx="1"/>
          </p:nvPr>
        </p:nvSpPr>
        <p:spPr>
          <a:xfrm>
            <a:off x="611188" y="1989138"/>
            <a:ext cx="7847012" cy="3140075"/>
          </a:xfrm>
        </p:spPr>
        <p:txBody>
          <a:bodyPr/>
          <a:lstStyle/>
          <a:p>
            <a:pPr>
              <a:buFontTx/>
              <a:buNone/>
            </a:pPr>
            <a:r>
              <a:rPr lang="fa-IR" sz="4000"/>
              <a:t>همان‌گونه كه ملاحظه نموديد مجموع ارقام ثبت شده در قسمت بدهكار (3000+2000) برابر مجموع ارقام ثبت شده در قسمت بستانكار (1500+ 3500) است.</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1116013" y="549275"/>
            <a:ext cx="7772400" cy="762000"/>
          </a:xfrm>
        </p:spPr>
        <p:txBody>
          <a:bodyPr/>
          <a:lstStyle/>
          <a:p>
            <a:r>
              <a:rPr lang="fa-IR"/>
              <a:t>طبقه‌بندي و شماره‌گذاري حسابها</a:t>
            </a:r>
            <a:endParaRPr lang="en-US"/>
          </a:p>
        </p:txBody>
      </p:sp>
      <p:sp>
        <p:nvSpPr>
          <p:cNvPr id="299011" name="Rectangle 3"/>
          <p:cNvSpPr>
            <a:spLocks noGrp="1" noChangeArrowheads="1"/>
          </p:cNvSpPr>
          <p:nvPr>
            <p:ph idx="1"/>
          </p:nvPr>
        </p:nvSpPr>
        <p:spPr>
          <a:xfrm>
            <a:off x="611188" y="1989138"/>
            <a:ext cx="7847012" cy="3384550"/>
          </a:xfrm>
        </p:spPr>
        <p:txBody>
          <a:bodyPr/>
          <a:lstStyle/>
          <a:p>
            <a:pPr>
              <a:buFontTx/>
              <a:buNone/>
            </a:pPr>
            <a:r>
              <a:rPr lang="fa-IR" sz="4000"/>
              <a:t>الف) طبقه‌بندي كلي</a:t>
            </a:r>
          </a:p>
          <a:p>
            <a:pPr>
              <a:buFontTx/>
              <a:buNone/>
            </a:pPr>
            <a:r>
              <a:rPr lang="fa-IR" sz="4000"/>
              <a:t>1ـ گروه حسابهاي دارايي:</a:t>
            </a:r>
          </a:p>
          <a:p>
            <a:pPr>
              <a:buFontTx/>
              <a:buNone/>
            </a:pPr>
            <a:r>
              <a:rPr lang="fa-IR" sz="4000"/>
              <a:t>وجوه نقد، حسابهاي دريافتني, اسناد دريافتني، پيش پرداختها, اثاثه اداري و ....</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0035" name="Rectangle 3"/>
          <p:cNvSpPr>
            <a:spLocks noGrp="1" noChangeArrowheads="1"/>
          </p:cNvSpPr>
          <p:nvPr>
            <p:ph idx="1"/>
          </p:nvPr>
        </p:nvSpPr>
        <p:spPr>
          <a:xfrm>
            <a:off x="611188" y="1989138"/>
            <a:ext cx="7847012" cy="2297112"/>
          </a:xfrm>
        </p:spPr>
        <p:txBody>
          <a:bodyPr>
            <a:normAutofit lnSpcReduction="10000"/>
          </a:bodyPr>
          <a:lstStyle/>
          <a:p>
            <a:pPr>
              <a:buFontTx/>
              <a:buNone/>
            </a:pPr>
            <a:r>
              <a:rPr lang="fa-IR" sz="4800"/>
              <a:t>2ـ گروه حسابهاي بدهي:</a:t>
            </a:r>
          </a:p>
          <a:p>
            <a:pPr>
              <a:buFontTx/>
              <a:buNone/>
            </a:pPr>
            <a:r>
              <a:rPr lang="fa-IR" sz="4400"/>
              <a:t>حسابهاي پرداختني، اسناد پرداختني وام، حقوق پرداختني و....</a:t>
            </a:r>
            <a:endParaRPr lang="en-US" sz="4400"/>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fa-IR"/>
              <a:t>مفروضات حسابداري</a:t>
            </a:r>
            <a:endParaRPr lang="en-US"/>
          </a:p>
        </p:txBody>
      </p:sp>
      <p:sp>
        <p:nvSpPr>
          <p:cNvPr id="441347" name="Rectangle 3"/>
          <p:cNvSpPr>
            <a:spLocks noGrp="1" noChangeArrowheads="1"/>
          </p:cNvSpPr>
          <p:nvPr>
            <p:ph idx="1"/>
          </p:nvPr>
        </p:nvSpPr>
        <p:spPr>
          <a:xfrm>
            <a:off x="611188" y="1989138"/>
            <a:ext cx="7847012" cy="2332037"/>
          </a:xfrm>
        </p:spPr>
        <p:txBody>
          <a:bodyPr>
            <a:normAutofit/>
          </a:bodyPr>
          <a:lstStyle/>
          <a:p>
            <a:pPr>
              <a:buFontTx/>
              <a:buNone/>
            </a:pPr>
            <a:r>
              <a:rPr lang="fa-IR"/>
              <a:t>1- فرض شخصيت حقوقي</a:t>
            </a:r>
          </a:p>
          <a:p>
            <a:pPr>
              <a:buFontTx/>
              <a:buNone/>
            </a:pPr>
            <a:r>
              <a:rPr lang="fa-IR"/>
              <a:t>2- فرض تداوم فعاليت مالي</a:t>
            </a:r>
          </a:p>
          <a:p>
            <a:pPr>
              <a:buFontTx/>
              <a:buNone/>
            </a:pPr>
            <a:r>
              <a:rPr lang="fa-IR"/>
              <a:t>3- فرضي وجود واحد اندازه گيري</a:t>
            </a:r>
          </a:p>
          <a:p>
            <a:pPr>
              <a:buFontTx/>
              <a:buNone/>
            </a:pPr>
            <a:r>
              <a:rPr lang="fa-IR"/>
              <a:t>4- فرض دوره مالي</a:t>
            </a:r>
            <a:endParaRPr lang="en-US"/>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1059" name="Rectangle 3"/>
          <p:cNvSpPr>
            <a:spLocks noGrp="1" noChangeArrowheads="1"/>
          </p:cNvSpPr>
          <p:nvPr>
            <p:ph idx="1"/>
          </p:nvPr>
        </p:nvSpPr>
        <p:spPr>
          <a:xfrm>
            <a:off x="611188" y="1989138"/>
            <a:ext cx="7847012" cy="3506787"/>
          </a:xfrm>
        </p:spPr>
        <p:txBody>
          <a:bodyPr/>
          <a:lstStyle/>
          <a:p>
            <a:pPr>
              <a:buFontTx/>
              <a:buNone/>
            </a:pPr>
            <a:r>
              <a:rPr lang="fa-IR" sz="4000"/>
              <a:t>3ـ گروه حسابهاي حقوق صاحبان سرمايه:</a:t>
            </a:r>
          </a:p>
          <a:p>
            <a:pPr>
              <a:buFontTx/>
              <a:buNone/>
            </a:pPr>
            <a:r>
              <a:rPr lang="fa-IR" sz="4000"/>
              <a:t>حساب سرمايه و برداشت </a:t>
            </a:r>
          </a:p>
          <a:p>
            <a:pPr>
              <a:buFontTx/>
              <a:buNone/>
            </a:pPr>
            <a:r>
              <a:rPr lang="fa-IR" sz="4000"/>
              <a:t>4ـ گروه حسابهاي درآمد:</a:t>
            </a:r>
          </a:p>
          <a:p>
            <a:pPr>
              <a:buFontTx/>
              <a:buNone/>
            </a:pPr>
            <a:r>
              <a:rPr lang="fa-IR" sz="4000"/>
              <a:t>درآمد حاصل از خدمات، درآمد اجاره فروش كالا و .....</a:t>
            </a:r>
            <a:endParaRPr lang="en-US" sz="4000"/>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2083" name="Rectangle 3"/>
          <p:cNvSpPr>
            <a:spLocks noGrp="1" noChangeArrowheads="1"/>
          </p:cNvSpPr>
          <p:nvPr>
            <p:ph idx="1"/>
          </p:nvPr>
        </p:nvSpPr>
        <p:spPr>
          <a:xfrm>
            <a:off x="611188" y="1989138"/>
            <a:ext cx="7847012" cy="3546475"/>
          </a:xfrm>
        </p:spPr>
        <p:txBody>
          <a:bodyPr>
            <a:normAutofit lnSpcReduction="10000"/>
          </a:bodyPr>
          <a:lstStyle/>
          <a:p>
            <a:pPr>
              <a:buFontTx/>
              <a:buNone/>
            </a:pPr>
            <a:r>
              <a:rPr lang="fa-IR" sz="5400"/>
              <a:t>5ـ گروه حسابهاي هزينه:</a:t>
            </a:r>
          </a:p>
          <a:p>
            <a:pPr>
              <a:buFontTx/>
              <a:buNone/>
            </a:pPr>
            <a:r>
              <a:rPr lang="fa-IR" sz="5400"/>
              <a:t>هزينه اجاره، هزينه حقوق, هزينه آب و برق، هزينه آگهي خريد كالا و.....</a:t>
            </a:r>
            <a:endParaRPr lang="en-US" sz="5400"/>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3107" name="Rectangle 3"/>
          <p:cNvSpPr>
            <a:spLocks noGrp="1" noChangeArrowheads="1"/>
          </p:cNvSpPr>
          <p:nvPr>
            <p:ph idx="1"/>
          </p:nvPr>
        </p:nvSpPr>
        <p:spPr>
          <a:xfrm>
            <a:off x="684213" y="1700213"/>
            <a:ext cx="7847012" cy="4806950"/>
          </a:xfrm>
        </p:spPr>
        <p:txBody>
          <a:bodyPr/>
          <a:lstStyle/>
          <a:p>
            <a:pPr>
              <a:buFontTx/>
              <a:buNone/>
            </a:pPr>
            <a:r>
              <a:rPr lang="fa-IR" sz="2800"/>
              <a:t>* براي سرعت بخشيدن به كار و سهولت انجام عمليات حسابداري بهتر است به هر حساب يك شماره اختصاص يابد.</a:t>
            </a:r>
          </a:p>
          <a:p>
            <a:pPr>
              <a:buFontTx/>
              <a:buNone/>
            </a:pPr>
            <a:r>
              <a:rPr lang="fa-IR" sz="2800"/>
              <a:t>* اولين رقم سمت چپ معمولاً شماره طبقه حساب است مثلاً </a:t>
            </a:r>
          </a:p>
          <a:p>
            <a:pPr lvl="4">
              <a:buFontTx/>
              <a:buNone/>
            </a:pPr>
            <a:r>
              <a:rPr lang="fa-IR" sz="3200"/>
              <a:t>دارايي  100</a:t>
            </a:r>
          </a:p>
          <a:p>
            <a:pPr lvl="4">
              <a:buFontTx/>
              <a:buNone/>
            </a:pPr>
            <a:r>
              <a:rPr lang="fa-IR" sz="3200"/>
              <a:t>سرمايه  300</a:t>
            </a:r>
          </a:p>
          <a:p>
            <a:pPr lvl="4">
              <a:buFontTx/>
              <a:buNone/>
            </a:pPr>
            <a:r>
              <a:rPr lang="fa-IR" sz="3200"/>
              <a:t>هزينه  500</a:t>
            </a:r>
          </a:p>
          <a:p>
            <a:pPr lvl="4">
              <a:buFontTx/>
              <a:buNone/>
            </a:pPr>
            <a:r>
              <a:rPr lang="fa-IR" sz="3200"/>
              <a:t>بدهي 200</a:t>
            </a:r>
          </a:p>
          <a:p>
            <a:pPr lvl="4">
              <a:buFontTx/>
              <a:buNone/>
            </a:pPr>
            <a:r>
              <a:rPr lang="fa-IR" sz="3200"/>
              <a:t>درآمد  400</a:t>
            </a:r>
            <a:endParaRPr lang="en-US" sz="3200"/>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endParaRPr lang="en-US"/>
          </a:p>
        </p:txBody>
      </p:sp>
      <p:sp>
        <p:nvSpPr>
          <p:cNvPr id="304131" name="Rectangle 3"/>
          <p:cNvSpPr>
            <a:spLocks noGrp="1" noChangeArrowheads="1"/>
          </p:cNvSpPr>
          <p:nvPr>
            <p:ph idx="1"/>
          </p:nvPr>
        </p:nvSpPr>
        <p:spPr>
          <a:xfrm>
            <a:off x="611188" y="1989138"/>
            <a:ext cx="7847012" cy="4360862"/>
          </a:xfrm>
        </p:spPr>
        <p:txBody>
          <a:bodyPr/>
          <a:lstStyle/>
          <a:p>
            <a:pPr>
              <a:buFontTx/>
              <a:buNone/>
            </a:pPr>
            <a:r>
              <a:rPr lang="fa-IR"/>
              <a:t>* دومين و سومين رقم شماره ترتيب حسابها در هر گروه مثلاً</a:t>
            </a:r>
          </a:p>
          <a:p>
            <a:pPr lvl="2">
              <a:buFont typeface="Wingdings" pitchFamily="2" charset="2"/>
              <a:buNone/>
            </a:pPr>
            <a:r>
              <a:rPr lang="fa-IR" sz="3600"/>
              <a:t>صندوق 101 </a:t>
            </a:r>
          </a:p>
          <a:p>
            <a:pPr lvl="2">
              <a:buFont typeface="Wingdings" pitchFamily="2" charset="2"/>
              <a:buNone/>
            </a:pPr>
            <a:r>
              <a:rPr lang="fa-IR" sz="3600"/>
              <a:t>حسابهاي دريافتني 102</a:t>
            </a:r>
          </a:p>
          <a:p>
            <a:pPr lvl="2">
              <a:buFont typeface="Wingdings" pitchFamily="2" charset="2"/>
              <a:buNone/>
            </a:pPr>
            <a:r>
              <a:rPr lang="fa-IR" sz="3600"/>
              <a:t>اسناد دريافتني 103</a:t>
            </a:r>
          </a:p>
          <a:p>
            <a:pPr lvl="2">
              <a:buFont typeface="Wingdings" pitchFamily="2" charset="2"/>
              <a:buNone/>
            </a:pPr>
            <a:r>
              <a:rPr lang="fa-IR" sz="3600"/>
              <a:t>پيش‌پرداختها 104</a:t>
            </a:r>
          </a:p>
          <a:p>
            <a:pPr lvl="2">
              <a:buFont typeface="Wingdings" pitchFamily="2" charset="2"/>
              <a:buNone/>
            </a:pPr>
            <a:r>
              <a:rPr lang="fa-IR" sz="3600"/>
              <a:t>و.....</a:t>
            </a:r>
            <a:endParaRPr lang="en-US" sz="36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5364163" y="476250"/>
            <a:ext cx="3357562" cy="762000"/>
          </a:xfrm>
        </p:spPr>
        <p:txBody>
          <a:bodyPr/>
          <a:lstStyle/>
          <a:p>
            <a:r>
              <a:rPr lang="fa-IR"/>
              <a:t>دفتر روزنامه</a:t>
            </a:r>
            <a:endParaRPr lang="en-US"/>
          </a:p>
        </p:txBody>
      </p:sp>
      <p:sp>
        <p:nvSpPr>
          <p:cNvPr id="305155" name="Rectangle 3"/>
          <p:cNvSpPr>
            <a:spLocks noGrp="1" noChangeArrowheads="1"/>
          </p:cNvSpPr>
          <p:nvPr>
            <p:ph idx="1"/>
          </p:nvPr>
        </p:nvSpPr>
        <p:spPr>
          <a:xfrm>
            <a:off x="611188" y="1989138"/>
            <a:ext cx="7847012" cy="3441700"/>
          </a:xfrm>
        </p:spPr>
        <p:txBody>
          <a:bodyPr>
            <a:normAutofit lnSpcReduction="10000"/>
          </a:bodyPr>
          <a:lstStyle/>
          <a:p>
            <a:pPr>
              <a:buFontTx/>
              <a:buNone/>
            </a:pPr>
            <a:r>
              <a:rPr lang="fa-IR" sz="4400"/>
              <a:t>اولين مرحله در تعريف حسابداري، مرحله ثبت است فعاليت مالي پس از تجزيه و تحليل و تعيين حسابهاي بدهكار و بستانكار در دفتر روزنامه، به ترتيب تاريخ وقوع ثبت مي‌شود.</a:t>
            </a:r>
            <a:endParaRPr lang="en-US" sz="44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1093788" y="328613"/>
            <a:ext cx="7772400" cy="1098550"/>
          </a:xfrm>
        </p:spPr>
        <p:txBody>
          <a:bodyPr/>
          <a:lstStyle/>
          <a:p>
            <a:r>
              <a:rPr lang="fa-IR" sz="6600"/>
              <a:t>انواع دفتر روزنامه</a:t>
            </a:r>
            <a:endParaRPr lang="en-US" sz="6600"/>
          </a:p>
        </p:txBody>
      </p:sp>
      <p:sp>
        <p:nvSpPr>
          <p:cNvPr id="306179" name="Rectangle 3"/>
          <p:cNvSpPr>
            <a:spLocks noGrp="1" noChangeArrowheads="1"/>
          </p:cNvSpPr>
          <p:nvPr>
            <p:ph idx="1"/>
          </p:nvPr>
        </p:nvSpPr>
        <p:spPr>
          <a:xfrm>
            <a:off x="539750" y="2636838"/>
            <a:ext cx="7847013" cy="1701800"/>
          </a:xfrm>
        </p:spPr>
        <p:txBody>
          <a:bodyPr/>
          <a:lstStyle/>
          <a:p>
            <a:r>
              <a:rPr lang="fa-IR" sz="4800"/>
              <a:t>دفتر روزنامه عمومي</a:t>
            </a:r>
          </a:p>
          <a:p>
            <a:r>
              <a:rPr lang="fa-IR" sz="4800">
                <a:cs typeface="Arial" pitchFamily="34" charset="0"/>
              </a:rPr>
              <a:t> </a:t>
            </a:r>
            <a:r>
              <a:rPr lang="fa-IR" sz="4800"/>
              <a:t>دفتر روزنامه اختصاصي</a:t>
            </a:r>
            <a:endParaRPr lang="en-US" sz="4800">
              <a:cs typeface="Arial" pitchFamily="34" charset="0"/>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4500563" y="476250"/>
            <a:ext cx="4294187" cy="762000"/>
          </a:xfrm>
        </p:spPr>
        <p:txBody>
          <a:bodyPr/>
          <a:lstStyle/>
          <a:p>
            <a:r>
              <a:rPr lang="fa-IR"/>
              <a:t>دفتر روزنامه عمومي</a:t>
            </a:r>
            <a:endParaRPr lang="en-US"/>
          </a:p>
        </p:txBody>
      </p:sp>
      <p:sp>
        <p:nvSpPr>
          <p:cNvPr id="307203" name="Rectangle 3"/>
          <p:cNvSpPr>
            <a:spLocks noGrp="1" noChangeArrowheads="1"/>
          </p:cNvSpPr>
          <p:nvPr>
            <p:ph idx="1"/>
          </p:nvPr>
        </p:nvSpPr>
        <p:spPr>
          <a:xfrm>
            <a:off x="250825" y="1989138"/>
            <a:ext cx="8207375" cy="3038475"/>
          </a:xfrm>
        </p:spPr>
        <p:txBody>
          <a:bodyPr/>
          <a:lstStyle/>
          <a:p>
            <a:pPr>
              <a:buFontTx/>
              <a:buNone/>
            </a:pPr>
            <a:r>
              <a:rPr lang="fa-IR" sz="4400"/>
              <a:t>* ساده‌ترين نوع دفتر روزنامه است.</a:t>
            </a:r>
          </a:p>
          <a:p>
            <a:pPr>
              <a:buFontTx/>
              <a:buNone/>
            </a:pPr>
            <a:r>
              <a:rPr lang="fa-IR" sz="4400"/>
              <a:t>* داراي دو ستون بدهكار و بستانكار است.</a:t>
            </a:r>
          </a:p>
          <a:p>
            <a:pPr>
              <a:buFontTx/>
              <a:buNone/>
            </a:pPr>
            <a:r>
              <a:rPr lang="fa-IR" sz="4400"/>
              <a:t>* براي مؤسسات كوچك مناسب است.</a:t>
            </a:r>
            <a:endParaRPr lang="en-US" sz="44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1116013" y="549275"/>
            <a:ext cx="7772400" cy="701675"/>
          </a:xfrm>
        </p:spPr>
        <p:txBody>
          <a:bodyPr/>
          <a:lstStyle/>
          <a:p>
            <a:r>
              <a:rPr lang="ar-SA" sz="4000">
                <a:cs typeface="Times New Roman" pitchFamily="18" charset="0"/>
              </a:rPr>
              <a:t>دفتر روزنامه.....		</a:t>
            </a:r>
            <a:r>
              <a:rPr lang="fa-IR" sz="4000">
                <a:cs typeface="Times New Roman" pitchFamily="18" charset="0"/>
              </a:rPr>
              <a:t>صفحه</a:t>
            </a:r>
            <a:r>
              <a:rPr lang="en-US" sz="4000">
                <a:cs typeface="Times New Roman" pitchFamily="18" charset="0"/>
              </a:rPr>
              <a:t>........	</a:t>
            </a:r>
          </a:p>
        </p:txBody>
      </p:sp>
      <p:sp>
        <p:nvSpPr>
          <p:cNvPr id="308227" name="Line 3"/>
          <p:cNvSpPr>
            <a:spLocks noChangeShapeType="1"/>
          </p:cNvSpPr>
          <p:nvPr/>
        </p:nvSpPr>
        <p:spPr bwMode="auto">
          <a:xfrm>
            <a:off x="8042275" y="2136775"/>
            <a:ext cx="0" cy="0"/>
          </a:xfrm>
          <a:prstGeom prst="line">
            <a:avLst/>
          </a:prstGeom>
          <a:noFill/>
          <a:ln w="12700" cap="rnd">
            <a:solidFill>
              <a:srgbClr val="000000"/>
            </a:solidFill>
            <a:round/>
            <a:headEnd/>
            <a:tailEnd/>
          </a:ln>
          <a:effectLst/>
        </p:spPr>
        <p:txBody>
          <a:bodyPr/>
          <a:lstStyle/>
          <a:p>
            <a:endParaRPr lang="fa-IR"/>
          </a:p>
        </p:txBody>
      </p:sp>
      <p:sp>
        <p:nvSpPr>
          <p:cNvPr id="308228" name="Line 4"/>
          <p:cNvSpPr>
            <a:spLocks noChangeShapeType="1"/>
          </p:cNvSpPr>
          <p:nvPr/>
        </p:nvSpPr>
        <p:spPr bwMode="auto">
          <a:xfrm>
            <a:off x="8042275" y="2136775"/>
            <a:ext cx="0" cy="0"/>
          </a:xfrm>
          <a:prstGeom prst="line">
            <a:avLst/>
          </a:prstGeom>
          <a:noFill/>
          <a:ln w="12700" cap="rnd">
            <a:solidFill>
              <a:srgbClr val="000000"/>
            </a:solidFill>
            <a:round/>
            <a:headEnd/>
            <a:tailEnd/>
          </a:ln>
          <a:effectLst/>
        </p:spPr>
        <p:txBody>
          <a:bodyPr/>
          <a:lstStyle/>
          <a:p>
            <a:endParaRPr lang="fa-IR"/>
          </a:p>
        </p:txBody>
      </p:sp>
      <p:sp>
        <p:nvSpPr>
          <p:cNvPr id="308229" name="Line 5"/>
          <p:cNvSpPr>
            <a:spLocks noChangeShapeType="1"/>
          </p:cNvSpPr>
          <p:nvPr/>
        </p:nvSpPr>
        <p:spPr bwMode="auto">
          <a:xfrm>
            <a:off x="7048500" y="2441575"/>
            <a:ext cx="0" cy="0"/>
          </a:xfrm>
          <a:prstGeom prst="line">
            <a:avLst/>
          </a:prstGeom>
          <a:noFill/>
          <a:ln w="12700" cap="rnd">
            <a:solidFill>
              <a:srgbClr val="000000"/>
            </a:solidFill>
            <a:round/>
            <a:headEnd/>
            <a:tailEnd/>
          </a:ln>
          <a:effectLst/>
        </p:spPr>
        <p:txBody>
          <a:bodyPr/>
          <a:lstStyle/>
          <a:p>
            <a:endParaRPr lang="fa-IR"/>
          </a:p>
        </p:txBody>
      </p:sp>
      <p:sp>
        <p:nvSpPr>
          <p:cNvPr id="308230" name="Line 6"/>
          <p:cNvSpPr>
            <a:spLocks noChangeShapeType="1"/>
          </p:cNvSpPr>
          <p:nvPr/>
        </p:nvSpPr>
        <p:spPr bwMode="auto">
          <a:xfrm>
            <a:off x="7048500" y="2441575"/>
            <a:ext cx="0" cy="0"/>
          </a:xfrm>
          <a:prstGeom prst="line">
            <a:avLst/>
          </a:prstGeom>
          <a:noFill/>
          <a:ln w="12700" cap="rnd">
            <a:solidFill>
              <a:srgbClr val="000000"/>
            </a:solidFill>
            <a:round/>
            <a:headEnd/>
            <a:tailEnd/>
          </a:ln>
          <a:effectLst/>
        </p:spPr>
        <p:txBody>
          <a:bodyPr/>
          <a:lstStyle/>
          <a:p>
            <a:endParaRPr lang="fa-IR"/>
          </a:p>
        </p:txBody>
      </p:sp>
      <p:sp>
        <p:nvSpPr>
          <p:cNvPr id="308231" name="Line 7"/>
          <p:cNvSpPr>
            <a:spLocks noChangeShapeType="1"/>
          </p:cNvSpPr>
          <p:nvPr/>
        </p:nvSpPr>
        <p:spPr bwMode="auto">
          <a:xfrm>
            <a:off x="7048500" y="2571750"/>
            <a:ext cx="0" cy="0"/>
          </a:xfrm>
          <a:prstGeom prst="line">
            <a:avLst/>
          </a:prstGeom>
          <a:noFill/>
          <a:ln w="12700" cap="rnd">
            <a:solidFill>
              <a:srgbClr val="000000"/>
            </a:solidFill>
            <a:round/>
            <a:headEnd/>
            <a:tailEnd/>
          </a:ln>
          <a:effectLst/>
        </p:spPr>
        <p:txBody>
          <a:bodyPr/>
          <a:lstStyle/>
          <a:p>
            <a:endParaRPr lang="fa-IR"/>
          </a:p>
        </p:txBody>
      </p:sp>
      <p:sp>
        <p:nvSpPr>
          <p:cNvPr id="308232" name="Line 8"/>
          <p:cNvSpPr>
            <a:spLocks noChangeShapeType="1"/>
          </p:cNvSpPr>
          <p:nvPr/>
        </p:nvSpPr>
        <p:spPr bwMode="auto">
          <a:xfrm>
            <a:off x="7048500" y="2571750"/>
            <a:ext cx="0" cy="0"/>
          </a:xfrm>
          <a:prstGeom prst="line">
            <a:avLst/>
          </a:prstGeom>
          <a:noFill/>
          <a:ln w="12700" cap="rnd">
            <a:solidFill>
              <a:srgbClr val="000000"/>
            </a:solidFill>
            <a:round/>
            <a:headEnd/>
            <a:tailEnd/>
          </a:ln>
          <a:effectLst/>
        </p:spPr>
        <p:txBody>
          <a:bodyPr/>
          <a:lstStyle/>
          <a:p>
            <a:endParaRPr lang="fa-IR"/>
          </a:p>
        </p:txBody>
      </p:sp>
      <p:graphicFrame>
        <p:nvGraphicFramePr>
          <p:cNvPr id="308319" name="Group 95"/>
          <p:cNvGraphicFramePr>
            <a:graphicFrameLocks noGrp="1"/>
          </p:cNvGraphicFramePr>
          <p:nvPr/>
        </p:nvGraphicFramePr>
        <p:xfrm>
          <a:off x="1042988" y="1628775"/>
          <a:ext cx="7432675" cy="4248151"/>
        </p:xfrm>
        <a:graphic>
          <a:graphicData uri="http://schemas.openxmlformats.org/drawingml/2006/table">
            <a:tbl>
              <a:tblPr rtl="1"/>
              <a:tblGrid>
                <a:gridCol w="866775">
                  <a:extLst>
                    <a:ext uri="{9D8B030D-6E8A-4147-A177-3AD203B41FA5}">
                      <a16:colId xmlns:a16="http://schemas.microsoft.com/office/drawing/2014/main" val="20000"/>
                    </a:ext>
                  </a:extLst>
                </a:gridCol>
                <a:gridCol w="2735263">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1728787">
                  <a:extLst>
                    <a:ext uri="{9D8B030D-6E8A-4147-A177-3AD203B41FA5}">
                      <a16:colId xmlns:a16="http://schemas.microsoft.com/office/drawing/2014/main" val="20003"/>
                    </a:ext>
                  </a:extLst>
                </a:gridCol>
                <a:gridCol w="1454150">
                  <a:extLst>
                    <a:ext uri="{9D8B030D-6E8A-4147-A177-3AD203B41FA5}">
                      <a16:colId xmlns:a16="http://schemas.microsoft.com/office/drawing/2014/main" val="20004"/>
                    </a:ext>
                  </a:extLst>
                </a:gridCol>
              </a:tblGrid>
              <a:tr h="1062038">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sz="2400" b="1" i="0" u="none" strike="noStrike" cap="none" normalizeH="0" baseline="0" smtClean="0">
                          <a:ln>
                            <a:noFill/>
                          </a:ln>
                          <a:solidFill>
                            <a:schemeClr val="tx1"/>
                          </a:solidFill>
                          <a:effectLst/>
                          <a:latin typeface="Times New Roman" pitchFamily="18" charset="0"/>
                          <a:cs typeface="Times New Roman" pitchFamily="18" charset="0"/>
                        </a:rPr>
                        <a:t>تاريخ</a:t>
                      </a:r>
                      <a:endParaRPr kumimoji="0" lang="fa-IR" sz="2400" b="1" i="0" u="none" strike="noStrike" cap="none" normalizeH="0" baseline="0" smtClean="0">
                        <a:ln>
                          <a:noFill/>
                        </a:ln>
                        <a:solidFill>
                          <a:schemeClr val="tx1"/>
                        </a:solidFill>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sz="2400" b="1" i="0" u="none" strike="noStrike" cap="none" normalizeH="0" baseline="0" smtClean="0">
                          <a:ln>
                            <a:noFill/>
                          </a:ln>
                          <a:solidFill>
                            <a:schemeClr val="tx1"/>
                          </a:solidFill>
                          <a:effectLst/>
                          <a:latin typeface="Arial" pitchFamily="34" charset="0"/>
                          <a:cs typeface="Times New Roman" pitchFamily="18" charset="0"/>
                        </a:rPr>
                        <a:t>شرح</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sz="2000" b="1" i="0" u="none" strike="noStrike" cap="none" normalizeH="0" baseline="0" smtClean="0">
                          <a:ln>
                            <a:noFill/>
                          </a:ln>
                          <a:solidFill>
                            <a:schemeClr val="tx1"/>
                          </a:solidFill>
                          <a:effectLst/>
                          <a:latin typeface="Times New Roman" pitchFamily="18" charset="0"/>
                          <a:cs typeface="Times New Roman" pitchFamily="18" charset="0"/>
                        </a:rPr>
                        <a:t>عطف</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400" b="1" i="0" u="none" strike="noStrike" cap="none" normalizeH="0" baseline="0" smtClean="0">
                          <a:ln>
                            <a:noFill/>
                          </a:ln>
                          <a:solidFill>
                            <a:schemeClr val="tx1"/>
                          </a:solidFill>
                          <a:effectLst/>
                          <a:latin typeface="Times New Roman" pitchFamily="18" charset="0"/>
                          <a:cs typeface="Times New Roman" pitchFamily="18" charset="0"/>
                        </a:rPr>
                        <a:t>بدهكار</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sz="2400" b="1" i="0" u="none" strike="noStrike" cap="none" normalizeH="0" baseline="0" smtClean="0">
                          <a:ln>
                            <a:noFill/>
                          </a:ln>
                          <a:solidFill>
                            <a:schemeClr val="tx1"/>
                          </a:solidFill>
                          <a:effectLst/>
                          <a:latin typeface="Times New Roman" pitchFamily="18" charset="0"/>
                          <a:cs typeface="Times New Roman" pitchFamily="18" charset="0"/>
                        </a:rPr>
                        <a:t>بستنكار</a:t>
                      </a:r>
                      <a:endParaRPr kumimoji="0" lang="fa-IR" sz="2400" b="1" i="0" u="none" strike="noStrike" cap="none" normalizeH="0" baseline="0" smtClean="0">
                        <a:ln>
                          <a:noFill/>
                        </a:ln>
                        <a:solidFill>
                          <a:schemeClr val="tx1"/>
                        </a:solidFill>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27250">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1058863">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08264" name="Line 40"/>
          <p:cNvSpPr>
            <a:spLocks noChangeShapeType="1"/>
          </p:cNvSpPr>
          <p:nvPr/>
        </p:nvSpPr>
        <p:spPr bwMode="auto">
          <a:xfrm>
            <a:off x="7048500" y="2701925"/>
            <a:ext cx="0" cy="0"/>
          </a:xfrm>
          <a:prstGeom prst="line">
            <a:avLst/>
          </a:prstGeom>
          <a:noFill/>
          <a:ln w="12700" cap="rnd">
            <a:solidFill>
              <a:srgbClr val="000000"/>
            </a:solidFill>
            <a:round/>
            <a:headEnd/>
            <a:tailEnd/>
          </a:ln>
          <a:effectLst/>
        </p:spPr>
        <p:txBody>
          <a:bodyPr/>
          <a:lstStyle/>
          <a:p>
            <a:endParaRPr lang="fa-IR"/>
          </a:p>
        </p:txBody>
      </p:sp>
      <p:sp>
        <p:nvSpPr>
          <p:cNvPr id="308265" name="Line 41"/>
          <p:cNvSpPr>
            <a:spLocks noChangeShapeType="1"/>
          </p:cNvSpPr>
          <p:nvPr/>
        </p:nvSpPr>
        <p:spPr bwMode="auto">
          <a:xfrm>
            <a:off x="7048500" y="2701925"/>
            <a:ext cx="0" cy="0"/>
          </a:xfrm>
          <a:prstGeom prst="line">
            <a:avLst/>
          </a:prstGeom>
          <a:noFill/>
          <a:ln w="12700" cap="rnd">
            <a:solidFill>
              <a:srgbClr val="000000"/>
            </a:solidFill>
            <a:round/>
            <a:headEnd/>
            <a:tailEnd/>
          </a:ln>
          <a:effectLst/>
        </p:spPr>
        <p:txBody>
          <a:bodyPr/>
          <a:lstStyle/>
          <a:p>
            <a:endParaRPr lang="fa-IR"/>
          </a:p>
        </p:txBody>
      </p:sp>
      <p:sp>
        <p:nvSpPr>
          <p:cNvPr id="12" name="Footer Placeholder 11"/>
          <p:cNvSpPr>
            <a:spLocks noGrp="1"/>
          </p:cNvSpPr>
          <p:nvPr>
            <p:ph type="ftr" sz="quarter" idx="11"/>
          </p:nvPr>
        </p:nvSpPr>
        <p:spPr/>
        <p:txBody>
          <a:bodyPr/>
          <a:lstStyle/>
          <a:p>
            <a:endParaRPr kumimoji="0"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3779838" y="476250"/>
            <a:ext cx="4799012" cy="762000"/>
          </a:xfrm>
        </p:spPr>
        <p:txBody>
          <a:bodyPr/>
          <a:lstStyle/>
          <a:p>
            <a:r>
              <a:rPr lang="fa-IR"/>
              <a:t>دفتر روزنامه اختصاصي</a:t>
            </a:r>
            <a:endParaRPr lang="en-US"/>
          </a:p>
        </p:txBody>
      </p:sp>
      <p:sp>
        <p:nvSpPr>
          <p:cNvPr id="309251" name="Rectangle 3"/>
          <p:cNvSpPr>
            <a:spLocks noGrp="1" noChangeArrowheads="1"/>
          </p:cNvSpPr>
          <p:nvPr>
            <p:ph idx="1"/>
          </p:nvPr>
        </p:nvSpPr>
        <p:spPr>
          <a:xfrm>
            <a:off x="611188" y="1989138"/>
            <a:ext cx="7847012" cy="1163637"/>
          </a:xfrm>
        </p:spPr>
        <p:txBody>
          <a:bodyPr/>
          <a:lstStyle/>
          <a:p>
            <a:pPr>
              <a:buFontTx/>
              <a:buNone/>
            </a:pPr>
            <a:r>
              <a:rPr lang="fa-IR"/>
              <a:t>* براي مؤسسات بزرگ كه فعاليتهاي تكراري دارند</a:t>
            </a:r>
          </a:p>
          <a:p>
            <a:pPr>
              <a:buFontTx/>
              <a:buNone/>
            </a:pPr>
            <a:r>
              <a:rPr lang="fa-IR"/>
              <a:t>* معمولاً به 4 گروه تقسيم مي‌شود</a:t>
            </a:r>
            <a:endParaRPr lang="en-US"/>
          </a:p>
        </p:txBody>
      </p:sp>
      <p:sp>
        <p:nvSpPr>
          <p:cNvPr id="309252" name="Rectangle 4"/>
          <p:cNvSpPr>
            <a:spLocks noChangeArrowheads="1"/>
          </p:cNvSpPr>
          <p:nvPr/>
        </p:nvSpPr>
        <p:spPr bwMode="auto">
          <a:xfrm>
            <a:off x="2124075" y="3357563"/>
            <a:ext cx="5443538" cy="2514600"/>
          </a:xfrm>
          <a:prstGeom prst="rect">
            <a:avLst/>
          </a:prstGeom>
          <a:noFill/>
          <a:ln w="9525">
            <a:noFill/>
            <a:miter lim="800000"/>
            <a:headEnd/>
            <a:tailEnd/>
          </a:ln>
          <a:effectLst/>
        </p:spPr>
        <p:txBody>
          <a:bodyPr/>
          <a:lstStyle/>
          <a:p>
            <a:pPr marL="342900" indent="-342900" eaLnBrk="1" hangingPunct="1">
              <a:spcBef>
                <a:spcPct val="20000"/>
              </a:spcBef>
              <a:buSzPct val="85000"/>
              <a:buFontTx/>
              <a:buBlip>
                <a:blip r:embed="rId2"/>
              </a:buBlip>
            </a:pPr>
            <a:r>
              <a:rPr lang="fa-IR" sz="3200">
                <a:cs typeface="Zar" pitchFamily="2" charset="-78"/>
              </a:rPr>
              <a:t>دفتر روزنامه خريد</a:t>
            </a:r>
          </a:p>
          <a:p>
            <a:pPr marL="342900" indent="-342900" eaLnBrk="1" hangingPunct="1">
              <a:spcBef>
                <a:spcPct val="20000"/>
              </a:spcBef>
              <a:buSzPct val="85000"/>
              <a:buFontTx/>
              <a:buBlip>
                <a:blip r:embed="rId2"/>
              </a:buBlip>
            </a:pPr>
            <a:r>
              <a:rPr lang="fa-IR" sz="3200">
                <a:cs typeface="Zar" pitchFamily="2" charset="-78"/>
              </a:rPr>
              <a:t>دفتر روزنامه فورش</a:t>
            </a:r>
          </a:p>
          <a:p>
            <a:pPr marL="342900" indent="-342900" eaLnBrk="1" hangingPunct="1">
              <a:spcBef>
                <a:spcPct val="20000"/>
              </a:spcBef>
              <a:buSzPct val="85000"/>
              <a:buFontTx/>
              <a:buBlip>
                <a:blip r:embed="rId2"/>
              </a:buBlip>
            </a:pPr>
            <a:r>
              <a:rPr lang="fa-IR" sz="2800">
                <a:cs typeface="Zar" pitchFamily="2" charset="-78"/>
              </a:rPr>
              <a:t>دفتر روزنامه پرداختهاي نقدي</a:t>
            </a:r>
          </a:p>
          <a:p>
            <a:pPr marL="342900" indent="-342900" eaLnBrk="1" hangingPunct="1">
              <a:spcBef>
                <a:spcPct val="20000"/>
              </a:spcBef>
              <a:buSzPct val="85000"/>
              <a:buFontTx/>
              <a:buBlip>
                <a:blip r:embed="rId2"/>
              </a:buBlip>
            </a:pPr>
            <a:r>
              <a:rPr lang="fa-IR" sz="3200">
                <a:cs typeface="Zar" pitchFamily="2" charset="-78"/>
              </a:rPr>
              <a:t>دفتر روزنامه دريافتهای نقدي</a:t>
            </a:r>
            <a:endParaRPr lang="en-US" sz="3200">
              <a:cs typeface="Zar" pitchFamily="2" charset="-78"/>
            </a:endParaRPr>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4140200" y="476250"/>
            <a:ext cx="4510088" cy="762000"/>
          </a:xfrm>
        </p:spPr>
        <p:txBody>
          <a:bodyPr/>
          <a:lstStyle/>
          <a:p>
            <a:r>
              <a:rPr lang="fa-IR"/>
              <a:t>سند حسابداري</a:t>
            </a:r>
            <a:endParaRPr lang="en-US"/>
          </a:p>
        </p:txBody>
      </p:sp>
      <p:sp>
        <p:nvSpPr>
          <p:cNvPr id="310275" name="Rectangle 3"/>
          <p:cNvSpPr>
            <a:spLocks noGrp="1" noChangeArrowheads="1"/>
          </p:cNvSpPr>
          <p:nvPr>
            <p:ph idx="1"/>
          </p:nvPr>
        </p:nvSpPr>
        <p:spPr>
          <a:xfrm>
            <a:off x="611188" y="1989138"/>
            <a:ext cx="7847012" cy="3140075"/>
          </a:xfrm>
        </p:spPr>
        <p:txBody>
          <a:bodyPr/>
          <a:lstStyle/>
          <a:p>
            <a:r>
              <a:rPr lang="fa-IR" sz="4000"/>
              <a:t>به جاي آن كه فعاليت مالي مستقيماً در دفاتر ثبت شود ابتدا در برگه‌اي به نام «سند روزنامه» ثبت مي‌شود و پس از تأييد مراجع مربوط در دفتر روزنامه ثبت مي‌شود.</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r>
              <a:rPr lang="fa-IR"/>
              <a:t>اصول حسابداري</a:t>
            </a:r>
            <a:endParaRPr lang="en-US"/>
          </a:p>
        </p:txBody>
      </p:sp>
      <p:sp>
        <p:nvSpPr>
          <p:cNvPr id="442371" name="Rectangle 3"/>
          <p:cNvSpPr>
            <a:spLocks noGrp="1" noChangeArrowheads="1"/>
          </p:cNvSpPr>
          <p:nvPr>
            <p:ph idx="1"/>
          </p:nvPr>
        </p:nvSpPr>
        <p:spPr>
          <a:xfrm>
            <a:off x="250825" y="1989138"/>
            <a:ext cx="8207375" cy="3038475"/>
          </a:xfrm>
        </p:spPr>
        <p:txBody>
          <a:bodyPr>
            <a:normAutofit lnSpcReduction="10000"/>
          </a:bodyPr>
          <a:lstStyle/>
          <a:p>
            <a:pPr>
              <a:buFontTx/>
              <a:buNone/>
            </a:pPr>
            <a:r>
              <a:rPr lang="fa-IR" sz="4400"/>
              <a:t>1- اصل قيمت تمام شده</a:t>
            </a:r>
          </a:p>
          <a:p>
            <a:pPr>
              <a:buFontTx/>
              <a:buNone/>
            </a:pPr>
            <a:r>
              <a:rPr lang="fa-IR" sz="4400"/>
              <a:t>2- اصل وضع هزينه هاي يك دوره از درآمدهای همان دوره</a:t>
            </a:r>
          </a:p>
          <a:p>
            <a:pPr>
              <a:buFontTx/>
              <a:buNone/>
            </a:pPr>
            <a:r>
              <a:rPr lang="fa-IR" sz="4400"/>
              <a:t>3- اصل افشاء حقايق</a:t>
            </a:r>
            <a:endParaRPr lang="en-US" sz="440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1299" name="Line 3"/>
          <p:cNvSpPr>
            <a:spLocks noChangeShapeType="1"/>
          </p:cNvSpPr>
          <p:nvPr/>
        </p:nvSpPr>
        <p:spPr bwMode="auto">
          <a:xfrm>
            <a:off x="4178300" y="2416175"/>
            <a:ext cx="0" cy="0"/>
          </a:xfrm>
          <a:prstGeom prst="line">
            <a:avLst/>
          </a:prstGeom>
          <a:noFill/>
          <a:ln w="12700" cap="rnd">
            <a:solidFill>
              <a:srgbClr val="000000"/>
            </a:solidFill>
            <a:round/>
            <a:headEnd/>
            <a:tailEnd/>
          </a:ln>
          <a:effectLst/>
        </p:spPr>
        <p:txBody>
          <a:bodyPr/>
          <a:lstStyle/>
          <a:p>
            <a:endParaRPr lang="fa-IR"/>
          </a:p>
        </p:txBody>
      </p:sp>
      <p:sp>
        <p:nvSpPr>
          <p:cNvPr id="311300" name="Line 4"/>
          <p:cNvSpPr>
            <a:spLocks noChangeShapeType="1"/>
          </p:cNvSpPr>
          <p:nvPr/>
        </p:nvSpPr>
        <p:spPr bwMode="auto">
          <a:xfrm>
            <a:off x="5038725" y="2416175"/>
            <a:ext cx="0" cy="0"/>
          </a:xfrm>
          <a:prstGeom prst="line">
            <a:avLst/>
          </a:prstGeom>
          <a:noFill/>
          <a:ln w="12700" cap="rnd">
            <a:solidFill>
              <a:srgbClr val="000000"/>
            </a:solidFill>
            <a:round/>
            <a:headEnd/>
            <a:tailEnd/>
          </a:ln>
          <a:effectLst/>
        </p:spPr>
        <p:txBody>
          <a:bodyPr/>
          <a:lstStyle/>
          <a:p>
            <a:endParaRPr lang="fa-IR"/>
          </a:p>
        </p:txBody>
      </p:sp>
      <p:sp>
        <p:nvSpPr>
          <p:cNvPr id="311301" name="Line 5"/>
          <p:cNvSpPr>
            <a:spLocks noChangeShapeType="1"/>
          </p:cNvSpPr>
          <p:nvPr/>
        </p:nvSpPr>
        <p:spPr bwMode="auto">
          <a:xfrm>
            <a:off x="8697913" y="2243138"/>
            <a:ext cx="0" cy="0"/>
          </a:xfrm>
          <a:prstGeom prst="line">
            <a:avLst/>
          </a:prstGeom>
          <a:noFill/>
          <a:ln w="12700" cap="rnd">
            <a:solidFill>
              <a:srgbClr val="000000"/>
            </a:solidFill>
            <a:round/>
            <a:headEnd/>
            <a:tailEnd/>
          </a:ln>
          <a:effectLst/>
        </p:spPr>
        <p:txBody>
          <a:bodyPr/>
          <a:lstStyle/>
          <a:p>
            <a:endParaRPr lang="fa-IR"/>
          </a:p>
        </p:txBody>
      </p:sp>
      <p:sp>
        <p:nvSpPr>
          <p:cNvPr id="311302" name="Line 6"/>
          <p:cNvSpPr>
            <a:spLocks noChangeShapeType="1"/>
          </p:cNvSpPr>
          <p:nvPr/>
        </p:nvSpPr>
        <p:spPr bwMode="auto">
          <a:xfrm>
            <a:off x="8697913" y="2243138"/>
            <a:ext cx="0" cy="0"/>
          </a:xfrm>
          <a:prstGeom prst="line">
            <a:avLst/>
          </a:prstGeom>
          <a:noFill/>
          <a:ln w="12700" cap="rnd">
            <a:solidFill>
              <a:srgbClr val="000000"/>
            </a:solidFill>
            <a:round/>
            <a:headEnd/>
            <a:tailEnd/>
          </a:ln>
          <a:effectLst/>
        </p:spPr>
        <p:txBody>
          <a:bodyPr/>
          <a:lstStyle/>
          <a:p>
            <a:endParaRPr lang="fa-IR"/>
          </a:p>
        </p:txBody>
      </p:sp>
      <p:sp>
        <p:nvSpPr>
          <p:cNvPr id="311303" name="Line 7"/>
          <p:cNvSpPr>
            <a:spLocks noChangeShapeType="1"/>
          </p:cNvSpPr>
          <p:nvPr/>
        </p:nvSpPr>
        <p:spPr bwMode="auto">
          <a:xfrm>
            <a:off x="4178300" y="2416175"/>
            <a:ext cx="0" cy="0"/>
          </a:xfrm>
          <a:prstGeom prst="line">
            <a:avLst/>
          </a:prstGeom>
          <a:noFill/>
          <a:ln w="12700" cap="rnd">
            <a:solidFill>
              <a:srgbClr val="000000"/>
            </a:solidFill>
            <a:round/>
            <a:headEnd/>
            <a:tailEnd/>
          </a:ln>
          <a:effectLst/>
        </p:spPr>
        <p:txBody>
          <a:bodyPr/>
          <a:lstStyle/>
          <a:p>
            <a:endParaRPr lang="fa-IR"/>
          </a:p>
        </p:txBody>
      </p:sp>
      <p:sp>
        <p:nvSpPr>
          <p:cNvPr id="311304" name="Line 8"/>
          <p:cNvSpPr>
            <a:spLocks noChangeShapeType="1"/>
          </p:cNvSpPr>
          <p:nvPr/>
        </p:nvSpPr>
        <p:spPr bwMode="auto">
          <a:xfrm>
            <a:off x="5038725" y="2416175"/>
            <a:ext cx="0" cy="0"/>
          </a:xfrm>
          <a:prstGeom prst="line">
            <a:avLst/>
          </a:prstGeom>
          <a:noFill/>
          <a:ln w="12700" cap="rnd">
            <a:solidFill>
              <a:srgbClr val="000000"/>
            </a:solidFill>
            <a:round/>
            <a:headEnd/>
            <a:tailEnd/>
          </a:ln>
          <a:effectLst/>
        </p:spPr>
        <p:txBody>
          <a:bodyPr/>
          <a:lstStyle/>
          <a:p>
            <a:endParaRPr lang="fa-IR"/>
          </a:p>
        </p:txBody>
      </p:sp>
      <p:graphicFrame>
        <p:nvGraphicFramePr>
          <p:cNvPr id="311386" name="Group 90"/>
          <p:cNvGraphicFramePr>
            <a:graphicFrameLocks noGrp="1"/>
          </p:cNvGraphicFramePr>
          <p:nvPr/>
        </p:nvGraphicFramePr>
        <p:xfrm>
          <a:off x="-6350" y="1725613"/>
          <a:ext cx="8464550" cy="4395472"/>
        </p:xfrm>
        <a:graphic>
          <a:graphicData uri="http://schemas.openxmlformats.org/drawingml/2006/table">
            <a:tbl>
              <a:tblPr rtl="1"/>
              <a:tblGrid>
                <a:gridCol w="646112">
                  <a:extLst>
                    <a:ext uri="{9D8B030D-6E8A-4147-A177-3AD203B41FA5}">
                      <a16:colId xmlns:a16="http://schemas.microsoft.com/office/drawing/2014/main" val="20000"/>
                    </a:ext>
                  </a:extLst>
                </a:gridCol>
                <a:gridCol w="792163">
                  <a:extLst>
                    <a:ext uri="{9D8B030D-6E8A-4147-A177-3AD203B41FA5}">
                      <a16:colId xmlns:a16="http://schemas.microsoft.com/office/drawing/2014/main" val="20001"/>
                    </a:ext>
                  </a:extLst>
                </a:gridCol>
                <a:gridCol w="2519362">
                  <a:extLst>
                    <a:ext uri="{9D8B030D-6E8A-4147-A177-3AD203B41FA5}">
                      <a16:colId xmlns:a16="http://schemas.microsoft.com/office/drawing/2014/main" val="20002"/>
                    </a:ext>
                  </a:extLst>
                </a:gridCol>
                <a:gridCol w="792163">
                  <a:extLst>
                    <a:ext uri="{9D8B030D-6E8A-4147-A177-3AD203B41FA5}">
                      <a16:colId xmlns:a16="http://schemas.microsoft.com/office/drawing/2014/main" val="20003"/>
                    </a:ext>
                  </a:extLst>
                </a:gridCol>
                <a:gridCol w="1800225">
                  <a:extLst>
                    <a:ext uri="{9D8B030D-6E8A-4147-A177-3AD203B41FA5}">
                      <a16:colId xmlns:a16="http://schemas.microsoft.com/office/drawing/2014/main" val="20004"/>
                    </a:ext>
                  </a:extLst>
                </a:gridCol>
                <a:gridCol w="1914525">
                  <a:extLst>
                    <a:ext uri="{9D8B030D-6E8A-4147-A177-3AD203B41FA5}">
                      <a16:colId xmlns:a16="http://schemas.microsoft.com/office/drawing/2014/main" val="20005"/>
                    </a:ext>
                  </a:extLst>
                </a:gridCol>
              </a:tblGrid>
              <a:tr h="687388">
                <a:tc gridSpan="6">
                  <a:txBody>
                    <a:body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r>
                        <a:rPr kumimoji="0" lang="fa-IR" sz="2400" b="1" i="0" u="none" strike="noStrike" cap="none" normalizeH="0" baseline="0" smtClean="0">
                          <a:ln>
                            <a:noFill/>
                          </a:ln>
                          <a:solidFill>
                            <a:schemeClr val="tx1"/>
                          </a:solidFill>
                          <a:effectLst/>
                          <a:latin typeface="Times New Roman" pitchFamily="18" charset="0"/>
                          <a:cs typeface="Times New Roman" pitchFamily="18" charset="0"/>
                        </a:rPr>
                        <a:t>سند روزنامه                  نام مؤسسه                                 شماره سند: </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2400" b="1" i="0" u="none" strike="noStrike" cap="none" normalizeH="0" baseline="0" smtClean="0">
                        <a:ln>
                          <a:noFill/>
                        </a:ln>
                        <a:solidFill>
                          <a:schemeClr val="tx1"/>
                        </a:solidFill>
                        <a:effectLst/>
                        <a:latin typeface="Times New Roman" pitchFamily="18" charset="0"/>
                        <a:cs typeface="Zar" pitchFamily="2" charset="-78"/>
                      </a:endParaRPr>
                    </a:p>
                    <a:p>
                      <a:pPr marL="0" marR="0" lvl="0" indent="0" algn="r" defTabSz="914400" rtl="1" eaLnBrk="0" fontAlgn="base" latinLnBrk="0" hangingPunct="0">
                        <a:lnSpc>
                          <a:spcPct val="100000"/>
                        </a:lnSpc>
                        <a:spcBef>
                          <a:spcPct val="0"/>
                        </a:spcBef>
                        <a:spcAft>
                          <a:spcPct val="0"/>
                        </a:spcAft>
                        <a:buClrTx/>
                        <a:buSzPct val="85000"/>
                        <a:buFontTx/>
                        <a:buNone/>
                        <a:tabLst>
                          <a:tab pos="939800" algn="l"/>
                        </a:tabLst>
                      </a:pPr>
                      <a:r>
                        <a:rPr kumimoji="0" lang="fa-IR" sz="2400" b="1" i="0" u="none" strike="noStrike" cap="none" normalizeH="0" baseline="0" smtClean="0">
                          <a:ln>
                            <a:noFill/>
                          </a:ln>
                          <a:solidFill>
                            <a:schemeClr val="tx1"/>
                          </a:solidFill>
                          <a:effectLst/>
                          <a:latin typeface="Times New Roman" pitchFamily="18" charset="0"/>
                          <a:cs typeface="Zar" pitchFamily="2" charset="-78"/>
                        </a:rPr>
                        <a:t>                                                                                                 تاريخ: </a:t>
                      </a:r>
                      <a:r>
                        <a:rPr kumimoji="0" lang="en-US" sz="2400" b="1" i="0" u="none" strike="noStrike" cap="none" normalizeH="0" baseline="0" smtClean="0">
                          <a:ln>
                            <a:noFill/>
                          </a:ln>
                          <a:solidFill>
                            <a:schemeClr val="tx1"/>
                          </a:solidFill>
                          <a:effectLst/>
                          <a:latin typeface="Times New Roman" pitchFamily="18" charset="0"/>
                          <a:cs typeface="Zar" pitchFamily="2" charset="-78"/>
                        </a:rPr>
                        <a:t>.......</a:t>
                      </a: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9525"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306388">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عطف</a:t>
                      </a: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sz="2400" b="1" i="0" u="none" strike="noStrike" cap="none" normalizeH="0" baseline="0" smtClean="0">
                          <a:ln>
                            <a:noFill/>
                          </a:ln>
                          <a:solidFill>
                            <a:schemeClr val="tx1"/>
                          </a:solidFill>
                          <a:effectLst/>
                          <a:latin typeface="Arial" pitchFamily="34" charset="0"/>
                          <a:cs typeface="Zar" pitchFamily="2" charset="-78"/>
                        </a:rPr>
                        <a:t>شرح</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sz="1400" b="1" i="0" u="none" strike="noStrike" cap="none" normalizeH="0" baseline="0" smtClean="0">
                          <a:ln>
                            <a:noFill/>
                          </a:ln>
                          <a:solidFill>
                            <a:schemeClr val="tx1"/>
                          </a:solidFill>
                          <a:effectLst/>
                          <a:latin typeface="Arial" pitchFamily="34" charset="0"/>
                          <a:cs typeface="Zar" pitchFamily="2" charset="-78"/>
                        </a:rPr>
                        <a:t>مبلغ جزء</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400" b="1" i="0" u="none" strike="noStrike" cap="none" normalizeH="0" baseline="0" smtClean="0">
                          <a:ln>
                            <a:noFill/>
                          </a:ln>
                          <a:solidFill>
                            <a:schemeClr val="tx1"/>
                          </a:solidFill>
                          <a:effectLst/>
                          <a:latin typeface="Arial" pitchFamily="34" charset="0"/>
                          <a:cs typeface="Zar" pitchFamily="2" charset="-78"/>
                        </a:rPr>
                        <a:t>بدهكار</a:t>
                      </a: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بستانكار</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r>
                        <a:rPr kumimoji="0" lang="fa-IR" sz="1400" b="1" i="0" u="none" strike="noStrike" cap="none" normalizeH="0" baseline="0" smtClean="0">
                          <a:ln>
                            <a:noFill/>
                          </a:ln>
                          <a:solidFill>
                            <a:schemeClr val="tx1"/>
                          </a:solidFill>
                          <a:effectLst/>
                          <a:latin typeface="Times New Roman" pitchFamily="18" charset="0"/>
                          <a:cs typeface="Times New Roman" pitchFamily="18" charset="0"/>
                        </a:rPr>
                        <a:t>دفتر كل</a:t>
                      </a:r>
                      <a:endParaRPr kumimoji="0" lang="fa-IR" sz="1400" b="1" i="0" u="none" strike="noStrike" cap="none" normalizeH="0" baseline="0" smtClean="0">
                        <a:ln>
                          <a:noFill/>
                        </a:ln>
                        <a:solidFill>
                          <a:schemeClr val="tx1"/>
                        </a:solidFill>
                        <a:effectLst/>
                        <a:latin typeface="Arial" pitchFamily="34"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sz="1200" b="1" i="0" u="none" strike="noStrike" cap="none" normalizeH="0" baseline="0" smtClean="0">
                          <a:ln>
                            <a:noFill/>
                          </a:ln>
                          <a:solidFill>
                            <a:schemeClr val="tx1"/>
                          </a:solidFill>
                          <a:effectLst/>
                          <a:latin typeface="Times New Roman" pitchFamily="18" charset="0"/>
                          <a:cs typeface="Times New Roman" pitchFamily="18" charset="0"/>
                        </a:rPr>
                        <a:t>دفترمعين</a:t>
                      </a:r>
                      <a:endParaRPr kumimoji="0" lang="fa-IR" sz="1200" b="1" i="0" u="none" strike="noStrike" cap="none" normalizeH="0" baseline="0" smtClean="0">
                        <a:ln>
                          <a:noFill/>
                        </a:ln>
                        <a:solidFill>
                          <a:schemeClr val="tx1"/>
                        </a:solidFill>
                        <a:effectLst/>
                        <a:latin typeface="Arial" pitchFamily="34"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2"/>
                  </a:ext>
                </a:extLst>
              </a:tr>
              <a:tr h="687388">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7388">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7388">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84213">
                <a:tc gridSpan="6">
                  <a:txBody>
                    <a:body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r>
                        <a:rPr kumimoji="0" lang="fa-IR" sz="2400" b="1" i="0" u="none" strike="noStrike" cap="none" normalizeH="0" baseline="0" smtClean="0">
                          <a:ln>
                            <a:noFill/>
                          </a:ln>
                          <a:solidFill>
                            <a:schemeClr val="tx1"/>
                          </a:solidFill>
                          <a:effectLst/>
                          <a:latin typeface="Times New Roman" pitchFamily="18" charset="0"/>
                          <a:cs typeface="Times New Roman" pitchFamily="18" charset="0"/>
                        </a:rPr>
                        <a:t>جمع مبلغ به حروف</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Pct val="85000"/>
                        <a:buFontTx/>
                        <a:buNone/>
                        <a:tabLst>
                          <a:tab pos="939800" algn="l"/>
                        </a:tabLst>
                      </a:pPr>
                      <a:r>
                        <a:rPr kumimoji="0" lang="fa-IR" sz="2400" b="1" i="0" u="none" strike="noStrike" cap="none" normalizeH="0" baseline="0" smtClean="0">
                          <a:ln>
                            <a:noFill/>
                          </a:ln>
                          <a:solidFill>
                            <a:schemeClr val="tx1"/>
                          </a:solidFill>
                          <a:effectLst/>
                          <a:latin typeface="Times New Roman" pitchFamily="18" charset="0"/>
                          <a:cs typeface="Times New Roman" pitchFamily="18" charset="0"/>
                        </a:rPr>
                        <a:t>          تهيه كننده                                                  تصويب</a:t>
                      </a:r>
                      <a:r>
                        <a:rPr kumimoji="0" lang="fa-IR" sz="2400" b="1" i="0" u="none" strike="noStrike" cap="none" normalizeH="0" baseline="0" smtClean="0">
                          <a:ln>
                            <a:noFill/>
                          </a:ln>
                          <a:solidFill>
                            <a:schemeClr val="tx1"/>
                          </a:solidFill>
                          <a:effectLst/>
                          <a:latin typeface="Times New Roman" pitchFamily="18" charset="0"/>
                          <a:ea typeface="Times New Roman" pitchFamily="18" charset="0"/>
                          <a:cs typeface="B Lotus" pitchFamily="2" charset="-78"/>
                        </a:rPr>
                        <a:t>‌</a:t>
                      </a:r>
                      <a:r>
                        <a:rPr kumimoji="0" lang="fa-IR" sz="2400" b="1" i="0" u="none" strike="noStrike" cap="none" normalizeH="0" baseline="0" smtClean="0">
                          <a:ln>
                            <a:noFill/>
                          </a:ln>
                          <a:solidFill>
                            <a:schemeClr val="tx1"/>
                          </a:solidFill>
                          <a:effectLst/>
                          <a:latin typeface="Times New Roman" pitchFamily="18" charset="0"/>
                          <a:cs typeface="Times New Roman" pitchFamily="18" charset="0"/>
                        </a:rPr>
                        <a:t>كننده</a:t>
                      </a:r>
                      <a:endParaRPr kumimoji="0" lang="fa-IR" sz="2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6"/>
                  </a:ext>
                </a:extLst>
              </a:tr>
            </a:tbl>
          </a:graphicData>
        </a:graphic>
      </p:graphicFrame>
      <p:sp>
        <p:nvSpPr>
          <p:cNvPr id="9" name="Footer Placeholder 8"/>
          <p:cNvSpPr>
            <a:spLocks noGrp="1"/>
          </p:cNvSpPr>
          <p:nvPr>
            <p:ph type="ftr" sz="quarter" idx="11"/>
          </p:nvPr>
        </p:nvSpPr>
        <p:spPr/>
        <p:txBody>
          <a:bodyPr/>
          <a:lstStyle/>
          <a:p>
            <a:endParaRPr kumimoji="0"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1116013" y="476250"/>
            <a:ext cx="7772400" cy="641350"/>
          </a:xfrm>
        </p:spPr>
        <p:txBody>
          <a:bodyPr/>
          <a:lstStyle/>
          <a:p>
            <a:r>
              <a:rPr lang="fa-IR" sz="3600" b="0"/>
              <a:t>نحوة ثبت فعاليتهاي مالي در دفتر روزنامه عمومي</a:t>
            </a:r>
            <a:endParaRPr lang="en-US" sz="3600" b="0"/>
          </a:p>
        </p:txBody>
      </p:sp>
      <p:sp>
        <p:nvSpPr>
          <p:cNvPr id="312323" name="Rectangle 3"/>
          <p:cNvSpPr>
            <a:spLocks noGrp="1" noChangeArrowheads="1"/>
          </p:cNvSpPr>
          <p:nvPr>
            <p:ph idx="1"/>
          </p:nvPr>
        </p:nvSpPr>
        <p:spPr>
          <a:xfrm>
            <a:off x="611188" y="1989138"/>
            <a:ext cx="7847012" cy="3306762"/>
          </a:xfrm>
        </p:spPr>
        <p:txBody>
          <a:bodyPr/>
          <a:lstStyle/>
          <a:p>
            <a:pPr>
              <a:buFontTx/>
              <a:buNone/>
            </a:pPr>
            <a:r>
              <a:rPr lang="fa-IR"/>
              <a:t>1ـ عنوان صفحه</a:t>
            </a:r>
          </a:p>
          <a:p>
            <a:pPr>
              <a:buFontTx/>
              <a:buNone/>
            </a:pPr>
            <a:r>
              <a:rPr lang="fa-IR"/>
              <a:t>معمولاً در بالاي هر صفحه نام دفتر و نام مؤسسه همراه با شماره صفحه قيد مي‌شود</a:t>
            </a:r>
          </a:p>
          <a:p>
            <a:pPr>
              <a:buFontTx/>
              <a:buNone/>
            </a:pPr>
            <a:r>
              <a:rPr lang="fa-IR"/>
              <a:t>2ـ ستون تاريخ</a:t>
            </a:r>
          </a:p>
          <a:p>
            <a:pPr>
              <a:buFontTx/>
              <a:buNone/>
            </a:pPr>
            <a:r>
              <a:rPr lang="fa-IR"/>
              <a:t>اين قسمت 2 ستون دارد، يكي مربوط به روز و ديگري مربوط به ماه </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6227763" y="404813"/>
            <a:ext cx="2493962" cy="762000"/>
          </a:xfrm>
        </p:spPr>
        <p:txBody>
          <a:bodyPr/>
          <a:lstStyle/>
          <a:p>
            <a:r>
              <a:rPr lang="fa-IR"/>
              <a:t>ستون شرح</a:t>
            </a:r>
            <a:endParaRPr lang="en-US"/>
          </a:p>
        </p:txBody>
      </p:sp>
      <p:sp>
        <p:nvSpPr>
          <p:cNvPr id="313347" name="Rectangle 3"/>
          <p:cNvSpPr>
            <a:spLocks noGrp="1" noChangeArrowheads="1"/>
          </p:cNvSpPr>
          <p:nvPr>
            <p:ph idx="1"/>
          </p:nvPr>
        </p:nvSpPr>
        <p:spPr>
          <a:xfrm>
            <a:off x="611188" y="1989138"/>
            <a:ext cx="7847012" cy="3497262"/>
          </a:xfrm>
        </p:spPr>
        <p:txBody>
          <a:bodyPr/>
          <a:lstStyle/>
          <a:p>
            <a:pPr>
              <a:buFontTx/>
              <a:buNone/>
            </a:pPr>
            <a:r>
              <a:rPr lang="fa-IR" sz="3600"/>
              <a:t>در منتهي‌اليه سمت راست ستون شرح نام حساب يا حسابهايي كه بدهكار شده‌اند درج مي‌شود در سطر بعد با كمي فاصله نام حساب يا حسابهايي كه بستانكار شده‌اند درج مي‌شود.</a:t>
            </a:r>
          </a:p>
          <a:p>
            <a:pPr>
              <a:buFontTx/>
              <a:buNone/>
            </a:pPr>
            <a:r>
              <a:rPr lang="fa-IR" sz="3600"/>
              <a:t>در سطر بعد از ابتداي سطر شرح مختصري از فعاليت مالي نوشته مي‌شود.</a:t>
            </a:r>
            <a:endParaRPr lang="en-US" sz="36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5867400" y="476250"/>
            <a:ext cx="2854325" cy="762000"/>
          </a:xfrm>
        </p:spPr>
        <p:txBody>
          <a:bodyPr/>
          <a:lstStyle/>
          <a:p>
            <a:r>
              <a:rPr lang="fa-IR"/>
              <a:t>ستون عطف</a:t>
            </a:r>
            <a:endParaRPr lang="en-US"/>
          </a:p>
        </p:txBody>
      </p:sp>
      <p:sp>
        <p:nvSpPr>
          <p:cNvPr id="314371" name="Rectangle 3"/>
          <p:cNvSpPr>
            <a:spLocks noGrp="1" noChangeArrowheads="1"/>
          </p:cNvSpPr>
          <p:nvPr>
            <p:ph idx="1"/>
          </p:nvPr>
        </p:nvSpPr>
        <p:spPr>
          <a:xfrm>
            <a:off x="611188" y="1989138"/>
            <a:ext cx="7847012" cy="4111625"/>
          </a:xfrm>
        </p:spPr>
        <p:txBody>
          <a:bodyPr/>
          <a:lstStyle/>
          <a:p>
            <a:pPr>
              <a:buFontTx/>
              <a:buNone/>
            </a:pPr>
            <a:r>
              <a:rPr lang="fa-IR" sz="4400"/>
              <a:t>هرگاه مبالغ مندرج در هر حساب از دفتر روزنامه به دفتر كل منتقل گرديد، شماره حساب دفتر كل را در اين ستون درج مي‌كنند، تا نشان‌دهنده انجام عمليات انتقال به دفتر كل باشد.</a:t>
            </a:r>
            <a:endParaRPr lang="en-US" sz="44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5867400" y="404813"/>
            <a:ext cx="2781300" cy="762000"/>
          </a:xfrm>
        </p:spPr>
        <p:txBody>
          <a:bodyPr/>
          <a:lstStyle/>
          <a:p>
            <a:r>
              <a:rPr lang="ar-SA"/>
              <a:t>ستون بدهكار</a:t>
            </a:r>
            <a:endParaRPr lang="en-US"/>
          </a:p>
        </p:txBody>
      </p:sp>
      <p:sp>
        <p:nvSpPr>
          <p:cNvPr id="315395" name="Rectangle 3"/>
          <p:cNvSpPr>
            <a:spLocks noGrp="1" noChangeArrowheads="1"/>
          </p:cNvSpPr>
          <p:nvPr>
            <p:ph idx="1"/>
          </p:nvPr>
        </p:nvSpPr>
        <p:spPr>
          <a:xfrm>
            <a:off x="539750" y="2781300"/>
            <a:ext cx="7847013" cy="1311275"/>
          </a:xfrm>
        </p:spPr>
        <p:txBody>
          <a:bodyPr/>
          <a:lstStyle/>
          <a:p>
            <a:r>
              <a:rPr lang="ar-SA" sz="4000"/>
              <a:t>دقيقاً در مقابل هر حساب بدهكار مبلغ مربوطه در ستون بدهكار درج مي‌گردد.</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5724525" y="476250"/>
            <a:ext cx="3070225" cy="762000"/>
          </a:xfrm>
        </p:spPr>
        <p:txBody>
          <a:bodyPr/>
          <a:lstStyle/>
          <a:p>
            <a:r>
              <a:rPr lang="ar-SA"/>
              <a:t>ستون بستانكار</a:t>
            </a:r>
            <a:endParaRPr lang="en-US"/>
          </a:p>
        </p:txBody>
      </p:sp>
      <p:sp>
        <p:nvSpPr>
          <p:cNvPr id="316419" name="Rectangle 3"/>
          <p:cNvSpPr>
            <a:spLocks noGrp="1" noChangeArrowheads="1"/>
          </p:cNvSpPr>
          <p:nvPr>
            <p:ph idx="1"/>
          </p:nvPr>
        </p:nvSpPr>
        <p:spPr>
          <a:xfrm>
            <a:off x="611188" y="1989138"/>
            <a:ext cx="7847012" cy="1311275"/>
          </a:xfrm>
        </p:spPr>
        <p:txBody>
          <a:bodyPr/>
          <a:lstStyle/>
          <a:p>
            <a:r>
              <a:rPr lang="ar-SA" sz="4000"/>
              <a:t>دقيقاً در مقابل هر حساب بستانكار مبلغ مربوطه در ستون بستانكار ثبت مي‌گردد.</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7451725" y="404813"/>
            <a:ext cx="1270000" cy="762000"/>
          </a:xfrm>
        </p:spPr>
        <p:txBody>
          <a:bodyPr/>
          <a:lstStyle/>
          <a:p>
            <a:r>
              <a:rPr lang="ar-SA"/>
              <a:t>نكته</a:t>
            </a:r>
            <a:endParaRPr lang="en-US"/>
          </a:p>
        </p:txBody>
      </p:sp>
      <p:sp>
        <p:nvSpPr>
          <p:cNvPr id="317443" name="Rectangle 3"/>
          <p:cNvSpPr>
            <a:spLocks noGrp="1" noChangeArrowheads="1"/>
          </p:cNvSpPr>
          <p:nvPr>
            <p:ph idx="1"/>
          </p:nvPr>
        </p:nvSpPr>
        <p:spPr>
          <a:xfrm>
            <a:off x="611188" y="1989138"/>
            <a:ext cx="7847012" cy="2530475"/>
          </a:xfrm>
        </p:spPr>
        <p:txBody>
          <a:bodyPr/>
          <a:lstStyle/>
          <a:p>
            <a:r>
              <a:rPr lang="ar-SA" sz="4000"/>
              <a:t>در ستون شرح الزاماً عناوين حساب‌هايي كه دفتر كل به كار رفته درج مي‌شود و نه اقلام خريداري مثلاً مي‌نويسيم «ملزومات اداري» و نه «حساب خودكار و مداد»</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7019925" y="404813"/>
            <a:ext cx="1701800" cy="762000"/>
          </a:xfrm>
        </p:spPr>
        <p:txBody>
          <a:bodyPr/>
          <a:lstStyle/>
          <a:p>
            <a:r>
              <a:rPr lang="ar-SA"/>
              <a:t>آرتيكل</a:t>
            </a:r>
            <a:endParaRPr lang="en-US"/>
          </a:p>
        </p:txBody>
      </p:sp>
      <p:sp>
        <p:nvSpPr>
          <p:cNvPr id="318467" name="Rectangle 3"/>
          <p:cNvSpPr>
            <a:spLocks noGrp="1" noChangeArrowheads="1"/>
          </p:cNvSpPr>
          <p:nvPr>
            <p:ph idx="1"/>
          </p:nvPr>
        </p:nvSpPr>
        <p:spPr>
          <a:xfrm>
            <a:off x="611188" y="1989138"/>
            <a:ext cx="7847012" cy="3384550"/>
          </a:xfrm>
        </p:spPr>
        <p:txBody>
          <a:bodyPr/>
          <a:lstStyle/>
          <a:p>
            <a:r>
              <a:rPr lang="ar-SA" sz="4000"/>
              <a:t>هر ثبت فعاليت‌ مالي در دفتر روزنامه </a:t>
            </a:r>
            <a:r>
              <a:rPr lang="fa-IR" sz="4000"/>
              <a:t>انواع : 1- </a:t>
            </a:r>
            <a:r>
              <a:rPr lang="ar-SA" sz="4000"/>
              <a:t>ساده</a:t>
            </a:r>
          </a:p>
          <a:p>
            <a:r>
              <a:rPr lang="ar-SA" sz="4000"/>
              <a:t>يك حساب بدهكار يك حساب بستانكار </a:t>
            </a:r>
            <a:r>
              <a:rPr lang="fa-IR" sz="4000"/>
              <a:t>2- </a:t>
            </a:r>
            <a:r>
              <a:rPr lang="ar-SA" sz="4000"/>
              <a:t>مركب</a:t>
            </a:r>
          </a:p>
          <a:p>
            <a:r>
              <a:rPr lang="ar-SA" sz="4000"/>
              <a:t>بيش از يك حساب بدهكار يا بستانكار</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1093788" y="298450"/>
            <a:ext cx="7772400" cy="1128713"/>
          </a:xfrm>
        </p:spPr>
        <p:txBody>
          <a:bodyPr/>
          <a:lstStyle/>
          <a:p>
            <a:pPr algn="ctr"/>
            <a:r>
              <a:rPr lang="ar-SA" sz="4000"/>
              <a:t>مثال: آرتيكل ساده</a:t>
            </a:r>
            <a:r>
              <a:rPr lang="en-US" sz="4000"/>
              <a:t/>
            </a:r>
            <a:br>
              <a:rPr lang="en-US" sz="4000"/>
            </a:br>
            <a:r>
              <a:rPr lang="ar-SA" sz="2800"/>
              <a:t>دفتر روزنامه مؤسسه آلفا		صفحه 1</a:t>
            </a:r>
            <a:endParaRPr lang="en-US" sz="2800"/>
          </a:p>
        </p:txBody>
      </p:sp>
      <p:sp>
        <p:nvSpPr>
          <p:cNvPr id="319491" name="Line 3"/>
          <p:cNvSpPr>
            <a:spLocks noChangeShapeType="1"/>
          </p:cNvSpPr>
          <p:nvPr/>
        </p:nvSpPr>
        <p:spPr bwMode="auto">
          <a:xfrm>
            <a:off x="8866188" y="1970088"/>
            <a:ext cx="0" cy="0"/>
          </a:xfrm>
          <a:prstGeom prst="line">
            <a:avLst/>
          </a:prstGeom>
          <a:noFill/>
          <a:ln w="12700" cap="rnd">
            <a:solidFill>
              <a:srgbClr val="000000"/>
            </a:solidFill>
            <a:round/>
            <a:headEnd/>
            <a:tailEnd/>
          </a:ln>
          <a:effectLst/>
        </p:spPr>
        <p:txBody>
          <a:bodyPr/>
          <a:lstStyle/>
          <a:p>
            <a:endParaRPr lang="fa-IR"/>
          </a:p>
        </p:txBody>
      </p:sp>
      <p:sp>
        <p:nvSpPr>
          <p:cNvPr id="319492" name="Line 4"/>
          <p:cNvSpPr>
            <a:spLocks noChangeShapeType="1"/>
          </p:cNvSpPr>
          <p:nvPr/>
        </p:nvSpPr>
        <p:spPr bwMode="auto">
          <a:xfrm>
            <a:off x="8866188" y="1970088"/>
            <a:ext cx="0" cy="0"/>
          </a:xfrm>
          <a:prstGeom prst="line">
            <a:avLst/>
          </a:prstGeom>
          <a:noFill/>
          <a:ln w="12700" cap="rnd">
            <a:solidFill>
              <a:srgbClr val="000000"/>
            </a:solidFill>
            <a:round/>
            <a:headEnd/>
            <a:tailEnd/>
          </a:ln>
          <a:effectLst/>
        </p:spPr>
        <p:txBody>
          <a:bodyPr/>
          <a:lstStyle/>
          <a:p>
            <a:endParaRPr lang="fa-IR"/>
          </a:p>
        </p:txBody>
      </p:sp>
      <p:graphicFrame>
        <p:nvGraphicFramePr>
          <p:cNvPr id="319547" name="Group 59"/>
          <p:cNvGraphicFramePr>
            <a:graphicFrameLocks noGrp="1"/>
          </p:cNvGraphicFramePr>
          <p:nvPr/>
        </p:nvGraphicFramePr>
        <p:xfrm>
          <a:off x="276225" y="1844675"/>
          <a:ext cx="8410575" cy="4354513"/>
        </p:xfrm>
        <a:graphic>
          <a:graphicData uri="http://schemas.openxmlformats.org/drawingml/2006/table">
            <a:tbl>
              <a:tblPr rtl="1"/>
              <a:tblGrid>
                <a:gridCol w="658812">
                  <a:extLst>
                    <a:ext uri="{9D8B030D-6E8A-4147-A177-3AD203B41FA5}">
                      <a16:colId xmlns:a16="http://schemas.microsoft.com/office/drawing/2014/main" val="20000"/>
                    </a:ext>
                  </a:extLst>
                </a:gridCol>
                <a:gridCol w="576263">
                  <a:extLst>
                    <a:ext uri="{9D8B030D-6E8A-4147-A177-3AD203B41FA5}">
                      <a16:colId xmlns:a16="http://schemas.microsoft.com/office/drawing/2014/main" val="20001"/>
                    </a:ext>
                  </a:extLst>
                </a:gridCol>
                <a:gridCol w="3946525">
                  <a:extLst>
                    <a:ext uri="{9D8B030D-6E8A-4147-A177-3AD203B41FA5}">
                      <a16:colId xmlns:a16="http://schemas.microsoft.com/office/drawing/2014/main" val="20002"/>
                    </a:ext>
                  </a:extLst>
                </a:gridCol>
                <a:gridCol w="949325">
                  <a:extLst>
                    <a:ext uri="{9D8B030D-6E8A-4147-A177-3AD203B41FA5}">
                      <a16:colId xmlns:a16="http://schemas.microsoft.com/office/drawing/2014/main" val="20003"/>
                    </a:ext>
                  </a:extLst>
                </a:gridCol>
                <a:gridCol w="1223962">
                  <a:extLst>
                    <a:ext uri="{9D8B030D-6E8A-4147-A177-3AD203B41FA5}">
                      <a16:colId xmlns:a16="http://schemas.microsoft.com/office/drawing/2014/main" val="20004"/>
                    </a:ext>
                  </a:extLst>
                </a:gridCol>
                <a:gridCol w="1055688">
                  <a:extLst>
                    <a:ext uri="{9D8B030D-6E8A-4147-A177-3AD203B41FA5}">
                      <a16:colId xmlns:a16="http://schemas.microsoft.com/office/drawing/2014/main" val="20005"/>
                    </a:ext>
                  </a:extLst>
                </a:gridCol>
              </a:tblGrid>
              <a:tr h="771525">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تاريخ</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شرح</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cs typeface="Lotus" pitchFamily="2" charset="-78"/>
                        </a:rPr>
                        <a:t>عطف</a:t>
                      </a:r>
                      <a:endParaRPr kumimoji="0" lang="en-US" sz="20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بستانكار</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rtl="1"/>
                      <a:endParaRPr lang="fa-IR"/>
                    </a:p>
                  </a:txBody>
                  <a:tcPr/>
                </a:tc>
                <a:extLst>
                  <a:ext uri="{0D108BD9-81ED-4DB2-BD59-A6C34878D82A}">
                    <a16:rowId xmlns:a16="http://schemas.microsoft.com/office/drawing/2014/main" val="10000"/>
                  </a:ext>
                </a:extLst>
              </a:tr>
              <a:tr h="773113">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5</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صندوق</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101</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771525">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سرمايه</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301</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2038350">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بابت سرمايه‌گذاري </a:t>
                      </a:r>
                      <a:r>
                        <a:rPr kumimoji="0" lang="fa-IR"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اوليه آقا </a:t>
                      </a: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جهانگيري</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 name="Footer Placeholder 5"/>
          <p:cNvSpPr>
            <a:spLocks noGrp="1"/>
          </p:cNvSpPr>
          <p:nvPr>
            <p:ph type="ftr" sz="quarter" idx="11"/>
          </p:nvPr>
        </p:nvSpPr>
        <p:spPr/>
        <p:txBody>
          <a:bodyPr/>
          <a:lstStyle/>
          <a:p>
            <a:endParaRPr kumimoji="0"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1093788" y="115888"/>
            <a:ext cx="7772400" cy="1311275"/>
          </a:xfrm>
        </p:spPr>
        <p:txBody>
          <a:bodyPr/>
          <a:lstStyle/>
          <a:p>
            <a:r>
              <a:rPr lang="ar-SA" sz="4000" b="0"/>
              <a:t>مثال: آرتيكل مركب</a:t>
            </a:r>
            <a:r>
              <a:rPr lang="ar-SA" sz="4000"/>
              <a:t/>
            </a:r>
            <a:br>
              <a:rPr lang="ar-SA" sz="4000"/>
            </a:br>
            <a:r>
              <a:rPr lang="ar-SA" sz="3200"/>
              <a:t>دفتر روزنامه مؤسسه آلفا</a:t>
            </a:r>
            <a:r>
              <a:rPr lang="ar-SA" sz="4000"/>
              <a:t>	</a:t>
            </a:r>
            <a:r>
              <a:rPr lang="fa-IR" sz="4000"/>
              <a:t>                </a:t>
            </a:r>
            <a:r>
              <a:rPr lang="ar-SA" sz="4000"/>
              <a:t>	</a:t>
            </a:r>
            <a:r>
              <a:rPr lang="ar-SA" sz="2800"/>
              <a:t>صفحه 1</a:t>
            </a:r>
            <a:endParaRPr lang="en-US" sz="2800"/>
          </a:p>
        </p:txBody>
      </p:sp>
      <p:sp>
        <p:nvSpPr>
          <p:cNvPr id="320515" name="Line 3"/>
          <p:cNvSpPr>
            <a:spLocks noChangeShapeType="1"/>
          </p:cNvSpPr>
          <p:nvPr/>
        </p:nvSpPr>
        <p:spPr bwMode="auto">
          <a:xfrm>
            <a:off x="8866188" y="1346200"/>
            <a:ext cx="0" cy="0"/>
          </a:xfrm>
          <a:prstGeom prst="line">
            <a:avLst/>
          </a:prstGeom>
          <a:noFill/>
          <a:ln w="12700" cap="rnd">
            <a:solidFill>
              <a:srgbClr val="000000"/>
            </a:solidFill>
            <a:round/>
            <a:headEnd/>
            <a:tailEnd/>
          </a:ln>
          <a:effectLst/>
        </p:spPr>
        <p:txBody>
          <a:bodyPr/>
          <a:lstStyle/>
          <a:p>
            <a:endParaRPr lang="fa-IR"/>
          </a:p>
        </p:txBody>
      </p:sp>
      <p:sp>
        <p:nvSpPr>
          <p:cNvPr id="320516" name="Line 4"/>
          <p:cNvSpPr>
            <a:spLocks noChangeShapeType="1"/>
          </p:cNvSpPr>
          <p:nvPr/>
        </p:nvSpPr>
        <p:spPr bwMode="auto">
          <a:xfrm>
            <a:off x="8866188" y="1346200"/>
            <a:ext cx="0" cy="0"/>
          </a:xfrm>
          <a:prstGeom prst="line">
            <a:avLst/>
          </a:prstGeom>
          <a:noFill/>
          <a:ln w="12700" cap="rnd">
            <a:solidFill>
              <a:srgbClr val="000000"/>
            </a:solidFill>
            <a:round/>
            <a:headEnd/>
            <a:tailEnd/>
          </a:ln>
          <a:effectLst/>
        </p:spPr>
        <p:txBody>
          <a:bodyPr/>
          <a:lstStyle/>
          <a:p>
            <a:endParaRPr lang="fa-IR"/>
          </a:p>
        </p:txBody>
      </p:sp>
      <p:graphicFrame>
        <p:nvGraphicFramePr>
          <p:cNvPr id="320643" name="Group 131"/>
          <p:cNvGraphicFramePr>
            <a:graphicFrameLocks noGrp="1"/>
          </p:cNvGraphicFramePr>
          <p:nvPr/>
        </p:nvGraphicFramePr>
        <p:xfrm>
          <a:off x="276225" y="1773238"/>
          <a:ext cx="8105775" cy="3887471"/>
        </p:xfrm>
        <a:graphic>
          <a:graphicData uri="http://schemas.openxmlformats.org/drawingml/2006/table">
            <a:tbl>
              <a:tblPr rtl="1"/>
              <a:tblGrid>
                <a:gridCol w="641350">
                  <a:extLst>
                    <a:ext uri="{9D8B030D-6E8A-4147-A177-3AD203B41FA5}">
                      <a16:colId xmlns:a16="http://schemas.microsoft.com/office/drawing/2014/main" val="20000"/>
                    </a:ext>
                  </a:extLst>
                </a:gridCol>
                <a:gridCol w="576262">
                  <a:extLst>
                    <a:ext uri="{9D8B030D-6E8A-4147-A177-3AD203B41FA5}">
                      <a16:colId xmlns:a16="http://schemas.microsoft.com/office/drawing/2014/main" val="20001"/>
                    </a:ext>
                  </a:extLst>
                </a:gridCol>
                <a:gridCol w="3582988">
                  <a:extLst>
                    <a:ext uri="{9D8B030D-6E8A-4147-A177-3AD203B41FA5}">
                      <a16:colId xmlns:a16="http://schemas.microsoft.com/office/drawing/2014/main" val="20002"/>
                    </a:ext>
                  </a:extLst>
                </a:gridCol>
                <a:gridCol w="881062">
                  <a:extLst>
                    <a:ext uri="{9D8B030D-6E8A-4147-A177-3AD203B41FA5}">
                      <a16:colId xmlns:a16="http://schemas.microsoft.com/office/drawing/2014/main" val="20003"/>
                    </a:ext>
                  </a:extLst>
                </a:gridCol>
                <a:gridCol w="1296988">
                  <a:extLst>
                    <a:ext uri="{9D8B030D-6E8A-4147-A177-3AD203B41FA5}">
                      <a16:colId xmlns:a16="http://schemas.microsoft.com/office/drawing/2014/main" val="20004"/>
                    </a:ext>
                  </a:extLst>
                </a:gridCol>
                <a:gridCol w="1127125">
                  <a:extLst>
                    <a:ext uri="{9D8B030D-6E8A-4147-A177-3AD203B41FA5}">
                      <a16:colId xmlns:a16="http://schemas.microsoft.com/office/drawing/2014/main" val="20005"/>
                    </a:ext>
                  </a:extLst>
                </a:gridCol>
              </a:tblGrid>
              <a:tr h="571500">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تاريخ</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شرح</a:t>
                      </a:r>
                      <a:endParaRPr kumimoji="0" lang="ar-SA" sz="4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cs typeface="Lotus" pitchFamily="2" charset="-78"/>
                        </a:rPr>
                        <a:t>عطف</a:t>
                      </a:r>
                      <a:endParaRPr kumimoji="0" lang="en-US" sz="20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ea typeface="Times New Roman" pitchFamily="18" charset="0"/>
                          <a:cs typeface="Lotus" pitchFamily="2" charset="-78"/>
                        </a:rPr>
                        <a:t>بدهکار</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ea typeface="Times New Roman" pitchFamily="18" charset="0"/>
                          <a:cs typeface="Lotus" pitchFamily="2" charset="-78"/>
                        </a:rPr>
                        <a:t>بستانکار</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662238">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6</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زمين</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ساختمان</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p>
                      <a:pPr marL="0" marR="0" lvl="0" indent="0" algn="l"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صندوق</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p>
                      <a:pPr marL="0" marR="0" lvl="0" indent="0" algn="l"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اسناد پرداختي</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بابت خريد ساختمان به صورت نقد و نسيه</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121</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122</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101</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212</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2.000</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4.000</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ea typeface="Times New Roman" pitchFamily="18" charset="0"/>
                          <a:cs typeface="Lotus" pitchFamily="2" charset="-78"/>
                        </a:rPr>
                        <a:t>1000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ea typeface="Times New Roman" pitchFamily="18" charset="0"/>
                          <a:cs typeface="Lotus" pitchFamily="2" charset="-78"/>
                        </a:rPr>
                        <a:t>5000</a:t>
                      </a: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646113">
                <a:tc vMerge="1">
                  <a:txBody>
                    <a:bodyPr/>
                    <a:lstStyle/>
                    <a:p>
                      <a:pPr rtl="1"/>
                      <a:endParaRPr lang="fa-IR"/>
                    </a:p>
                  </a:txBody>
                  <a:tcPr/>
                </a:tc>
                <a:tc vMerge="1">
                  <a:txBody>
                    <a:bodyPr/>
                    <a:lstStyle/>
                    <a:p>
                      <a:pPr rtl="1"/>
                      <a:endParaRPr lang="fa-IR"/>
                    </a:p>
                  </a:txBody>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2"/>
                  </a:ext>
                </a:extLst>
              </a:tr>
            </a:tbl>
          </a:graphicData>
        </a:graphic>
      </p:graphicFrame>
      <p:sp>
        <p:nvSpPr>
          <p:cNvPr id="6" name="Footer Placeholder 5"/>
          <p:cNvSpPr>
            <a:spLocks noGrp="1"/>
          </p:cNvSpPr>
          <p:nvPr>
            <p:ph type="ftr" sz="quarter" idx="11"/>
          </p:nvPr>
        </p:nvSpPr>
        <p:spPr/>
        <p:txBody>
          <a:bodyPr/>
          <a:lstStyle/>
          <a:p>
            <a:endParaRPr kumimoji="0"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endParaRPr lang="en-US"/>
          </a:p>
        </p:txBody>
      </p:sp>
      <p:sp>
        <p:nvSpPr>
          <p:cNvPr id="443395" name="Rectangle 3"/>
          <p:cNvSpPr>
            <a:spLocks noGrp="1" noChangeArrowheads="1"/>
          </p:cNvSpPr>
          <p:nvPr>
            <p:ph idx="1"/>
          </p:nvPr>
        </p:nvSpPr>
        <p:spPr>
          <a:xfrm>
            <a:off x="611188" y="1989138"/>
            <a:ext cx="7847012" cy="3038475"/>
          </a:xfrm>
        </p:spPr>
        <p:txBody>
          <a:bodyPr>
            <a:normAutofit lnSpcReduction="10000"/>
          </a:bodyPr>
          <a:lstStyle/>
          <a:p>
            <a:pPr>
              <a:buFontTx/>
              <a:buNone/>
            </a:pPr>
            <a:r>
              <a:rPr lang="fa-IR" sz="4400"/>
              <a:t>4- اصل قابل اعتماد بودن ( صحيح- قابل تصويب و كامل بودن اطلاعات)</a:t>
            </a:r>
          </a:p>
          <a:p>
            <a:pPr>
              <a:buFontTx/>
              <a:buNone/>
            </a:pPr>
            <a:r>
              <a:rPr lang="fa-IR" sz="4400"/>
              <a:t>5- اصل قابليت مقايسه</a:t>
            </a:r>
          </a:p>
          <a:p>
            <a:pPr>
              <a:buFontTx/>
              <a:buNone/>
            </a:pPr>
            <a:r>
              <a:rPr lang="fa-IR" sz="4400"/>
              <a:t>6- اصل ثبات رويه</a:t>
            </a:r>
            <a:endParaRPr lang="en-US" sz="440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6877050" y="549275"/>
            <a:ext cx="1917700" cy="762000"/>
          </a:xfrm>
        </p:spPr>
        <p:txBody>
          <a:bodyPr/>
          <a:lstStyle/>
          <a:p>
            <a:r>
              <a:rPr lang="ar-SA"/>
              <a:t>دفتر كل</a:t>
            </a:r>
            <a:endParaRPr lang="en-US"/>
          </a:p>
        </p:txBody>
      </p:sp>
      <p:sp>
        <p:nvSpPr>
          <p:cNvPr id="321539" name="Rectangle 3"/>
          <p:cNvSpPr>
            <a:spLocks noGrp="1" noChangeArrowheads="1"/>
          </p:cNvSpPr>
          <p:nvPr>
            <p:ph idx="1"/>
          </p:nvPr>
        </p:nvSpPr>
        <p:spPr>
          <a:xfrm>
            <a:off x="611188" y="1989138"/>
            <a:ext cx="7847012" cy="3332162"/>
          </a:xfrm>
        </p:spPr>
        <p:txBody>
          <a:bodyPr/>
          <a:lstStyle/>
          <a:p>
            <a:r>
              <a:rPr lang="ar-SA"/>
              <a:t>دومين دفتر قانوني مؤسسات و شركت‌ها</a:t>
            </a:r>
          </a:p>
          <a:p>
            <a:r>
              <a:rPr lang="ar-SA"/>
              <a:t>براي هر حساب به ميزان تحرك آن تعدادي صفحات اختصاصي مي‌يابد.</a:t>
            </a:r>
          </a:p>
          <a:p>
            <a:r>
              <a:rPr lang="ar-SA"/>
              <a:t>متداول‌ترين فرم حساب‌هاي دفتر كل براي آموزش فرم</a:t>
            </a:r>
            <a:r>
              <a:rPr lang="ar-SA" sz="7200"/>
              <a:t> </a:t>
            </a:r>
            <a:r>
              <a:rPr lang="en-US" sz="7200"/>
              <a:t>T</a:t>
            </a:r>
            <a:r>
              <a:rPr lang="ar-SA"/>
              <a:t> است.</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1042988" y="476250"/>
            <a:ext cx="7772400" cy="641350"/>
          </a:xfrm>
        </p:spPr>
        <p:txBody>
          <a:bodyPr/>
          <a:lstStyle/>
          <a:p>
            <a:r>
              <a:rPr lang="ar-SA" sz="3600"/>
              <a:t>عنوان حساب: صندوق		شماره حساب:</a:t>
            </a:r>
            <a:endParaRPr lang="en-US" sz="3600"/>
          </a:p>
        </p:txBody>
      </p:sp>
      <p:sp>
        <p:nvSpPr>
          <p:cNvPr id="322563" name="Line 3"/>
          <p:cNvSpPr>
            <a:spLocks noChangeShapeType="1"/>
          </p:cNvSpPr>
          <p:nvPr/>
        </p:nvSpPr>
        <p:spPr bwMode="auto">
          <a:xfrm>
            <a:off x="8878888" y="2135188"/>
            <a:ext cx="0" cy="0"/>
          </a:xfrm>
          <a:prstGeom prst="line">
            <a:avLst/>
          </a:prstGeom>
          <a:noFill/>
          <a:ln w="12700" cap="rnd">
            <a:solidFill>
              <a:srgbClr val="000000"/>
            </a:solidFill>
            <a:round/>
            <a:headEnd/>
            <a:tailEnd/>
          </a:ln>
          <a:effectLst/>
        </p:spPr>
        <p:txBody>
          <a:bodyPr/>
          <a:lstStyle/>
          <a:p>
            <a:endParaRPr lang="fa-IR"/>
          </a:p>
        </p:txBody>
      </p:sp>
      <p:sp>
        <p:nvSpPr>
          <p:cNvPr id="322564" name="Line 4"/>
          <p:cNvSpPr>
            <a:spLocks noChangeShapeType="1"/>
          </p:cNvSpPr>
          <p:nvPr/>
        </p:nvSpPr>
        <p:spPr bwMode="auto">
          <a:xfrm>
            <a:off x="8878888" y="2135188"/>
            <a:ext cx="0" cy="0"/>
          </a:xfrm>
          <a:prstGeom prst="line">
            <a:avLst/>
          </a:prstGeom>
          <a:noFill/>
          <a:ln w="12700" cap="rnd">
            <a:solidFill>
              <a:srgbClr val="000000"/>
            </a:solidFill>
            <a:round/>
            <a:headEnd/>
            <a:tailEnd/>
          </a:ln>
          <a:effectLst/>
        </p:spPr>
        <p:txBody>
          <a:bodyPr/>
          <a:lstStyle/>
          <a:p>
            <a:endParaRPr lang="fa-IR"/>
          </a:p>
        </p:txBody>
      </p:sp>
      <p:graphicFrame>
        <p:nvGraphicFramePr>
          <p:cNvPr id="322631" name="Group 71"/>
          <p:cNvGraphicFramePr>
            <a:graphicFrameLocks noGrp="1"/>
          </p:cNvGraphicFramePr>
          <p:nvPr/>
        </p:nvGraphicFramePr>
        <p:xfrm>
          <a:off x="611188" y="1989138"/>
          <a:ext cx="7661275" cy="3884614"/>
        </p:xfrm>
        <a:graphic>
          <a:graphicData uri="http://schemas.openxmlformats.org/drawingml/2006/table">
            <a:tbl>
              <a:tblPr rtl="1"/>
              <a:tblGrid>
                <a:gridCol w="676275">
                  <a:extLst>
                    <a:ext uri="{9D8B030D-6E8A-4147-A177-3AD203B41FA5}">
                      <a16:colId xmlns:a16="http://schemas.microsoft.com/office/drawing/2014/main" val="20000"/>
                    </a:ext>
                  </a:extLst>
                </a:gridCol>
                <a:gridCol w="576263">
                  <a:extLst>
                    <a:ext uri="{9D8B030D-6E8A-4147-A177-3AD203B41FA5}">
                      <a16:colId xmlns:a16="http://schemas.microsoft.com/office/drawing/2014/main" val="20001"/>
                    </a:ext>
                  </a:extLst>
                </a:gridCol>
                <a:gridCol w="3168650">
                  <a:extLst>
                    <a:ext uri="{9D8B030D-6E8A-4147-A177-3AD203B41FA5}">
                      <a16:colId xmlns:a16="http://schemas.microsoft.com/office/drawing/2014/main" val="20002"/>
                    </a:ext>
                  </a:extLst>
                </a:gridCol>
                <a:gridCol w="863600">
                  <a:extLst>
                    <a:ext uri="{9D8B030D-6E8A-4147-A177-3AD203B41FA5}">
                      <a16:colId xmlns:a16="http://schemas.microsoft.com/office/drawing/2014/main" val="20003"/>
                    </a:ext>
                  </a:extLst>
                </a:gridCol>
                <a:gridCol w="719137">
                  <a:extLst>
                    <a:ext uri="{9D8B030D-6E8A-4147-A177-3AD203B41FA5}">
                      <a16:colId xmlns:a16="http://schemas.microsoft.com/office/drawing/2014/main" val="20004"/>
                    </a:ext>
                  </a:extLst>
                </a:gridCol>
                <a:gridCol w="925513">
                  <a:extLst>
                    <a:ext uri="{9D8B030D-6E8A-4147-A177-3AD203B41FA5}">
                      <a16:colId xmlns:a16="http://schemas.microsoft.com/office/drawing/2014/main" val="20005"/>
                    </a:ext>
                  </a:extLst>
                </a:gridCol>
                <a:gridCol w="731837">
                  <a:extLst>
                    <a:ext uri="{9D8B030D-6E8A-4147-A177-3AD203B41FA5}">
                      <a16:colId xmlns:a16="http://schemas.microsoft.com/office/drawing/2014/main" val="20006"/>
                    </a:ext>
                  </a:extLst>
                </a:gridCol>
              </a:tblGrid>
              <a:tr h="776288">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تاريخ</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شرح</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cs typeface="Lotus" pitchFamily="2" charset="-78"/>
                        </a:rPr>
                        <a:t>عطف</a:t>
                      </a:r>
                      <a:endParaRPr kumimoji="0" lang="en-US" sz="18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بدهكار</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2000" b="1" i="0" u="none" strike="noStrike" cap="none" normalizeH="0" baseline="0" smtClean="0">
                          <a:ln>
                            <a:noFill/>
                          </a:ln>
                          <a:solidFill>
                            <a:schemeClr val="tx1"/>
                          </a:solidFill>
                          <a:effectLst/>
                          <a:latin typeface="Arial" pitchFamily="34" charset="0"/>
                          <a:ea typeface="Times New Roman" pitchFamily="18" charset="0"/>
                          <a:cs typeface="Lotus" pitchFamily="2" charset="-78"/>
                        </a:rPr>
                        <a:t>بستانكار</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777875">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6288">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7875">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76288">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Footer Placeholder 5"/>
          <p:cNvSpPr>
            <a:spLocks noGrp="1"/>
          </p:cNvSpPr>
          <p:nvPr>
            <p:ph type="ftr" sz="quarter" idx="11"/>
          </p:nvPr>
        </p:nvSpPr>
        <p:spPr/>
        <p:txBody>
          <a:bodyPr/>
          <a:lstStyle/>
          <a:p>
            <a:endParaRPr kumimoji="0"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1042988" y="476250"/>
            <a:ext cx="7772400" cy="701675"/>
          </a:xfrm>
        </p:spPr>
        <p:txBody>
          <a:bodyPr/>
          <a:lstStyle/>
          <a:p>
            <a:r>
              <a:rPr lang="ar-SA" sz="4000"/>
              <a:t>قسمت‌هاي مختلف يك صفحه دفتر كل</a:t>
            </a:r>
            <a:endParaRPr lang="en-US" sz="4000"/>
          </a:p>
        </p:txBody>
      </p:sp>
      <p:sp>
        <p:nvSpPr>
          <p:cNvPr id="323587" name="Rectangle 3"/>
          <p:cNvSpPr>
            <a:spLocks noGrp="1" noChangeArrowheads="1"/>
          </p:cNvSpPr>
          <p:nvPr>
            <p:ph idx="1"/>
          </p:nvPr>
        </p:nvSpPr>
        <p:spPr>
          <a:xfrm>
            <a:off x="611188" y="1989138"/>
            <a:ext cx="7847012" cy="3987800"/>
          </a:xfrm>
        </p:spPr>
        <p:txBody>
          <a:bodyPr/>
          <a:lstStyle/>
          <a:p>
            <a:pPr>
              <a:buFontTx/>
              <a:buNone/>
            </a:pPr>
            <a:r>
              <a:rPr lang="ar-SA"/>
              <a:t>1- عنوان حساب</a:t>
            </a:r>
          </a:p>
          <a:p>
            <a:pPr>
              <a:buFontTx/>
              <a:buNone/>
            </a:pPr>
            <a:r>
              <a:rPr lang="ar-SA"/>
              <a:t>در بالاي صفحه شامل عنوان و شماره‌حساب</a:t>
            </a:r>
          </a:p>
          <a:p>
            <a:pPr>
              <a:buFontTx/>
              <a:buNone/>
            </a:pPr>
            <a:r>
              <a:rPr lang="ar-SA"/>
              <a:t>2- ستون تاريخ</a:t>
            </a:r>
          </a:p>
          <a:p>
            <a:pPr>
              <a:buFontTx/>
              <a:buNone/>
            </a:pPr>
            <a:r>
              <a:rPr lang="ar-SA"/>
              <a:t>تاريخ وقوع معاملات طبق دفتر روزنامه شامل روز و ماه</a:t>
            </a:r>
          </a:p>
          <a:p>
            <a:pPr>
              <a:buFontTx/>
              <a:buNone/>
            </a:pPr>
            <a:r>
              <a:rPr lang="ar-SA"/>
              <a:t>3- ستون شرح</a:t>
            </a:r>
          </a:p>
          <a:p>
            <a:pPr>
              <a:buFontTx/>
              <a:buNone/>
            </a:pPr>
            <a:r>
              <a:rPr lang="ar-SA"/>
              <a:t>شرح مختصر از معامله</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endParaRPr lang="en-US"/>
          </a:p>
        </p:txBody>
      </p:sp>
      <p:sp>
        <p:nvSpPr>
          <p:cNvPr id="324611" name="Rectangle 3"/>
          <p:cNvSpPr>
            <a:spLocks noGrp="1" noChangeArrowheads="1"/>
          </p:cNvSpPr>
          <p:nvPr>
            <p:ph idx="1"/>
          </p:nvPr>
        </p:nvSpPr>
        <p:spPr>
          <a:xfrm>
            <a:off x="611188" y="1989138"/>
            <a:ext cx="7847012" cy="2332037"/>
          </a:xfrm>
        </p:spPr>
        <p:txBody>
          <a:bodyPr/>
          <a:lstStyle/>
          <a:p>
            <a:pPr>
              <a:buFontTx/>
              <a:buNone/>
            </a:pPr>
            <a:r>
              <a:rPr lang="ar-SA"/>
              <a:t>4- ستون عطف</a:t>
            </a:r>
          </a:p>
          <a:p>
            <a:pPr>
              <a:buFontTx/>
              <a:buNone/>
            </a:pPr>
            <a:r>
              <a:rPr lang="ar-SA"/>
              <a:t>در مقال هر شرح شماره صفحه دفتر روزنامه</a:t>
            </a:r>
          </a:p>
          <a:p>
            <a:pPr>
              <a:buFontTx/>
              <a:buNone/>
            </a:pPr>
            <a:r>
              <a:rPr lang="ar-SA"/>
              <a:t>5- ستون مبلغ</a:t>
            </a:r>
          </a:p>
          <a:p>
            <a:pPr>
              <a:buFontTx/>
              <a:buNone/>
            </a:pPr>
            <a:r>
              <a:rPr lang="ar-SA"/>
              <a:t>شامل دو ستون براي ثبت اقلام بدهكار و بستانكار</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1093788" y="358775"/>
            <a:ext cx="7772400" cy="1068388"/>
          </a:xfrm>
        </p:spPr>
        <p:txBody>
          <a:bodyPr/>
          <a:lstStyle/>
          <a:p>
            <a:r>
              <a:rPr lang="ar-SA" sz="3600"/>
              <a:t>مثال: نحوه ثبت دفتر كل</a:t>
            </a:r>
            <a:r>
              <a:rPr lang="en-US" sz="3600"/>
              <a:t/>
            </a:r>
            <a:br>
              <a:rPr lang="en-US" sz="3600"/>
            </a:br>
            <a:r>
              <a:rPr lang="ar-SA" sz="2800"/>
              <a:t>عنوان حساب صندوق 		شماره حساب 11</a:t>
            </a:r>
            <a:endParaRPr lang="en-US" sz="2800"/>
          </a:p>
        </p:txBody>
      </p:sp>
      <p:sp>
        <p:nvSpPr>
          <p:cNvPr id="325635" name="Line 3"/>
          <p:cNvSpPr>
            <a:spLocks noChangeShapeType="1"/>
          </p:cNvSpPr>
          <p:nvPr/>
        </p:nvSpPr>
        <p:spPr bwMode="auto">
          <a:xfrm>
            <a:off x="8878888" y="2593975"/>
            <a:ext cx="0" cy="0"/>
          </a:xfrm>
          <a:prstGeom prst="line">
            <a:avLst/>
          </a:prstGeom>
          <a:noFill/>
          <a:ln w="12700" cap="rnd">
            <a:solidFill>
              <a:srgbClr val="000000"/>
            </a:solidFill>
            <a:round/>
            <a:headEnd/>
            <a:tailEnd/>
          </a:ln>
          <a:effectLst/>
        </p:spPr>
        <p:txBody>
          <a:bodyPr/>
          <a:lstStyle/>
          <a:p>
            <a:endParaRPr lang="fa-IR"/>
          </a:p>
        </p:txBody>
      </p:sp>
      <p:sp>
        <p:nvSpPr>
          <p:cNvPr id="325636" name="Line 4"/>
          <p:cNvSpPr>
            <a:spLocks noChangeShapeType="1"/>
          </p:cNvSpPr>
          <p:nvPr/>
        </p:nvSpPr>
        <p:spPr bwMode="auto">
          <a:xfrm>
            <a:off x="8878888" y="2593975"/>
            <a:ext cx="0" cy="0"/>
          </a:xfrm>
          <a:prstGeom prst="line">
            <a:avLst/>
          </a:prstGeom>
          <a:noFill/>
          <a:ln w="12700" cap="rnd">
            <a:solidFill>
              <a:srgbClr val="000000"/>
            </a:solidFill>
            <a:round/>
            <a:headEnd/>
            <a:tailEnd/>
          </a:ln>
          <a:effectLst/>
        </p:spPr>
        <p:txBody>
          <a:bodyPr/>
          <a:lstStyle/>
          <a:p>
            <a:endParaRPr lang="fa-IR"/>
          </a:p>
        </p:txBody>
      </p:sp>
      <p:graphicFrame>
        <p:nvGraphicFramePr>
          <p:cNvPr id="325695" name="Group 63"/>
          <p:cNvGraphicFramePr>
            <a:graphicFrameLocks noGrp="1"/>
          </p:cNvGraphicFramePr>
          <p:nvPr/>
        </p:nvGraphicFramePr>
        <p:xfrm>
          <a:off x="92075" y="2133600"/>
          <a:ext cx="8943975" cy="2854325"/>
        </p:xfrm>
        <a:graphic>
          <a:graphicData uri="http://schemas.openxmlformats.org/drawingml/2006/table">
            <a:tbl>
              <a:tblPr rtl="1"/>
              <a:tblGrid>
                <a:gridCol w="647700">
                  <a:extLst>
                    <a:ext uri="{9D8B030D-6E8A-4147-A177-3AD203B41FA5}">
                      <a16:colId xmlns:a16="http://schemas.microsoft.com/office/drawing/2014/main" val="20000"/>
                    </a:ext>
                  </a:extLst>
                </a:gridCol>
                <a:gridCol w="720725">
                  <a:extLst>
                    <a:ext uri="{9D8B030D-6E8A-4147-A177-3AD203B41FA5}">
                      <a16:colId xmlns:a16="http://schemas.microsoft.com/office/drawing/2014/main" val="20001"/>
                    </a:ext>
                  </a:extLst>
                </a:gridCol>
                <a:gridCol w="381635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gridCol w="1081087">
                  <a:extLst>
                    <a:ext uri="{9D8B030D-6E8A-4147-A177-3AD203B41FA5}">
                      <a16:colId xmlns:a16="http://schemas.microsoft.com/office/drawing/2014/main" val="20004"/>
                    </a:ext>
                  </a:extLst>
                </a:gridCol>
                <a:gridCol w="1006475">
                  <a:extLst>
                    <a:ext uri="{9D8B030D-6E8A-4147-A177-3AD203B41FA5}">
                      <a16:colId xmlns:a16="http://schemas.microsoft.com/office/drawing/2014/main" val="20005"/>
                    </a:ext>
                  </a:extLst>
                </a:gridCol>
                <a:gridCol w="1023938">
                  <a:extLst>
                    <a:ext uri="{9D8B030D-6E8A-4147-A177-3AD203B41FA5}">
                      <a16:colId xmlns:a16="http://schemas.microsoft.com/office/drawing/2014/main" val="20006"/>
                    </a:ext>
                  </a:extLst>
                </a:gridCol>
              </a:tblGrid>
              <a:tr h="647700">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تاريخ</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شرح</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cs typeface="Lotus" pitchFamily="2" charset="-78"/>
                        </a:rPr>
                        <a:t>عطف</a:t>
                      </a:r>
                      <a:endParaRPr kumimoji="0" lang="en-US" sz="20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بدهكار</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2400" b="1" i="0" u="none" strike="noStrike" cap="none" normalizeH="0" baseline="0" smtClean="0">
                          <a:ln>
                            <a:noFill/>
                          </a:ln>
                          <a:solidFill>
                            <a:schemeClr val="tx1"/>
                          </a:solidFill>
                          <a:effectLst/>
                          <a:latin typeface="Arial" pitchFamily="34" charset="0"/>
                          <a:ea typeface="Times New Roman" pitchFamily="18" charset="0"/>
                          <a:cs typeface="Lotus" pitchFamily="2" charset="-78"/>
                        </a:rPr>
                        <a:t>بستانكار</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206625">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5</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بابت سرمايه‌گذاري </a:t>
                      </a:r>
                      <a:r>
                        <a:rPr kumimoji="0" lang="fa-IR"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آقای</a:t>
                      </a: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 جهانگيري</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Footer Placeholder 5"/>
          <p:cNvSpPr>
            <a:spLocks noGrp="1"/>
          </p:cNvSpPr>
          <p:nvPr>
            <p:ph type="ftr" sz="quarter" idx="11"/>
          </p:nvPr>
        </p:nvSpPr>
        <p:spPr/>
        <p:txBody>
          <a:bodyPr/>
          <a:lstStyle/>
          <a:p>
            <a:endParaRPr kumimoji="0"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1116013" y="476250"/>
            <a:ext cx="7772400" cy="701675"/>
          </a:xfrm>
        </p:spPr>
        <p:txBody>
          <a:bodyPr/>
          <a:lstStyle/>
          <a:p>
            <a:r>
              <a:rPr lang="ar-SA" sz="4000"/>
              <a:t>عنوان حساب سرمايه		شماره حساب 31</a:t>
            </a:r>
            <a:endParaRPr lang="en-US" sz="4000"/>
          </a:p>
        </p:txBody>
      </p:sp>
      <p:graphicFrame>
        <p:nvGraphicFramePr>
          <p:cNvPr id="326726" name="Group 70"/>
          <p:cNvGraphicFramePr>
            <a:graphicFrameLocks noGrp="1"/>
          </p:cNvGraphicFramePr>
          <p:nvPr>
            <p:ph type="tbl" idx="1"/>
          </p:nvPr>
        </p:nvGraphicFramePr>
        <p:xfrm>
          <a:off x="468313" y="1989138"/>
          <a:ext cx="7989887" cy="2260600"/>
        </p:xfrm>
        <a:graphic>
          <a:graphicData uri="http://schemas.openxmlformats.org/drawingml/2006/table">
            <a:tbl>
              <a:tblPr rtl="1"/>
              <a:tblGrid>
                <a:gridCol w="573087">
                  <a:extLst>
                    <a:ext uri="{9D8B030D-6E8A-4147-A177-3AD203B41FA5}">
                      <a16:colId xmlns:a16="http://schemas.microsoft.com/office/drawing/2014/main" val="20000"/>
                    </a:ext>
                  </a:extLst>
                </a:gridCol>
                <a:gridCol w="649288">
                  <a:extLst>
                    <a:ext uri="{9D8B030D-6E8A-4147-A177-3AD203B41FA5}">
                      <a16:colId xmlns:a16="http://schemas.microsoft.com/office/drawing/2014/main" val="20001"/>
                    </a:ext>
                  </a:extLst>
                </a:gridCol>
                <a:gridCol w="3024187">
                  <a:extLst>
                    <a:ext uri="{9D8B030D-6E8A-4147-A177-3AD203B41FA5}">
                      <a16:colId xmlns:a16="http://schemas.microsoft.com/office/drawing/2014/main" val="20002"/>
                    </a:ext>
                  </a:extLst>
                </a:gridCol>
                <a:gridCol w="569913">
                  <a:extLst>
                    <a:ext uri="{9D8B030D-6E8A-4147-A177-3AD203B41FA5}">
                      <a16:colId xmlns:a16="http://schemas.microsoft.com/office/drawing/2014/main" val="20003"/>
                    </a:ext>
                  </a:extLst>
                </a:gridCol>
                <a:gridCol w="1085850">
                  <a:extLst>
                    <a:ext uri="{9D8B030D-6E8A-4147-A177-3AD203B41FA5}">
                      <a16:colId xmlns:a16="http://schemas.microsoft.com/office/drawing/2014/main" val="20004"/>
                    </a:ext>
                  </a:extLst>
                </a:gridCol>
                <a:gridCol w="1046162">
                  <a:extLst>
                    <a:ext uri="{9D8B030D-6E8A-4147-A177-3AD203B41FA5}">
                      <a16:colId xmlns:a16="http://schemas.microsoft.com/office/drawing/2014/main" val="20005"/>
                    </a:ext>
                  </a:extLst>
                </a:gridCol>
                <a:gridCol w="1041400">
                  <a:extLst>
                    <a:ext uri="{9D8B030D-6E8A-4147-A177-3AD203B41FA5}">
                      <a16:colId xmlns:a16="http://schemas.microsoft.com/office/drawing/2014/main" val="20006"/>
                    </a:ext>
                  </a:extLst>
                </a:gridCol>
              </a:tblGrid>
              <a:tr h="512763">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تاريخ</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شرح</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1600" b="1" i="0" u="none" strike="noStrike" cap="none" normalizeH="0" baseline="0" smtClean="0">
                          <a:ln>
                            <a:noFill/>
                          </a:ln>
                          <a:solidFill>
                            <a:schemeClr val="tx1"/>
                          </a:solidFill>
                          <a:effectLst/>
                          <a:latin typeface="Times New Roman" pitchFamily="18" charset="0"/>
                          <a:cs typeface="Lotus" pitchFamily="2" charset="-78"/>
                        </a:rPr>
                        <a:t>عطف</a:t>
                      </a:r>
                      <a:endParaRPr kumimoji="0" lang="en-US" sz="16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بدهكار</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2400" b="1" i="0" u="none" strike="noStrike" cap="none" normalizeH="0" baseline="0" smtClean="0">
                          <a:ln>
                            <a:noFill/>
                          </a:ln>
                          <a:solidFill>
                            <a:schemeClr val="tx1"/>
                          </a:solidFill>
                          <a:effectLst/>
                          <a:latin typeface="Arial" pitchFamily="34" charset="0"/>
                          <a:ea typeface="Times New Roman" pitchFamily="18" charset="0"/>
                          <a:cs typeface="Lotus" pitchFamily="2" charset="-78"/>
                        </a:rPr>
                        <a:t>بستانكار</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747838">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5</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بابت سرمايه‌گذاري</a:t>
                      </a:r>
                      <a:r>
                        <a:rPr kumimoji="0" lang="fa-IR"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 آقای</a:t>
                      </a: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 جهانگيري</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sz="2000" b="1" i="0" u="none" strike="noStrike" cap="none" normalizeH="0" baseline="0" smtClean="0">
                          <a:ln>
                            <a:noFill/>
                          </a:ln>
                          <a:solidFill>
                            <a:schemeClr val="tx1"/>
                          </a:solidFill>
                          <a:effectLst/>
                          <a:latin typeface="Arial" pitchFamily="34" charset="0"/>
                          <a:cs typeface="Zar" pitchFamily="2" charset="-78"/>
                        </a:rPr>
                        <a:t>10000</a:t>
                      </a:r>
                    </a:p>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marL="90000" marR="90000" marT="46800" marB="46800"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26659" name="Line 3"/>
          <p:cNvSpPr>
            <a:spLocks noChangeShapeType="1"/>
          </p:cNvSpPr>
          <p:nvPr/>
        </p:nvSpPr>
        <p:spPr bwMode="auto">
          <a:xfrm>
            <a:off x="8878888" y="2593975"/>
            <a:ext cx="0" cy="0"/>
          </a:xfrm>
          <a:prstGeom prst="line">
            <a:avLst/>
          </a:prstGeom>
          <a:noFill/>
          <a:ln w="12700" cap="rnd">
            <a:solidFill>
              <a:srgbClr val="000000"/>
            </a:solidFill>
            <a:round/>
            <a:headEnd/>
            <a:tailEnd/>
          </a:ln>
          <a:effectLst/>
        </p:spPr>
        <p:txBody>
          <a:bodyPr/>
          <a:lstStyle/>
          <a:p>
            <a:endParaRPr lang="fa-IR"/>
          </a:p>
        </p:txBody>
      </p:sp>
      <p:sp>
        <p:nvSpPr>
          <p:cNvPr id="326660" name="Line 4"/>
          <p:cNvSpPr>
            <a:spLocks noChangeShapeType="1"/>
          </p:cNvSpPr>
          <p:nvPr/>
        </p:nvSpPr>
        <p:spPr bwMode="auto">
          <a:xfrm>
            <a:off x="8878888" y="2593975"/>
            <a:ext cx="0" cy="0"/>
          </a:xfrm>
          <a:prstGeom prst="line">
            <a:avLst/>
          </a:prstGeom>
          <a:noFill/>
          <a:ln w="12700" cap="rnd">
            <a:solidFill>
              <a:srgbClr val="000000"/>
            </a:solidFill>
            <a:round/>
            <a:headEnd/>
            <a:tailEnd/>
          </a:ln>
          <a:effectLst/>
        </p:spPr>
        <p:txBody>
          <a:bodyPr/>
          <a:lstStyle/>
          <a:p>
            <a:endParaRPr lang="fa-I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82" name="Rectangle 2"/>
          <p:cNvSpPr>
            <a:spLocks noGrp="1" noChangeArrowheads="1"/>
          </p:cNvSpPr>
          <p:nvPr>
            <p:ph idx="1"/>
          </p:nvPr>
        </p:nvSpPr>
        <p:spPr>
          <a:xfrm>
            <a:off x="468313" y="1700213"/>
            <a:ext cx="8229600" cy="4281487"/>
          </a:xfrm>
        </p:spPr>
        <p:txBody>
          <a:bodyPr/>
          <a:lstStyle/>
          <a:p>
            <a:r>
              <a:rPr lang="ar-SA"/>
              <a:t>براي اطلاعات ت</a:t>
            </a:r>
            <a:r>
              <a:rPr lang="fa-IR"/>
              <a:t>ف</a:t>
            </a:r>
            <a:r>
              <a:rPr lang="ar-SA"/>
              <a:t>صي</a:t>
            </a:r>
            <a:r>
              <a:rPr lang="fa-IR"/>
              <a:t>ل</a:t>
            </a:r>
            <a:r>
              <a:rPr lang="ar-SA"/>
              <a:t>ي و جزئي</a:t>
            </a:r>
          </a:p>
          <a:p>
            <a:r>
              <a:rPr lang="ar-SA"/>
              <a:t>به عنوان دفتر كمكي براي حساب‌هايي كه شامل حساب‌هاي متعدد و جداگانه مي‌باشد (مثلاً حساب‌هاي دريافت</a:t>
            </a:r>
            <a:r>
              <a:rPr lang="fa-IR"/>
              <a:t>ن</a:t>
            </a:r>
            <a:r>
              <a:rPr lang="ar-SA"/>
              <a:t>ي)</a:t>
            </a:r>
          </a:p>
          <a:p>
            <a:r>
              <a:rPr lang="ar-SA"/>
              <a:t>همواره مانده حساب دفتر كل با مانده جمع حساب‌هاي دفتر معين آن حساب برابر است.</a:t>
            </a:r>
          </a:p>
          <a:p>
            <a:r>
              <a:rPr lang="ar-SA"/>
              <a:t>براي سهولت استفاده معمولاً دفاتر معين به ترتيب الفبا نگهداري مي‌شود.</a:t>
            </a:r>
            <a:endParaRPr lang="en-US"/>
          </a:p>
        </p:txBody>
      </p:sp>
      <p:sp>
        <p:nvSpPr>
          <p:cNvPr id="327683" name="Rectangle 3"/>
          <p:cNvSpPr>
            <a:spLocks noChangeArrowheads="1"/>
          </p:cNvSpPr>
          <p:nvPr/>
        </p:nvSpPr>
        <p:spPr bwMode="auto">
          <a:xfrm>
            <a:off x="6227763" y="417513"/>
            <a:ext cx="2179637" cy="701675"/>
          </a:xfrm>
          <a:prstGeom prst="rect">
            <a:avLst/>
          </a:prstGeom>
          <a:noFill/>
          <a:ln w="9525">
            <a:noFill/>
            <a:miter lim="800000"/>
            <a:headEnd/>
            <a:tailEnd/>
          </a:ln>
          <a:effectLst/>
        </p:spPr>
        <p:txBody>
          <a:bodyPr wrap="none">
            <a:spAutoFit/>
          </a:bodyPr>
          <a:lstStyle/>
          <a:p>
            <a:pPr algn="l" eaLnBrk="1" hangingPunct="1">
              <a:spcBef>
                <a:spcPct val="20000"/>
              </a:spcBef>
              <a:buSzPct val="85000"/>
            </a:pPr>
            <a:r>
              <a:rPr lang="ar-SA" sz="4000">
                <a:cs typeface="Zar" pitchFamily="2" charset="-78"/>
              </a:rPr>
              <a:t>دفاتر معين:</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1042988" y="385763"/>
            <a:ext cx="7772400" cy="946150"/>
          </a:xfrm>
        </p:spPr>
        <p:txBody>
          <a:bodyPr/>
          <a:lstStyle/>
          <a:p>
            <a:r>
              <a:rPr lang="ar-SA" sz="2800"/>
              <a:t>مثال: دفتر كل</a:t>
            </a:r>
            <a:r>
              <a:rPr lang="en-US" sz="2800"/>
              <a:t/>
            </a:r>
            <a:br>
              <a:rPr lang="en-US" sz="2800"/>
            </a:br>
            <a:r>
              <a:rPr lang="ar-SA" sz="2800"/>
              <a:t>عنوان حساب حساب‌هاي دريافتي		شماره حساب 13</a:t>
            </a:r>
            <a:endParaRPr lang="en-US" sz="2800"/>
          </a:p>
        </p:txBody>
      </p:sp>
      <p:sp>
        <p:nvSpPr>
          <p:cNvPr id="328707" name="Line 3"/>
          <p:cNvSpPr>
            <a:spLocks noChangeShapeType="1"/>
          </p:cNvSpPr>
          <p:nvPr/>
        </p:nvSpPr>
        <p:spPr bwMode="auto">
          <a:xfrm>
            <a:off x="8878888" y="1287463"/>
            <a:ext cx="0" cy="0"/>
          </a:xfrm>
          <a:prstGeom prst="line">
            <a:avLst/>
          </a:prstGeom>
          <a:noFill/>
          <a:ln w="12700" cap="rnd">
            <a:solidFill>
              <a:srgbClr val="000000"/>
            </a:solidFill>
            <a:round/>
            <a:headEnd/>
            <a:tailEnd/>
          </a:ln>
          <a:effectLst/>
        </p:spPr>
        <p:txBody>
          <a:bodyPr/>
          <a:lstStyle/>
          <a:p>
            <a:endParaRPr lang="fa-IR"/>
          </a:p>
        </p:txBody>
      </p:sp>
      <p:sp>
        <p:nvSpPr>
          <p:cNvPr id="328708" name="Line 4"/>
          <p:cNvSpPr>
            <a:spLocks noChangeShapeType="1"/>
          </p:cNvSpPr>
          <p:nvPr/>
        </p:nvSpPr>
        <p:spPr bwMode="auto">
          <a:xfrm>
            <a:off x="8878888" y="1287463"/>
            <a:ext cx="0" cy="0"/>
          </a:xfrm>
          <a:prstGeom prst="line">
            <a:avLst/>
          </a:prstGeom>
          <a:noFill/>
          <a:ln w="12700" cap="rnd">
            <a:solidFill>
              <a:srgbClr val="000000"/>
            </a:solidFill>
            <a:round/>
            <a:headEnd/>
            <a:tailEnd/>
          </a:ln>
          <a:effectLst/>
        </p:spPr>
        <p:txBody>
          <a:bodyPr/>
          <a:lstStyle/>
          <a:p>
            <a:endParaRPr lang="fa-IR"/>
          </a:p>
        </p:txBody>
      </p:sp>
      <p:graphicFrame>
        <p:nvGraphicFramePr>
          <p:cNvPr id="328800" name="Group 96"/>
          <p:cNvGraphicFramePr>
            <a:graphicFrameLocks noGrp="1"/>
          </p:cNvGraphicFramePr>
          <p:nvPr/>
        </p:nvGraphicFramePr>
        <p:xfrm>
          <a:off x="250825" y="1773238"/>
          <a:ext cx="8353425" cy="3570288"/>
        </p:xfrm>
        <a:graphic>
          <a:graphicData uri="http://schemas.openxmlformats.org/drawingml/2006/table">
            <a:tbl>
              <a:tblPr rtl="1"/>
              <a:tblGrid>
                <a:gridCol w="576262">
                  <a:extLst>
                    <a:ext uri="{9D8B030D-6E8A-4147-A177-3AD203B41FA5}">
                      <a16:colId xmlns:a16="http://schemas.microsoft.com/office/drawing/2014/main" val="20000"/>
                    </a:ext>
                  </a:extLst>
                </a:gridCol>
                <a:gridCol w="719138">
                  <a:extLst>
                    <a:ext uri="{9D8B030D-6E8A-4147-A177-3AD203B41FA5}">
                      <a16:colId xmlns:a16="http://schemas.microsoft.com/office/drawing/2014/main" val="20001"/>
                    </a:ext>
                  </a:extLst>
                </a:gridCol>
                <a:gridCol w="3313112">
                  <a:extLst>
                    <a:ext uri="{9D8B030D-6E8A-4147-A177-3AD203B41FA5}">
                      <a16:colId xmlns:a16="http://schemas.microsoft.com/office/drawing/2014/main" val="20002"/>
                    </a:ext>
                  </a:extLst>
                </a:gridCol>
                <a:gridCol w="577850">
                  <a:extLst>
                    <a:ext uri="{9D8B030D-6E8A-4147-A177-3AD203B41FA5}">
                      <a16:colId xmlns:a16="http://schemas.microsoft.com/office/drawing/2014/main" val="20003"/>
                    </a:ext>
                  </a:extLst>
                </a:gridCol>
                <a:gridCol w="1149350">
                  <a:extLst>
                    <a:ext uri="{9D8B030D-6E8A-4147-A177-3AD203B41FA5}">
                      <a16:colId xmlns:a16="http://schemas.microsoft.com/office/drawing/2014/main" val="20004"/>
                    </a:ext>
                  </a:extLst>
                </a:gridCol>
                <a:gridCol w="1009650">
                  <a:extLst>
                    <a:ext uri="{9D8B030D-6E8A-4147-A177-3AD203B41FA5}">
                      <a16:colId xmlns:a16="http://schemas.microsoft.com/office/drawing/2014/main" val="20005"/>
                    </a:ext>
                  </a:extLst>
                </a:gridCol>
                <a:gridCol w="1008063">
                  <a:extLst>
                    <a:ext uri="{9D8B030D-6E8A-4147-A177-3AD203B41FA5}">
                      <a16:colId xmlns:a16="http://schemas.microsoft.com/office/drawing/2014/main" val="20006"/>
                    </a:ext>
                  </a:extLst>
                </a:gridCol>
              </a:tblGrid>
              <a:tr h="463550">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تاريخ</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شرح</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1600" b="1" i="0" u="none" strike="noStrike" cap="none" normalizeH="0" baseline="0" smtClean="0">
                          <a:ln>
                            <a:noFill/>
                          </a:ln>
                          <a:solidFill>
                            <a:schemeClr val="tx1"/>
                          </a:solidFill>
                          <a:effectLst/>
                          <a:latin typeface="Times New Roman" pitchFamily="18" charset="0"/>
                          <a:cs typeface="Lotus" pitchFamily="2" charset="-78"/>
                        </a:rPr>
                        <a:t>عطف</a:t>
                      </a:r>
                      <a:endParaRPr kumimoji="0" lang="en-US" sz="16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بدهكار</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1800" b="1" i="0" u="none" strike="noStrike" cap="none" normalizeH="0" baseline="0" smtClean="0">
                          <a:ln>
                            <a:noFill/>
                          </a:ln>
                          <a:solidFill>
                            <a:schemeClr val="tx1"/>
                          </a:solidFill>
                          <a:effectLst/>
                          <a:latin typeface="Arial" pitchFamily="34" charset="0"/>
                          <a:ea typeface="Times New Roman" pitchFamily="18" charset="0"/>
                          <a:cs typeface="Lotus" pitchFamily="2" charset="-78"/>
                        </a:rPr>
                        <a:t>بستانكار</a:t>
                      </a:r>
                      <a:endParaRPr kumimoji="0" lang="ar-SA" sz="1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839788">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6</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ارائه خدمات به مؤسسه قاسمي</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5.000</a:t>
                      </a:r>
                      <a:endParaRPr kumimoji="0" lang="ar-SA" sz="1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5.000</a:t>
                      </a:r>
                      <a:endParaRPr kumimoji="0" lang="ar-SA" sz="1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4455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8</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ارائه خدمات به مؤسسه جوادي</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7.500</a:t>
                      </a:r>
                      <a:endParaRPr kumimoji="0" lang="ar-SA" sz="1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12.500</a:t>
                      </a:r>
                      <a:endParaRPr kumimoji="0" lang="ar-SA" sz="1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841375">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9</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دريافت وجه از مؤسسه قاسمي</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2.500</a:t>
                      </a:r>
                      <a:endParaRPr kumimoji="0" lang="ar-SA" sz="1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10.000</a:t>
                      </a:r>
                      <a:endParaRPr kumimoji="0" lang="ar-SA" sz="1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581025">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11</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ارائه خدمات به آقاي احمدي</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6.000</a:t>
                      </a:r>
                      <a:endParaRPr kumimoji="0" lang="ar-SA" sz="1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16.000</a:t>
                      </a:r>
                      <a:endParaRPr kumimoji="0" lang="ar-SA" sz="1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Footer Placeholder 5"/>
          <p:cNvSpPr>
            <a:spLocks noGrp="1"/>
          </p:cNvSpPr>
          <p:nvPr>
            <p:ph type="ftr" sz="quarter" idx="11"/>
          </p:nvPr>
        </p:nvSpPr>
        <p:spPr/>
        <p:txBody>
          <a:bodyPr/>
          <a:lstStyle/>
          <a:p>
            <a:endParaRPr kumimoji="0"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5724525" y="485775"/>
            <a:ext cx="2822575" cy="669925"/>
          </a:xfrm>
          <a:prstGeom prst="rect">
            <a:avLst/>
          </a:prstGeom>
          <a:noFill/>
          <a:ln w="9525">
            <a:noFill/>
            <a:miter lim="800000"/>
            <a:headEnd/>
            <a:tailEnd/>
          </a:ln>
          <a:effectLst/>
        </p:spPr>
        <p:txBody>
          <a:bodyPr lIns="0" tIns="0" rIns="0" bIns="0" anchor="ctr">
            <a:spAutoFit/>
          </a:bodyPr>
          <a:lstStyle/>
          <a:p>
            <a:pPr eaLnBrk="1" hangingPunct="1"/>
            <a:r>
              <a:rPr lang="ar-SA" sz="4400">
                <a:latin typeface="Times New Roman" pitchFamily="18" charset="0"/>
                <a:cs typeface="Lotus" pitchFamily="2" charset="-78"/>
              </a:rPr>
              <a:t>دفاتر معين</a:t>
            </a:r>
            <a:endParaRPr lang="en-US" sz="4400" b="0">
              <a:cs typeface="Arial" pitchFamily="34" charset="0"/>
            </a:endParaRPr>
          </a:p>
        </p:txBody>
      </p:sp>
      <p:graphicFrame>
        <p:nvGraphicFramePr>
          <p:cNvPr id="329801" name="Group 73"/>
          <p:cNvGraphicFramePr>
            <a:graphicFrameLocks noGrp="1"/>
          </p:cNvGraphicFramePr>
          <p:nvPr/>
        </p:nvGraphicFramePr>
        <p:xfrm>
          <a:off x="684213" y="1844675"/>
          <a:ext cx="8064500" cy="2216785"/>
        </p:xfrm>
        <a:graphic>
          <a:graphicData uri="http://schemas.openxmlformats.org/drawingml/2006/table">
            <a:tbl>
              <a:tblPr rtl="1"/>
              <a:tblGrid>
                <a:gridCol w="2016125">
                  <a:extLst>
                    <a:ext uri="{9D8B030D-6E8A-4147-A177-3AD203B41FA5}">
                      <a16:colId xmlns:a16="http://schemas.microsoft.com/office/drawing/2014/main" val="20000"/>
                    </a:ext>
                  </a:extLst>
                </a:gridCol>
                <a:gridCol w="1635125">
                  <a:extLst>
                    <a:ext uri="{9D8B030D-6E8A-4147-A177-3AD203B41FA5}">
                      <a16:colId xmlns:a16="http://schemas.microsoft.com/office/drawing/2014/main" val="20001"/>
                    </a:ext>
                  </a:extLst>
                </a:gridCol>
                <a:gridCol w="666750">
                  <a:extLst>
                    <a:ext uri="{9D8B030D-6E8A-4147-A177-3AD203B41FA5}">
                      <a16:colId xmlns:a16="http://schemas.microsoft.com/office/drawing/2014/main" val="20002"/>
                    </a:ext>
                  </a:extLst>
                </a:gridCol>
                <a:gridCol w="1995488">
                  <a:extLst>
                    <a:ext uri="{9D8B030D-6E8A-4147-A177-3AD203B41FA5}">
                      <a16:colId xmlns:a16="http://schemas.microsoft.com/office/drawing/2014/main" val="20003"/>
                    </a:ext>
                  </a:extLst>
                </a:gridCol>
                <a:gridCol w="1751012">
                  <a:extLst>
                    <a:ext uri="{9D8B030D-6E8A-4147-A177-3AD203B41FA5}">
                      <a16:colId xmlns:a16="http://schemas.microsoft.com/office/drawing/2014/main" val="20004"/>
                    </a:ext>
                  </a:extLst>
                </a:gridCol>
              </a:tblGrid>
              <a:tr h="606425">
                <a:tc gridSpan="2">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        </a:t>
                      </a: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مؤسسه قاسمي</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Times New Roman" pitchFamily="18" charset="0"/>
                          <a:cs typeface="Lotus" pitchFamily="2" charset="-78"/>
                        </a:rPr>
                        <a:t>          </a:t>
                      </a:r>
                      <a:r>
                        <a:rPr kumimoji="0" lang="ar-SA" sz="2800" b="1" i="0" u="none" strike="noStrike" cap="none" normalizeH="0" baseline="0" smtClean="0">
                          <a:ln>
                            <a:noFill/>
                          </a:ln>
                          <a:solidFill>
                            <a:schemeClr val="tx1"/>
                          </a:solidFill>
                          <a:effectLst/>
                          <a:latin typeface="Times New Roman" pitchFamily="18" charset="0"/>
                          <a:cs typeface="Lotus" pitchFamily="2" charset="-78"/>
                        </a:rPr>
                        <a:t>مؤسسه جوادي</a:t>
                      </a:r>
                      <a:endParaRPr kumimoji="0" lang="en-US" sz="28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092200">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6/7     5.000</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  </a:t>
                      </a: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2.500</a:t>
                      </a:r>
                      <a:r>
                        <a:rPr kumimoji="0" lang="fa-IR"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 </a:t>
                      </a: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(9/7)</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8/7     7.500</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246063">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2.500</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w="12700" cap="flat" cmpd="sng" algn="ctr">
                      <a:solidFill>
                        <a:srgbClr val="000000"/>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29756" name="Rectangle 28"/>
          <p:cNvSpPr>
            <a:spLocks noChangeArrowheads="1"/>
          </p:cNvSpPr>
          <p:nvPr/>
        </p:nvSpPr>
        <p:spPr bwMode="auto">
          <a:xfrm>
            <a:off x="8959850" y="3749675"/>
            <a:ext cx="184150" cy="366713"/>
          </a:xfrm>
          <a:prstGeom prst="rect">
            <a:avLst/>
          </a:prstGeom>
          <a:noFill/>
          <a:ln w="9525">
            <a:noFill/>
            <a:miter lim="800000"/>
            <a:headEnd/>
            <a:tailEnd/>
          </a:ln>
          <a:effectLst/>
        </p:spPr>
        <p:txBody>
          <a:bodyPr wrap="none" anchor="ctr">
            <a:spAutoFit/>
          </a:bodyPr>
          <a:lstStyle/>
          <a:p>
            <a:pPr eaLnBrk="1" hangingPunct="1"/>
            <a:endParaRPr lang="en-US" sz="1800" b="0">
              <a:cs typeface="Arial" pitchFamily="34" charset="0"/>
            </a:endParaRPr>
          </a:p>
        </p:txBody>
      </p:sp>
      <p:graphicFrame>
        <p:nvGraphicFramePr>
          <p:cNvPr id="329799" name="Group 71"/>
          <p:cNvGraphicFramePr>
            <a:graphicFrameLocks noGrp="1"/>
          </p:cNvGraphicFramePr>
          <p:nvPr/>
        </p:nvGraphicFramePr>
        <p:xfrm>
          <a:off x="3132138" y="4724400"/>
          <a:ext cx="2808287" cy="914400"/>
        </p:xfrm>
        <a:graphic>
          <a:graphicData uri="http://schemas.openxmlformats.org/drawingml/2006/table">
            <a:tbl>
              <a:tblPr rtl="1"/>
              <a:tblGrid>
                <a:gridCol w="1462087">
                  <a:extLst>
                    <a:ext uri="{9D8B030D-6E8A-4147-A177-3AD203B41FA5}">
                      <a16:colId xmlns:a16="http://schemas.microsoft.com/office/drawing/2014/main" val="20000"/>
                    </a:ext>
                  </a:extLst>
                </a:gridCol>
                <a:gridCol w="1346200">
                  <a:extLst>
                    <a:ext uri="{9D8B030D-6E8A-4147-A177-3AD203B41FA5}">
                      <a16:colId xmlns:a16="http://schemas.microsoft.com/office/drawing/2014/main" val="20001"/>
                    </a:ext>
                  </a:extLst>
                </a:gridCol>
              </a:tblGrid>
              <a:tr h="304800">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آقاي احمدي</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304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6.000</a:t>
                      </a:r>
                      <a:endParaRPr kumimoji="0" lang="ar-SA" sz="2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Footer Placeholder 5"/>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79388" y="1844675"/>
            <a:ext cx="8793162" cy="3749675"/>
          </a:xfrm>
          <a:prstGeom prst="rect">
            <a:avLst/>
          </a:prstGeom>
          <a:noFill/>
          <a:ln w="9525">
            <a:noFill/>
            <a:miter lim="800000"/>
            <a:headEnd/>
            <a:tailEnd/>
          </a:ln>
          <a:effectLst/>
        </p:spPr>
        <p:txBody>
          <a:bodyPr anchor="ctr">
            <a:spAutoFit/>
          </a:bodyPr>
          <a:lstStyle/>
          <a:p>
            <a:pPr eaLnBrk="1" hangingPunct="1">
              <a:buFont typeface="Wingdings" pitchFamily="2" charset="2"/>
              <a:buChar char="v"/>
              <a:tabLst>
                <a:tab pos="709613" algn="l"/>
              </a:tabLst>
            </a:pPr>
            <a:r>
              <a:rPr lang="fa-IR" sz="4000">
                <a:cs typeface="Zar" pitchFamily="2" charset="-78"/>
              </a:rPr>
              <a:t> </a:t>
            </a:r>
            <a:r>
              <a:rPr lang="ar-SA" sz="4000">
                <a:cs typeface="Zar" pitchFamily="2" charset="-78"/>
              </a:rPr>
              <a:t>براي حصول اطمينان از صحت ثبت عمليات</a:t>
            </a:r>
            <a:r>
              <a:rPr lang="fa-IR" sz="4000">
                <a:cs typeface="Zar" pitchFamily="2" charset="-78"/>
              </a:rPr>
              <a:t> </a:t>
            </a:r>
            <a:r>
              <a:rPr lang="ar-SA" sz="4000">
                <a:cs typeface="Zar" pitchFamily="2" charset="-78"/>
              </a:rPr>
              <a:t>و درستي مانده حساب</a:t>
            </a:r>
            <a:r>
              <a:rPr lang="ar-SA" sz="4000">
                <a:cs typeface="Arial" pitchFamily="34" charset="0"/>
              </a:rPr>
              <a:t>‌</a:t>
            </a:r>
            <a:r>
              <a:rPr lang="ar-SA" sz="4000">
                <a:cs typeface="Zar" pitchFamily="2" charset="-78"/>
              </a:rPr>
              <a:t>ها در فواصل زماني مختلف توسط حسابداران تهيه مي</a:t>
            </a:r>
            <a:r>
              <a:rPr lang="ar-SA" sz="4000">
                <a:cs typeface="Arial" pitchFamily="34" charset="0"/>
              </a:rPr>
              <a:t>‌</a:t>
            </a:r>
            <a:r>
              <a:rPr lang="ar-SA" sz="4000">
                <a:cs typeface="Zar" pitchFamily="2" charset="-78"/>
              </a:rPr>
              <a:t>شود.</a:t>
            </a:r>
            <a:endParaRPr lang="en-US" sz="4000">
              <a:cs typeface="Zar" pitchFamily="2" charset="-78"/>
            </a:endParaRPr>
          </a:p>
          <a:p>
            <a:pPr eaLnBrk="1" hangingPunct="1">
              <a:buFont typeface="Wingdings" pitchFamily="2" charset="2"/>
              <a:buChar char="v"/>
              <a:tabLst>
                <a:tab pos="709613" algn="l"/>
              </a:tabLst>
            </a:pPr>
            <a:r>
              <a:rPr lang="fa-IR" sz="4000">
                <a:cs typeface="Zar" pitchFamily="2" charset="-78"/>
              </a:rPr>
              <a:t> </a:t>
            </a:r>
            <a:r>
              <a:rPr lang="ar-SA" sz="4000">
                <a:cs typeface="Zar" pitchFamily="2" charset="-78"/>
              </a:rPr>
              <a:t>بايد توجه داشت كه تراز آزمايشي در زمره صورت</a:t>
            </a:r>
            <a:r>
              <a:rPr lang="ar-SA" sz="4000">
                <a:cs typeface="Arial" pitchFamily="34" charset="0"/>
              </a:rPr>
              <a:t>‌</a:t>
            </a:r>
            <a:r>
              <a:rPr lang="ar-SA" sz="4000">
                <a:cs typeface="Zar" pitchFamily="2" charset="-78"/>
              </a:rPr>
              <a:t>هاي مالي محسوب نمي</a:t>
            </a:r>
            <a:r>
              <a:rPr lang="ar-SA" sz="4000">
                <a:cs typeface="Arial" pitchFamily="34" charset="0"/>
              </a:rPr>
              <a:t>‌</a:t>
            </a:r>
            <a:r>
              <a:rPr lang="ar-SA" sz="4000">
                <a:cs typeface="Zar" pitchFamily="2" charset="-78"/>
              </a:rPr>
              <a:t>شود و صرفاً فهرستي از مانده حساب</a:t>
            </a:r>
            <a:r>
              <a:rPr lang="ar-SA" sz="4000">
                <a:cs typeface="Arial" pitchFamily="34" charset="0"/>
              </a:rPr>
              <a:t>‌</a:t>
            </a:r>
            <a:r>
              <a:rPr lang="ar-SA" sz="4000">
                <a:cs typeface="Zar" pitchFamily="2" charset="-78"/>
              </a:rPr>
              <a:t>هاست.</a:t>
            </a:r>
          </a:p>
        </p:txBody>
      </p:sp>
      <p:sp>
        <p:nvSpPr>
          <p:cNvPr id="330755" name="Rectangle 3"/>
          <p:cNvSpPr>
            <a:spLocks noChangeArrowheads="1"/>
          </p:cNvSpPr>
          <p:nvPr/>
        </p:nvSpPr>
        <p:spPr bwMode="auto">
          <a:xfrm>
            <a:off x="5508625" y="579438"/>
            <a:ext cx="2970213" cy="823912"/>
          </a:xfrm>
          <a:prstGeom prst="rect">
            <a:avLst/>
          </a:prstGeom>
          <a:noFill/>
          <a:ln w="9525">
            <a:noFill/>
            <a:miter lim="800000"/>
            <a:headEnd/>
            <a:tailEnd/>
          </a:ln>
          <a:effectLst/>
        </p:spPr>
        <p:txBody>
          <a:bodyPr wrap="none">
            <a:spAutoFit/>
          </a:bodyPr>
          <a:lstStyle/>
          <a:p>
            <a:pPr algn="l" rtl="0" eaLnBrk="1" hangingPunct="1"/>
            <a:r>
              <a:rPr lang="ar-SA">
                <a:latin typeface="Times New Roman" pitchFamily="18" charset="0"/>
                <a:cs typeface="Zar" pitchFamily="2" charset="-78"/>
              </a:rPr>
              <a:t>تراز آزمايشي</a:t>
            </a:r>
            <a:endParaRPr lang="en-US">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r>
              <a:rPr lang="fa-IR"/>
              <a:t>رشته هاي حسابداري</a:t>
            </a:r>
            <a:endParaRPr lang="en-US"/>
          </a:p>
        </p:txBody>
      </p:sp>
      <p:sp>
        <p:nvSpPr>
          <p:cNvPr id="444419" name="Rectangle 3"/>
          <p:cNvSpPr>
            <a:spLocks noGrp="1" noChangeArrowheads="1"/>
          </p:cNvSpPr>
          <p:nvPr>
            <p:ph idx="1"/>
          </p:nvPr>
        </p:nvSpPr>
        <p:spPr>
          <a:xfrm>
            <a:off x="611188" y="1989138"/>
            <a:ext cx="7847012" cy="3171825"/>
          </a:xfrm>
        </p:spPr>
        <p:txBody>
          <a:bodyPr>
            <a:normAutofit lnSpcReduction="10000"/>
          </a:bodyPr>
          <a:lstStyle/>
          <a:p>
            <a:pPr>
              <a:buFontTx/>
              <a:buNone/>
            </a:pPr>
            <a:r>
              <a:rPr lang="fa-IR" sz="4400"/>
              <a:t>1- حسابداري مالي (عمومي)</a:t>
            </a:r>
          </a:p>
          <a:p>
            <a:pPr>
              <a:buFontTx/>
              <a:buNone/>
            </a:pPr>
            <a:r>
              <a:rPr lang="fa-IR" sz="4400"/>
              <a:t>2- حسابداري دولتي</a:t>
            </a:r>
          </a:p>
          <a:p>
            <a:pPr>
              <a:buFontTx/>
              <a:buNone/>
            </a:pPr>
            <a:r>
              <a:rPr lang="fa-IR" sz="4400"/>
              <a:t>3- حسابداري صنعتي</a:t>
            </a:r>
          </a:p>
          <a:p>
            <a:pPr>
              <a:buFontTx/>
              <a:buNone/>
            </a:pPr>
            <a:r>
              <a:rPr lang="fa-IR" sz="4400"/>
              <a:t>4- حسابداري مالياتي</a:t>
            </a:r>
            <a:endParaRPr lang="en-US" sz="440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31840" name="Group 64"/>
          <p:cNvGraphicFramePr>
            <a:graphicFrameLocks noGrp="1"/>
          </p:cNvGraphicFramePr>
          <p:nvPr/>
        </p:nvGraphicFramePr>
        <p:xfrm>
          <a:off x="1835150" y="1557338"/>
          <a:ext cx="5537200" cy="3962400"/>
        </p:xfrm>
        <a:graphic>
          <a:graphicData uri="http://schemas.openxmlformats.org/drawingml/2006/table">
            <a:tbl>
              <a:tblPr rtl="1"/>
              <a:tblGrid>
                <a:gridCol w="1384300">
                  <a:extLst>
                    <a:ext uri="{9D8B030D-6E8A-4147-A177-3AD203B41FA5}">
                      <a16:colId xmlns:a16="http://schemas.microsoft.com/office/drawing/2014/main" val="20000"/>
                    </a:ext>
                  </a:extLst>
                </a:gridCol>
                <a:gridCol w="1384300">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tblGrid>
              <a:tr h="304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نام حساب</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cs typeface="Lotus" pitchFamily="2" charset="-78"/>
                        </a:rPr>
                        <a:t>شماره حساب</a:t>
                      </a:r>
                      <a:endParaRPr kumimoji="0" lang="en-US" sz="20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مانده بدهكار</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مانده بستانكار</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304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صندوق</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500.000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ملزومات</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50.000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اثاثه</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75.000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1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حساب‌هاي پرداخت</a:t>
                      </a:r>
                      <a:r>
                        <a:rPr kumimoji="0" lang="fa-IR" sz="1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ن</a:t>
                      </a:r>
                      <a:r>
                        <a:rPr kumimoji="0" lang="ar-SA" sz="1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ي</a:t>
                      </a:r>
                      <a:endParaRPr kumimoji="0" lang="ar-SA" sz="1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25.000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سرمايه</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480.000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برداشت</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30.000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درآمد</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300.000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هزينه </a:t>
                      </a:r>
                      <a:r>
                        <a:rPr kumimoji="0" lang="fa-IR"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حق</a:t>
                      </a: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و</a:t>
                      </a:r>
                      <a:r>
                        <a:rPr kumimoji="0" lang="fa-IR"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ق</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150.000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جمع</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805.000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805.000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331837" name="Rectangle 61"/>
          <p:cNvSpPr>
            <a:spLocks noChangeArrowheads="1"/>
          </p:cNvSpPr>
          <p:nvPr/>
        </p:nvSpPr>
        <p:spPr bwMode="auto">
          <a:xfrm>
            <a:off x="3419475" y="260350"/>
            <a:ext cx="2836863"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تعميرگاه آلفا</a:t>
            </a:r>
          </a:p>
          <a:p>
            <a:pPr algn="ctr"/>
            <a:r>
              <a:rPr lang="fa-IR" sz="2000">
                <a:solidFill>
                  <a:schemeClr val="tx2"/>
                </a:solidFill>
                <a:cs typeface="Zar" pitchFamily="2" charset="-78"/>
              </a:rPr>
              <a:t>ترازآزمايشي</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20/12/</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802" name="Rectangle 2"/>
          <p:cNvSpPr>
            <a:spLocks noChangeArrowheads="1"/>
          </p:cNvSpPr>
          <p:nvPr/>
        </p:nvSpPr>
        <p:spPr bwMode="auto">
          <a:xfrm>
            <a:off x="323850" y="2103438"/>
            <a:ext cx="8629650" cy="2654300"/>
          </a:xfrm>
          <a:prstGeom prst="rect">
            <a:avLst/>
          </a:prstGeom>
          <a:noFill/>
          <a:ln w="9525">
            <a:noFill/>
            <a:miter lim="800000"/>
            <a:headEnd/>
            <a:tailEnd/>
          </a:ln>
          <a:effectLst/>
        </p:spPr>
        <p:txBody>
          <a:bodyPr anchor="ctr">
            <a:spAutoFit/>
          </a:bodyPr>
          <a:lstStyle/>
          <a:p>
            <a:pPr indent="252413" eaLnBrk="1" hangingPunct="1"/>
            <a:r>
              <a:rPr lang="ar-SA" sz="2800">
                <a:cs typeface="Zar" pitchFamily="2" charset="-78"/>
              </a:rPr>
              <a:t>الف – اشتباهاتي كه موجب عدم توازن ستون</a:t>
            </a:r>
            <a:r>
              <a:rPr lang="ar-SA" sz="2800">
                <a:cs typeface="Arial" pitchFamily="34" charset="0"/>
              </a:rPr>
              <a:t>‌</a:t>
            </a:r>
            <a:r>
              <a:rPr lang="ar-SA" sz="2800">
                <a:cs typeface="Zar" pitchFamily="2" charset="-78"/>
              </a:rPr>
              <a:t>هاي تراز آزمايشي مي</a:t>
            </a:r>
            <a:r>
              <a:rPr lang="ar-SA" sz="2800">
                <a:cs typeface="Arial" pitchFamily="34" charset="0"/>
              </a:rPr>
              <a:t>‌</a:t>
            </a:r>
            <a:r>
              <a:rPr lang="ar-SA" sz="2800">
                <a:cs typeface="Zar" pitchFamily="2" charset="-78"/>
              </a:rPr>
              <a:t>شوند.</a:t>
            </a:r>
            <a:endParaRPr lang="en-US" sz="2800">
              <a:cs typeface="Zar" pitchFamily="2" charset="-78"/>
            </a:endParaRPr>
          </a:p>
          <a:p>
            <a:pPr indent="252413" eaLnBrk="1" hangingPunct="1"/>
            <a:r>
              <a:rPr lang="ar-SA" sz="2800">
                <a:cs typeface="Zar" pitchFamily="2" charset="-78"/>
              </a:rPr>
              <a:t>1- اشتباه در نقل اعداد از دفتر روزنامه به كل</a:t>
            </a:r>
            <a:endParaRPr lang="en-US" sz="2800">
              <a:cs typeface="Zar" pitchFamily="2" charset="-78"/>
            </a:endParaRPr>
          </a:p>
          <a:p>
            <a:pPr indent="252413" eaLnBrk="1" hangingPunct="1"/>
            <a:r>
              <a:rPr lang="ar-SA" sz="2800">
                <a:cs typeface="Zar" pitchFamily="2" charset="-78"/>
              </a:rPr>
              <a:t>2- ثبت مبلغي در بدهكار حساب به جاي بستانكار و بالعكس</a:t>
            </a:r>
            <a:endParaRPr lang="en-US" sz="2800">
              <a:cs typeface="Zar" pitchFamily="2" charset="-78"/>
            </a:endParaRPr>
          </a:p>
          <a:p>
            <a:pPr indent="252413" eaLnBrk="1" hangingPunct="1"/>
            <a:r>
              <a:rPr lang="ar-SA" sz="2800">
                <a:cs typeface="Zar" pitchFamily="2" charset="-78"/>
              </a:rPr>
              <a:t>3- اشتباه در مانده</a:t>
            </a:r>
            <a:r>
              <a:rPr lang="ar-SA" sz="2800">
                <a:cs typeface="Arial" pitchFamily="34" charset="0"/>
              </a:rPr>
              <a:t>‌</a:t>
            </a:r>
            <a:r>
              <a:rPr lang="ar-SA" sz="2800">
                <a:cs typeface="Zar" pitchFamily="2" charset="-78"/>
              </a:rPr>
              <a:t>گيري حساب</a:t>
            </a:r>
            <a:r>
              <a:rPr lang="ar-SA" sz="2800">
                <a:cs typeface="Arial" pitchFamily="34" charset="0"/>
              </a:rPr>
              <a:t>‌</a:t>
            </a:r>
            <a:r>
              <a:rPr lang="ar-SA" sz="2800">
                <a:cs typeface="Zar" pitchFamily="2" charset="-78"/>
              </a:rPr>
              <a:t>ها</a:t>
            </a:r>
            <a:endParaRPr lang="en-US" sz="2800">
              <a:cs typeface="Zar" pitchFamily="2" charset="-78"/>
            </a:endParaRPr>
          </a:p>
          <a:p>
            <a:pPr indent="252413" eaLnBrk="1" hangingPunct="1"/>
            <a:r>
              <a:rPr lang="ar-SA" sz="2800">
                <a:cs typeface="Zar" pitchFamily="2" charset="-78"/>
              </a:rPr>
              <a:t>4- اشتباه در نقل مانده حساب</a:t>
            </a:r>
            <a:r>
              <a:rPr lang="ar-SA" sz="2800">
                <a:cs typeface="Arial" pitchFamily="34" charset="0"/>
              </a:rPr>
              <a:t>‌</a:t>
            </a:r>
            <a:r>
              <a:rPr lang="ar-SA" sz="2800">
                <a:cs typeface="Zar" pitchFamily="2" charset="-78"/>
              </a:rPr>
              <a:t>ها به</a:t>
            </a:r>
            <a:r>
              <a:rPr lang="fa-IR" sz="2800">
                <a:cs typeface="Zar" pitchFamily="2" charset="-78"/>
              </a:rPr>
              <a:t> </a:t>
            </a:r>
            <a:r>
              <a:rPr lang="ar-SA" sz="2800">
                <a:cs typeface="Zar" pitchFamily="2" charset="-78"/>
              </a:rPr>
              <a:t>تراز آزمايشي</a:t>
            </a:r>
          </a:p>
        </p:txBody>
      </p:sp>
      <p:sp>
        <p:nvSpPr>
          <p:cNvPr id="332803" name="Rectangle 3"/>
          <p:cNvSpPr>
            <a:spLocks noChangeArrowheads="1"/>
          </p:cNvSpPr>
          <p:nvPr/>
        </p:nvSpPr>
        <p:spPr bwMode="auto">
          <a:xfrm>
            <a:off x="4362450" y="514350"/>
            <a:ext cx="3843338" cy="914400"/>
          </a:xfrm>
          <a:prstGeom prst="rect">
            <a:avLst/>
          </a:prstGeom>
          <a:noFill/>
          <a:ln w="9525">
            <a:noFill/>
            <a:miter lim="800000"/>
            <a:headEnd/>
            <a:tailEnd/>
          </a:ln>
          <a:effectLst/>
        </p:spPr>
        <p:txBody>
          <a:bodyPr wrap="none">
            <a:spAutoFit/>
          </a:bodyPr>
          <a:lstStyle/>
          <a:p>
            <a:pPr eaLnBrk="1" hangingPunct="1"/>
            <a:r>
              <a:rPr lang="ar-SA" sz="5400">
                <a:latin typeface="Times New Roman" pitchFamily="18" charset="0"/>
                <a:cs typeface="Zar" pitchFamily="2" charset="-78"/>
              </a:rPr>
              <a:t>كشف اشتباهات</a:t>
            </a:r>
            <a:endParaRPr lang="en-US" sz="54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3826" name="Rectangle 2"/>
          <p:cNvSpPr>
            <a:spLocks noChangeArrowheads="1"/>
          </p:cNvSpPr>
          <p:nvPr/>
        </p:nvSpPr>
        <p:spPr bwMode="auto">
          <a:xfrm>
            <a:off x="306388" y="2409825"/>
            <a:ext cx="8307387" cy="2041525"/>
          </a:xfrm>
          <a:prstGeom prst="rect">
            <a:avLst/>
          </a:prstGeom>
          <a:noFill/>
          <a:ln w="9525">
            <a:noFill/>
            <a:miter lim="800000"/>
            <a:headEnd/>
            <a:tailEnd/>
          </a:ln>
          <a:effectLst/>
        </p:spPr>
        <p:txBody>
          <a:bodyPr wrap="none" anchor="ctr">
            <a:spAutoFit/>
          </a:bodyPr>
          <a:lstStyle/>
          <a:p>
            <a:pPr indent="252413" eaLnBrk="1" hangingPunct="1"/>
            <a:r>
              <a:rPr lang="ar-SA" sz="3200">
                <a:cs typeface="Zar" pitchFamily="2" charset="-78"/>
              </a:rPr>
              <a:t>5- اشتباه در جمع ستون بدهكار و بستانكار تراز آزمايشي</a:t>
            </a:r>
            <a:endParaRPr lang="fa-IR" sz="3200">
              <a:cs typeface="Zar" pitchFamily="2" charset="-78"/>
            </a:endParaRPr>
          </a:p>
          <a:p>
            <a:pPr indent="252413" eaLnBrk="1" hangingPunct="1"/>
            <a:endParaRPr lang="en-US" sz="3200">
              <a:cs typeface="Zar" pitchFamily="2" charset="-78"/>
            </a:endParaRPr>
          </a:p>
          <a:p>
            <a:pPr indent="252413" eaLnBrk="1" hangingPunct="1"/>
            <a:r>
              <a:rPr lang="ar-SA" sz="3200">
                <a:cs typeface="Zar" pitchFamily="2" charset="-78"/>
              </a:rPr>
              <a:t>6- انتقال مانده بدهكار يك حساب به ستون بستانكار</a:t>
            </a:r>
            <a:endParaRPr lang="fa-IR" sz="3200">
              <a:cs typeface="Zar" pitchFamily="2" charset="-78"/>
            </a:endParaRPr>
          </a:p>
          <a:p>
            <a:pPr indent="252413" eaLnBrk="1" hangingPunct="1"/>
            <a:r>
              <a:rPr lang="ar-SA" sz="3200">
                <a:cs typeface="Zar" pitchFamily="2" charset="-78"/>
              </a:rPr>
              <a:t> تراز آزمايشي و بالعكس</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4850" name="Rectangle 2"/>
          <p:cNvSpPr>
            <a:spLocks noChangeArrowheads="1"/>
          </p:cNvSpPr>
          <p:nvPr/>
        </p:nvSpPr>
        <p:spPr bwMode="auto">
          <a:xfrm>
            <a:off x="0" y="2087563"/>
            <a:ext cx="8929688" cy="3295650"/>
          </a:xfrm>
          <a:prstGeom prst="rect">
            <a:avLst/>
          </a:prstGeom>
          <a:noFill/>
          <a:ln w="9525">
            <a:noFill/>
            <a:miter lim="800000"/>
            <a:headEnd/>
            <a:tailEnd/>
          </a:ln>
          <a:effectLst/>
        </p:spPr>
        <p:txBody>
          <a:bodyPr lIns="0" tIns="0" rIns="0" bIns="0" anchor="ctr">
            <a:spAutoFit/>
          </a:bodyPr>
          <a:lstStyle/>
          <a:p>
            <a:pPr indent="252413" eaLnBrk="1" hangingPunct="1">
              <a:buFontTx/>
              <a:buAutoNum type="arabicParenR"/>
            </a:pPr>
            <a:r>
              <a:rPr lang="ar-SA" sz="3600" b="0">
                <a:cs typeface="Zar" pitchFamily="2" charset="-78"/>
              </a:rPr>
              <a:t>اختلاف دو ستون را بدست آوريد ممكن است عدد مذكور به تراز آزمايشي منتقل نشده باشد.</a:t>
            </a:r>
            <a:endParaRPr lang="en-US" sz="3600" b="0">
              <a:cs typeface="Zar" pitchFamily="2" charset="-78"/>
            </a:endParaRPr>
          </a:p>
          <a:p>
            <a:pPr indent="252413" eaLnBrk="1" hangingPunct="1">
              <a:buFontTx/>
              <a:buAutoNum type="arabicParenR"/>
            </a:pPr>
            <a:r>
              <a:rPr lang="ar-SA" sz="3600" b="0">
                <a:cs typeface="Zar" pitchFamily="2" charset="-78"/>
              </a:rPr>
              <a:t>اگر بر دو قابل قسمت است آن را بر دو تقسيم نماييد</a:t>
            </a:r>
            <a:r>
              <a:rPr lang="fa-IR" sz="3600" b="0">
                <a:cs typeface="Zar" pitchFamily="2" charset="-78"/>
              </a:rPr>
              <a:t> </a:t>
            </a:r>
            <a:r>
              <a:rPr lang="ar-SA" sz="3600" b="0">
                <a:cs typeface="Zar" pitchFamily="2" charset="-78"/>
              </a:rPr>
              <a:t>ممكن است مانده </a:t>
            </a:r>
            <a:r>
              <a:rPr lang="fa-IR" sz="3600" b="0">
                <a:cs typeface="Zar" pitchFamily="2" charset="-78"/>
              </a:rPr>
              <a:t>به اشتباه در</a:t>
            </a:r>
            <a:r>
              <a:rPr lang="ar-SA" sz="3600" b="0">
                <a:cs typeface="Zar" pitchFamily="2" charset="-78"/>
              </a:rPr>
              <a:t> بدهكار يا بستانكار ثبت شده باشد.</a:t>
            </a:r>
            <a:endParaRPr lang="en-US" sz="3600" b="0">
              <a:cs typeface="Zar" pitchFamily="2" charset="-78"/>
            </a:endParaRPr>
          </a:p>
          <a:p>
            <a:pPr indent="252413" eaLnBrk="1" hangingPunct="1">
              <a:buFontTx/>
              <a:buAutoNum type="arabicParenR"/>
            </a:pPr>
            <a:r>
              <a:rPr lang="ar-SA" sz="3600" b="0">
                <a:cs typeface="Zar" pitchFamily="2" charset="-78"/>
              </a:rPr>
              <a:t>اگر اختلاف بر 9 قابل قسمت باشد ممكن است يك صفر اضافه يا محل دو عدد جابجا نوشته شده باشد.</a:t>
            </a:r>
          </a:p>
        </p:txBody>
      </p:sp>
      <p:sp>
        <p:nvSpPr>
          <p:cNvPr id="334851" name="Rectangle 3"/>
          <p:cNvSpPr>
            <a:spLocks noChangeArrowheads="1"/>
          </p:cNvSpPr>
          <p:nvPr/>
        </p:nvSpPr>
        <p:spPr bwMode="auto">
          <a:xfrm>
            <a:off x="3132138" y="628650"/>
            <a:ext cx="5908675" cy="641350"/>
          </a:xfrm>
          <a:prstGeom prst="rect">
            <a:avLst/>
          </a:prstGeom>
          <a:noFill/>
          <a:ln w="9525">
            <a:noFill/>
            <a:miter lim="800000"/>
            <a:headEnd/>
            <a:tailEnd/>
          </a:ln>
          <a:effectLst/>
        </p:spPr>
        <p:txBody>
          <a:bodyPr wrap="none">
            <a:spAutoFit/>
          </a:bodyPr>
          <a:lstStyle/>
          <a:p>
            <a:pPr algn="l" eaLnBrk="1" hangingPunct="1"/>
            <a:r>
              <a:rPr lang="ar-SA" sz="3600">
                <a:latin typeface="Times New Roman" pitchFamily="18" charset="0"/>
                <a:cs typeface="Zar" pitchFamily="2" charset="-78"/>
              </a:rPr>
              <a:t>نكات مورد توجه در كشف اشتباهات</a:t>
            </a:r>
            <a:endParaRPr lang="en-US" sz="36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5874" name="Rectangle 2"/>
          <p:cNvSpPr>
            <a:spLocks noChangeArrowheads="1"/>
          </p:cNvSpPr>
          <p:nvPr/>
        </p:nvSpPr>
        <p:spPr bwMode="auto">
          <a:xfrm>
            <a:off x="684213" y="2301875"/>
            <a:ext cx="7653337" cy="2287588"/>
          </a:xfrm>
          <a:prstGeom prst="rect">
            <a:avLst/>
          </a:prstGeom>
          <a:noFill/>
          <a:ln w="9525">
            <a:noFill/>
            <a:miter lim="800000"/>
            <a:headEnd/>
            <a:tailEnd/>
          </a:ln>
          <a:effectLst/>
        </p:spPr>
        <p:txBody>
          <a:bodyPr anchor="ctr">
            <a:spAutoFit/>
          </a:bodyPr>
          <a:lstStyle/>
          <a:p>
            <a:pPr algn="justLow" eaLnBrk="1" hangingPunct="1"/>
            <a:r>
              <a:rPr lang="ar-SA" b="0">
                <a:cs typeface="Zar" pitchFamily="2" charset="-78"/>
              </a:rPr>
              <a:t>4- اگر با انجام اعمال فوق اشتباه كشف نشد كليه عمليات تهيه تراز آزمايشي به صورت معكوس كنترل مي</a:t>
            </a:r>
            <a:r>
              <a:rPr lang="ar-SA" b="0">
                <a:cs typeface="Arial" pitchFamily="34" charset="0"/>
              </a:rPr>
              <a:t>‌</a:t>
            </a:r>
            <a:r>
              <a:rPr lang="ar-SA" b="0">
                <a:cs typeface="Zar" pitchFamily="2" charset="-78"/>
              </a:rPr>
              <a:t>شود.</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6898" name="Rectangle 2"/>
          <p:cNvSpPr>
            <a:spLocks noChangeArrowheads="1"/>
          </p:cNvSpPr>
          <p:nvPr/>
        </p:nvSpPr>
        <p:spPr bwMode="auto">
          <a:xfrm>
            <a:off x="323850" y="2309813"/>
            <a:ext cx="8424863" cy="3140075"/>
          </a:xfrm>
          <a:prstGeom prst="rect">
            <a:avLst/>
          </a:prstGeom>
          <a:noFill/>
          <a:ln w="9525">
            <a:noFill/>
            <a:miter lim="800000"/>
            <a:headEnd/>
            <a:tailEnd/>
          </a:ln>
          <a:effectLst/>
        </p:spPr>
        <p:txBody>
          <a:bodyPr anchor="ctr">
            <a:spAutoFit/>
          </a:bodyPr>
          <a:lstStyle/>
          <a:p>
            <a:pPr indent="252413" eaLnBrk="1" hangingPunct="1"/>
            <a:r>
              <a:rPr lang="ar-SA" sz="4000" b="0">
                <a:cs typeface="Zar" pitchFamily="2" charset="-78"/>
              </a:rPr>
              <a:t>ب – برخي اشتباهات موجب عدم توازن تراز آزمايشي نمي</a:t>
            </a:r>
            <a:r>
              <a:rPr lang="ar-SA" sz="4000" b="0">
                <a:cs typeface="Arial" pitchFamily="34" charset="0"/>
              </a:rPr>
              <a:t>‌</a:t>
            </a:r>
            <a:r>
              <a:rPr lang="ar-SA" sz="4000" b="0">
                <a:cs typeface="Zar" pitchFamily="2" charset="-78"/>
              </a:rPr>
              <a:t>شود از جمله:</a:t>
            </a:r>
            <a:endParaRPr lang="en-US" sz="4000" b="0">
              <a:cs typeface="Zar" pitchFamily="2" charset="-78"/>
            </a:endParaRPr>
          </a:p>
          <a:p>
            <a:pPr indent="252413" eaLnBrk="1" hangingPunct="1"/>
            <a:r>
              <a:rPr lang="ar-SA" sz="4000" b="0">
                <a:cs typeface="Zar" pitchFamily="2" charset="-78"/>
              </a:rPr>
              <a:t>1- از قلم</a:t>
            </a:r>
            <a:r>
              <a:rPr lang="ar-SA" sz="4000" b="0">
                <a:cs typeface="Arial" pitchFamily="34" charset="0"/>
              </a:rPr>
              <a:t>‌</a:t>
            </a:r>
            <a:r>
              <a:rPr lang="ar-SA" sz="4000" b="0">
                <a:cs typeface="Zar" pitchFamily="2" charset="-78"/>
              </a:rPr>
              <a:t>افتادن ثبت يك يا چند معامله</a:t>
            </a:r>
            <a:endParaRPr lang="en-US" sz="4000" b="0">
              <a:cs typeface="Zar" pitchFamily="2" charset="-78"/>
            </a:endParaRPr>
          </a:p>
          <a:p>
            <a:pPr indent="252413" eaLnBrk="1" hangingPunct="1"/>
            <a:r>
              <a:rPr lang="ar-SA" sz="4000" b="0">
                <a:cs typeface="Zar" pitchFamily="2" charset="-78"/>
              </a:rPr>
              <a:t>2- از قلم افتادن نقل يك يا چند آرتيكل به دفتر كل</a:t>
            </a:r>
            <a:endParaRPr lang="en-US" sz="4000" b="0">
              <a:cs typeface="Zar" pitchFamily="2" charset="-78"/>
            </a:endParaRPr>
          </a:p>
          <a:p>
            <a:pPr indent="252413" eaLnBrk="1" hangingPunct="1"/>
            <a:r>
              <a:rPr lang="ar-SA" sz="4000" b="0">
                <a:cs typeface="Zar" pitchFamily="2" charset="-78"/>
              </a:rPr>
              <a:t>3- ثبت يك معامله در دفاتر به رقمي كمتر يا بيشتر</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22" name="Rectangle 2"/>
          <p:cNvSpPr>
            <a:spLocks noChangeArrowheads="1"/>
          </p:cNvSpPr>
          <p:nvPr/>
        </p:nvSpPr>
        <p:spPr bwMode="auto">
          <a:xfrm>
            <a:off x="441325" y="2205038"/>
            <a:ext cx="8629650" cy="1739900"/>
          </a:xfrm>
          <a:prstGeom prst="rect">
            <a:avLst/>
          </a:prstGeom>
          <a:noFill/>
          <a:ln w="9525">
            <a:noFill/>
            <a:miter lim="800000"/>
            <a:headEnd/>
            <a:tailEnd/>
          </a:ln>
          <a:effectLst/>
        </p:spPr>
        <p:txBody>
          <a:bodyPr wrap="none" anchor="ctr">
            <a:spAutoFit/>
          </a:bodyPr>
          <a:lstStyle/>
          <a:p>
            <a:pPr indent="252413" eaLnBrk="1" hangingPunct="1"/>
            <a:r>
              <a:rPr lang="ar-SA" sz="3600" b="0">
                <a:cs typeface="Zar" pitchFamily="2" charset="-78"/>
              </a:rPr>
              <a:t>4- بدهكار يا بستانكاركردن يك حساب به جاي حسابي ديگر</a:t>
            </a:r>
            <a:endParaRPr lang="en-US" sz="3600" b="0">
              <a:cs typeface="Zar" pitchFamily="2" charset="-78"/>
            </a:endParaRPr>
          </a:p>
          <a:p>
            <a:pPr indent="252413" eaLnBrk="1" hangingPunct="1"/>
            <a:r>
              <a:rPr lang="ar-SA" sz="3600" b="0">
                <a:cs typeface="Zar" pitchFamily="2" charset="-78"/>
              </a:rPr>
              <a:t>5- اشتباه يكسان در تعيين مانده بدهكار يك حساب و</a:t>
            </a:r>
            <a:endParaRPr lang="en-US" sz="3600" b="0">
              <a:cs typeface="Zar" pitchFamily="2" charset="-78"/>
            </a:endParaRPr>
          </a:p>
          <a:p>
            <a:pPr indent="252413" eaLnBrk="1" hangingPunct="1"/>
            <a:r>
              <a:rPr lang="ar-SA" sz="3600" b="0">
                <a:cs typeface="Zar" pitchFamily="2" charset="-78"/>
              </a:rPr>
              <a:t> مانده بستانكار يك حساب ديگر</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946" name="Rectangle 2"/>
          <p:cNvSpPr>
            <a:spLocks noChangeArrowheads="1"/>
          </p:cNvSpPr>
          <p:nvPr/>
        </p:nvSpPr>
        <p:spPr bwMode="auto">
          <a:xfrm>
            <a:off x="715963" y="2514600"/>
            <a:ext cx="7718425" cy="1828800"/>
          </a:xfrm>
          <a:prstGeom prst="rect">
            <a:avLst/>
          </a:prstGeom>
          <a:noFill/>
          <a:ln w="9525">
            <a:noFill/>
            <a:miter lim="800000"/>
            <a:headEnd/>
            <a:tailEnd/>
          </a:ln>
          <a:effectLst/>
        </p:spPr>
        <p:txBody>
          <a:bodyPr wrap="none" lIns="0" tIns="0" rIns="0" bIns="0" anchor="ctr">
            <a:spAutoFit/>
          </a:bodyPr>
          <a:lstStyle/>
          <a:p>
            <a:pPr indent="252413" algn="ctr" eaLnBrk="1" hangingPunct="1"/>
            <a:r>
              <a:rPr lang="ar-SA" sz="4000" b="0">
                <a:cs typeface="Zar" pitchFamily="2" charset="-78"/>
              </a:rPr>
              <a:t>با توجه به تاريخ كشف به دو دسته تقسيم مي</a:t>
            </a:r>
            <a:r>
              <a:rPr lang="ar-SA" sz="4000" b="0">
                <a:cs typeface="Arial" pitchFamily="34" charset="0"/>
              </a:rPr>
              <a:t>‌</a:t>
            </a:r>
            <a:r>
              <a:rPr lang="ar-SA" sz="4000" b="0">
                <a:cs typeface="Zar" pitchFamily="2" charset="-78"/>
              </a:rPr>
              <a:t>شوند.</a:t>
            </a:r>
            <a:endParaRPr lang="en-US" sz="4000" b="0">
              <a:cs typeface="Zar" pitchFamily="2" charset="-78"/>
            </a:endParaRPr>
          </a:p>
          <a:p>
            <a:pPr indent="252413" algn="ctr" eaLnBrk="1" hangingPunct="1"/>
            <a:r>
              <a:rPr lang="ar-SA" sz="4000" b="0">
                <a:cs typeface="Zar" pitchFamily="2" charset="-78"/>
              </a:rPr>
              <a:t>1- كشف اشتباه در دوره مالي جاري</a:t>
            </a:r>
            <a:endParaRPr lang="en-US" sz="4000" b="0">
              <a:cs typeface="Zar" pitchFamily="2" charset="-78"/>
            </a:endParaRPr>
          </a:p>
          <a:p>
            <a:pPr indent="252413" algn="ctr" eaLnBrk="1" hangingPunct="1"/>
            <a:r>
              <a:rPr lang="ar-SA" sz="4000" b="0">
                <a:cs typeface="Zar" pitchFamily="2" charset="-78"/>
              </a:rPr>
              <a:t>2- كشف اشتباه در دوره مالي بعد</a:t>
            </a:r>
          </a:p>
        </p:txBody>
      </p:sp>
      <p:sp>
        <p:nvSpPr>
          <p:cNvPr id="338947" name="Rectangle 3"/>
          <p:cNvSpPr>
            <a:spLocks noChangeArrowheads="1"/>
          </p:cNvSpPr>
          <p:nvPr/>
        </p:nvSpPr>
        <p:spPr bwMode="auto">
          <a:xfrm>
            <a:off x="5180013" y="398463"/>
            <a:ext cx="3505200" cy="762000"/>
          </a:xfrm>
          <a:prstGeom prst="rect">
            <a:avLst/>
          </a:prstGeom>
          <a:noFill/>
          <a:ln w="9525">
            <a:noFill/>
            <a:miter lim="800000"/>
            <a:headEnd/>
            <a:tailEnd/>
          </a:ln>
          <a:effectLst/>
        </p:spPr>
        <p:txBody>
          <a:bodyPr wrap="none">
            <a:spAutoFit/>
          </a:bodyPr>
          <a:lstStyle/>
          <a:p>
            <a:pPr eaLnBrk="1" hangingPunct="1"/>
            <a:r>
              <a:rPr lang="ar-SA" sz="4400">
                <a:latin typeface="Times New Roman" pitchFamily="18" charset="0"/>
                <a:cs typeface="Zar" pitchFamily="2" charset="-78"/>
              </a:rPr>
              <a:t>تصحيح اشتباهات</a:t>
            </a:r>
            <a:endParaRPr lang="en-US" sz="44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9970" name="Rectangle 2"/>
          <p:cNvSpPr>
            <a:spLocks noChangeArrowheads="1"/>
          </p:cNvSpPr>
          <p:nvPr/>
        </p:nvSpPr>
        <p:spPr bwMode="auto">
          <a:xfrm>
            <a:off x="755650" y="2205038"/>
            <a:ext cx="7861300" cy="2436812"/>
          </a:xfrm>
          <a:prstGeom prst="rect">
            <a:avLst/>
          </a:prstGeom>
          <a:noFill/>
          <a:ln w="9525">
            <a:noFill/>
            <a:miter lim="800000"/>
            <a:headEnd/>
            <a:tailEnd/>
          </a:ln>
          <a:effectLst/>
        </p:spPr>
        <p:txBody>
          <a:bodyPr lIns="0" tIns="0" rIns="0" bIns="0" anchor="ctr">
            <a:spAutoFit/>
          </a:bodyPr>
          <a:lstStyle/>
          <a:p>
            <a:pPr indent="252413" eaLnBrk="1" hangingPunct="1"/>
            <a:r>
              <a:rPr lang="ar-SA" sz="3200">
                <a:cs typeface="Zar" pitchFamily="2" charset="-78"/>
              </a:rPr>
              <a:t>1-1- اشتباه در دفتر روزنامه قبل از نقل به دفتر كل براي تصحيح:</a:t>
            </a:r>
            <a:endParaRPr lang="en-US" sz="3200">
              <a:cs typeface="Zar" pitchFamily="2" charset="-78"/>
            </a:endParaRPr>
          </a:p>
          <a:p>
            <a:pPr indent="252413" eaLnBrk="1" hangingPunct="1"/>
            <a:r>
              <a:rPr lang="ar-SA" sz="3200">
                <a:cs typeface="Zar" pitchFamily="2" charset="-78"/>
              </a:rPr>
              <a:t>روي نام حساب يا مبلغ خط كشيده و عنوان يا م</a:t>
            </a:r>
            <a:r>
              <a:rPr lang="fa-IR" sz="3200">
                <a:cs typeface="Zar" pitchFamily="2" charset="-78"/>
              </a:rPr>
              <a:t>ب</a:t>
            </a:r>
            <a:r>
              <a:rPr lang="ar-SA" sz="3200">
                <a:cs typeface="Zar" pitchFamily="2" charset="-78"/>
              </a:rPr>
              <a:t>لغ صحيح نوشته مي</a:t>
            </a:r>
            <a:r>
              <a:rPr lang="ar-SA" sz="3200">
                <a:cs typeface="Arial" pitchFamily="34" charset="0"/>
              </a:rPr>
              <a:t>‌</a:t>
            </a:r>
            <a:r>
              <a:rPr lang="ar-SA" sz="3200">
                <a:cs typeface="Zar" pitchFamily="2" charset="-78"/>
              </a:rPr>
              <a:t>شود.</a:t>
            </a:r>
            <a:endParaRPr lang="en-US" sz="3200">
              <a:cs typeface="Zar" pitchFamily="2" charset="-78"/>
            </a:endParaRPr>
          </a:p>
          <a:p>
            <a:pPr indent="252413" eaLnBrk="1" hangingPunct="1"/>
            <a:r>
              <a:rPr lang="ar-SA" sz="3200">
                <a:cs typeface="Zar" pitchFamily="2" charset="-78"/>
              </a:rPr>
              <a:t>(لاك</a:t>
            </a:r>
            <a:r>
              <a:rPr lang="ar-SA" sz="3200">
                <a:cs typeface="Arial" pitchFamily="34" charset="0"/>
              </a:rPr>
              <a:t>‌‌</a:t>
            </a:r>
            <a:r>
              <a:rPr lang="ar-SA" sz="3200">
                <a:cs typeface="Zar" pitchFamily="2" charset="-78"/>
              </a:rPr>
              <a:t>گيري – تراشيدن و حك</a:t>
            </a:r>
            <a:r>
              <a:rPr lang="ar-SA" sz="3200">
                <a:cs typeface="Arial" pitchFamily="34" charset="0"/>
              </a:rPr>
              <a:t>‌</a:t>
            </a:r>
            <a:r>
              <a:rPr lang="ar-SA" sz="3200">
                <a:cs typeface="Zar" pitchFamily="2" charset="-78"/>
              </a:rPr>
              <a:t>كردن ممنوع است).</a:t>
            </a:r>
          </a:p>
        </p:txBody>
      </p:sp>
      <p:sp>
        <p:nvSpPr>
          <p:cNvPr id="339971" name="Rectangle 3"/>
          <p:cNvSpPr>
            <a:spLocks noChangeArrowheads="1"/>
          </p:cNvSpPr>
          <p:nvPr/>
        </p:nvSpPr>
        <p:spPr bwMode="auto">
          <a:xfrm>
            <a:off x="3563938" y="620713"/>
            <a:ext cx="5337175" cy="579437"/>
          </a:xfrm>
          <a:prstGeom prst="rect">
            <a:avLst/>
          </a:prstGeom>
          <a:noFill/>
          <a:ln w="9525">
            <a:noFill/>
            <a:miter lim="800000"/>
            <a:headEnd/>
            <a:tailEnd/>
          </a:ln>
          <a:effectLst/>
        </p:spPr>
        <p:txBody>
          <a:bodyPr wrap="none">
            <a:spAutoFit/>
          </a:bodyPr>
          <a:lstStyle/>
          <a:p>
            <a:pPr algn="l" eaLnBrk="1" hangingPunct="1"/>
            <a:r>
              <a:rPr lang="ar-SA" sz="3200">
                <a:cs typeface="Zar" pitchFamily="2" charset="-78"/>
              </a:rPr>
              <a:t>1- كشف اشتباه در دوره مالي جاري</a:t>
            </a:r>
            <a:endParaRPr lang="en-US" sz="32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0994" name="Rectangle 2"/>
          <p:cNvSpPr>
            <a:spLocks noChangeArrowheads="1"/>
          </p:cNvSpPr>
          <p:nvPr/>
        </p:nvSpPr>
        <p:spPr bwMode="auto">
          <a:xfrm>
            <a:off x="684213" y="1916113"/>
            <a:ext cx="7775575" cy="3441700"/>
          </a:xfrm>
          <a:prstGeom prst="rect">
            <a:avLst/>
          </a:prstGeom>
          <a:noFill/>
          <a:ln w="9525">
            <a:noFill/>
            <a:miter lim="800000"/>
            <a:headEnd/>
            <a:tailEnd/>
          </a:ln>
          <a:effectLst/>
        </p:spPr>
        <p:txBody>
          <a:bodyPr anchor="ctr">
            <a:spAutoFit/>
          </a:bodyPr>
          <a:lstStyle/>
          <a:p>
            <a:pPr indent="252413" eaLnBrk="1" hangingPunct="1"/>
            <a:r>
              <a:rPr lang="ar-SA" sz="4400">
                <a:cs typeface="Zar" pitchFamily="2" charset="-78"/>
              </a:rPr>
              <a:t>1-2- اشتباه در نقل مبلغ از دفتر روزنامه به كل</a:t>
            </a:r>
            <a:endParaRPr lang="fa-IR" sz="4400">
              <a:cs typeface="Zar" pitchFamily="2" charset="-78"/>
            </a:endParaRPr>
          </a:p>
          <a:p>
            <a:pPr indent="252413" eaLnBrk="1" hangingPunct="1"/>
            <a:r>
              <a:rPr lang="ar-SA" sz="4400">
                <a:cs typeface="Zar" pitchFamily="2" charset="-78"/>
              </a:rPr>
              <a:t> تصحيح:</a:t>
            </a:r>
            <a:endParaRPr lang="en-US" sz="4400">
              <a:cs typeface="Zar" pitchFamily="2" charset="-78"/>
            </a:endParaRPr>
          </a:p>
          <a:p>
            <a:pPr indent="252413" eaLnBrk="1" hangingPunct="1"/>
            <a:r>
              <a:rPr lang="ar-SA" sz="4400">
                <a:cs typeface="Zar" pitchFamily="2" charset="-78"/>
              </a:rPr>
              <a:t>در دفتر كل روي عدد اشتباه خط كشيده مبلغ صحيح را درج مي</a:t>
            </a:r>
            <a:r>
              <a:rPr lang="ar-SA" sz="4400">
                <a:cs typeface="Arial" pitchFamily="34" charset="0"/>
              </a:rPr>
              <a:t>‌</a:t>
            </a:r>
            <a:r>
              <a:rPr lang="ar-SA" sz="4400">
                <a:cs typeface="Zar" pitchFamily="2" charset="-78"/>
              </a:rPr>
              <a:t>كنيم.</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endParaRPr lang="en-US"/>
          </a:p>
        </p:txBody>
      </p:sp>
      <p:sp>
        <p:nvSpPr>
          <p:cNvPr id="445443" name="Rectangle 3"/>
          <p:cNvSpPr>
            <a:spLocks noGrp="1" noChangeArrowheads="1"/>
          </p:cNvSpPr>
          <p:nvPr>
            <p:ph idx="1"/>
          </p:nvPr>
        </p:nvSpPr>
        <p:spPr>
          <a:xfrm>
            <a:off x="611188" y="1989138"/>
            <a:ext cx="7847012" cy="3629025"/>
          </a:xfrm>
        </p:spPr>
        <p:txBody>
          <a:bodyPr/>
          <a:lstStyle/>
          <a:p>
            <a:pPr>
              <a:buFontTx/>
              <a:buNone/>
            </a:pPr>
            <a:r>
              <a:rPr lang="fa-IR" sz="4000" dirty="0"/>
              <a:t>5- حسابداري بودجه اي</a:t>
            </a:r>
          </a:p>
          <a:p>
            <a:pPr>
              <a:buFontTx/>
              <a:buNone/>
            </a:pPr>
            <a:r>
              <a:rPr lang="fa-IR" sz="4000" dirty="0"/>
              <a:t>6- حسابرسي</a:t>
            </a:r>
          </a:p>
          <a:p>
            <a:pPr>
              <a:buFontTx/>
              <a:buNone/>
            </a:pPr>
            <a:r>
              <a:rPr lang="fa-IR" sz="4000" dirty="0"/>
              <a:t>7- حسابداري سيستمها</a:t>
            </a:r>
          </a:p>
          <a:p>
            <a:pPr>
              <a:buFontTx/>
              <a:buNone/>
            </a:pPr>
            <a:r>
              <a:rPr lang="fa-IR" sz="4000" dirty="0"/>
              <a:t>8- حسابداري موسسات غير انتفاعي</a:t>
            </a:r>
          </a:p>
          <a:p>
            <a:pPr>
              <a:buFontTx/>
              <a:buNone/>
            </a:pPr>
            <a:r>
              <a:rPr lang="fa-IR" sz="4000" dirty="0"/>
              <a:t>9- حسابداري اجتماعي</a:t>
            </a:r>
            <a:endParaRPr lang="en-US" sz="4000" dirty="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3042" name="Rectangle 2"/>
          <p:cNvSpPr>
            <a:spLocks noChangeArrowheads="1"/>
          </p:cNvSpPr>
          <p:nvPr/>
        </p:nvSpPr>
        <p:spPr bwMode="auto">
          <a:xfrm>
            <a:off x="263525" y="1614488"/>
            <a:ext cx="8616950" cy="3629025"/>
          </a:xfrm>
          <a:prstGeom prst="rect">
            <a:avLst/>
          </a:prstGeom>
          <a:noFill/>
          <a:ln w="9525">
            <a:noFill/>
            <a:miter lim="800000"/>
            <a:headEnd/>
            <a:tailEnd/>
          </a:ln>
          <a:effectLst/>
        </p:spPr>
        <p:txBody>
          <a:bodyPr anchor="ctr">
            <a:spAutoFit/>
          </a:bodyPr>
          <a:lstStyle/>
          <a:p>
            <a:pPr indent="252413" eaLnBrk="1" hangingPunct="1"/>
            <a:r>
              <a:rPr lang="ar-SA" sz="4000">
                <a:cs typeface="Zar" pitchFamily="2" charset="-78"/>
              </a:rPr>
              <a:t>1-3- </a:t>
            </a:r>
            <a:r>
              <a:rPr lang="ar-SA" sz="3600">
                <a:cs typeface="Zar" pitchFamily="2" charset="-78"/>
              </a:rPr>
              <a:t>تصحيح اشتباهاتي كه در دوره مالي جاري كشف مي</a:t>
            </a:r>
            <a:r>
              <a:rPr lang="ar-SA" sz="3600">
                <a:cs typeface="Arial" pitchFamily="34" charset="0"/>
              </a:rPr>
              <a:t>‌</a:t>
            </a:r>
            <a:r>
              <a:rPr lang="ar-SA" sz="3600">
                <a:cs typeface="Zar" pitchFamily="2" charset="-78"/>
              </a:rPr>
              <a:t>شوند و نياز به آرتيكل جديد دارند</a:t>
            </a:r>
            <a:endParaRPr lang="fa-IR" sz="3600">
              <a:cs typeface="Zar" pitchFamily="2" charset="-78"/>
            </a:endParaRPr>
          </a:p>
          <a:p>
            <a:pPr indent="252413" eaLnBrk="1" hangingPunct="1"/>
            <a:r>
              <a:rPr lang="ar-SA" sz="3600">
                <a:cs typeface="Zar" pitchFamily="2" charset="-78"/>
              </a:rPr>
              <a:t> تصحيح:</a:t>
            </a:r>
            <a:endParaRPr lang="en-US" sz="3600">
              <a:cs typeface="Zar" pitchFamily="2" charset="-78"/>
            </a:endParaRPr>
          </a:p>
          <a:p>
            <a:pPr indent="252413" eaLnBrk="1" hangingPunct="1"/>
            <a:r>
              <a:rPr lang="ar-SA" sz="4000">
                <a:cs typeface="Zar" pitchFamily="2" charset="-78"/>
              </a:rPr>
              <a:t>الف – تشخيص ثبت صحيح</a:t>
            </a:r>
            <a:endParaRPr lang="en-US" sz="4000">
              <a:cs typeface="Zar" pitchFamily="2" charset="-78"/>
            </a:endParaRPr>
          </a:p>
          <a:p>
            <a:pPr indent="252413" eaLnBrk="1" hangingPunct="1"/>
            <a:r>
              <a:rPr lang="ar-SA" sz="4000">
                <a:cs typeface="Zar" pitchFamily="2" charset="-78"/>
              </a:rPr>
              <a:t>ب – چگونگي نيل به ثبت صحيح با توجه به اشتباه انجام شده</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4066" name="Rectangle 2"/>
          <p:cNvSpPr>
            <a:spLocks noChangeArrowheads="1"/>
          </p:cNvSpPr>
          <p:nvPr/>
        </p:nvSpPr>
        <p:spPr bwMode="auto">
          <a:xfrm>
            <a:off x="250825" y="2133600"/>
            <a:ext cx="8658225" cy="2771775"/>
          </a:xfrm>
          <a:prstGeom prst="rect">
            <a:avLst/>
          </a:prstGeom>
          <a:noFill/>
          <a:ln w="9525">
            <a:noFill/>
            <a:miter lim="800000"/>
            <a:headEnd/>
            <a:tailEnd/>
          </a:ln>
          <a:effectLst/>
        </p:spPr>
        <p:txBody>
          <a:bodyPr anchor="ctr">
            <a:spAutoFit/>
          </a:bodyPr>
          <a:lstStyle/>
          <a:p>
            <a:pPr indent="252413" eaLnBrk="1" hangingPunct="1"/>
            <a:r>
              <a:rPr lang="ar-SA" sz="4400">
                <a:cs typeface="Zar" pitchFamily="2" charset="-78"/>
              </a:rPr>
              <a:t>مثال: خريد اثاثه به مبلغ 250 ريال و ثبت در حساب ملزومات توسط حسابدار</a:t>
            </a:r>
            <a:endParaRPr lang="en-US" sz="4400">
              <a:cs typeface="Zar" pitchFamily="2" charset="-78"/>
            </a:endParaRPr>
          </a:p>
          <a:p>
            <a:pPr indent="252413" eaLnBrk="1" hangingPunct="1"/>
            <a:r>
              <a:rPr lang="ar-SA" sz="4400">
                <a:cs typeface="Zar" pitchFamily="2" charset="-78"/>
              </a:rPr>
              <a:t>ملزومات 250</a:t>
            </a:r>
            <a:endParaRPr lang="en-US" sz="4400">
              <a:cs typeface="Zar" pitchFamily="2" charset="-78"/>
            </a:endParaRPr>
          </a:p>
          <a:p>
            <a:pPr indent="252413" eaLnBrk="1" hangingPunct="1"/>
            <a:r>
              <a:rPr lang="fa-IR" sz="4400">
                <a:cs typeface="Zar" pitchFamily="2" charset="-78"/>
              </a:rPr>
              <a:t>		</a:t>
            </a:r>
            <a:r>
              <a:rPr lang="ar-SA" sz="4400">
                <a:cs typeface="Zar" pitchFamily="2" charset="-78"/>
              </a:rPr>
              <a:t>صندوق 250</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5090" name="Rectangle 2"/>
          <p:cNvSpPr>
            <a:spLocks noChangeArrowheads="1"/>
          </p:cNvSpPr>
          <p:nvPr/>
        </p:nvSpPr>
        <p:spPr bwMode="auto">
          <a:xfrm>
            <a:off x="628650" y="1554163"/>
            <a:ext cx="7888288" cy="3749675"/>
          </a:xfrm>
          <a:prstGeom prst="rect">
            <a:avLst/>
          </a:prstGeom>
          <a:noFill/>
          <a:ln w="9525">
            <a:noFill/>
            <a:miter lim="800000"/>
            <a:headEnd/>
            <a:tailEnd/>
          </a:ln>
          <a:effectLst/>
        </p:spPr>
        <p:txBody>
          <a:bodyPr anchor="ctr">
            <a:spAutoFit/>
          </a:bodyPr>
          <a:lstStyle/>
          <a:p>
            <a:pPr indent="252413" eaLnBrk="1" hangingPunct="1"/>
            <a:r>
              <a:rPr lang="ar-SA" sz="4000">
                <a:cs typeface="Zar" pitchFamily="2" charset="-78"/>
              </a:rPr>
              <a:t>براي تصحيح اشتباه از حساب ملزومات 250 ريال كاسته </a:t>
            </a:r>
            <a:endParaRPr lang="fa-IR" sz="4000">
              <a:cs typeface="Zar" pitchFamily="2" charset="-78"/>
            </a:endParaRPr>
          </a:p>
          <a:p>
            <a:pPr indent="252413" eaLnBrk="1" hangingPunct="1"/>
            <a:r>
              <a:rPr lang="ar-SA" sz="4000">
                <a:cs typeface="Zar" pitchFamily="2" charset="-78"/>
              </a:rPr>
              <a:t>و حساب اثاثه اداري 250 ريال بدهكار مي</a:t>
            </a:r>
            <a:r>
              <a:rPr lang="ar-SA" sz="4000">
                <a:cs typeface="Arial" pitchFamily="34" charset="0"/>
              </a:rPr>
              <a:t>‌</a:t>
            </a:r>
            <a:r>
              <a:rPr lang="ar-SA" sz="4000">
                <a:cs typeface="Zar" pitchFamily="2" charset="-78"/>
              </a:rPr>
              <a:t>شود.</a:t>
            </a:r>
            <a:endParaRPr lang="en-US" sz="4000">
              <a:cs typeface="Zar" pitchFamily="2" charset="-78"/>
            </a:endParaRPr>
          </a:p>
          <a:p>
            <a:pPr indent="252413" eaLnBrk="1" hangingPunct="1"/>
            <a:r>
              <a:rPr lang="ar-SA" sz="4000">
                <a:cs typeface="Zar" pitchFamily="2" charset="-78"/>
              </a:rPr>
              <a:t>اثاثه اداري 250</a:t>
            </a:r>
            <a:endParaRPr lang="en-US" sz="4000">
              <a:cs typeface="Zar" pitchFamily="2" charset="-78"/>
            </a:endParaRPr>
          </a:p>
          <a:p>
            <a:pPr indent="252413" eaLnBrk="1" hangingPunct="1"/>
            <a:r>
              <a:rPr lang="fa-IR" sz="4000">
                <a:cs typeface="Zar" pitchFamily="2" charset="-78"/>
              </a:rPr>
              <a:t>		</a:t>
            </a:r>
            <a:r>
              <a:rPr lang="ar-SA" sz="4000">
                <a:cs typeface="Zar" pitchFamily="2" charset="-78"/>
              </a:rPr>
              <a:t>ملزومات اداري 250</a:t>
            </a:r>
          </a:p>
        </p:txBody>
      </p:sp>
      <p:sp>
        <p:nvSpPr>
          <p:cNvPr id="345091" name="Rectangle 3"/>
          <p:cNvSpPr>
            <a:spLocks noChangeArrowheads="1"/>
          </p:cNvSpPr>
          <p:nvPr/>
        </p:nvSpPr>
        <p:spPr bwMode="auto">
          <a:xfrm>
            <a:off x="6084888" y="695325"/>
            <a:ext cx="2471737" cy="641350"/>
          </a:xfrm>
          <a:prstGeom prst="rect">
            <a:avLst/>
          </a:prstGeom>
          <a:noFill/>
          <a:ln w="9525">
            <a:noFill/>
            <a:miter lim="800000"/>
            <a:headEnd/>
            <a:tailEnd/>
          </a:ln>
          <a:effectLst/>
        </p:spPr>
        <p:txBody>
          <a:bodyPr wrap="none">
            <a:spAutoFit/>
          </a:bodyPr>
          <a:lstStyle/>
          <a:p>
            <a:pPr algn="l" eaLnBrk="1" hangingPunct="1"/>
            <a:r>
              <a:rPr lang="ar-SA" sz="3600">
                <a:latin typeface="Times New Roman" pitchFamily="18" charset="0"/>
                <a:cs typeface="Zar" pitchFamily="2" charset="-78"/>
              </a:rPr>
              <a:t>تصحيح اشتباه:</a:t>
            </a:r>
            <a:endParaRPr lang="en-US" sz="36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51970" name="Object 2"/>
          <p:cNvGraphicFramePr>
            <a:graphicFrameLocks/>
          </p:cNvGraphicFramePr>
          <p:nvPr/>
        </p:nvGraphicFramePr>
        <p:xfrm>
          <a:off x="6516688" y="1916113"/>
          <a:ext cx="2032000" cy="4210050"/>
        </p:xfrm>
        <a:graphic>
          <a:graphicData uri="http://schemas.openxmlformats.org/presentationml/2006/ole">
            <mc:AlternateContent xmlns:mc="http://schemas.openxmlformats.org/markup-compatibility/2006">
              <mc:Choice xmlns:v="urn:schemas-microsoft-com:vml" Requires="v">
                <p:oleObj spid="_x0000_s851980" name="Clip" r:id="rId3" imgW="1644480" imgH="3396960" progId="">
                  <p:embed/>
                </p:oleObj>
              </mc:Choice>
              <mc:Fallback>
                <p:oleObj name="Clip" r:id="rId3" imgW="1644480" imgH="3396960" progId="">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688" y="1916113"/>
                        <a:ext cx="20320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51971" name="Rectangle 3"/>
          <p:cNvSpPr>
            <a:spLocks noGrp="1" noChangeArrowheads="1"/>
          </p:cNvSpPr>
          <p:nvPr>
            <p:ph type="title"/>
          </p:nvPr>
        </p:nvSpPr>
        <p:spPr>
          <a:xfrm>
            <a:off x="3276600" y="620713"/>
            <a:ext cx="4392613" cy="762000"/>
          </a:xfrm>
        </p:spPr>
        <p:txBody>
          <a:bodyPr/>
          <a:lstStyle/>
          <a:p>
            <a:pPr algn="ctr"/>
            <a:r>
              <a:rPr lang="fa-IR"/>
              <a:t>پايان    فصل   سوم</a:t>
            </a:r>
            <a:endParaRPr lang="en-US"/>
          </a:p>
        </p:txBody>
      </p:sp>
      <p:sp>
        <p:nvSpPr>
          <p:cNvPr id="851972" name="Rectangle 4"/>
          <p:cNvSpPr>
            <a:spLocks noChangeArrowheads="1"/>
          </p:cNvSpPr>
          <p:nvPr/>
        </p:nvSpPr>
        <p:spPr bwMode="auto">
          <a:xfrm>
            <a:off x="1258888" y="2420938"/>
            <a:ext cx="3959225" cy="2101850"/>
          </a:xfrm>
          <a:prstGeom prst="rect">
            <a:avLst/>
          </a:prstGeom>
          <a:noFill/>
          <a:ln w="9525">
            <a:noFill/>
            <a:miter lim="800000"/>
            <a:headEnd/>
            <a:tailEnd/>
          </a:ln>
          <a:effectLst/>
        </p:spPr>
        <p:txBody>
          <a:bodyPr anchor="b">
            <a:spAutoFit/>
          </a:bodyPr>
          <a:lstStyle/>
          <a:p>
            <a:pPr eaLnBrk="1" hangingPunct="1"/>
            <a:r>
              <a:rPr lang="fa-IR" sz="4400">
                <a:solidFill>
                  <a:schemeClr val="tx2"/>
                </a:solidFill>
                <a:latin typeface="Times New Roman" pitchFamily="18" charset="0"/>
                <a:cs typeface="Zar" pitchFamily="2" charset="-78"/>
              </a:rPr>
              <a:t>موفق باشيد</a:t>
            </a:r>
            <a:br>
              <a:rPr lang="fa-IR" sz="4400">
                <a:solidFill>
                  <a:schemeClr val="tx2"/>
                </a:solidFill>
                <a:latin typeface="Times New Roman" pitchFamily="18" charset="0"/>
                <a:cs typeface="Zar" pitchFamily="2" charset="-78"/>
              </a:rPr>
            </a:br>
            <a:r>
              <a:rPr lang="fa-IR" sz="4400">
                <a:solidFill>
                  <a:schemeClr val="tx2"/>
                </a:solidFill>
                <a:latin typeface="Times New Roman" pitchFamily="18" charset="0"/>
                <a:cs typeface="Zar" pitchFamily="2" charset="-78"/>
              </a:rPr>
              <a:t>و</a:t>
            </a:r>
            <a:br>
              <a:rPr lang="fa-IR" sz="4400">
                <a:solidFill>
                  <a:schemeClr val="tx2"/>
                </a:solidFill>
                <a:latin typeface="Times New Roman" pitchFamily="18" charset="0"/>
                <a:cs typeface="Zar" pitchFamily="2" charset="-78"/>
              </a:rPr>
            </a:br>
            <a:r>
              <a:rPr lang="fa-IR" sz="4400">
                <a:solidFill>
                  <a:schemeClr val="tx2"/>
                </a:solidFill>
                <a:latin typeface="Times New Roman" pitchFamily="18" charset="0"/>
                <a:cs typeface="Zar" pitchFamily="2" charset="-78"/>
              </a:rPr>
              <a:t>به اميد ديدار</a:t>
            </a:r>
            <a:endParaRPr lang="en-US" sz="4400">
              <a:solidFill>
                <a:schemeClr val="tx2"/>
              </a:solidFill>
              <a:latin typeface="Times New Roman" pitchFamily="18" charset="0"/>
              <a:cs typeface="Zar" pitchFamily="2" charset="-78"/>
            </a:endParaRPr>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transition>
    <p:zoom dir="in"/>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6114" name="Rectangle 2"/>
          <p:cNvSpPr>
            <a:spLocks noChangeArrowheads="1"/>
          </p:cNvSpPr>
          <p:nvPr/>
        </p:nvSpPr>
        <p:spPr bwMode="auto">
          <a:xfrm>
            <a:off x="1893888" y="1989138"/>
            <a:ext cx="5735637" cy="3657600"/>
          </a:xfrm>
          <a:prstGeom prst="rect">
            <a:avLst/>
          </a:prstGeom>
          <a:noFill/>
          <a:ln w="9525">
            <a:noFill/>
            <a:miter lim="800000"/>
            <a:headEnd/>
            <a:tailEnd/>
          </a:ln>
          <a:effectLst/>
        </p:spPr>
        <p:txBody>
          <a:bodyPr wrap="none" lIns="0" tIns="0" rIns="0" bIns="0" anchor="ctr">
            <a:spAutoFit/>
          </a:bodyPr>
          <a:lstStyle/>
          <a:p>
            <a:pPr indent="252413" algn="ctr" eaLnBrk="1" hangingPunct="1"/>
            <a:r>
              <a:rPr lang="ar-SA" sz="6000">
                <a:cs typeface="Zar" pitchFamily="2" charset="-78"/>
              </a:rPr>
              <a:t>هدف:</a:t>
            </a:r>
            <a:endParaRPr lang="en-US" sz="6000">
              <a:cs typeface="Zar" pitchFamily="2" charset="-78"/>
            </a:endParaRPr>
          </a:p>
          <a:p>
            <a:pPr indent="252413" algn="ctr" eaLnBrk="1" hangingPunct="1"/>
            <a:r>
              <a:rPr lang="ar-SA" sz="6000">
                <a:cs typeface="Zar" pitchFamily="2" charset="-78"/>
              </a:rPr>
              <a:t>آشنايي با حساب</a:t>
            </a:r>
            <a:r>
              <a:rPr lang="ar-SA" sz="6000">
                <a:cs typeface="Arial" pitchFamily="34" charset="0"/>
              </a:rPr>
              <a:t>‌</a:t>
            </a:r>
            <a:r>
              <a:rPr lang="ar-SA" sz="6000">
                <a:cs typeface="Zar" pitchFamily="2" charset="-78"/>
              </a:rPr>
              <a:t>هاي</a:t>
            </a:r>
            <a:endParaRPr lang="fa-IR" sz="6000">
              <a:cs typeface="Zar" pitchFamily="2" charset="-78"/>
            </a:endParaRPr>
          </a:p>
          <a:p>
            <a:pPr indent="252413" algn="ctr" eaLnBrk="1" hangingPunct="1"/>
            <a:r>
              <a:rPr lang="ar-SA" sz="6000">
                <a:cs typeface="Zar" pitchFamily="2" charset="-78"/>
              </a:rPr>
              <a:t> خريد و فروش كالا </a:t>
            </a:r>
            <a:endParaRPr lang="fa-IR" sz="6000">
              <a:cs typeface="Zar" pitchFamily="2" charset="-78"/>
            </a:endParaRPr>
          </a:p>
          <a:p>
            <a:pPr indent="252413" algn="ctr" eaLnBrk="1" hangingPunct="1"/>
            <a:r>
              <a:rPr lang="ar-SA" sz="6000">
                <a:cs typeface="Zar" pitchFamily="2" charset="-78"/>
              </a:rPr>
              <a:t>و نحوه محاسبه سود</a:t>
            </a:r>
          </a:p>
        </p:txBody>
      </p:sp>
      <p:sp>
        <p:nvSpPr>
          <p:cNvPr id="346116" name="WordArt 4" descr="Paper bag"/>
          <p:cNvSpPr>
            <a:spLocks noChangeArrowheads="1" noChangeShapeType="1" noTextEdit="1"/>
          </p:cNvSpPr>
          <p:nvPr/>
        </p:nvSpPr>
        <p:spPr bwMode="auto">
          <a:xfrm>
            <a:off x="4932363" y="333375"/>
            <a:ext cx="3816350" cy="1079500"/>
          </a:xfrm>
          <a:prstGeom prst="rect">
            <a:avLst/>
          </a:prstGeom>
        </p:spPr>
        <p:txBody>
          <a:bodyPr wrap="none" fromWordArt="1">
            <a:prstTxWarp prst="textCascadeUp">
              <a:avLst>
                <a:gd name="adj" fmla="val 100000"/>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fa-IR" sz="3600" kern="10">
                <a:ln w="9525">
                  <a:miter lim="800000"/>
                  <a:headEnd/>
                  <a:tailEnd/>
                </a:ln>
                <a:blipFill dpi="0" rotWithShape="0">
                  <a:blip r:embed="rId2"/>
                  <a:srcRect/>
                  <a:tile tx="0" ty="0" sx="100000" sy="100000" flip="none" algn="tl"/>
                </a:blipFill>
                <a:latin typeface="Arial Black"/>
              </a:rPr>
              <a:t>فصل چهارم</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7138" name="Rectangle 2"/>
          <p:cNvSpPr>
            <a:spLocks noChangeArrowheads="1"/>
          </p:cNvSpPr>
          <p:nvPr/>
        </p:nvSpPr>
        <p:spPr bwMode="auto">
          <a:xfrm>
            <a:off x="250825" y="2655888"/>
            <a:ext cx="8353425" cy="2559050"/>
          </a:xfrm>
          <a:prstGeom prst="rect">
            <a:avLst/>
          </a:prstGeom>
          <a:noFill/>
          <a:ln w="9525">
            <a:noFill/>
            <a:miter lim="800000"/>
            <a:headEnd/>
            <a:tailEnd/>
          </a:ln>
          <a:effectLst/>
        </p:spPr>
        <p:txBody>
          <a:bodyPr anchor="ctr">
            <a:spAutoFit/>
          </a:bodyPr>
          <a:lstStyle/>
          <a:p>
            <a:pPr indent="252413" eaLnBrk="1" hangingPunct="1"/>
            <a:r>
              <a:rPr lang="ar-SA" sz="5400">
                <a:cs typeface="Zar" pitchFamily="2" charset="-78"/>
              </a:rPr>
              <a:t>1- مؤسسات خدماتي</a:t>
            </a:r>
            <a:endParaRPr lang="en-US" sz="5400">
              <a:cs typeface="Zar" pitchFamily="2" charset="-78"/>
            </a:endParaRPr>
          </a:p>
          <a:p>
            <a:pPr indent="252413" eaLnBrk="1" hangingPunct="1"/>
            <a:r>
              <a:rPr lang="ar-SA" sz="5400">
                <a:cs typeface="Zar" pitchFamily="2" charset="-78"/>
              </a:rPr>
              <a:t>2- مؤسسات خريد و فروش كالا</a:t>
            </a:r>
            <a:endParaRPr lang="en-US" sz="5400">
              <a:cs typeface="Zar" pitchFamily="2" charset="-78"/>
            </a:endParaRPr>
          </a:p>
          <a:p>
            <a:pPr indent="252413" eaLnBrk="1" hangingPunct="1"/>
            <a:r>
              <a:rPr lang="ar-SA" sz="5400">
                <a:cs typeface="Zar" pitchFamily="2" charset="-78"/>
              </a:rPr>
              <a:t>3- مؤسسات توليدي</a:t>
            </a:r>
          </a:p>
        </p:txBody>
      </p:sp>
      <p:sp>
        <p:nvSpPr>
          <p:cNvPr id="347139" name="Rectangle 3"/>
          <p:cNvSpPr>
            <a:spLocks noChangeArrowheads="1"/>
          </p:cNvSpPr>
          <p:nvPr/>
        </p:nvSpPr>
        <p:spPr bwMode="auto">
          <a:xfrm>
            <a:off x="4787900" y="635000"/>
            <a:ext cx="4114800" cy="701675"/>
          </a:xfrm>
          <a:prstGeom prst="rect">
            <a:avLst/>
          </a:prstGeom>
          <a:noFill/>
          <a:ln w="9525">
            <a:noFill/>
            <a:miter lim="800000"/>
            <a:headEnd/>
            <a:tailEnd/>
          </a:ln>
          <a:effectLst/>
        </p:spPr>
        <p:txBody>
          <a:bodyPr wrap="none">
            <a:spAutoFit/>
          </a:bodyPr>
          <a:lstStyle/>
          <a:p>
            <a:pPr algn="l" rtl="0" eaLnBrk="1" hangingPunct="1"/>
            <a:r>
              <a:rPr lang="ar-SA" sz="4000">
                <a:latin typeface="Times New Roman" pitchFamily="18" charset="0"/>
                <a:cs typeface="Zar" pitchFamily="2" charset="-78"/>
              </a:rPr>
              <a:t>انواع مؤسسات انتفاعي</a:t>
            </a:r>
            <a:endParaRPr lang="en-US" sz="40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62" name="Rectangle 2"/>
          <p:cNvSpPr>
            <a:spLocks noChangeArrowheads="1"/>
          </p:cNvSpPr>
          <p:nvPr/>
        </p:nvSpPr>
        <p:spPr bwMode="auto">
          <a:xfrm>
            <a:off x="247650" y="2092325"/>
            <a:ext cx="8651875" cy="2679700"/>
          </a:xfrm>
          <a:prstGeom prst="rect">
            <a:avLst/>
          </a:prstGeom>
          <a:noFill/>
          <a:ln w="9525">
            <a:noFill/>
            <a:miter lim="800000"/>
            <a:headEnd/>
            <a:tailEnd/>
          </a:ln>
          <a:effectLst/>
        </p:spPr>
        <p:txBody>
          <a:bodyPr lIns="0" tIns="0" rIns="0" bIns="0" anchor="ctr">
            <a:spAutoFit/>
          </a:bodyPr>
          <a:lstStyle/>
          <a:p>
            <a:pPr indent="252413" eaLnBrk="1" hangingPunct="1"/>
            <a:r>
              <a:rPr lang="ar-SA" sz="4400">
                <a:cs typeface="Zar" pitchFamily="2" charset="-78"/>
              </a:rPr>
              <a:t>در ازاي خدماتي كه ارائه مي</a:t>
            </a:r>
            <a:r>
              <a:rPr lang="ar-SA" sz="4400">
                <a:cs typeface="Arial" pitchFamily="34" charset="0"/>
              </a:rPr>
              <a:t>‌</a:t>
            </a:r>
            <a:r>
              <a:rPr lang="ar-SA" sz="4400">
                <a:cs typeface="Zar" pitchFamily="2" charset="-78"/>
              </a:rPr>
              <a:t>دهند وجه دريافت مي</a:t>
            </a:r>
            <a:r>
              <a:rPr lang="ar-SA" sz="4400">
                <a:cs typeface="Arial" pitchFamily="34" charset="0"/>
              </a:rPr>
              <a:t>‌</a:t>
            </a:r>
            <a:r>
              <a:rPr lang="ar-SA" sz="4400">
                <a:cs typeface="Zar" pitchFamily="2" charset="-78"/>
              </a:rPr>
              <a:t>دارند</a:t>
            </a:r>
            <a:endParaRPr lang="en-US" sz="4400">
              <a:cs typeface="Zar" pitchFamily="2" charset="-78"/>
            </a:endParaRPr>
          </a:p>
          <a:p>
            <a:pPr indent="252413" eaLnBrk="1" hangingPunct="1"/>
            <a:r>
              <a:rPr lang="ar-SA" sz="4400">
                <a:cs typeface="Zar" pitchFamily="2" charset="-78"/>
              </a:rPr>
              <a:t> اين وجه درآمد مؤسسه است و پس از كسر هزينه</a:t>
            </a:r>
            <a:r>
              <a:rPr lang="ar-SA" sz="4400">
                <a:cs typeface="Arial" pitchFamily="34" charset="0"/>
              </a:rPr>
              <a:t>‌</a:t>
            </a:r>
            <a:r>
              <a:rPr lang="ar-SA" sz="4400">
                <a:cs typeface="Zar" pitchFamily="2" charset="-78"/>
              </a:rPr>
              <a:t>ها سود خالص مؤسسه بدست مي</a:t>
            </a:r>
            <a:r>
              <a:rPr lang="ar-SA" sz="4400">
                <a:cs typeface="Arial" pitchFamily="34" charset="0"/>
              </a:rPr>
              <a:t>‌</a:t>
            </a:r>
            <a:r>
              <a:rPr lang="ar-SA" sz="4400">
                <a:cs typeface="Zar" pitchFamily="2" charset="-78"/>
              </a:rPr>
              <a:t>آيد.</a:t>
            </a:r>
          </a:p>
        </p:txBody>
      </p:sp>
      <p:sp>
        <p:nvSpPr>
          <p:cNvPr id="348163" name="Rectangle 3"/>
          <p:cNvSpPr>
            <a:spLocks noChangeArrowheads="1"/>
          </p:cNvSpPr>
          <p:nvPr/>
        </p:nvSpPr>
        <p:spPr bwMode="auto">
          <a:xfrm>
            <a:off x="4932363" y="635000"/>
            <a:ext cx="3865562" cy="701675"/>
          </a:xfrm>
          <a:prstGeom prst="rect">
            <a:avLst/>
          </a:prstGeom>
          <a:noFill/>
          <a:ln w="9525">
            <a:noFill/>
            <a:miter lim="800000"/>
            <a:headEnd/>
            <a:tailEnd/>
          </a:ln>
          <a:effectLst/>
        </p:spPr>
        <p:txBody>
          <a:bodyPr wrap="none">
            <a:spAutoFit/>
          </a:bodyPr>
          <a:lstStyle/>
          <a:p>
            <a:pPr algn="l" eaLnBrk="1" hangingPunct="1"/>
            <a:r>
              <a:rPr lang="ar-SA" sz="4000">
                <a:latin typeface="Times New Roman" pitchFamily="18" charset="0"/>
                <a:cs typeface="Zar" pitchFamily="2" charset="-78"/>
              </a:rPr>
              <a:t>1- مؤسسات خدماتي</a:t>
            </a:r>
            <a:endParaRPr lang="en-US" sz="40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9186" name="Rectangle 2"/>
          <p:cNvSpPr>
            <a:spLocks noChangeArrowheads="1"/>
          </p:cNvSpPr>
          <p:nvPr/>
        </p:nvSpPr>
        <p:spPr bwMode="auto">
          <a:xfrm>
            <a:off x="285750" y="1968500"/>
            <a:ext cx="8570913" cy="2924175"/>
          </a:xfrm>
          <a:prstGeom prst="rect">
            <a:avLst/>
          </a:prstGeom>
          <a:noFill/>
          <a:ln w="9525">
            <a:noFill/>
            <a:miter lim="800000"/>
            <a:headEnd/>
            <a:tailEnd/>
          </a:ln>
          <a:effectLst/>
        </p:spPr>
        <p:txBody>
          <a:bodyPr lIns="0" tIns="0" rIns="0" bIns="0" anchor="ctr">
            <a:spAutoFit/>
          </a:bodyPr>
          <a:lstStyle/>
          <a:p>
            <a:pPr indent="252413" eaLnBrk="1" hangingPunct="1"/>
            <a:r>
              <a:rPr lang="ar-SA" sz="3200">
                <a:cs typeface="Zar" pitchFamily="2" charset="-78"/>
              </a:rPr>
              <a:t>اين مؤسسات كالايي را به قيمت معيني خريده و پس از افزودن مبلغي به آن، آن را به فروش مي</a:t>
            </a:r>
            <a:r>
              <a:rPr lang="ar-SA" sz="3200">
                <a:cs typeface="Arial" pitchFamily="34" charset="0"/>
              </a:rPr>
              <a:t>‌</a:t>
            </a:r>
            <a:r>
              <a:rPr lang="ar-SA" sz="3200">
                <a:cs typeface="Zar" pitchFamily="2" charset="-78"/>
              </a:rPr>
              <a:t>رسانند</a:t>
            </a:r>
            <a:endParaRPr lang="en-US" sz="3200">
              <a:cs typeface="Zar" pitchFamily="2" charset="-78"/>
            </a:endParaRPr>
          </a:p>
          <a:p>
            <a:pPr indent="252413" eaLnBrk="1" hangingPunct="1"/>
            <a:r>
              <a:rPr lang="ar-SA" sz="3200">
                <a:cs typeface="Zar" pitchFamily="2" charset="-78"/>
              </a:rPr>
              <a:t> وجه دريافتي بابت فروش هم قيمت تمام</a:t>
            </a:r>
            <a:r>
              <a:rPr lang="ar-SA" sz="3200">
                <a:cs typeface="Arial" pitchFamily="34" charset="0"/>
              </a:rPr>
              <a:t>‌</a:t>
            </a:r>
            <a:r>
              <a:rPr lang="ar-SA" sz="3200">
                <a:cs typeface="Zar" pitchFamily="2" charset="-78"/>
              </a:rPr>
              <a:t>شده خريد و هم مبلغ افزوده شده مي</a:t>
            </a:r>
            <a:r>
              <a:rPr lang="ar-SA" sz="3200">
                <a:cs typeface="Arial" pitchFamily="34" charset="0"/>
              </a:rPr>
              <a:t>‌</a:t>
            </a:r>
            <a:r>
              <a:rPr lang="ar-SA" sz="3200">
                <a:cs typeface="Zar" pitchFamily="2" charset="-78"/>
              </a:rPr>
              <a:t>باشد.</a:t>
            </a:r>
            <a:endParaRPr lang="en-US" sz="3200">
              <a:cs typeface="Zar" pitchFamily="2" charset="-78"/>
            </a:endParaRPr>
          </a:p>
          <a:p>
            <a:pPr indent="252413" eaLnBrk="1" hangingPunct="1"/>
            <a:r>
              <a:rPr lang="ar-SA" sz="3200">
                <a:cs typeface="Zar" pitchFamily="2" charset="-78"/>
              </a:rPr>
              <a:t> لذا براي تعيين سود خالص هم هزينه</a:t>
            </a:r>
            <a:r>
              <a:rPr lang="ar-SA" sz="3200">
                <a:cs typeface="Arial" pitchFamily="34" charset="0"/>
              </a:rPr>
              <a:t>‌</a:t>
            </a:r>
            <a:r>
              <a:rPr lang="ar-SA" sz="3200">
                <a:cs typeface="Zar" pitchFamily="2" charset="-78"/>
              </a:rPr>
              <a:t>ها و هم قيمت</a:t>
            </a:r>
            <a:r>
              <a:rPr lang="ar-SA" sz="3200">
                <a:cs typeface="Arial" pitchFamily="34" charset="0"/>
              </a:rPr>
              <a:t>‌</a:t>
            </a:r>
            <a:r>
              <a:rPr lang="ar-SA" sz="3200">
                <a:cs typeface="Zar" pitchFamily="2" charset="-78"/>
              </a:rPr>
              <a:t> تمام</a:t>
            </a:r>
            <a:r>
              <a:rPr lang="ar-SA" sz="3200">
                <a:cs typeface="Arial" pitchFamily="34" charset="0"/>
              </a:rPr>
              <a:t>‌</a:t>
            </a:r>
            <a:r>
              <a:rPr lang="ar-SA" sz="3200">
                <a:cs typeface="Zar" pitchFamily="2" charset="-78"/>
              </a:rPr>
              <a:t>شده خريد بايد از آن كسر گردد.</a:t>
            </a:r>
          </a:p>
        </p:txBody>
      </p:sp>
      <p:sp>
        <p:nvSpPr>
          <p:cNvPr id="349187" name="Rectangle 3"/>
          <p:cNvSpPr>
            <a:spLocks noChangeArrowheads="1"/>
          </p:cNvSpPr>
          <p:nvPr/>
        </p:nvSpPr>
        <p:spPr bwMode="auto">
          <a:xfrm>
            <a:off x="3995738" y="760413"/>
            <a:ext cx="4632325" cy="579437"/>
          </a:xfrm>
          <a:prstGeom prst="rect">
            <a:avLst/>
          </a:prstGeom>
          <a:noFill/>
          <a:ln w="9525">
            <a:noFill/>
            <a:miter lim="800000"/>
            <a:headEnd/>
            <a:tailEnd/>
          </a:ln>
          <a:effectLst/>
        </p:spPr>
        <p:txBody>
          <a:bodyPr wrap="none">
            <a:spAutoFit/>
          </a:bodyPr>
          <a:lstStyle/>
          <a:p>
            <a:pPr algn="l" eaLnBrk="1" hangingPunct="1"/>
            <a:r>
              <a:rPr lang="ar-SA" sz="3200">
                <a:latin typeface="Times New Roman" pitchFamily="18" charset="0"/>
                <a:cs typeface="Zar" pitchFamily="2" charset="-78"/>
              </a:rPr>
              <a:t>2- مؤسسات خريد و فروش كالا</a:t>
            </a:r>
            <a:endParaRPr lang="en-US" sz="32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0210" name="Rectangle 2"/>
          <p:cNvSpPr>
            <a:spLocks noChangeArrowheads="1"/>
          </p:cNvSpPr>
          <p:nvPr/>
        </p:nvSpPr>
        <p:spPr bwMode="auto">
          <a:xfrm>
            <a:off x="179388" y="1962150"/>
            <a:ext cx="8789987" cy="3411538"/>
          </a:xfrm>
          <a:prstGeom prst="rect">
            <a:avLst/>
          </a:prstGeom>
          <a:noFill/>
          <a:ln w="9525">
            <a:noFill/>
            <a:miter lim="800000"/>
            <a:headEnd/>
            <a:tailEnd/>
          </a:ln>
          <a:effectLst/>
        </p:spPr>
        <p:txBody>
          <a:bodyPr lIns="0" tIns="0" rIns="0" bIns="0" anchor="ctr">
            <a:spAutoFit/>
          </a:bodyPr>
          <a:lstStyle/>
          <a:p>
            <a:pPr indent="252413" eaLnBrk="1" hangingPunct="1"/>
            <a:r>
              <a:rPr lang="ar-SA" sz="3200">
                <a:cs typeface="Zar" pitchFamily="2" charset="-78"/>
              </a:rPr>
              <a:t>اين مؤسسات عموماً مواد اوليه</a:t>
            </a:r>
            <a:r>
              <a:rPr lang="ar-SA" sz="3200">
                <a:cs typeface="Arial" pitchFamily="34" charset="0"/>
              </a:rPr>
              <a:t>‌</a:t>
            </a:r>
            <a:r>
              <a:rPr lang="ar-SA" sz="3200">
                <a:cs typeface="Zar" pitchFamily="2" charset="-78"/>
              </a:rPr>
              <a:t>هاي متفاوت را خريداري و پس از تركيب و تغيير شكل آن،</a:t>
            </a:r>
            <a:endParaRPr lang="en-US" sz="3200">
              <a:cs typeface="Zar" pitchFamily="2" charset="-78"/>
            </a:endParaRPr>
          </a:p>
          <a:p>
            <a:pPr indent="252413" eaLnBrk="1" hangingPunct="1"/>
            <a:r>
              <a:rPr lang="ar-SA" sz="3200">
                <a:cs typeface="Zar" pitchFamily="2" charset="-78"/>
              </a:rPr>
              <a:t> آن را به صورت كالايي جديد درآورده و به فروش مي</a:t>
            </a:r>
            <a:r>
              <a:rPr lang="ar-SA" sz="3200">
                <a:cs typeface="Arial" pitchFamily="34" charset="0"/>
              </a:rPr>
              <a:t>‌</a:t>
            </a:r>
            <a:r>
              <a:rPr lang="ar-SA" sz="3200">
                <a:cs typeface="Zar" pitchFamily="2" charset="-78"/>
              </a:rPr>
              <a:t>رسانند</a:t>
            </a:r>
            <a:endParaRPr lang="en-US" sz="3200">
              <a:cs typeface="Zar" pitchFamily="2" charset="-78"/>
            </a:endParaRPr>
          </a:p>
          <a:p>
            <a:pPr indent="252413" eaLnBrk="1" hangingPunct="1"/>
            <a:r>
              <a:rPr lang="ar-SA" sz="3200">
                <a:cs typeface="Zar" pitchFamily="2" charset="-78"/>
              </a:rPr>
              <a:t> در اين حالت قيمت تمام شده كالاي ساخته</a:t>
            </a:r>
            <a:r>
              <a:rPr lang="ar-SA" sz="3200">
                <a:cs typeface="Arial" pitchFamily="34" charset="0"/>
              </a:rPr>
              <a:t>‌</a:t>
            </a:r>
            <a:r>
              <a:rPr lang="ar-SA" sz="3200">
                <a:cs typeface="Zar" pitchFamily="2" charset="-78"/>
              </a:rPr>
              <a:t>شده همراه با هزينه</a:t>
            </a:r>
            <a:r>
              <a:rPr lang="ar-SA" sz="3200">
                <a:cs typeface="Arial" pitchFamily="34" charset="0"/>
              </a:rPr>
              <a:t>‌</a:t>
            </a:r>
            <a:r>
              <a:rPr lang="ar-SA" sz="3200">
                <a:cs typeface="Zar" pitchFamily="2" charset="-78"/>
              </a:rPr>
              <a:t>ها مي</a:t>
            </a:r>
            <a:r>
              <a:rPr lang="ar-SA" sz="3200">
                <a:cs typeface="Arial" pitchFamily="34" charset="0"/>
              </a:rPr>
              <a:t>‌</a:t>
            </a:r>
            <a:r>
              <a:rPr lang="ar-SA" sz="3200">
                <a:cs typeface="Zar" pitchFamily="2" charset="-78"/>
              </a:rPr>
              <a:t>بايد</a:t>
            </a:r>
            <a:endParaRPr lang="en-US" sz="3200">
              <a:cs typeface="Zar" pitchFamily="2" charset="-78"/>
            </a:endParaRPr>
          </a:p>
          <a:p>
            <a:pPr indent="252413" eaLnBrk="1" hangingPunct="1"/>
            <a:r>
              <a:rPr lang="ar-SA" sz="3200">
                <a:cs typeface="Zar" pitchFamily="2" charset="-78"/>
              </a:rPr>
              <a:t> از قيمت فروش كسر گردد تا سود خالص بدست آيد.</a:t>
            </a:r>
          </a:p>
        </p:txBody>
      </p:sp>
      <p:sp>
        <p:nvSpPr>
          <p:cNvPr id="350211" name="Rectangle 3"/>
          <p:cNvSpPr>
            <a:spLocks noChangeArrowheads="1"/>
          </p:cNvSpPr>
          <p:nvPr/>
        </p:nvSpPr>
        <p:spPr bwMode="auto">
          <a:xfrm>
            <a:off x="5435600" y="628650"/>
            <a:ext cx="3394075" cy="641350"/>
          </a:xfrm>
          <a:prstGeom prst="rect">
            <a:avLst/>
          </a:prstGeom>
          <a:noFill/>
          <a:ln w="9525">
            <a:noFill/>
            <a:miter lim="800000"/>
            <a:headEnd/>
            <a:tailEnd/>
          </a:ln>
          <a:effectLst/>
        </p:spPr>
        <p:txBody>
          <a:bodyPr wrap="none">
            <a:spAutoFit/>
          </a:bodyPr>
          <a:lstStyle/>
          <a:p>
            <a:pPr algn="l" eaLnBrk="1" hangingPunct="1"/>
            <a:r>
              <a:rPr lang="ar-SA" sz="3600">
                <a:latin typeface="Times New Roman" pitchFamily="18" charset="0"/>
                <a:cs typeface="Zar" pitchFamily="2" charset="-78"/>
              </a:rPr>
              <a:t>3- مؤسسات توليدي</a:t>
            </a:r>
            <a:endParaRPr lang="en-US" sz="36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1234" name="Rectangle 2"/>
          <p:cNvSpPr>
            <a:spLocks noChangeArrowheads="1"/>
          </p:cNvSpPr>
          <p:nvPr/>
        </p:nvSpPr>
        <p:spPr bwMode="auto">
          <a:xfrm>
            <a:off x="323850" y="2106613"/>
            <a:ext cx="8640763" cy="2436812"/>
          </a:xfrm>
          <a:prstGeom prst="rect">
            <a:avLst/>
          </a:prstGeom>
          <a:noFill/>
          <a:ln w="9525">
            <a:noFill/>
            <a:miter lim="800000"/>
            <a:headEnd/>
            <a:tailEnd/>
          </a:ln>
          <a:effectLst/>
        </p:spPr>
        <p:txBody>
          <a:bodyPr lIns="0" tIns="0" rIns="0" bIns="0" anchor="ctr">
            <a:spAutoFit/>
          </a:bodyPr>
          <a:lstStyle/>
          <a:p>
            <a:pPr indent="252413" eaLnBrk="1" hangingPunct="1"/>
            <a:r>
              <a:rPr lang="ar-SA" sz="3200">
                <a:cs typeface="Zar" pitchFamily="2" charset="-78"/>
              </a:rPr>
              <a:t>ماهيت خريدهاي اين مؤسسات به دو دسته تقسيم مي</a:t>
            </a:r>
            <a:r>
              <a:rPr lang="ar-SA" sz="3200">
                <a:cs typeface="Arial" pitchFamily="34" charset="0"/>
              </a:rPr>
              <a:t>‌</a:t>
            </a:r>
            <a:r>
              <a:rPr lang="ar-SA" sz="3200">
                <a:cs typeface="Zar" pitchFamily="2" charset="-78"/>
              </a:rPr>
              <a:t>شود</a:t>
            </a:r>
            <a:endParaRPr lang="en-US" sz="3200">
              <a:cs typeface="Zar" pitchFamily="2" charset="-78"/>
            </a:endParaRPr>
          </a:p>
          <a:p>
            <a:pPr indent="252413" eaLnBrk="1" hangingPunct="1"/>
            <a:r>
              <a:rPr lang="ar-SA" sz="3200">
                <a:cs typeface="Zar" pitchFamily="2" charset="-78"/>
              </a:rPr>
              <a:t>1- كالايي كه براي مصرف در داخل فروشگاه خريداري مي</a:t>
            </a:r>
            <a:r>
              <a:rPr lang="ar-SA" sz="3200">
                <a:cs typeface="Arial" pitchFamily="34" charset="0"/>
              </a:rPr>
              <a:t>‌</a:t>
            </a:r>
            <a:r>
              <a:rPr lang="ar-SA" sz="3200">
                <a:cs typeface="Zar" pitchFamily="2" charset="-78"/>
              </a:rPr>
              <a:t>شود.</a:t>
            </a:r>
            <a:endParaRPr lang="en-US" sz="3200">
              <a:cs typeface="Zar" pitchFamily="2" charset="-78"/>
            </a:endParaRPr>
          </a:p>
          <a:p>
            <a:pPr indent="252413" eaLnBrk="1" hangingPunct="1"/>
            <a:r>
              <a:rPr lang="ar-SA" sz="3200">
                <a:cs typeface="Zar" pitchFamily="2" charset="-78"/>
              </a:rPr>
              <a:t>مثال: ملزومات، </a:t>
            </a:r>
            <a:r>
              <a:rPr lang="ar-SA" sz="3200">
                <a:cs typeface="Arial" pitchFamily="34" charset="0"/>
              </a:rPr>
              <a:t>‌</a:t>
            </a:r>
            <a:r>
              <a:rPr lang="ar-SA" sz="3200">
                <a:cs typeface="Zar" pitchFamily="2" charset="-78"/>
              </a:rPr>
              <a:t>اثاثه اداري</a:t>
            </a:r>
            <a:endParaRPr lang="en-US" sz="3200">
              <a:cs typeface="Zar" pitchFamily="2" charset="-78"/>
            </a:endParaRPr>
          </a:p>
          <a:p>
            <a:pPr indent="252413" eaLnBrk="1" hangingPunct="1"/>
            <a:r>
              <a:rPr lang="ar-SA" sz="3200">
                <a:cs typeface="Zar" pitchFamily="2" charset="-78"/>
              </a:rPr>
              <a:t>2- كالايي كه براي فروش خريداري مي</a:t>
            </a:r>
            <a:r>
              <a:rPr lang="ar-SA" sz="3200">
                <a:cs typeface="Arial" pitchFamily="34" charset="0"/>
              </a:rPr>
              <a:t>‌</a:t>
            </a:r>
            <a:r>
              <a:rPr lang="ar-SA" sz="3200">
                <a:cs typeface="Zar" pitchFamily="2" charset="-78"/>
              </a:rPr>
              <a:t>شود.</a:t>
            </a:r>
          </a:p>
        </p:txBody>
      </p:sp>
      <p:sp>
        <p:nvSpPr>
          <p:cNvPr id="351235" name="Rectangle 3"/>
          <p:cNvSpPr>
            <a:spLocks noChangeArrowheads="1"/>
          </p:cNvSpPr>
          <p:nvPr/>
        </p:nvSpPr>
        <p:spPr bwMode="auto">
          <a:xfrm>
            <a:off x="1763713" y="635000"/>
            <a:ext cx="7105650" cy="701675"/>
          </a:xfrm>
          <a:prstGeom prst="rect">
            <a:avLst/>
          </a:prstGeom>
          <a:noFill/>
          <a:ln w="9525">
            <a:noFill/>
            <a:miter lim="800000"/>
            <a:headEnd/>
            <a:tailEnd/>
          </a:ln>
          <a:effectLst/>
        </p:spPr>
        <p:txBody>
          <a:bodyPr wrap="none">
            <a:spAutoFit/>
          </a:bodyPr>
          <a:lstStyle/>
          <a:p>
            <a:pPr algn="l" eaLnBrk="1" hangingPunct="1"/>
            <a:r>
              <a:rPr lang="ar-SA" sz="4000">
                <a:latin typeface="Times New Roman" pitchFamily="18" charset="0"/>
                <a:cs typeface="Zar" pitchFamily="2" charset="-78"/>
              </a:rPr>
              <a:t>حسابداري مؤسسات خريد و فروش كالا</a:t>
            </a:r>
            <a:endParaRPr lang="en-US" sz="40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6467" name="Rectangle 3"/>
          <p:cNvSpPr>
            <a:spLocks noGrp="1" noChangeArrowheads="1"/>
          </p:cNvSpPr>
          <p:nvPr>
            <p:ph idx="1"/>
          </p:nvPr>
        </p:nvSpPr>
        <p:spPr>
          <a:xfrm>
            <a:off x="611188" y="1773238"/>
            <a:ext cx="7847012" cy="4368800"/>
          </a:xfrm>
        </p:spPr>
        <p:txBody>
          <a:bodyPr/>
          <a:lstStyle/>
          <a:p>
            <a:pPr>
              <a:buFontTx/>
              <a:buNone/>
            </a:pPr>
            <a:r>
              <a:rPr lang="fa-IR" sz="5400"/>
              <a:t>هدف: </a:t>
            </a:r>
          </a:p>
          <a:p>
            <a:pPr>
              <a:buFontTx/>
              <a:buNone/>
            </a:pPr>
            <a:r>
              <a:rPr lang="fa-IR" sz="5400"/>
              <a:t>آشنايي با مفهوم معادله حسابداري و تاثير فعاليتهاي مالي بر آن و تهيه صدورهاي مالي</a:t>
            </a:r>
            <a:endParaRPr lang="en-US" sz="5400"/>
          </a:p>
        </p:txBody>
      </p:sp>
      <p:sp>
        <p:nvSpPr>
          <p:cNvPr id="446471" name="WordArt 7" descr="Paper bag"/>
          <p:cNvSpPr>
            <a:spLocks noChangeArrowheads="1" noChangeShapeType="1" noTextEdit="1"/>
          </p:cNvSpPr>
          <p:nvPr/>
        </p:nvSpPr>
        <p:spPr bwMode="auto">
          <a:xfrm>
            <a:off x="4067175" y="404813"/>
            <a:ext cx="3744913" cy="992187"/>
          </a:xfrm>
          <a:prstGeom prst="rect">
            <a:avLst/>
          </a:prstGeom>
        </p:spPr>
        <p:txBody>
          <a:bodyPr wrap="none" fromWordArt="1">
            <a:prstTxWarp prst="textCascadeUp">
              <a:avLst>
                <a:gd name="adj" fmla="val 100000"/>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fa-IR" sz="3600" kern="10">
                <a:ln w="9525">
                  <a:miter lim="800000"/>
                  <a:headEnd/>
                  <a:tailEnd/>
                </a:ln>
                <a:blipFill dpi="0" rotWithShape="0">
                  <a:blip r:embed="rId2"/>
                  <a:srcRect/>
                  <a:tile tx="0" ty="0" sx="100000" sy="100000" flip="none" algn="tl"/>
                </a:blipFill>
                <a:latin typeface="Arial Black"/>
              </a:rPr>
              <a:t>فصل دوم</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2258" name="Rectangle 2"/>
          <p:cNvSpPr>
            <a:spLocks noChangeArrowheads="1"/>
          </p:cNvSpPr>
          <p:nvPr/>
        </p:nvSpPr>
        <p:spPr bwMode="auto">
          <a:xfrm>
            <a:off x="1617663" y="333375"/>
            <a:ext cx="6807200" cy="1066800"/>
          </a:xfrm>
          <a:prstGeom prst="rect">
            <a:avLst/>
          </a:prstGeom>
          <a:noFill/>
          <a:ln w="9525">
            <a:noFill/>
            <a:miter lim="800000"/>
            <a:headEnd/>
            <a:tailEnd/>
          </a:ln>
          <a:effectLst/>
        </p:spPr>
        <p:txBody>
          <a:bodyPr wrap="none" anchor="ctr">
            <a:spAutoFit/>
          </a:bodyPr>
          <a:lstStyle/>
          <a:p>
            <a:pPr indent="252413" eaLnBrk="1" hangingPunct="1"/>
            <a:r>
              <a:rPr lang="ar-SA" sz="3200">
                <a:ea typeface="Times New Roman" pitchFamily="18" charset="0"/>
                <a:cs typeface="Lotus" pitchFamily="2" charset="-78"/>
              </a:rPr>
              <a:t>حالت اول: خريد كالا براي مصرف داخلي</a:t>
            </a:r>
            <a:endParaRPr lang="en-US" sz="3200">
              <a:ea typeface="Times New Roman" pitchFamily="18" charset="0"/>
              <a:cs typeface="Arial" pitchFamily="34" charset="0"/>
            </a:endParaRPr>
          </a:p>
          <a:p>
            <a:pPr indent="252413"/>
            <a:r>
              <a:rPr lang="ar-SA" sz="3200">
                <a:ea typeface="Times New Roman" pitchFamily="18" charset="0"/>
                <a:cs typeface="Lotus" pitchFamily="2" charset="-78"/>
              </a:rPr>
              <a:t>خريد اثاثه اداري به مبلغ 500 ريال به </a:t>
            </a:r>
            <a:r>
              <a:rPr lang="fa-IR" sz="3200">
                <a:ea typeface="Times New Roman" pitchFamily="18" charset="0"/>
                <a:cs typeface="Lotus" pitchFamily="2" charset="-78"/>
              </a:rPr>
              <a:t>صورت</a:t>
            </a:r>
            <a:r>
              <a:rPr lang="ar-SA" sz="3200">
                <a:ea typeface="Times New Roman" pitchFamily="18" charset="0"/>
                <a:cs typeface="Lotus" pitchFamily="2" charset="-78"/>
              </a:rPr>
              <a:t> نقد</a:t>
            </a:r>
            <a:endParaRPr lang="en-US" sz="3200">
              <a:cs typeface="Arial" pitchFamily="34" charset="0"/>
            </a:endParaRPr>
          </a:p>
        </p:txBody>
      </p:sp>
      <p:graphicFrame>
        <p:nvGraphicFramePr>
          <p:cNvPr id="352296" name="Group 40"/>
          <p:cNvGraphicFramePr>
            <a:graphicFrameLocks noGrp="1"/>
          </p:cNvGraphicFramePr>
          <p:nvPr/>
        </p:nvGraphicFramePr>
        <p:xfrm>
          <a:off x="1042988" y="2420938"/>
          <a:ext cx="7273925" cy="1828800"/>
        </p:xfrm>
        <a:graphic>
          <a:graphicData uri="http://schemas.openxmlformats.org/drawingml/2006/table">
            <a:tbl>
              <a:tblPr rtl="1"/>
              <a:tblGrid>
                <a:gridCol w="1692275">
                  <a:extLst>
                    <a:ext uri="{9D8B030D-6E8A-4147-A177-3AD203B41FA5}">
                      <a16:colId xmlns:a16="http://schemas.microsoft.com/office/drawing/2014/main" val="20000"/>
                    </a:ext>
                  </a:extLst>
                </a:gridCol>
                <a:gridCol w="1189038">
                  <a:extLst>
                    <a:ext uri="{9D8B030D-6E8A-4147-A177-3AD203B41FA5}">
                      <a16:colId xmlns:a16="http://schemas.microsoft.com/office/drawing/2014/main" val="20001"/>
                    </a:ext>
                  </a:extLst>
                </a:gridCol>
                <a:gridCol w="1655762">
                  <a:extLst>
                    <a:ext uri="{9D8B030D-6E8A-4147-A177-3AD203B41FA5}">
                      <a16:colId xmlns:a16="http://schemas.microsoft.com/office/drawing/2014/main" val="20002"/>
                    </a:ext>
                  </a:extLst>
                </a:gridCol>
                <a:gridCol w="1157288">
                  <a:extLst>
                    <a:ext uri="{9D8B030D-6E8A-4147-A177-3AD203B41FA5}">
                      <a16:colId xmlns:a16="http://schemas.microsoft.com/office/drawing/2014/main" val="20003"/>
                    </a:ext>
                  </a:extLst>
                </a:gridCol>
                <a:gridCol w="1579562">
                  <a:extLst>
                    <a:ext uri="{9D8B030D-6E8A-4147-A177-3AD203B41FA5}">
                      <a16:colId xmlns:a16="http://schemas.microsoft.com/office/drawing/2014/main" val="20004"/>
                    </a:ext>
                  </a:extLst>
                </a:gridCol>
              </a:tblGrid>
              <a:tr h="304800">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5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اثاثه اداري</a:t>
                      </a:r>
                      <a:endParaRPr kumimoji="0" lang="ar-SA" sz="5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5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5400" b="1" i="0" u="none" strike="noStrike" cap="none" normalizeH="0" baseline="0" smtClean="0">
                          <a:ln>
                            <a:noFill/>
                          </a:ln>
                          <a:solidFill>
                            <a:schemeClr val="tx1"/>
                          </a:solidFill>
                          <a:effectLst/>
                          <a:latin typeface="Times New Roman" pitchFamily="18" charset="0"/>
                          <a:cs typeface="Lotus" pitchFamily="2" charset="-78"/>
                        </a:rPr>
                        <a:t>صندوق</a:t>
                      </a:r>
                      <a:endParaRPr kumimoji="0" lang="en-US" sz="54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304800">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5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500</a:t>
                      </a:r>
                      <a:endParaRPr kumimoji="0" lang="ar-SA" sz="5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5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5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5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5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500</a:t>
                      </a:r>
                      <a:endParaRPr kumimoji="0" lang="ar-SA" sz="5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3282" name="Rectangle 2"/>
          <p:cNvSpPr>
            <a:spLocks noChangeArrowheads="1"/>
          </p:cNvSpPr>
          <p:nvPr/>
        </p:nvSpPr>
        <p:spPr bwMode="auto">
          <a:xfrm>
            <a:off x="1116013" y="303213"/>
            <a:ext cx="7642225" cy="884237"/>
          </a:xfrm>
          <a:prstGeom prst="rect">
            <a:avLst/>
          </a:prstGeom>
          <a:noFill/>
          <a:ln w="9525">
            <a:noFill/>
            <a:miter lim="800000"/>
            <a:headEnd/>
            <a:tailEnd/>
          </a:ln>
          <a:effectLst/>
        </p:spPr>
        <p:txBody>
          <a:bodyPr anchor="ctr">
            <a:spAutoFit/>
          </a:bodyPr>
          <a:lstStyle/>
          <a:p>
            <a:pPr indent="252413" eaLnBrk="1" hangingPunct="1"/>
            <a:r>
              <a:rPr lang="ar-SA" sz="2800">
                <a:ea typeface="Times New Roman" pitchFamily="18" charset="0"/>
                <a:cs typeface="Zar" pitchFamily="2" charset="-78"/>
              </a:rPr>
              <a:t>حالت </a:t>
            </a:r>
            <a:r>
              <a:rPr lang="fa-IR" sz="2800">
                <a:ea typeface="Times New Roman" pitchFamily="18" charset="0"/>
                <a:cs typeface="Zar" pitchFamily="2" charset="-78"/>
              </a:rPr>
              <a:t>د</a:t>
            </a:r>
            <a:r>
              <a:rPr lang="ar-SA" sz="2800">
                <a:ea typeface="Times New Roman" pitchFamily="18" charset="0"/>
                <a:cs typeface="Zar" pitchFamily="2" charset="-78"/>
              </a:rPr>
              <a:t>وم: خريد كالا براي فروش</a:t>
            </a:r>
            <a:endParaRPr lang="en-US" sz="2800">
              <a:ea typeface="Times New Roman" pitchFamily="18" charset="0"/>
              <a:cs typeface="Zar" pitchFamily="2" charset="-78"/>
            </a:endParaRPr>
          </a:p>
          <a:p>
            <a:pPr indent="252413"/>
            <a:r>
              <a:rPr lang="ar-SA" sz="2400">
                <a:ea typeface="Times New Roman" pitchFamily="18" charset="0"/>
                <a:cs typeface="Zar" pitchFamily="2" charset="-78"/>
              </a:rPr>
              <a:t>خريد پارچه توسط يك قماش</a:t>
            </a:r>
            <a:r>
              <a:rPr lang="ar-SA" sz="2400">
                <a:ea typeface="Times New Roman" pitchFamily="18" charset="0"/>
                <a:cs typeface="Lotus" pitchFamily="2" charset="-78"/>
              </a:rPr>
              <a:t>‌</a:t>
            </a:r>
            <a:r>
              <a:rPr lang="ar-SA" sz="2400">
                <a:ea typeface="Times New Roman" pitchFamily="18" charset="0"/>
                <a:cs typeface="Zar" pitchFamily="2" charset="-78"/>
              </a:rPr>
              <a:t>فروشي به مبلغ 700 به </a:t>
            </a:r>
            <a:r>
              <a:rPr lang="fa-IR" sz="2400">
                <a:ea typeface="Times New Roman" pitchFamily="18" charset="0"/>
                <a:cs typeface="Zar" pitchFamily="2" charset="-78"/>
              </a:rPr>
              <a:t>صورت</a:t>
            </a:r>
            <a:r>
              <a:rPr lang="ar-SA" sz="2400">
                <a:ea typeface="Times New Roman" pitchFamily="18" charset="0"/>
                <a:cs typeface="Zar" pitchFamily="2" charset="-78"/>
              </a:rPr>
              <a:t> نقد</a:t>
            </a:r>
            <a:endParaRPr lang="en-US" sz="2400">
              <a:cs typeface="Zar" pitchFamily="2" charset="-78"/>
            </a:endParaRPr>
          </a:p>
        </p:txBody>
      </p:sp>
      <p:graphicFrame>
        <p:nvGraphicFramePr>
          <p:cNvPr id="353318" name="Group 38"/>
          <p:cNvGraphicFramePr>
            <a:graphicFrameLocks noGrp="1"/>
          </p:cNvGraphicFramePr>
          <p:nvPr/>
        </p:nvGraphicFramePr>
        <p:xfrm>
          <a:off x="1803400" y="2060575"/>
          <a:ext cx="6656388" cy="2808288"/>
        </p:xfrm>
        <a:graphic>
          <a:graphicData uri="http://schemas.openxmlformats.org/drawingml/2006/table">
            <a:tbl>
              <a:tblPr rtl="1"/>
              <a:tblGrid>
                <a:gridCol w="1547813">
                  <a:extLst>
                    <a:ext uri="{9D8B030D-6E8A-4147-A177-3AD203B41FA5}">
                      <a16:colId xmlns:a16="http://schemas.microsoft.com/office/drawing/2014/main" val="20000"/>
                    </a:ext>
                  </a:extLst>
                </a:gridCol>
                <a:gridCol w="1044575">
                  <a:extLst>
                    <a:ext uri="{9D8B030D-6E8A-4147-A177-3AD203B41FA5}">
                      <a16:colId xmlns:a16="http://schemas.microsoft.com/office/drawing/2014/main" val="20001"/>
                    </a:ext>
                  </a:extLst>
                </a:gridCol>
                <a:gridCol w="1366837">
                  <a:extLst>
                    <a:ext uri="{9D8B030D-6E8A-4147-A177-3AD203B41FA5}">
                      <a16:colId xmlns:a16="http://schemas.microsoft.com/office/drawing/2014/main" val="20002"/>
                    </a:ext>
                  </a:extLst>
                </a:gridCol>
                <a:gridCol w="1252538">
                  <a:extLst>
                    <a:ext uri="{9D8B030D-6E8A-4147-A177-3AD203B41FA5}">
                      <a16:colId xmlns:a16="http://schemas.microsoft.com/office/drawing/2014/main" val="20003"/>
                    </a:ext>
                  </a:extLst>
                </a:gridCol>
                <a:gridCol w="1444625">
                  <a:extLst>
                    <a:ext uri="{9D8B030D-6E8A-4147-A177-3AD203B41FA5}">
                      <a16:colId xmlns:a16="http://schemas.microsoft.com/office/drawing/2014/main" val="20004"/>
                    </a:ext>
                  </a:extLst>
                </a:gridCol>
              </a:tblGrid>
              <a:tr h="1254125">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خريد كالا</a:t>
                      </a:r>
                      <a:endParaRPr kumimoji="0" lang="ar-SA" sz="4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800" b="1" i="0" u="none" strike="noStrike" cap="none" normalizeH="0" baseline="0" smtClean="0">
                          <a:ln>
                            <a:noFill/>
                          </a:ln>
                          <a:solidFill>
                            <a:schemeClr val="tx1"/>
                          </a:solidFill>
                          <a:effectLst/>
                          <a:latin typeface="Times New Roman" pitchFamily="18" charset="0"/>
                          <a:cs typeface="Lotus" pitchFamily="2" charset="-78"/>
                        </a:rPr>
                        <a:t>صندوق</a:t>
                      </a:r>
                      <a:endParaRPr kumimoji="0" lang="en-US" sz="48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554163">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700</a:t>
                      </a:r>
                      <a:endParaRPr kumimoji="0" lang="ar-SA" sz="4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700</a:t>
                      </a:r>
                      <a:endParaRPr kumimoji="0" lang="ar-SA" sz="4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4306" name="Rectangle 2"/>
          <p:cNvSpPr>
            <a:spLocks noChangeArrowheads="1"/>
          </p:cNvSpPr>
          <p:nvPr/>
        </p:nvSpPr>
        <p:spPr bwMode="auto">
          <a:xfrm>
            <a:off x="1042988" y="2420938"/>
            <a:ext cx="7181850" cy="1431925"/>
          </a:xfrm>
          <a:prstGeom prst="rect">
            <a:avLst/>
          </a:prstGeom>
          <a:noFill/>
          <a:ln w="9525">
            <a:noFill/>
            <a:miter lim="800000"/>
            <a:headEnd/>
            <a:tailEnd/>
          </a:ln>
          <a:effectLst/>
        </p:spPr>
        <p:txBody>
          <a:bodyPr anchor="ctr">
            <a:spAutoFit/>
          </a:bodyPr>
          <a:lstStyle/>
          <a:p>
            <a:pPr algn="justLow" eaLnBrk="1" hangingPunct="1"/>
            <a:r>
              <a:rPr lang="ar-SA" sz="4400">
                <a:cs typeface="Zar" pitchFamily="2" charset="-78"/>
              </a:rPr>
              <a:t>كليه خريدهاي فروشگاه در طي دوره مي</a:t>
            </a:r>
            <a:r>
              <a:rPr lang="ar-SA" sz="4400">
                <a:cs typeface="Arial" pitchFamily="34" charset="0"/>
              </a:rPr>
              <a:t>‌</a:t>
            </a:r>
            <a:r>
              <a:rPr lang="ar-SA" sz="4400">
                <a:cs typeface="Zar" pitchFamily="2" charset="-78"/>
              </a:rPr>
              <a:t>باشد.</a:t>
            </a:r>
          </a:p>
        </p:txBody>
      </p:sp>
      <p:sp>
        <p:nvSpPr>
          <p:cNvPr id="354307" name="Rectangle 3"/>
          <p:cNvSpPr>
            <a:spLocks noChangeArrowheads="1"/>
          </p:cNvSpPr>
          <p:nvPr/>
        </p:nvSpPr>
        <p:spPr bwMode="auto">
          <a:xfrm>
            <a:off x="4427538" y="549275"/>
            <a:ext cx="4346575" cy="579438"/>
          </a:xfrm>
          <a:prstGeom prst="rect">
            <a:avLst/>
          </a:prstGeom>
          <a:noFill/>
          <a:ln w="9525">
            <a:noFill/>
            <a:miter lim="800000"/>
            <a:headEnd/>
            <a:tailEnd/>
          </a:ln>
          <a:effectLst/>
        </p:spPr>
        <p:txBody>
          <a:bodyPr wrap="none">
            <a:spAutoFit/>
          </a:bodyPr>
          <a:lstStyle/>
          <a:p>
            <a:pPr algn="l" rtl="0"/>
            <a:r>
              <a:rPr lang="ar-SA" sz="3200">
                <a:cs typeface="Zar" pitchFamily="2" charset="-78"/>
              </a:rPr>
              <a:t>مانده حساب خريد نشاندهنده</a:t>
            </a:r>
            <a:endParaRPr lang="en-US" sz="32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5330" name="Rectangle 2"/>
          <p:cNvSpPr>
            <a:spLocks noChangeArrowheads="1"/>
          </p:cNvSpPr>
          <p:nvPr/>
        </p:nvSpPr>
        <p:spPr bwMode="auto">
          <a:xfrm>
            <a:off x="296863" y="1924050"/>
            <a:ext cx="8551862" cy="3016250"/>
          </a:xfrm>
          <a:prstGeom prst="rect">
            <a:avLst/>
          </a:prstGeom>
          <a:noFill/>
          <a:ln w="9525">
            <a:noFill/>
            <a:miter lim="800000"/>
            <a:headEnd/>
            <a:tailEnd/>
          </a:ln>
          <a:effectLst/>
        </p:spPr>
        <p:txBody>
          <a:bodyPr anchor="ctr">
            <a:spAutoFit/>
          </a:bodyPr>
          <a:lstStyle/>
          <a:p>
            <a:pPr indent="252413" eaLnBrk="1" hangingPunct="1"/>
            <a:r>
              <a:rPr lang="ar-SA" sz="3200">
                <a:cs typeface="Zar" pitchFamily="2" charset="-78"/>
              </a:rPr>
              <a:t>هزينه</a:t>
            </a:r>
            <a:r>
              <a:rPr lang="ar-SA" sz="3200">
                <a:cs typeface="Arial" pitchFamily="34" charset="0"/>
              </a:rPr>
              <a:t>‌</a:t>
            </a:r>
            <a:r>
              <a:rPr lang="ar-SA" sz="3200">
                <a:cs typeface="Zar" pitchFamily="2" charset="-78"/>
              </a:rPr>
              <a:t>هاي انتقال كالا از محل خريد تا محل مؤسسه خريدار كالا مي</a:t>
            </a:r>
            <a:r>
              <a:rPr lang="ar-SA" sz="3200">
                <a:cs typeface="Arial" pitchFamily="34" charset="0"/>
              </a:rPr>
              <a:t>‌</a:t>
            </a:r>
            <a:r>
              <a:rPr lang="ar-SA" sz="3200">
                <a:cs typeface="Zar" pitchFamily="2" charset="-78"/>
              </a:rPr>
              <a:t>تواند</a:t>
            </a:r>
            <a:endParaRPr lang="en-US" sz="3200">
              <a:cs typeface="Zar" pitchFamily="2" charset="-78"/>
            </a:endParaRPr>
          </a:p>
          <a:p>
            <a:pPr indent="252413" eaLnBrk="1" hangingPunct="1"/>
            <a:r>
              <a:rPr lang="ar-SA" sz="3200">
                <a:cs typeface="Zar" pitchFamily="2" charset="-78"/>
              </a:rPr>
              <a:t> به عهده فروشنده و يا خريدار باشد</a:t>
            </a:r>
            <a:endParaRPr lang="en-US" sz="3200">
              <a:cs typeface="Zar" pitchFamily="2" charset="-78"/>
            </a:endParaRPr>
          </a:p>
          <a:p>
            <a:pPr indent="252413" eaLnBrk="1" hangingPunct="1"/>
            <a:r>
              <a:rPr lang="ar-SA" sz="3200">
                <a:cs typeface="Zar" pitchFamily="2" charset="-78"/>
              </a:rPr>
              <a:t> (هزينه</a:t>
            </a:r>
            <a:r>
              <a:rPr lang="ar-SA" sz="3200">
                <a:cs typeface="Arial" pitchFamily="34" charset="0"/>
              </a:rPr>
              <a:t>‌</a:t>
            </a:r>
            <a:r>
              <a:rPr lang="ar-SA" sz="3200">
                <a:cs typeface="Zar" pitchFamily="2" charset="-78"/>
              </a:rPr>
              <a:t>هايي از قبيل، حقوق و عوارض</a:t>
            </a:r>
            <a:r>
              <a:rPr lang="ar-SA" sz="3200">
                <a:cs typeface="Arial" pitchFamily="34" charset="0"/>
              </a:rPr>
              <a:t>‌</a:t>
            </a:r>
            <a:r>
              <a:rPr lang="ar-SA" sz="3200">
                <a:cs typeface="Zar" pitchFamily="2" charset="-78"/>
              </a:rPr>
              <a:t> گمركي هزينه حمل و...)</a:t>
            </a:r>
            <a:endParaRPr lang="en-US" sz="3200">
              <a:cs typeface="Zar" pitchFamily="2" charset="-78"/>
            </a:endParaRPr>
          </a:p>
          <a:p>
            <a:pPr indent="252413" eaLnBrk="1" hangingPunct="1"/>
            <a:r>
              <a:rPr lang="ar-SA" sz="3200">
                <a:cs typeface="Zar" pitchFamily="2" charset="-78"/>
              </a:rPr>
              <a:t>اگر اين هزينه</a:t>
            </a:r>
            <a:r>
              <a:rPr lang="ar-SA" sz="3200">
                <a:cs typeface="Arial" pitchFamily="34" charset="0"/>
              </a:rPr>
              <a:t>‌</a:t>
            </a:r>
            <a:r>
              <a:rPr lang="ar-SA" sz="3200">
                <a:cs typeface="Zar" pitchFamily="2" charset="-78"/>
              </a:rPr>
              <a:t>ها به عهده خريدار كالا باشد پس</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6354" name="Rectangle 2"/>
          <p:cNvSpPr>
            <a:spLocks noChangeArrowheads="1"/>
          </p:cNvSpPr>
          <p:nvPr/>
        </p:nvSpPr>
        <p:spPr bwMode="auto">
          <a:xfrm>
            <a:off x="1476375" y="620713"/>
            <a:ext cx="7405688" cy="457200"/>
          </a:xfrm>
          <a:prstGeom prst="rect">
            <a:avLst/>
          </a:prstGeom>
          <a:noFill/>
          <a:ln w="9525">
            <a:noFill/>
            <a:miter lim="800000"/>
            <a:headEnd/>
            <a:tailEnd/>
          </a:ln>
          <a:effectLst/>
        </p:spPr>
        <p:txBody>
          <a:bodyPr wrap="none" anchor="ctr">
            <a:spAutoFit/>
          </a:bodyPr>
          <a:lstStyle/>
          <a:p>
            <a:pPr algn="l" eaLnBrk="1" hangingPunct="1"/>
            <a:r>
              <a:rPr lang="ar-SA" sz="2400">
                <a:ea typeface="Times New Roman" pitchFamily="18" charset="0"/>
                <a:cs typeface="Zar" pitchFamily="2" charset="-78"/>
              </a:rPr>
              <a:t>در حساب جداگانه</a:t>
            </a:r>
            <a:r>
              <a:rPr lang="ar-SA" sz="2400">
                <a:ea typeface="Times New Roman" pitchFamily="18" charset="0"/>
                <a:cs typeface="Lotus" pitchFamily="2" charset="-78"/>
              </a:rPr>
              <a:t>‌</a:t>
            </a:r>
            <a:r>
              <a:rPr lang="ar-SA" sz="2400">
                <a:ea typeface="Times New Roman" pitchFamily="18" charset="0"/>
                <a:cs typeface="Zar" pitchFamily="2" charset="-78"/>
              </a:rPr>
              <a:t>اي به نام «هزينه</a:t>
            </a:r>
            <a:r>
              <a:rPr lang="ar-SA" sz="2400">
                <a:ea typeface="Times New Roman" pitchFamily="18" charset="0"/>
                <a:cs typeface="Lotus" pitchFamily="2" charset="-78"/>
              </a:rPr>
              <a:t>‌</a:t>
            </a:r>
            <a:r>
              <a:rPr lang="ar-SA" sz="2400">
                <a:ea typeface="Times New Roman" pitchFamily="18" charset="0"/>
                <a:cs typeface="Zar" pitchFamily="2" charset="-78"/>
              </a:rPr>
              <a:t>هاي مستقيم خريد» ثبت مي</a:t>
            </a:r>
            <a:r>
              <a:rPr lang="ar-SA" sz="2400">
                <a:ea typeface="Times New Roman" pitchFamily="18" charset="0"/>
                <a:cs typeface="Lotus" pitchFamily="2" charset="-78"/>
              </a:rPr>
              <a:t>‌</a:t>
            </a:r>
            <a:r>
              <a:rPr lang="ar-SA" sz="2400">
                <a:ea typeface="Times New Roman" pitchFamily="18" charset="0"/>
                <a:cs typeface="Zar" pitchFamily="2" charset="-78"/>
              </a:rPr>
              <a:t>شود.</a:t>
            </a:r>
            <a:endParaRPr lang="en-US" sz="2400">
              <a:ea typeface="Times New Roman" pitchFamily="18" charset="0"/>
              <a:cs typeface="Zar" pitchFamily="2" charset="-78"/>
            </a:endParaRPr>
          </a:p>
        </p:txBody>
      </p:sp>
      <p:graphicFrame>
        <p:nvGraphicFramePr>
          <p:cNvPr id="356384" name="Group 32"/>
          <p:cNvGraphicFramePr>
            <a:graphicFrameLocks noGrp="1"/>
          </p:cNvGraphicFramePr>
          <p:nvPr/>
        </p:nvGraphicFramePr>
        <p:xfrm>
          <a:off x="2339975" y="1981200"/>
          <a:ext cx="5040313" cy="1645920"/>
        </p:xfrm>
        <a:graphic>
          <a:graphicData uri="http://schemas.openxmlformats.org/drawingml/2006/table">
            <a:tbl>
              <a:tblPr rtl="1"/>
              <a:tblGrid>
                <a:gridCol w="2765425">
                  <a:extLst>
                    <a:ext uri="{9D8B030D-6E8A-4147-A177-3AD203B41FA5}">
                      <a16:colId xmlns:a16="http://schemas.microsoft.com/office/drawing/2014/main" val="20000"/>
                    </a:ext>
                  </a:extLst>
                </a:gridCol>
                <a:gridCol w="2274888">
                  <a:extLst>
                    <a:ext uri="{9D8B030D-6E8A-4147-A177-3AD203B41FA5}">
                      <a16:colId xmlns:a16="http://schemas.microsoft.com/office/drawing/2014/main" val="20001"/>
                    </a:ext>
                  </a:extLst>
                </a:gridCol>
              </a:tblGrid>
              <a:tr h="542925">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هزينه‌هاي مستقيم خريد</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976313">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بدهكار</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(افزايش)</a:t>
                      </a: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بستانكار</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(كاهش)</a:t>
                      </a: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56372" name="Rectangle 20"/>
          <p:cNvSpPr>
            <a:spLocks noChangeArrowheads="1"/>
          </p:cNvSpPr>
          <p:nvPr/>
        </p:nvSpPr>
        <p:spPr bwMode="auto">
          <a:xfrm>
            <a:off x="74613" y="4221163"/>
            <a:ext cx="8890000" cy="519112"/>
          </a:xfrm>
          <a:prstGeom prst="rect">
            <a:avLst/>
          </a:prstGeom>
          <a:noFill/>
          <a:ln w="9525">
            <a:noFill/>
            <a:miter lim="800000"/>
            <a:headEnd/>
            <a:tailEnd/>
          </a:ln>
          <a:effectLst/>
        </p:spPr>
        <p:txBody>
          <a:bodyPr wrap="none" anchor="ctr">
            <a:spAutoFit/>
          </a:bodyPr>
          <a:lstStyle/>
          <a:p>
            <a:pPr algn="justLow" eaLnBrk="1" hangingPunct="1"/>
            <a:r>
              <a:rPr lang="ar-SA" sz="2800">
                <a:ea typeface="Times New Roman" pitchFamily="18" charset="0"/>
                <a:cs typeface="Zar" pitchFamily="2" charset="-78"/>
              </a:rPr>
              <a:t>مانده اين حساب در قيمت تمام شده كالاي خريداري محاسبه مي</a:t>
            </a:r>
            <a:r>
              <a:rPr lang="ar-SA" sz="2800">
                <a:ea typeface="Times New Roman" pitchFamily="18" charset="0"/>
                <a:cs typeface="Lotus" pitchFamily="2" charset="-78"/>
              </a:rPr>
              <a:t>‌</a:t>
            </a:r>
            <a:r>
              <a:rPr lang="ar-SA" sz="2800">
                <a:ea typeface="Times New Roman" pitchFamily="18" charset="0"/>
                <a:cs typeface="Zar" pitchFamily="2" charset="-78"/>
              </a:rPr>
              <a:t>شود.</a:t>
            </a:r>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7378" name="Rectangle 2"/>
          <p:cNvSpPr>
            <a:spLocks noChangeArrowheads="1"/>
          </p:cNvSpPr>
          <p:nvPr/>
        </p:nvSpPr>
        <p:spPr bwMode="auto">
          <a:xfrm>
            <a:off x="1619250" y="1557338"/>
            <a:ext cx="6057900" cy="1554162"/>
          </a:xfrm>
          <a:prstGeom prst="rect">
            <a:avLst/>
          </a:prstGeom>
          <a:noFill/>
          <a:ln w="9525">
            <a:noFill/>
            <a:miter lim="800000"/>
            <a:headEnd/>
            <a:tailEnd/>
          </a:ln>
          <a:effectLst/>
        </p:spPr>
        <p:txBody>
          <a:bodyPr anchor="ctr">
            <a:spAutoFit/>
          </a:bodyPr>
          <a:lstStyle/>
          <a:p>
            <a:pPr eaLnBrk="1" hangingPunct="1"/>
            <a:r>
              <a:rPr lang="ar-SA" sz="3200">
                <a:ea typeface="Times New Roman" pitchFamily="18" charset="0"/>
                <a:cs typeface="Lotus" pitchFamily="2" charset="-78"/>
              </a:rPr>
              <a:t>مثال: قماش‌فروشي آلفا بابت هزينه‌ حمل پارچه خريداري مبلغ 100 ريال پرداخت نمود. (دفتر كل)</a:t>
            </a:r>
            <a:endParaRPr lang="en-US" sz="3200">
              <a:ea typeface="Times New Roman" pitchFamily="18" charset="0"/>
              <a:cs typeface="Arial" pitchFamily="34" charset="0"/>
            </a:endParaRPr>
          </a:p>
        </p:txBody>
      </p:sp>
      <p:graphicFrame>
        <p:nvGraphicFramePr>
          <p:cNvPr id="357409" name="Group 33"/>
          <p:cNvGraphicFramePr>
            <a:graphicFrameLocks noGrp="1"/>
          </p:cNvGraphicFramePr>
          <p:nvPr/>
        </p:nvGraphicFramePr>
        <p:xfrm>
          <a:off x="900113" y="3357563"/>
          <a:ext cx="7345362" cy="2036763"/>
        </p:xfrm>
        <a:graphic>
          <a:graphicData uri="http://schemas.openxmlformats.org/drawingml/2006/table">
            <a:tbl>
              <a:tblPr rtl="1"/>
              <a:tblGrid>
                <a:gridCol w="1708150">
                  <a:extLst>
                    <a:ext uri="{9D8B030D-6E8A-4147-A177-3AD203B41FA5}">
                      <a16:colId xmlns:a16="http://schemas.microsoft.com/office/drawing/2014/main" val="20000"/>
                    </a:ext>
                  </a:extLst>
                </a:gridCol>
                <a:gridCol w="1617662">
                  <a:extLst>
                    <a:ext uri="{9D8B030D-6E8A-4147-A177-3AD203B41FA5}">
                      <a16:colId xmlns:a16="http://schemas.microsoft.com/office/drawing/2014/main" val="20001"/>
                    </a:ext>
                  </a:extLst>
                </a:gridCol>
                <a:gridCol w="606425">
                  <a:extLst>
                    <a:ext uri="{9D8B030D-6E8A-4147-A177-3AD203B41FA5}">
                      <a16:colId xmlns:a16="http://schemas.microsoft.com/office/drawing/2014/main" val="20002"/>
                    </a:ext>
                  </a:extLst>
                </a:gridCol>
                <a:gridCol w="1819275">
                  <a:extLst>
                    <a:ext uri="{9D8B030D-6E8A-4147-A177-3AD203B41FA5}">
                      <a16:colId xmlns:a16="http://schemas.microsoft.com/office/drawing/2014/main" val="20003"/>
                    </a:ext>
                  </a:extLst>
                </a:gridCol>
                <a:gridCol w="1593850">
                  <a:extLst>
                    <a:ext uri="{9D8B030D-6E8A-4147-A177-3AD203B41FA5}">
                      <a16:colId xmlns:a16="http://schemas.microsoft.com/office/drawing/2014/main" val="20004"/>
                    </a:ext>
                  </a:extLst>
                </a:gridCol>
              </a:tblGrid>
              <a:tr h="1150938">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هزينه‌هاي مستقيم خريد</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Lotus" pitchFamily="2" charset="-78"/>
                        </a:rPr>
                        <a:t>صندوق</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885825">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02" name="Rectangle 2"/>
          <p:cNvSpPr>
            <a:spLocks noChangeArrowheads="1"/>
          </p:cNvSpPr>
          <p:nvPr/>
        </p:nvSpPr>
        <p:spPr bwMode="auto">
          <a:xfrm>
            <a:off x="1042988" y="2498725"/>
            <a:ext cx="7200900" cy="1860550"/>
          </a:xfrm>
          <a:prstGeom prst="rect">
            <a:avLst/>
          </a:prstGeom>
          <a:noFill/>
          <a:ln w="9525">
            <a:noFill/>
            <a:miter lim="800000"/>
            <a:headEnd/>
            <a:tailEnd/>
          </a:ln>
          <a:effectLst/>
        </p:spPr>
        <p:txBody>
          <a:bodyPr anchor="ctr">
            <a:spAutoFit/>
          </a:bodyPr>
          <a:lstStyle/>
          <a:p>
            <a:pPr indent="252413" eaLnBrk="1" hangingPunct="1"/>
            <a:r>
              <a:rPr lang="ar-SA" sz="4000">
                <a:cs typeface="Zar" pitchFamily="2" charset="-78"/>
              </a:rPr>
              <a:t>هزينه</a:t>
            </a:r>
            <a:r>
              <a:rPr lang="ar-SA" sz="4000">
                <a:cs typeface="Arial" pitchFamily="34" charset="0"/>
              </a:rPr>
              <a:t>‌</a:t>
            </a:r>
            <a:r>
              <a:rPr lang="ar-SA" sz="4000">
                <a:cs typeface="Zar" pitchFamily="2" charset="-78"/>
              </a:rPr>
              <a:t>هاي مستقيم خريد 100</a:t>
            </a:r>
            <a:endParaRPr lang="en-US" sz="4000">
              <a:cs typeface="Zar" pitchFamily="2" charset="-78"/>
            </a:endParaRPr>
          </a:p>
          <a:p>
            <a:pPr indent="252413" eaLnBrk="1" hangingPunct="1"/>
            <a:r>
              <a:rPr lang="en-US" sz="4000">
                <a:cs typeface="Zar" pitchFamily="2" charset="-78"/>
              </a:rPr>
              <a:t>					</a:t>
            </a:r>
            <a:r>
              <a:rPr lang="ar-SA" sz="4000">
                <a:cs typeface="Zar" pitchFamily="2" charset="-78"/>
              </a:rPr>
              <a:t>صندوق 100</a:t>
            </a:r>
            <a:endParaRPr lang="en-US" sz="4000">
              <a:cs typeface="Zar" pitchFamily="2" charset="-78"/>
            </a:endParaRPr>
          </a:p>
          <a:p>
            <a:pPr indent="252413" eaLnBrk="1" hangingPunct="1"/>
            <a:r>
              <a:rPr lang="ar-SA" sz="3600">
                <a:cs typeface="Zar" pitchFamily="2" charset="-78"/>
              </a:rPr>
              <a:t>پرداخت هزينه حمل پارچه</a:t>
            </a:r>
          </a:p>
        </p:txBody>
      </p:sp>
      <p:sp>
        <p:nvSpPr>
          <p:cNvPr id="358403" name="Rectangle 3"/>
          <p:cNvSpPr>
            <a:spLocks noChangeArrowheads="1"/>
          </p:cNvSpPr>
          <p:nvPr/>
        </p:nvSpPr>
        <p:spPr bwMode="auto">
          <a:xfrm>
            <a:off x="5651500" y="512763"/>
            <a:ext cx="2781300" cy="823912"/>
          </a:xfrm>
          <a:prstGeom prst="rect">
            <a:avLst/>
          </a:prstGeom>
          <a:noFill/>
          <a:ln w="9525">
            <a:noFill/>
            <a:miter lim="800000"/>
            <a:headEnd/>
            <a:tailEnd/>
          </a:ln>
          <a:effectLst/>
        </p:spPr>
        <p:txBody>
          <a:bodyPr wrap="none">
            <a:spAutoFit/>
          </a:bodyPr>
          <a:lstStyle/>
          <a:p>
            <a:pPr algn="l" eaLnBrk="1" hangingPunct="1"/>
            <a:r>
              <a:rPr lang="ar-SA">
                <a:cs typeface="Zar" pitchFamily="2" charset="-78"/>
              </a:rPr>
              <a:t>دفتر روزنامه</a:t>
            </a:r>
            <a:endParaRPr lang="en-US">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9426" name="Rectangle 2"/>
          <p:cNvSpPr>
            <a:spLocks noChangeArrowheads="1"/>
          </p:cNvSpPr>
          <p:nvPr/>
        </p:nvSpPr>
        <p:spPr bwMode="auto">
          <a:xfrm>
            <a:off x="539750" y="1785938"/>
            <a:ext cx="8064500" cy="3937000"/>
          </a:xfrm>
          <a:prstGeom prst="rect">
            <a:avLst/>
          </a:prstGeom>
          <a:noFill/>
          <a:ln w="9525">
            <a:noFill/>
            <a:miter lim="800000"/>
            <a:headEnd/>
            <a:tailEnd/>
          </a:ln>
          <a:effectLst/>
        </p:spPr>
        <p:txBody>
          <a:bodyPr anchor="ctr">
            <a:spAutoFit/>
          </a:bodyPr>
          <a:lstStyle/>
          <a:p>
            <a:pPr indent="252413" algn="just" eaLnBrk="1" hangingPunct="1"/>
            <a:r>
              <a:rPr lang="ar-SA" sz="3600">
                <a:cs typeface="Zar" pitchFamily="2" charset="-78"/>
              </a:rPr>
              <a:t>اگر كالاي خريداري معيوب باشد و آن را عودت نمائيم، منطقي است حساب خريد را به ميزان كالاي برگشتي بستانكار كنيم، ولي اين كار موجب؛</a:t>
            </a:r>
            <a:endParaRPr lang="en-US" sz="3600">
              <a:cs typeface="Zar" pitchFamily="2" charset="-78"/>
            </a:endParaRPr>
          </a:p>
          <a:p>
            <a:pPr indent="252413" algn="just" eaLnBrk="1" hangingPunct="1"/>
            <a:r>
              <a:rPr lang="ar-SA" sz="3600">
                <a:cs typeface="Zar" pitchFamily="2" charset="-78"/>
              </a:rPr>
              <a:t>- عدم ارائه مبلغ واقعي خريد در طي دوره</a:t>
            </a:r>
            <a:endParaRPr lang="en-US" sz="3600">
              <a:cs typeface="Zar" pitchFamily="2" charset="-78"/>
            </a:endParaRPr>
          </a:p>
          <a:p>
            <a:pPr indent="252413" algn="just" eaLnBrk="1" hangingPunct="1"/>
            <a:r>
              <a:rPr lang="ar-SA" sz="3600">
                <a:cs typeface="Zar" pitchFamily="2" charset="-78"/>
              </a:rPr>
              <a:t>- عدم امكان تصميم</a:t>
            </a:r>
            <a:r>
              <a:rPr lang="ar-SA" sz="3600">
                <a:cs typeface="Arial" pitchFamily="34" charset="0"/>
              </a:rPr>
              <a:t>‌</a:t>
            </a:r>
            <a:r>
              <a:rPr lang="ar-SA" sz="3600">
                <a:cs typeface="Zar" pitchFamily="2" charset="-78"/>
              </a:rPr>
              <a:t>گيري صحيح مديران</a:t>
            </a:r>
            <a:endParaRPr lang="en-US" sz="3600">
              <a:cs typeface="Zar" pitchFamily="2" charset="-78"/>
            </a:endParaRPr>
          </a:p>
          <a:p>
            <a:pPr indent="252413" algn="l" eaLnBrk="1" hangingPunct="1"/>
            <a:r>
              <a:rPr lang="ar-SA" sz="3600">
                <a:cs typeface="Zar" pitchFamily="2" charset="-78"/>
              </a:rPr>
              <a:t>مي</a:t>
            </a:r>
            <a:r>
              <a:rPr lang="ar-SA" sz="3600">
                <a:cs typeface="Arial" pitchFamily="34" charset="0"/>
              </a:rPr>
              <a:t>‌</a:t>
            </a:r>
            <a:r>
              <a:rPr lang="ar-SA" sz="3600">
                <a:cs typeface="Zar" pitchFamily="2" charset="-78"/>
              </a:rPr>
              <a:t>شود لذا</a:t>
            </a:r>
          </a:p>
        </p:txBody>
      </p:sp>
      <p:sp>
        <p:nvSpPr>
          <p:cNvPr id="359427" name="AutoShape 3"/>
          <p:cNvSpPr>
            <a:spLocks noChangeArrowheads="1"/>
          </p:cNvSpPr>
          <p:nvPr/>
        </p:nvSpPr>
        <p:spPr bwMode="auto">
          <a:xfrm>
            <a:off x="0" y="5445125"/>
            <a:ext cx="733425" cy="1214438"/>
          </a:xfrm>
          <a:prstGeom prst="curvedRightArrow">
            <a:avLst>
              <a:gd name="adj1" fmla="val 23810"/>
              <a:gd name="adj2" fmla="val 66234"/>
              <a:gd name="adj3" fmla="val 33333"/>
            </a:avLst>
          </a:prstGeom>
          <a:solidFill>
            <a:srgbClr val="FF9900"/>
          </a:solidFill>
          <a:ln w="9525">
            <a:solidFill>
              <a:schemeClr val="tx1"/>
            </a:solidFill>
            <a:miter lim="800000"/>
            <a:headEnd/>
            <a:tailEnd/>
          </a:ln>
          <a:effectLst/>
        </p:spPr>
        <p:txBody>
          <a:bodyPr wrap="none" anchor="ctr"/>
          <a:lstStyle/>
          <a:p>
            <a:endParaRPr lang="fa-I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450" name="Rectangle 2"/>
          <p:cNvSpPr>
            <a:spLocks noChangeArrowheads="1"/>
          </p:cNvSpPr>
          <p:nvPr/>
        </p:nvSpPr>
        <p:spPr bwMode="auto">
          <a:xfrm>
            <a:off x="1692275" y="620713"/>
            <a:ext cx="7083425" cy="457200"/>
          </a:xfrm>
          <a:prstGeom prst="rect">
            <a:avLst/>
          </a:prstGeom>
          <a:noFill/>
          <a:ln w="9525">
            <a:noFill/>
            <a:miter lim="800000"/>
            <a:headEnd/>
            <a:tailEnd/>
          </a:ln>
          <a:effectLst/>
        </p:spPr>
        <p:txBody>
          <a:bodyPr wrap="none" anchor="ctr">
            <a:spAutoFit/>
          </a:bodyPr>
          <a:lstStyle/>
          <a:p>
            <a:pPr algn="l" eaLnBrk="1" hangingPunct="1"/>
            <a:r>
              <a:rPr lang="ar-SA" sz="2400">
                <a:ea typeface="Times New Roman" pitchFamily="18" charset="0"/>
                <a:cs typeface="Zar" pitchFamily="2" charset="-78"/>
              </a:rPr>
              <a:t>بهتر است برگشت كالاهاي خريداري در حساب جداگانه</a:t>
            </a:r>
            <a:r>
              <a:rPr lang="ar-SA" sz="2400">
                <a:ea typeface="Times New Roman" pitchFamily="18" charset="0"/>
                <a:cs typeface="Lotus" pitchFamily="2" charset="-78"/>
              </a:rPr>
              <a:t>‌</a:t>
            </a:r>
            <a:r>
              <a:rPr lang="ar-SA" sz="2400">
                <a:ea typeface="Times New Roman" pitchFamily="18" charset="0"/>
                <a:cs typeface="Zar" pitchFamily="2" charset="-78"/>
              </a:rPr>
              <a:t>اي باشد.</a:t>
            </a:r>
            <a:endParaRPr lang="en-US" sz="2400">
              <a:ea typeface="Times New Roman" pitchFamily="18" charset="0"/>
              <a:cs typeface="Zar" pitchFamily="2" charset="-78"/>
            </a:endParaRPr>
          </a:p>
        </p:txBody>
      </p:sp>
      <p:graphicFrame>
        <p:nvGraphicFramePr>
          <p:cNvPr id="360476" name="Group 28"/>
          <p:cNvGraphicFramePr>
            <a:graphicFrameLocks noGrp="1"/>
          </p:cNvGraphicFramePr>
          <p:nvPr/>
        </p:nvGraphicFramePr>
        <p:xfrm>
          <a:off x="1258888" y="2362200"/>
          <a:ext cx="6107112" cy="2194560"/>
        </p:xfrm>
        <a:graphic>
          <a:graphicData uri="http://schemas.openxmlformats.org/drawingml/2006/table">
            <a:tbl>
              <a:tblPr rtl="1"/>
              <a:tblGrid>
                <a:gridCol w="3154362">
                  <a:extLst>
                    <a:ext uri="{9D8B030D-6E8A-4147-A177-3AD203B41FA5}">
                      <a16:colId xmlns:a16="http://schemas.microsoft.com/office/drawing/2014/main" val="20000"/>
                    </a:ext>
                  </a:extLst>
                </a:gridCol>
                <a:gridCol w="2952750">
                  <a:extLst>
                    <a:ext uri="{9D8B030D-6E8A-4147-A177-3AD203B41FA5}">
                      <a16:colId xmlns:a16="http://schemas.microsoft.com/office/drawing/2014/main" val="20001"/>
                    </a:ext>
                  </a:extLst>
                </a:gridCol>
              </a:tblGrid>
              <a:tr h="304800">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برگشت از خريد</a:t>
                      </a:r>
                      <a:endParaRPr kumimoji="0" lang="ar-SA" sz="44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411163">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بدهكار</a:t>
                      </a:r>
                      <a:endParaRPr kumimoji="0" lang="en-US" sz="4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4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a:t>
                      </a:r>
                      <a:r>
                        <a:rPr kumimoji="0" lang="ar-SA" sz="4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كاهش</a:t>
                      </a:r>
                      <a:r>
                        <a:rPr kumimoji="0" lang="fa-IR" sz="4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a:t>
                      </a:r>
                      <a:endParaRPr kumimoji="0" lang="ar-SA" sz="4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بستانكار</a:t>
                      </a:r>
                      <a:endParaRPr kumimoji="0" lang="en-US" sz="4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4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a:t>
                      </a:r>
                      <a:r>
                        <a:rPr kumimoji="0" lang="ar-SA" sz="4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افزايش</a:t>
                      </a:r>
                      <a:r>
                        <a:rPr kumimoji="0" lang="fa-IR" sz="4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a:t>
                      </a:r>
                      <a:endParaRPr kumimoji="0" lang="ar-SA" sz="4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1474" name="Rectangle 2"/>
          <p:cNvSpPr>
            <a:spLocks noChangeArrowheads="1"/>
          </p:cNvSpPr>
          <p:nvPr/>
        </p:nvSpPr>
        <p:spPr bwMode="auto">
          <a:xfrm>
            <a:off x="900113" y="2420938"/>
            <a:ext cx="7196137" cy="1431925"/>
          </a:xfrm>
          <a:prstGeom prst="rect">
            <a:avLst/>
          </a:prstGeom>
          <a:noFill/>
          <a:ln w="9525">
            <a:noFill/>
            <a:miter lim="800000"/>
            <a:headEnd/>
            <a:tailEnd/>
          </a:ln>
          <a:effectLst/>
        </p:spPr>
        <p:txBody>
          <a:bodyPr anchor="ctr">
            <a:spAutoFit/>
          </a:bodyPr>
          <a:lstStyle/>
          <a:p>
            <a:pPr indent="252413" algn="ctr" eaLnBrk="1" hangingPunct="1"/>
            <a:r>
              <a:rPr lang="ar-SA" sz="4400">
                <a:cs typeface="Zar" pitchFamily="2" charset="-78"/>
              </a:rPr>
              <a:t>كاهنده خريد است پس از نظر افزايش / كاهش</a:t>
            </a:r>
            <a:r>
              <a:rPr lang="fa-IR" sz="4400">
                <a:cs typeface="Zar" pitchFamily="2" charset="-78"/>
              </a:rPr>
              <a:t> حساب</a:t>
            </a:r>
            <a:r>
              <a:rPr lang="ar-SA" sz="4400">
                <a:cs typeface="Zar" pitchFamily="2" charset="-78"/>
              </a:rPr>
              <a:t> خريد است.</a:t>
            </a:r>
          </a:p>
        </p:txBody>
      </p:sp>
      <p:sp>
        <p:nvSpPr>
          <p:cNvPr id="361475" name="Rectangle 3"/>
          <p:cNvSpPr>
            <a:spLocks noChangeArrowheads="1"/>
          </p:cNvSpPr>
          <p:nvPr/>
        </p:nvSpPr>
        <p:spPr bwMode="auto">
          <a:xfrm>
            <a:off x="4572000" y="547688"/>
            <a:ext cx="3824288" cy="579437"/>
          </a:xfrm>
          <a:prstGeom prst="rect">
            <a:avLst/>
          </a:prstGeom>
          <a:noFill/>
          <a:ln w="9525">
            <a:noFill/>
            <a:miter lim="800000"/>
            <a:headEnd/>
            <a:tailEnd/>
          </a:ln>
          <a:effectLst/>
        </p:spPr>
        <p:txBody>
          <a:bodyPr wrap="none">
            <a:spAutoFit/>
          </a:bodyPr>
          <a:lstStyle/>
          <a:p>
            <a:pPr algn="l" eaLnBrk="1" hangingPunct="1"/>
            <a:r>
              <a:rPr lang="ar-SA" sz="3200">
                <a:cs typeface="Zar" pitchFamily="2" charset="-78"/>
              </a:rPr>
              <a:t>حساب «برگشت از خريد»</a:t>
            </a:r>
            <a:endParaRPr lang="en-US" sz="32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7491" name="Rectangle 3"/>
          <p:cNvSpPr>
            <a:spLocks noGrp="1" noChangeArrowheads="1"/>
          </p:cNvSpPr>
          <p:nvPr>
            <p:ph idx="1"/>
          </p:nvPr>
        </p:nvSpPr>
        <p:spPr>
          <a:xfrm>
            <a:off x="611188" y="1989138"/>
            <a:ext cx="7847012" cy="3200400"/>
          </a:xfrm>
        </p:spPr>
        <p:txBody>
          <a:bodyPr/>
          <a:lstStyle/>
          <a:p>
            <a:pPr>
              <a:buFontTx/>
              <a:buNone/>
            </a:pPr>
            <a:r>
              <a:rPr lang="fa-IR" sz="6000"/>
              <a:t>ماده اوليه حسابداري</a:t>
            </a:r>
          </a:p>
          <a:p>
            <a:pPr>
              <a:buFontTx/>
              <a:buNone/>
            </a:pPr>
            <a:r>
              <a:rPr lang="fa-IR" sz="6000"/>
              <a:t>اطلاعات </a:t>
            </a:r>
            <a:r>
              <a:rPr lang="en-US" sz="6000">
                <a:sym typeface="Wingdings 3" pitchFamily="18" charset="2"/>
              </a:rPr>
              <a:t></a:t>
            </a:r>
            <a:r>
              <a:rPr lang="fa-IR" sz="6000">
                <a:sym typeface="Wingdings 3" pitchFamily="18" charset="2"/>
              </a:rPr>
              <a:t> مالي</a:t>
            </a:r>
          </a:p>
          <a:p>
            <a:pPr>
              <a:buFontTx/>
              <a:buNone/>
            </a:pPr>
            <a:r>
              <a:rPr lang="fa-IR" sz="6000">
                <a:sym typeface="Wingdings 3" pitchFamily="18" charset="2"/>
              </a:rPr>
              <a:t>مال(اموال) چيست؟</a:t>
            </a:r>
            <a:endParaRPr lang="en-US" sz="6000">
              <a:sym typeface="Wingdings 3" pitchFamily="18" charset="2"/>
            </a:endParaRP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2498" name="Rectangle 2"/>
          <p:cNvSpPr>
            <a:spLocks noChangeArrowheads="1"/>
          </p:cNvSpPr>
          <p:nvPr/>
        </p:nvSpPr>
        <p:spPr bwMode="auto">
          <a:xfrm>
            <a:off x="971550" y="2528888"/>
            <a:ext cx="7345363" cy="2438400"/>
          </a:xfrm>
          <a:prstGeom prst="rect">
            <a:avLst/>
          </a:prstGeom>
          <a:noFill/>
          <a:ln w="9525">
            <a:noFill/>
            <a:miter lim="800000"/>
            <a:headEnd/>
            <a:tailEnd/>
          </a:ln>
          <a:effectLst/>
        </p:spPr>
        <p:txBody>
          <a:bodyPr lIns="0" tIns="0" rIns="0" bIns="0" anchor="ctr">
            <a:spAutoFit/>
          </a:bodyPr>
          <a:lstStyle/>
          <a:p>
            <a:pPr indent="252413" algn="just" eaLnBrk="1" hangingPunct="1"/>
            <a:r>
              <a:rPr lang="ar-SA" sz="4000">
                <a:cs typeface="Zar" pitchFamily="2" charset="-78"/>
              </a:rPr>
              <a:t>درآمد مؤسسه خريد و فروش كالا ناشي از فروش كالا است پس هر معامله فروش كالا در حسابي به نام «فروش كالا» ثبت مي</a:t>
            </a:r>
            <a:r>
              <a:rPr lang="ar-SA" sz="4000">
                <a:cs typeface="Arial" pitchFamily="34" charset="0"/>
              </a:rPr>
              <a:t>‌</a:t>
            </a:r>
            <a:r>
              <a:rPr lang="ar-SA" sz="4000">
                <a:cs typeface="Zar" pitchFamily="2" charset="-78"/>
              </a:rPr>
              <a:t>شود.</a:t>
            </a:r>
          </a:p>
        </p:txBody>
      </p:sp>
      <p:sp>
        <p:nvSpPr>
          <p:cNvPr id="362499" name="Rectangle 3"/>
          <p:cNvSpPr>
            <a:spLocks noChangeArrowheads="1"/>
          </p:cNvSpPr>
          <p:nvPr/>
        </p:nvSpPr>
        <p:spPr bwMode="auto">
          <a:xfrm>
            <a:off x="5765800" y="642938"/>
            <a:ext cx="2089150" cy="701675"/>
          </a:xfrm>
          <a:prstGeom prst="rect">
            <a:avLst/>
          </a:prstGeom>
          <a:noFill/>
          <a:ln w="9525">
            <a:noFill/>
            <a:miter lim="800000"/>
            <a:headEnd/>
            <a:tailEnd/>
          </a:ln>
          <a:effectLst/>
        </p:spPr>
        <p:txBody>
          <a:bodyPr wrap="none">
            <a:spAutoFit/>
          </a:bodyPr>
          <a:lstStyle/>
          <a:p>
            <a:pPr algn="l" rtl="0"/>
            <a:r>
              <a:rPr lang="ar-SA" sz="4000">
                <a:cs typeface="Zar" pitchFamily="2" charset="-78"/>
              </a:rPr>
              <a:t>فروش كالا</a:t>
            </a:r>
            <a:endParaRPr lang="en-US" sz="40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63547" name="Group 27"/>
          <p:cNvGraphicFramePr>
            <a:graphicFrameLocks noGrp="1"/>
          </p:cNvGraphicFramePr>
          <p:nvPr/>
        </p:nvGraphicFramePr>
        <p:xfrm>
          <a:off x="2195513" y="2205038"/>
          <a:ext cx="5145087" cy="3082925"/>
        </p:xfrm>
        <a:graphic>
          <a:graphicData uri="http://schemas.openxmlformats.org/drawingml/2006/table">
            <a:tbl>
              <a:tblPr rtl="1"/>
              <a:tblGrid>
                <a:gridCol w="2686050">
                  <a:extLst>
                    <a:ext uri="{9D8B030D-6E8A-4147-A177-3AD203B41FA5}">
                      <a16:colId xmlns:a16="http://schemas.microsoft.com/office/drawing/2014/main" val="20000"/>
                    </a:ext>
                  </a:extLst>
                </a:gridCol>
                <a:gridCol w="2459037">
                  <a:extLst>
                    <a:ext uri="{9D8B030D-6E8A-4147-A177-3AD203B41FA5}">
                      <a16:colId xmlns:a16="http://schemas.microsoft.com/office/drawing/2014/main" val="20001"/>
                    </a:ext>
                  </a:extLst>
                </a:gridCol>
              </a:tblGrid>
              <a:tr h="1066800">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فروش كالا</a:t>
                      </a:r>
                      <a:endParaRPr kumimoji="0" lang="ar-SA" sz="4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2016125">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بدهكار</a:t>
                      </a:r>
                      <a:endParaRPr kumimoji="0" lang="en-US" sz="4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4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كاهش</a:t>
                      </a:r>
                      <a:endParaRPr kumimoji="0" lang="ar-SA"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بستانكار</a:t>
                      </a:r>
                      <a:endParaRPr kumimoji="0" lang="en-US" sz="4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4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افزايش</a:t>
                      </a:r>
                      <a:endParaRPr kumimoji="0" lang="ar-SA"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4546" name="Rectangle 2"/>
          <p:cNvSpPr>
            <a:spLocks noChangeArrowheads="1"/>
          </p:cNvSpPr>
          <p:nvPr/>
        </p:nvSpPr>
        <p:spPr bwMode="auto">
          <a:xfrm>
            <a:off x="1331913" y="1557338"/>
            <a:ext cx="7010400" cy="1066800"/>
          </a:xfrm>
          <a:prstGeom prst="rect">
            <a:avLst/>
          </a:prstGeom>
          <a:noFill/>
          <a:ln w="9525">
            <a:noFill/>
            <a:miter lim="800000"/>
            <a:headEnd/>
            <a:tailEnd/>
          </a:ln>
          <a:effectLst/>
        </p:spPr>
        <p:txBody>
          <a:bodyPr anchor="ctr">
            <a:spAutoFit/>
          </a:bodyPr>
          <a:lstStyle/>
          <a:p>
            <a:pPr eaLnBrk="1" hangingPunct="1"/>
            <a:r>
              <a:rPr lang="ar-SA" sz="3200">
                <a:ea typeface="Times New Roman" pitchFamily="18" charset="0"/>
                <a:cs typeface="Lotus" pitchFamily="2" charset="-78"/>
              </a:rPr>
              <a:t>مثال: بخشي از پارچه موجود در فروشگاه آلفا به مقدار 1000 ريال</a:t>
            </a:r>
            <a:r>
              <a:rPr lang="fa-IR" sz="3200">
                <a:ea typeface="Times New Roman" pitchFamily="18" charset="0"/>
                <a:cs typeface="Lotus" pitchFamily="2" charset="-78"/>
              </a:rPr>
              <a:t> نقداًٍ</a:t>
            </a:r>
            <a:r>
              <a:rPr lang="ar-SA" sz="3200">
                <a:ea typeface="Times New Roman" pitchFamily="18" charset="0"/>
                <a:cs typeface="Lotus" pitchFamily="2" charset="-78"/>
              </a:rPr>
              <a:t> فروخته شد پس</a:t>
            </a:r>
            <a:r>
              <a:rPr lang="en-US" sz="3200">
                <a:ea typeface="Times New Roman" pitchFamily="18" charset="0"/>
                <a:cs typeface="Lotus" pitchFamily="2" charset="-78"/>
              </a:rPr>
              <a:t>:</a:t>
            </a:r>
            <a:endParaRPr lang="en-US" sz="3200">
              <a:ea typeface="Times New Roman" pitchFamily="18" charset="0"/>
              <a:cs typeface="Arial" pitchFamily="34" charset="0"/>
            </a:endParaRPr>
          </a:p>
        </p:txBody>
      </p:sp>
      <p:graphicFrame>
        <p:nvGraphicFramePr>
          <p:cNvPr id="364578" name="Group 34"/>
          <p:cNvGraphicFramePr>
            <a:graphicFrameLocks noGrp="1"/>
          </p:cNvGraphicFramePr>
          <p:nvPr/>
        </p:nvGraphicFramePr>
        <p:xfrm>
          <a:off x="107950" y="2852738"/>
          <a:ext cx="8642350" cy="2287588"/>
        </p:xfrm>
        <a:graphic>
          <a:graphicData uri="http://schemas.openxmlformats.org/drawingml/2006/table">
            <a:tbl>
              <a:tblPr rtl="1"/>
              <a:tblGrid>
                <a:gridCol w="2009775">
                  <a:extLst>
                    <a:ext uri="{9D8B030D-6E8A-4147-A177-3AD203B41FA5}">
                      <a16:colId xmlns:a16="http://schemas.microsoft.com/office/drawing/2014/main" val="20000"/>
                    </a:ext>
                  </a:extLst>
                </a:gridCol>
                <a:gridCol w="1901825">
                  <a:extLst>
                    <a:ext uri="{9D8B030D-6E8A-4147-A177-3AD203B41FA5}">
                      <a16:colId xmlns:a16="http://schemas.microsoft.com/office/drawing/2014/main" val="20001"/>
                    </a:ext>
                  </a:extLst>
                </a:gridCol>
                <a:gridCol w="714375">
                  <a:extLst>
                    <a:ext uri="{9D8B030D-6E8A-4147-A177-3AD203B41FA5}">
                      <a16:colId xmlns:a16="http://schemas.microsoft.com/office/drawing/2014/main" val="20002"/>
                    </a:ext>
                  </a:extLst>
                </a:gridCol>
                <a:gridCol w="2139950">
                  <a:extLst>
                    <a:ext uri="{9D8B030D-6E8A-4147-A177-3AD203B41FA5}">
                      <a16:colId xmlns:a16="http://schemas.microsoft.com/office/drawing/2014/main" val="20003"/>
                    </a:ext>
                  </a:extLst>
                </a:gridCol>
                <a:gridCol w="1876425">
                  <a:extLst>
                    <a:ext uri="{9D8B030D-6E8A-4147-A177-3AD203B41FA5}">
                      <a16:colId xmlns:a16="http://schemas.microsoft.com/office/drawing/2014/main" val="20004"/>
                    </a:ext>
                  </a:extLst>
                </a:gridCol>
              </a:tblGrid>
              <a:tr h="1439863">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بد</a:t>
                      </a:r>
                      <a:r>
                        <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   </a:t>
                      </a: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  فروش كالا </a:t>
                      </a:r>
                      <a:r>
                        <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 </a:t>
                      </a: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   بس</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Lotus" pitchFamily="2" charset="-78"/>
                        </a:rPr>
                        <a:t>بد  </a:t>
                      </a:r>
                      <a:r>
                        <a:rPr kumimoji="0" lang="en-US" sz="3200" b="1" i="0" u="none" strike="noStrike" cap="none" normalizeH="0" baseline="0" smtClean="0">
                          <a:ln>
                            <a:noFill/>
                          </a:ln>
                          <a:solidFill>
                            <a:schemeClr val="tx1"/>
                          </a:solidFill>
                          <a:effectLst/>
                          <a:latin typeface="Times New Roman" pitchFamily="18" charset="0"/>
                          <a:cs typeface="Lotus" pitchFamily="2" charset="-78"/>
                        </a:rPr>
                        <a:t>   </a:t>
                      </a:r>
                      <a:r>
                        <a:rPr kumimoji="0" lang="ar-SA" sz="3200" b="1" i="0" u="none" strike="noStrike" cap="none" normalizeH="0" baseline="0" smtClean="0">
                          <a:ln>
                            <a:noFill/>
                          </a:ln>
                          <a:solidFill>
                            <a:schemeClr val="tx1"/>
                          </a:solidFill>
                          <a:effectLst/>
                          <a:latin typeface="Times New Roman" pitchFamily="18" charset="0"/>
                          <a:cs typeface="Lotus" pitchFamily="2" charset="-78"/>
                        </a:rPr>
                        <a:t> صندوق      بس</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847725">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1000</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1000</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5570" name="Rectangle 2"/>
          <p:cNvSpPr>
            <a:spLocks noChangeArrowheads="1"/>
          </p:cNvSpPr>
          <p:nvPr/>
        </p:nvSpPr>
        <p:spPr bwMode="auto">
          <a:xfrm>
            <a:off x="3352800" y="565150"/>
            <a:ext cx="5099050" cy="641350"/>
          </a:xfrm>
          <a:prstGeom prst="rect">
            <a:avLst/>
          </a:prstGeom>
          <a:noFill/>
          <a:ln w="9525">
            <a:noFill/>
            <a:miter lim="800000"/>
            <a:headEnd/>
            <a:tailEnd/>
          </a:ln>
          <a:effectLst/>
        </p:spPr>
        <p:txBody>
          <a:bodyPr wrap="none" anchor="ctr">
            <a:spAutoFit/>
          </a:bodyPr>
          <a:lstStyle/>
          <a:p>
            <a:pPr algn="l" eaLnBrk="1" hangingPunct="1"/>
            <a:r>
              <a:rPr lang="ar-SA" sz="3600">
                <a:ea typeface="Times New Roman" pitchFamily="18" charset="0"/>
                <a:cs typeface="Lotus" pitchFamily="2" charset="-78"/>
              </a:rPr>
              <a:t>و</a:t>
            </a:r>
            <a:r>
              <a:rPr lang="en-US" sz="3600">
                <a:ea typeface="Times New Roman" pitchFamily="18" charset="0"/>
                <a:cs typeface="Lotus" pitchFamily="2" charset="-78"/>
              </a:rPr>
              <a:t> </a:t>
            </a:r>
            <a:r>
              <a:rPr lang="ar-SA" sz="3600">
                <a:ea typeface="Times New Roman" pitchFamily="18" charset="0"/>
                <a:cs typeface="Lotus" pitchFamily="2" charset="-78"/>
              </a:rPr>
              <a:t>اگر فروش به صورت نسيه باشد</a:t>
            </a:r>
            <a:endParaRPr lang="en-US" sz="3600">
              <a:ea typeface="Times New Roman" pitchFamily="18" charset="0"/>
              <a:cs typeface="Arial" pitchFamily="34" charset="0"/>
            </a:endParaRPr>
          </a:p>
        </p:txBody>
      </p:sp>
      <p:graphicFrame>
        <p:nvGraphicFramePr>
          <p:cNvPr id="365603" name="Group 35"/>
          <p:cNvGraphicFramePr>
            <a:graphicFrameLocks noGrp="1"/>
          </p:cNvGraphicFramePr>
          <p:nvPr/>
        </p:nvGraphicFramePr>
        <p:xfrm>
          <a:off x="827088" y="2349500"/>
          <a:ext cx="7273925" cy="2482850"/>
        </p:xfrm>
        <a:graphic>
          <a:graphicData uri="http://schemas.openxmlformats.org/drawingml/2006/table">
            <a:tbl>
              <a:tblPr rtl="1"/>
              <a:tblGrid>
                <a:gridCol w="1690688">
                  <a:extLst>
                    <a:ext uri="{9D8B030D-6E8A-4147-A177-3AD203B41FA5}">
                      <a16:colId xmlns:a16="http://schemas.microsoft.com/office/drawing/2014/main" val="20000"/>
                    </a:ext>
                  </a:extLst>
                </a:gridCol>
                <a:gridCol w="1477962">
                  <a:extLst>
                    <a:ext uri="{9D8B030D-6E8A-4147-A177-3AD203B41FA5}">
                      <a16:colId xmlns:a16="http://schemas.microsoft.com/office/drawing/2014/main" val="20001"/>
                    </a:ext>
                  </a:extLst>
                </a:gridCol>
                <a:gridCol w="1439863">
                  <a:extLst>
                    <a:ext uri="{9D8B030D-6E8A-4147-A177-3AD203B41FA5}">
                      <a16:colId xmlns:a16="http://schemas.microsoft.com/office/drawing/2014/main" val="20002"/>
                    </a:ext>
                  </a:extLst>
                </a:gridCol>
                <a:gridCol w="1087437">
                  <a:extLst>
                    <a:ext uri="{9D8B030D-6E8A-4147-A177-3AD203B41FA5}">
                      <a16:colId xmlns:a16="http://schemas.microsoft.com/office/drawing/2014/main" val="20003"/>
                    </a:ext>
                  </a:extLst>
                </a:gridCol>
                <a:gridCol w="1577975">
                  <a:extLst>
                    <a:ext uri="{9D8B030D-6E8A-4147-A177-3AD203B41FA5}">
                      <a16:colId xmlns:a16="http://schemas.microsoft.com/office/drawing/2014/main" val="20004"/>
                    </a:ext>
                  </a:extLst>
                </a:gridCol>
              </a:tblGrid>
              <a:tr h="1079500">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حساب‌هاي دريافت</a:t>
                      </a: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ن</a:t>
                      </a:r>
                      <a:r>
                        <a:rPr kumimoji="0" lang="ar-SA"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ي</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600" b="1" i="0" u="none" strike="noStrike" cap="none" normalizeH="0" baseline="0" smtClean="0">
                          <a:ln>
                            <a:noFill/>
                          </a:ln>
                          <a:solidFill>
                            <a:schemeClr val="tx1"/>
                          </a:solidFill>
                          <a:effectLst/>
                          <a:latin typeface="Times New Roman" pitchFamily="18" charset="0"/>
                          <a:cs typeface="Lotus" pitchFamily="2" charset="-78"/>
                        </a:rPr>
                        <a:t>فروش كالا</a:t>
                      </a:r>
                      <a:endParaRPr kumimoji="0" lang="en-US" sz="36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40335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1000</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1000</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6594" name="Rectangle 2"/>
          <p:cNvSpPr>
            <a:spLocks noChangeArrowheads="1"/>
          </p:cNvSpPr>
          <p:nvPr/>
        </p:nvSpPr>
        <p:spPr bwMode="auto">
          <a:xfrm>
            <a:off x="673100" y="2011363"/>
            <a:ext cx="7797800" cy="2838450"/>
          </a:xfrm>
          <a:prstGeom prst="rect">
            <a:avLst/>
          </a:prstGeom>
          <a:noFill/>
          <a:ln w="9525">
            <a:noFill/>
            <a:miter lim="800000"/>
            <a:headEnd/>
            <a:tailEnd/>
          </a:ln>
          <a:effectLst/>
        </p:spPr>
        <p:txBody>
          <a:bodyPr anchor="ctr">
            <a:spAutoFit/>
          </a:bodyPr>
          <a:lstStyle/>
          <a:p>
            <a:pPr indent="252413" algn="just" eaLnBrk="1" hangingPunct="1"/>
            <a:r>
              <a:rPr lang="ar-SA" sz="3600">
                <a:cs typeface="Zar" pitchFamily="2" charset="-78"/>
              </a:rPr>
              <a:t>هزينه حمل كالاي فروش</a:t>
            </a:r>
            <a:r>
              <a:rPr lang="ar-SA" sz="3600">
                <a:cs typeface="Arial" pitchFamily="34" charset="0"/>
              </a:rPr>
              <a:t>‌</a:t>
            </a:r>
            <a:r>
              <a:rPr lang="ar-SA" sz="3600">
                <a:cs typeface="Zar" pitchFamily="2" charset="-78"/>
              </a:rPr>
              <a:t>رفته هر چند در حسابي تحت همين نام ثبت مي</a:t>
            </a:r>
            <a:r>
              <a:rPr lang="ar-SA" sz="3600">
                <a:cs typeface="Arial" pitchFamily="34" charset="0"/>
              </a:rPr>
              <a:t>‌</a:t>
            </a:r>
            <a:r>
              <a:rPr lang="ar-SA" sz="3600">
                <a:cs typeface="Zar" pitchFamily="2" charset="-78"/>
              </a:rPr>
              <a:t>شود ولي بر خلاف هزينه حمل كالاي خريداري صرفاً به عنوان يكي از اقلام هزينه، در صورت سود و زيان آورده مي</a:t>
            </a:r>
            <a:r>
              <a:rPr lang="ar-SA" sz="3600">
                <a:cs typeface="Arial" pitchFamily="34" charset="0"/>
              </a:rPr>
              <a:t>‌</a:t>
            </a:r>
            <a:r>
              <a:rPr lang="ar-SA" sz="3600">
                <a:cs typeface="Zar" pitchFamily="2" charset="-78"/>
              </a:rPr>
              <a:t>شود.</a:t>
            </a:r>
          </a:p>
        </p:txBody>
      </p:sp>
      <p:sp>
        <p:nvSpPr>
          <p:cNvPr id="366595" name="Rectangle 3"/>
          <p:cNvSpPr>
            <a:spLocks noChangeArrowheads="1"/>
          </p:cNvSpPr>
          <p:nvPr/>
        </p:nvSpPr>
        <p:spPr bwMode="auto">
          <a:xfrm>
            <a:off x="7175500" y="577850"/>
            <a:ext cx="1077913" cy="762000"/>
          </a:xfrm>
          <a:prstGeom prst="rect">
            <a:avLst/>
          </a:prstGeom>
          <a:noFill/>
          <a:ln w="9525">
            <a:noFill/>
            <a:miter lim="800000"/>
            <a:headEnd/>
            <a:tailEnd/>
          </a:ln>
          <a:effectLst/>
        </p:spPr>
        <p:txBody>
          <a:bodyPr wrap="none">
            <a:spAutoFit/>
          </a:bodyPr>
          <a:lstStyle/>
          <a:p>
            <a:pPr algn="l" eaLnBrk="1" hangingPunct="1"/>
            <a:r>
              <a:rPr lang="ar-SA" sz="4400">
                <a:cs typeface="Zar" pitchFamily="2" charset="-78"/>
              </a:rPr>
              <a:t>نكته:</a:t>
            </a:r>
            <a:endParaRPr lang="en-US" sz="44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7618" name="Rectangle 2"/>
          <p:cNvSpPr>
            <a:spLocks noChangeArrowheads="1"/>
          </p:cNvSpPr>
          <p:nvPr/>
        </p:nvSpPr>
        <p:spPr bwMode="auto">
          <a:xfrm>
            <a:off x="530225" y="2166938"/>
            <a:ext cx="8086725" cy="2528887"/>
          </a:xfrm>
          <a:prstGeom prst="rect">
            <a:avLst/>
          </a:prstGeom>
          <a:noFill/>
          <a:ln w="9525">
            <a:noFill/>
            <a:miter lim="800000"/>
            <a:headEnd/>
            <a:tailEnd/>
          </a:ln>
          <a:effectLst/>
        </p:spPr>
        <p:txBody>
          <a:bodyPr anchor="ctr">
            <a:spAutoFit/>
          </a:bodyPr>
          <a:lstStyle/>
          <a:p>
            <a:pPr indent="252413" algn="just" eaLnBrk="1" hangingPunct="1"/>
            <a:r>
              <a:rPr lang="ar-SA" sz="3200">
                <a:cs typeface="Zar" pitchFamily="2" charset="-78"/>
              </a:rPr>
              <a:t>اگر كالاي فروخته</a:t>
            </a:r>
            <a:r>
              <a:rPr lang="ar-SA" sz="3200">
                <a:cs typeface="Arial" pitchFamily="34" charset="0"/>
              </a:rPr>
              <a:t>‌</a:t>
            </a:r>
            <a:r>
              <a:rPr lang="ar-SA" sz="3200">
                <a:cs typeface="Zar" pitchFamily="2" charset="-78"/>
              </a:rPr>
              <a:t>شده به مشتري به دليل عيب و نقص مرجوع شود، در حساب جداگانه</a:t>
            </a:r>
            <a:r>
              <a:rPr lang="ar-SA" sz="3200">
                <a:cs typeface="Arial" pitchFamily="34" charset="0"/>
              </a:rPr>
              <a:t>‌</a:t>
            </a:r>
            <a:r>
              <a:rPr lang="ar-SA" sz="3200">
                <a:cs typeface="Zar" pitchFamily="2" charset="-78"/>
              </a:rPr>
              <a:t>اي با عنوان «برگشت از فروش» ثبت مي</a:t>
            </a:r>
            <a:r>
              <a:rPr lang="ar-SA" sz="3200">
                <a:cs typeface="Arial" pitchFamily="34" charset="0"/>
              </a:rPr>
              <a:t>‌</a:t>
            </a:r>
            <a:r>
              <a:rPr lang="ar-SA" sz="3200">
                <a:cs typeface="Zar" pitchFamily="2" charset="-78"/>
              </a:rPr>
              <a:t>شود حساب مذكور كاهنده فروش است پس از نظر افزايش / كاهش برعكس حساب فروش مي</a:t>
            </a:r>
            <a:r>
              <a:rPr lang="ar-SA" sz="3200">
                <a:cs typeface="Arial" pitchFamily="34" charset="0"/>
              </a:rPr>
              <a:t>‌</a:t>
            </a:r>
            <a:r>
              <a:rPr lang="ar-SA" sz="3200">
                <a:cs typeface="Zar" pitchFamily="2" charset="-78"/>
              </a:rPr>
              <a:t>باشد.</a:t>
            </a:r>
          </a:p>
        </p:txBody>
      </p:sp>
      <p:sp>
        <p:nvSpPr>
          <p:cNvPr id="367619" name="Rectangle 3"/>
          <p:cNvSpPr>
            <a:spLocks noChangeArrowheads="1"/>
          </p:cNvSpPr>
          <p:nvPr/>
        </p:nvSpPr>
        <p:spPr bwMode="auto">
          <a:xfrm>
            <a:off x="5724525" y="581025"/>
            <a:ext cx="2998788" cy="641350"/>
          </a:xfrm>
          <a:prstGeom prst="rect">
            <a:avLst/>
          </a:prstGeom>
          <a:noFill/>
          <a:ln w="9525">
            <a:noFill/>
            <a:miter lim="800000"/>
            <a:headEnd/>
            <a:tailEnd/>
          </a:ln>
          <a:effectLst/>
        </p:spPr>
        <p:txBody>
          <a:bodyPr wrap="none">
            <a:spAutoFit/>
          </a:bodyPr>
          <a:lstStyle/>
          <a:p>
            <a:pPr algn="l" rtl="0"/>
            <a:r>
              <a:rPr lang="ar-SA" sz="3600">
                <a:cs typeface="Zar" pitchFamily="2" charset="-78"/>
              </a:rPr>
              <a:t>برگشت از فروش:</a:t>
            </a:r>
            <a:endParaRPr lang="en-US" sz="36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68669" name="Group 29"/>
          <p:cNvGraphicFramePr>
            <a:graphicFrameLocks noGrp="1"/>
          </p:cNvGraphicFramePr>
          <p:nvPr/>
        </p:nvGraphicFramePr>
        <p:xfrm>
          <a:off x="1763713" y="2911475"/>
          <a:ext cx="5576887" cy="1828800"/>
        </p:xfrm>
        <a:graphic>
          <a:graphicData uri="http://schemas.openxmlformats.org/drawingml/2006/table">
            <a:tbl>
              <a:tblPr rtl="1"/>
              <a:tblGrid>
                <a:gridCol w="2768600">
                  <a:extLst>
                    <a:ext uri="{9D8B030D-6E8A-4147-A177-3AD203B41FA5}">
                      <a16:colId xmlns:a16="http://schemas.microsoft.com/office/drawing/2014/main" val="20000"/>
                    </a:ext>
                  </a:extLst>
                </a:gridCol>
                <a:gridCol w="2808287">
                  <a:extLst>
                    <a:ext uri="{9D8B030D-6E8A-4147-A177-3AD203B41FA5}">
                      <a16:colId xmlns:a16="http://schemas.microsoft.com/office/drawing/2014/main" val="20001"/>
                    </a:ext>
                  </a:extLst>
                </a:gridCol>
              </a:tblGrid>
              <a:tr h="304800">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برگشت از فروش</a:t>
                      </a: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411163">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بدهكار</a:t>
                      </a:r>
                      <a:endParaRPr kumimoji="0" lang="en-US"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افزايش</a:t>
                      </a:r>
                      <a:endParaRPr kumimoji="0" lang="ar-SA" sz="3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بستانكار</a:t>
                      </a:r>
                      <a:endParaRPr kumimoji="0" lang="en-US"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كاهش</a:t>
                      </a:r>
                      <a:endParaRPr kumimoji="0" lang="ar-SA" sz="3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9666" name="Rectangle 2"/>
          <p:cNvSpPr>
            <a:spLocks noChangeArrowheads="1"/>
          </p:cNvSpPr>
          <p:nvPr/>
        </p:nvSpPr>
        <p:spPr bwMode="auto">
          <a:xfrm>
            <a:off x="1658938" y="2165350"/>
            <a:ext cx="5827712" cy="2530475"/>
          </a:xfrm>
          <a:prstGeom prst="rect">
            <a:avLst/>
          </a:prstGeom>
          <a:noFill/>
          <a:ln w="9525">
            <a:noFill/>
            <a:miter lim="800000"/>
            <a:headEnd/>
            <a:tailEnd/>
          </a:ln>
          <a:effectLst/>
        </p:spPr>
        <p:txBody>
          <a:bodyPr anchor="ctr">
            <a:spAutoFit/>
          </a:bodyPr>
          <a:lstStyle/>
          <a:p>
            <a:pPr indent="252413" algn="just" eaLnBrk="1" hangingPunct="1"/>
            <a:r>
              <a:rPr lang="ar-SA" sz="4000">
                <a:cs typeface="Zar" pitchFamily="2" charset="-78"/>
              </a:rPr>
              <a:t>بخشي از كالاي فروخته</a:t>
            </a:r>
            <a:r>
              <a:rPr lang="ar-SA" sz="4000">
                <a:cs typeface="Arial" pitchFamily="34" charset="0"/>
              </a:rPr>
              <a:t>‌</a:t>
            </a:r>
            <a:r>
              <a:rPr lang="ar-SA" sz="4000">
                <a:cs typeface="Zar" pitchFamily="2" charset="-78"/>
              </a:rPr>
              <a:t>شده فروشگاه آلفا به ارزش 100 ريال به دليل عيب و نقص مرجوع شد.</a:t>
            </a:r>
          </a:p>
        </p:txBody>
      </p:sp>
      <p:sp>
        <p:nvSpPr>
          <p:cNvPr id="369667" name="Rectangle 3"/>
          <p:cNvSpPr>
            <a:spLocks noChangeArrowheads="1"/>
          </p:cNvSpPr>
          <p:nvPr/>
        </p:nvSpPr>
        <p:spPr bwMode="auto">
          <a:xfrm>
            <a:off x="6731000" y="438150"/>
            <a:ext cx="1220788" cy="762000"/>
          </a:xfrm>
          <a:prstGeom prst="rect">
            <a:avLst/>
          </a:prstGeom>
          <a:noFill/>
          <a:ln w="9525">
            <a:noFill/>
            <a:miter lim="800000"/>
            <a:headEnd/>
            <a:tailEnd/>
          </a:ln>
          <a:effectLst/>
        </p:spPr>
        <p:txBody>
          <a:bodyPr wrap="none">
            <a:spAutoFit/>
          </a:bodyPr>
          <a:lstStyle/>
          <a:p>
            <a:pPr algn="l" rtl="0"/>
            <a:r>
              <a:rPr lang="ar-SA" sz="4400">
                <a:cs typeface="Zar" pitchFamily="2" charset="-78"/>
              </a:rPr>
              <a:t>مثال:</a:t>
            </a:r>
            <a:endParaRPr lang="en-US" sz="44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70724" name="Group 36"/>
          <p:cNvGraphicFramePr>
            <a:graphicFrameLocks noGrp="1"/>
          </p:cNvGraphicFramePr>
          <p:nvPr/>
        </p:nvGraphicFramePr>
        <p:xfrm>
          <a:off x="755650" y="2060575"/>
          <a:ext cx="7345363" cy="2365375"/>
        </p:xfrm>
        <a:graphic>
          <a:graphicData uri="http://schemas.openxmlformats.org/drawingml/2006/table">
            <a:tbl>
              <a:tblPr rtl="1"/>
              <a:tblGrid>
                <a:gridCol w="170815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865188">
                  <a:extLst>
                    <a:ext uri="{9D8B030D-6E8A-4147-A177-3AD203B41FA5}">
                      <a16:colId xmlns:a16="http://schemas.microsoft.com/office/drawing/2014/main" val="20002"/>
                    </a:ext>
                  </a:extLst>
                </a:gridCol>
                <a:gridCol w="1501775">
                  <a:extLst>
                    <a:ext uri="{9D8B030D-6E8A-4147-A177-3AD203B41FA5}">
                      <a16:colId xmlns:a16="http://schemas.microsoft.com/office/drawing/2014/main" val="20003"/>
                    </a:ext>
                  </a:extLst>
                </a:gridCol>
                <a:gridCol w="1593850">
                  <a:extLst>
                    <a:ext uri="{9D8B030D-6E8A-4147-A177-3AD203B41FA5}">
                      <a16:colId xmlns:a16="http://schemas.microsoft.com/office/drawing/2014/main" val="20004"/>
                    </a:ext>
                  </a:extLst>
                </a:gridCol>
              </a:tblGrid>
              <a:tr h="1368425">
                <a:tc gridSpan="2">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3600" b="1" i="0" u="none" strike="noStrike" cap="none" normalizeH="0" baseline="0" smtClean="0">
                          <a:ln>
                            <a:noFill/>
                          </a:ln>
                          <a:solidFill>
                            <a:schemeClr val="tx1"/>
                          </a:solidFill>
                          <a:effectLst/>
                          <a:latin typeface="Times New Roman" pitchFamily="18" charset="0"/>
                          <a:cs typeface="Lotus" pitchFamily="2" charset="-78"/>
                        </a:rPr>
                        <a:t>حساب‌هاي</a:t>
                      </a:r>
                      <a:r>
                        <a:rPr kumimoji="0" lang="ar-SA" sz="4000" b="1" i="0" u="none" strike="noStrike" cap="none" normalizeH="0" baseline="0" smtClean="0">
                          <a:ln>
                            <a:noFill/>
                          </a:ln>
                          <a:solidFill>
                            <a:schemeClr val="tx1"/>
                          </a:solidFill>
                          <a:effectLst/>
                          <a:latin typeface="Times New Roman" pitchFamily="18" charset="0"/>
                          <a:cs typeface="Lotus" pitchFamily="2" charset="-78"/>
                        </a:rPr>
                        <a:t> دريافت</a:t>
                      </a:r>
                      <a:r>
                        <a:rPr kumimoji="0" lang="fa-IR" sz="4000" b="1" i="0" u="none" strike="noStrike" cap="none" normalizeH="0" baseline="0" smtClean="0">
                          <a:ln>
                            <a:noFill/>
                          </a:ln>
                          <a:solidFill>
                            <a:schemeClr val="tx1"/>
                          </a:solidFill>
                          <a:effectLst/>
                          <a:latin typeface="Times New Roman" pitchFamily="18" charset="0"/>
                          <a:cs typeface="Lotus" pitchFamily="2" charset="-78"/>
                        </a:rPr>
                        <a:t>ن</a:t>
                      </a:r>
                      <a:r>
                        <a:rPr kumimoji="0" lang="ar-SA" sz="4000" b="1" i="0" u="none" strike="noStrike" cap="none" normalizeH="0" baseline="0" smtClean="0">
                          <a:ln>
                            <a:noFill/>
                          </a:ln>
                          <a:solidFill>
                            <a:schemeClr val="tx1"/>
                          </a:solidFill>
                          <a:effectLst/>
                          <a:latin typeface="Times New Roman" pitchFamily="18" charset="0"/>
                          <a:cs typeface="Lotus" pitchFamily="2" charset="-78"/>
                        </a:rPr>
                        <a:t>ي</a:t>
                      </a:r>
                      <a:endParaRPr kumimoji="0" lang="en-US" sz="40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000" b="1" i="0" u="none" strike="noStrike" cap="none" normalizeH="0" baseline="0" smtClean="0">
                          <a:ln>
                            <a:noFill/>
                          </a:ln>
                          <a:solidFill>
                            <a:schemeClr val="tx1"/>
                          </a:solidFill>
                          <a:effectLst/>
                          <a:latin typeface="Times New Roman" pitchFamily="18" charset="0"/>
                          <a:cs typeface="Lotus" pitchFamily="2" charset="-78"/>
                        </a:rPr>
                        <a:t>برگشت از فرو</a:t>
                      </a:r>
                      <a:r>
                        <a:rPr kumimoji="0" lang="fa-IR" sz="4000" b="1" i="0" u="none" strike="noStrike" cap="none" normalizeH="0" baseline="0" smtClean="0">
                          <a:ln>
                            <a:noFill/>
                          </a:ln>
                          <a:solidFill>
                            <a:schemeClr val="tx1"/>
                          </a:solidFill>
                          <a:effectLst/>
                          <a:latin typeface="Times New Roman" pitchFamily="18" charset="0"/>
                          <a:cs typeface="Lotus" pitchFamily="2" charset="-78"/>
                        </a:rPr>
                        <a:t>ش</a:t>
                      </a:r>
                      <a:endParaRPr kumimoji="0" lang="en-US" sz="40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996950">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a:t>
                      </a:r>
                      <a:endParaRPr kumimoji="0" lang="ar-SA" sz="4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4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a:t>
                      </a:r>
                      <a:endParaRPr kumimoji="0" lang="ar-SA" sz="4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1714" name="Rectangle 2"/>
          <p:cNvSpPr>
            <a:spLocks noChangeArrowheads="1"/>
          </p:cNvSpPr>
          <p:nvPr/>
        </p:nvSpPr>
        <p:spPr bwMode="auto">
          <a:xfrm>
            <a:off x="1138238" y="2420938"/>
            <a:ext cx="6888162" cy="762000"/>
          </a:xfrm>
          <a:prstGeom prst="rect">
            <a:avLst/>
          </a:prstGeom>
          <a:noFill/>
          <a:ln w="9525">
            <a:noFill/>
            <a:miter lim="800000"/>
            <a:headEnd/>
            <a:tailEnd/>
          </a:ln>
          <a:effectLst/>
        </p:spPr>
        <p:txBody>
          <a:bodyPr wrap="none" anchor="ctr">
            <a:spAutoFit/>
          </a:bodyPr>
          <a:lstStyle/>
          <a:p>
            <a:pPr algn="justLow" eaLnBrk="1" hangingPunct="1"/>
            <a:r>
              <a:rPr lang="ar-SA" sz="4400">
                <a:cs typeface="Zar" pitchFamily="2" charset="-78"/>
              </a:rPr>
              <a:t>انواع تخفيفات در مؤسسات تجاري</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922" name="Rectangle 2"/>
          <p:cNvSpPr>
            <a:spLocks noGrp="1" noChangeArrowheads="1"/>
          </p:cNvSpPr>
          <p:nvPr>
            <p:ph type="ctrTitle"/>
          </p:nvPr>
        </p:nvSpPr>
        <p:spPr>
          <a:xfrm>
            <a:off x="3851275" y="404813"/>
            <a:ext cx="4821238" cy="762000"/>
          </a:xfrm>
          <a:noFill/>
        </p:spPr>
        <p:txBody>
          <a:bodyPr>
            <a:normAutofit/>
          </a:bodyPr>
          <a:lstStyle/>
          <a:p>
            <a:r>
              <a:rPr lang="fa-IR" dirty="0"/>
              <a:t>اصول حسابداري  1 </a:t>
            </a:r>
            <a:endParaRPr lang="en-US" dirty="0"/>
          </a:p>
        </p:txBody>
      </p:sp>
      <p:sp>
        <p:nvSpPr>
          <p:cNvPr id="209923" name="Rectangle 3"/>
          <p:cNvSpPr>
            <a:spLocks noGrp="1" noChangeArrowheads="1"/>
          </p:cNvSpPr>
          <p:nvPr>
            <p:ph type="subTitle" idx="1"/>
          </p:nvPr>
        </p:nvSpPr>
        <p:spPr>
          <a:xfrm>
            <a:off x="250825" y="1785926"/>
            <a:ext cx="8137525" cy="4286280"/>
          </a:xfrm>
        </p:spPr>
        <p:txBody>
          <a:bodyPr>
            <a:normAutofit/>
          </a:bodyPr>
          <a:lstStyle/>
          <a:p>
            <a:pPr algn="r">
              <a:lnSpc>
                <a:spcPct val="80000"/>
              </a:lnSpc>
            </a:pPr>
            <a:r>
              <a:rPr lang="fa-IR" sz="4000" i="1" dirty="0"/>
              <a:t>رشته : </a:t>
            </a:r>
            <a:r>
              <a:rPr lang="fa-IR" sz="3900" i="1" dirty="0"/>
              <a:t>مديريت( بازرگاني ، دولتي و ... )</a:t>
            </a:r>
            <a:r>
              <a:rPr lang="fa-IR" sz="4000" i="1" dirty="0"/>
              <a:t> </a:t>
            </a:r>
          </a:p>
          <a:p>
            <a:pPr algn="r">
              <a:lnSpc>
                <a:spcPct val="80000"/>
              </a:lnSpc>
            </a:pPr>
            <a:r>
              <a:rPr lang="fa-IR" sz="4000" i="1" dirty="0"/>
              <a:t>تعداد واحد : 3 واحد</a:t>
            </a:r>
          </a:p>
          <a:p>
            <a:pPr algn="r">
              <a:lnSpc>
                <a:spcPct val="80000"/>
              </a:lnSpc>
            </a:pPr>
            <a:r>
              <a:rPr lang="fa-IR" sz="4000" i="1" dirty="0"/>
              <a:t>نام منبع : اصول حسابداري 1</a:t>
            </a:r>
          </a:p>
          <a:p>
            <a:pPr algn="r">
              <a:lnSpc>
                <a:spcPct val="80000"/>
              </a:lnSpc>
            </a:pPr>
            <a:r>
              <a:rPr lang="fa-IR" sz="4000" dirty="0"/>
              <a:t>مولف : دکتر ويدا مجتهد زاده</a:t>
            </a:r>
          </a:p>
          <a:p>
            <a:pPr algn="r">
              <a:lnSpc>
                <a:spcPct val="80000"/>
              </a:lnSpc>
            </a:pPr>
            <a:r>
              <a:rPr lang="fa-IR" sz="4000" dirty="0"/>
              <a:t>تهيه کننده : دکتر محمد جواد </a:t>
            </a:r>
            <a:r>
              <a:rPr lang="fa-IR" sz="4000" dirty="0" smtClean="0"/>
              <a:t>حضوري</a:t>
            </a:r>
          </a:p>
          <a:p>
            <a:pPr algn="r">
              <a:lnSpc>
                <a:spcPct val="80000"/>
              </a:lnSpc>
            </a:pPr>
            <a:endParaRPr lang="fa-IR" sz="4000" dirty="0" smtClean="0"/>
          </a:p>
        </p:txBody>
      </p:sp>
      <p:sp>
        <p:nvSpPr>
          <p:cNvPr id="4" name="Footer Placeholder 3"/>
          <p:cNvSpPr>
            <a:spLocks noGrp="1"/>
          </p:cNvSpPr>
          <p:nvPr>
            <p:ph type="ftr" sz="quarter" idx="11"/>
          </p:nvPr>
        </p:nvSpPr>
        <p:spPr/>
        <p:txBody>
          <a:bodyPr/>
          <a:lstStyle/>
          <a:p>
            <a:endParaRPr kumimoji="0" lang="en-US" dirty="0"/>
          </a:p>
        </p:txBody>
      </p:sp>
    </p:spTree>
    <p:extLst>
      <p:ext uri="{BB962C8B-B14F-4D97-AF65-F5344CB8AC3E}">
        <p14:creationId xmlns:p14="http://schemas.microsoft.com/office/powerpoint/2010/main" val="1996241598"/>
      </p:ext>
    </p:extLst>
  </p:cSld>
  <p:clrMapOvr>
    <a:masterClrMapping/>
  </p:clrMapOvr>
  <p:transition>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p:txBody>
          <a:bodyPr/>
          <a:lstStyle/>
          <a:p>
            <a:pPr algn="ctr"/>
            <a:r>
              <a:rPr lang="fa-IR"/>
              <a:t>اموال چيست ؟</a:t>
            </a:r>
            <a:endParaRPr lang="en-US"/>
          </a:p>
        </p:txBody>
      </p:sp>
      <p:sp>
        <p:nvSpPr>
          <p:cNvPr id="643075" name="Rectangle 3"/>
          <p:cNvSpPr>
            <a:spLocks noChangeArrowheads="1"/>
          </p:cNvSpPr>
          <p:nvPr/>
        </p:nvSpPr>
        <p:spPr bwMode="auto">
          <a:xfrm>
            <a:off x="5791200" y="1733550"/>
            <a:ext cx="2743200" cy="1746250"/>
          </a:xfrm>
          <a:prstGeom prst="rect">
            <a:avLst/>
          </a:prstGeom>
          <a:solidFill>
            <a:srgbClr val="EF9100"/>
          </a:solidFill>
          <a:ln w="12700">
            <a:solidFill>
              <a:srgbClr val="FF0000"/>
            </a:solidFill>
            <a:miter lim="800000"/>
            <a:headEnd/>
            <a:tailEnd/>
          </a:ln>
          <a:effectLst>
            <a:outerShdw dist="107763" dir="2700000" algn="ctr" rotWithShape="0">
              <a:srgbClr val="000000"/>
            </a:outerShdw>
          </a:effectLst>
        </p:spPr>
        <p:txBody>
          <a:bodyPr lIns="90488" tIns="44450" rIns="90488" bIns="44450">
            <a:spAutoFit/>
          </a:bodyPr>
          <a:lstStyle/>
          <a:p>
            <a:pPr algn="ctr" rtl="0"/>
            <a:r>
              <a:rPr lang="fa-IR" sz="3600">
                <a:effectLst>
                  <a:outerShdw blurRad="38100" dist="38100" dir="2700000" algn="tl">
                    <a:srgbClr val="000000"/>
                  </a:outerShdw>
                </a:effectLst>
                <a:cs typeface="Zar" pitchFamily="2" charset="-78"/>
              </a:rPr>
              <a:t>ارزش داشتن :</a:t>
            </a:r>
          </a:p>
          <a:p>
            <a:pPr algn="ctr" rtl="0"/>
            <a:r>
              <a:rPr lang="fa-IR" sz="2400">
                <a:solidFill>
                  <a:srgbClr val="F8F8F8"/>
                </a:solidFill>
                <a:effectLst>
                  <a:outerShdw blurRad="38100" dist="38100" dir="2700000" algn="tl">
                    <a:srgbClr val="000000"/>
                  </a:outerShdw>
                </a:effectLst>
                <a:cs typeface="Zar" pitchFamily="2" charset="-78"/>
              </a:rPr>
              <a:t>افراد  حاضرند براي</a:t>
            </a:r>
          </a:p>
          <a:p>
            <a:pPr algn="ctr" rtl="0"/>
            <a:r>
              <a:rPr lang="fa-IR" sz="2400">
                <a:solidFill>
                  <a:srgbClr val="F8F8F8"/>
                </a:solidFill>
                <a:effectLst>
                  <a:outerShdw blurRad="38100" dist="38100" dir="2700000" algn="tl">
                    <a:srgbClr val="000000"/>
                  </a:outerShdw>
                </a:effectLst>
                <a:cs typeface="Zar" pitchFamily="2" charset="-78"/>
              </a:rPr>
              <a:t>به دست آوردن آنها</a:t>
            </a:r>
          </a:p>
          <a:p>
            <a:pPr algn="ctr" rtl="0"/>
            <a:r>
              <a:rPr lang="fa-IR" sz="2400">
                <a:solidFill>
                  <a:srgbClr val="F8F8F8"/>
                </a:solidFill>
                <a:effectLst>
                  <a:outerShdw blurRad="38100" dist="38100" dir="2700000" algn="tl">
                    <a:srgbClr val="000000"/>
                  </a:outerShdw>
                </a:effectLst>
                <a:cs typeface="Zar" pitchFamily="2" charset="-78"/>
              </a:rPr>
              <a:t>پول پرداخت کنند</a:t>
            </a:r>
            <a:endParaRPr lang="en-US" sz="2400">
              <a:solidFill>
                <a:srgbClr val="F8F8F8"/>
              </a:solidFill>
              <a:effectLst>
                <a:outerShdw blurRad="38100" dist="38100" dir="2700000" algn="tl">
                  <a:srgbClr val="000000"/>
                </a:outerShdw>
              </a:effectLst>
              <a:cs typeface="Zar" pitchFamily="2" charset="-78"/>
            </a:endParaRPr>
          </a:p>
        </p:txBody>
      </p:sp>
      <p:cxnSp>
        <p:nvCxnSpPr>
          <p:cNvPr id="643076" name="AutoShape 4"/>
          <p:cNvCxnSpPr>
            <a:cxnSpLocks noChangeShapeType="1"/>
            <a:stCxn id="643079" idx="3"/>
          </p:cNvCxnSpPr>
          <p:nvPr/>
        </p:nvCxnSpPr>
        <p:spPr bwMode="auto">
          <a:xfrm>
            <a:off x="2819400" y="2244725"/>
            <a:ext cx="3068638" cy="106363"/>
          </a:xfrm>
          <a:prstGeom prst="straightConnector1">
            <a:avLst/>
          </a:prstGeom>
          <a:noFill/>
          <a:ln w="57150">
            <a:solidFill>
              <a:schemeClr val="bg2"/>
            </a:solidFill>
            <a:round/>
            <a:headEnd/>
            <a:tailEnd type="triangle" w="med" len="med"/>
          </a:ln>
          <a:effectLst/>
        </p:spPr>
      </p:cxnSp>
      <p:sp>
        <p:nvSpPr>
          <p:cNvPr id="643077" name="Rectangle 5"/>
          <p:cNvSpPr>
            <a:spLocks noChangeArrowheads="1"/>
          </p:cNvSpPr>
          <p:nvPr/>
        </p:nvSpPr>
        <p:spPr bwMode="auto">
          <a:xfrm>
            <a:off x="381000" y="4457700"/>
            <a:ext cx="3543300" cy="1382713"/>
          </a:xfrm>
          <a:prstGeom prst="rect">
            <a:avLst/>
          </a:prstGeom>
          <a:solidFill>
            <a:srgbClr val="EF9100"/>
          </a:solidFill>
          <a:ln w="127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rtl="0"/>
            <a:r>
              <a:rPr lang="fa-IR" sz="2800">
                <a:effectLst>
                  <a:outerShdw blurRad="38100" dist="38100" dir="2700000" algn="tl">
                    <a:srgbClr val="000000"/>
                  </a:outerShdw>
                </a:effectLst>
                <a:cs typeface="Zar" pitchFamily="2" charset="-78"/>
              </a:rPr>
              <a:t>امکان تملک داشتن :</a:t>
            </a:r>
          </a:p>
          <a:p>
            <a:pPr algn="ctr" rtl="0"/>
            <a:r>
              <a:rPr lang="fa-IR" sz="2800">
                <a:solidFill>
                  <a:srgbClr val="F8F8F8"/>
                </a:solidFill>
                <a:effectLst>
                  <a:outerShdw blurRad="38100" dist="38100" dir="2700000" algn="tl">
                    <a:srgbClr val="000000"/>
                  </a:outerShdw>
                </a:effectLst>
                <a:cs typeface="Zar" pitchFamily="2" charset="-78"/>
              </a:rPr>
              <a:t>شرايط تصاحب آن براي انسانها وجود دارد </a:t>
            </a:r>
            <a:endParaRPr lang="en-US" sz="2800">
              <a:solidFill>
                <a:srgbClr val="F8F8F8"/>
              </a:solidFill>
              <a:effectLst>
                <a:outerShdw blurRad="38100" dist="38100" dir="2700000" algn="tl">
                  <a:srgbClr val="000000"/>
                </a:outerShdw>
              </a:effectLst>
              <a:cs typeface="Zar" pitchFamily="2" charset="-78"/>
            </a:endParaRPr>
          </a:p>
        </p:txBody>
      </p:sp>
      <p:cxnSp>
        <p:nvCxnSpPr>
          <p:cNvPr id="643078" name="AutoShape 6"/>
          <p:cNvCxnSpPr>
            <a:cxnSpLocks noChangeShapeType="1"/>
          </p:cNvCxnSpPr>
          <p:nvPr/>
        </p:nvCxnSpPr>
        <p:spPr bwMode="auto">
          <a:xfrm>
            <a:off x="1374775" y="2689225"/>
            <a:ext cx="511175" cy="1749425"/>
          </a:xfrm>
          <a:prstGeom prst="straightConnector1">
            <a:avLst/>
          </a:prstGeom>
          <a:noFill/>
          <a:ln w="57150">
            <a:solidFill>
              <a:schemeClr val="bg2"/>
            </a:solidFill>
            <a:round/>
            <a:headEnd/>
            <a:tailEnd type="triangle" w="med" len="med"/>
          </a:ln>
          <a:effectLst/>
        </p:spPr>
      </p:cxnSp>
      <p:sp>
        <p:nvSpPr>
          <p:cNvPr id="643079" name="Rectangle 7"/>
          <p:cNvSpPr>
            <a:spLocks noChangeArrowheads="1"/>
          </p:cNvSpPr>
          <p:nvPr/>
        </p:nvSpPr>
        <p:spPr bwMode="auto">
          <a:xfrm>
            <a:off x="685800" y="1736725"/>
            <a:ext cx="2133600" cy="1014413"/>
          </a:xfrm>
          <a:prstGeom prst="rect">
            <a:avLst/>
          </a:prstGeom>
          <a:solidFill>
            <a:srgbClr val="EF9100"/>
          </a:solidFill>
          <a:ln w="127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rtl="0">
              <a:spcBef>
                <a:spcPct val="50000"/>
              </a:spcBef>
            </a:pPr>
            <a:r>
              <a:rPr lang="fa-IR" sz="2400">
                <a:solidFill>
                  <a:srgbClr val="F8F8F8"/>
                </a:solidFill>
                <a:effectLst>
                  <a:outerShdw blurRad="38100" dist="38100" dir="2700000" algn="tl">
                    <a:srgbClr val="000000"/>
                  </a:outerShdw>
                </a:effectLst>
                <a:cs typeface="Zar" pitchFamily="2" charset="-78"/>
              </a:rPr>
              <a:t>دو خصيصه ذاتي</a:t>
            </a:r>
          </a:p>
          <a:p>
            <a:pPr algn="ctr" rtl="0">
              <a:spcBef>
                <a:spcPct val="50000"/>
              </a:spcBef>
            </a:pPr>
            <a:r>
              <a:rPr lang="fa-IR" sz="2400">
                <a:solidFill>
                  <a:srgbClr val="F8F8F8"/>
                </a:solidFill>
                <a:effectLst>
                  <a:outerShdw blurRad="38100" dist="38100" dir="2700000" algn="tl">
                    <a:srgbClr val="000000"/>
                  </a:outerShdw>
                </a:effectLst>
                <a:cs typeface="Zar" pitchFamily="2" charset="-78"/>
              </a:rPr>
              <a:t>اموال</a:t>
            </a:r>
            <a:endParaRPr lang="en-US" sz="2400">
              <a:solidFill>
                <a:srgbClr val="F8F8F8"/>
              </a:solidFill>
              <a:effectLst>
                <a:outerShdw blurRad="38100" dist="38100" dir="2700000" algn="tl">
                  <a:srgbClr val="000000"/>
                </a:outerShdw>
              </a:effectLst>
              <a:cs typeface="Zar" pitchFamily="2" charset="-78"/>
            </a:endParaRPr>
          </a:p>
        </p:txBody>
      </p:sp>
      <p:graphicFrame>
        <p:nvGraphicFramePr>
          <p:cNvPr id="643080" name="Object 8"/>
          <p:cNvGraphicFramePr>
            <a:graphicFrameLocks noChangeAspect="1"/>
          </p:cNvGraphicFramePr>
          <p:nvPr/>
        </p:nvGraphicFramePr>
        <p:xfrm>
          <a:off x="5940425" y="3644900"/>
          <a:ext cx="2655888" cy="2803525"/>
        </p:xfrm>
        <a:graphic>
          <a:graphicData uri="http://schemas.openxmlformats.org/presentationml/2006/ole">
            <mc:AlternateContent xmlns:mc="http://schemas.openxmlformats.org/markup-compatibility/2006">
              <mc:Choice xmlns:v="urn:schemas-microsoft-com:vml" Requires="v">
                <p:oleObj spid="_x0000_s643090" name="Clip" r:id="rId3" imgW="1574280" imgH="1661400" progId="">
                  <p:embed/>
                </p:oleObj>
              </mc:Choice>
              <mc:Fallback>
                <p:oleObj name="Clip" r:id="rId3" imgW="1574280" imgH="1661400" progId="">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3644900"/>
                        <a:ext cx="2655888" cy="2803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Footer Placeholder 8"/>
          <p:cNvSpPr>
            <a:spLocks noGrp="1"/>
          </p:cNvSpPr>
          <p:nvPr>
            <p:ph type="ftr" sz="quarter" idx="11"/>
          </p:nvPr>
        </p:nvSpPr>
        <p:spPr/>
        <p:txBody>
          <a:bodyPr/>
          <a:lstStyle/>
          <a:p>
            <a:endParaRPr kumimoji="0" lang="en-US"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43076"/>
                                        </p:tgtEl>
                                        <p:attrNameLst>
                                          <p:attrName>style.visibility</p:attrName>
                                        </p:attrNameLst>
                                      </p:cBhvr>
                                      <p:to>
                                        <p:strVal val="visible"/>
                                      </p:to>
                                    </p:set>
                                    <p:animEffect transition="in" filter="wipe(left)">
                                      <p:cBhvr>
                                        <p:cTn id="7" dur="500"/>
                                        <p:tgtEl>
                                          <p:spTgt spid="64307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643075"/>
                                        </p:tgtEl>
                                        <p:attrNameLst>
                                          <p:attrName>style.visibility</p:attrName>
                                        </p:attrNameLst>
                                      </p:cBhvr>
                                      <p:to>
                                        <p:strVal val="visible"/>
                                      </p:to>
                                    </p:set>
                                    <p:anim calcmode="lin" valueType="num">
                                      <p:cBhvr additive="base">
                                        <p:cTn id="11" dur="500" fill="hold"/>
                                        <p:tgtEl>
                                          <p:spTgt spid="643075"/>
                                        </p:tgtEl>
                                        <p:attrNameLst>
                                          <p:attrName>ppt_x</p:attrName>
                                        </p:attrNameLst>
                                      </p:cBhvr>
                                      <p:tavLst>
                                        <p:tav tm="0">
                                          <p:val>
                                            <p:strVal val="1+#ppt_w/2"/>
                                          </p:val>
                                        </p:tav>
                                        <p:tav tm="100000">
                                          <p:val>
                                            <p:strVal val="#ppt_x"/>
                                          </p:val>
                                        </p:tav>
                                      </p:tavLst>
                                    </p:anim>
                                    <p:anim calcmode="lin" valueType="num">
                                      <p:cBhvr additive="base">
                                        <p:cTn id="12" dur="500" fill="hold"/>
                                        <p:tgtEl>
                                          <p:spTgt spid="64307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43078"/>
                                        </p:tgtEl>
                                        <p:attrNameLst>
                                          <p:attrName>style.visibility</p:attrName>
                                        </p:attrNameLst>
                                      </p:cBhvr>
                                      <p:to>
                                        <p:strVal val="visible"/>
                                      </p:to>
                                    </p:set>
                                    <p:animEffect transition="in" filter="wipe(up)">
                                      <p:cBhvr>
                                        <p:cTn id="16" dur="500"/>
                                        <p:tgtEl>
                                          <p:spTgt spid="643078"/>
                                        </p:tgtEl>
                                      </p:cBhvr>
                                    </p:animEffect>
                                  </p:childTnLst>
                                </p:cTn>
                              </p:par>
                            </p:childTnLst>
                          </p:cTn>
                        </p:par>
                        <p:par>
                          <p:cTn id="17" fill="hold">
                            <p:stCondLst>
                              <p:cond delay="1500"/>
                            </p:stCondLst>
                            <p:childTnLst>
                              <p:par>
                                <p:cTn id="18" presetID="12" presetClass="entr" presetSubtype="1" fill="hold" grpId="0" nodeType="afterEffect">
                                  <p:stCondLst>
                                    <p:cond delay="0"/>
                                  </p:stCondLst>
                                  <p:childTnLst>
                                    <p:set>
                                      <p:cBhvr>
                                        <p:cTn id="19" dur="1" fill="hold">
                                          <p:stCondLst>
                                            <p:cond delay="0"/>
                                          </p:stCondLst>
                                        </p:cTn>
                                        <p:tgtEl>
                                          <p:spTgt spid="643077"/>
                                        </p:tgtEl>
                                        <p:attrNameLst>
                                          <p:attrName>style.visibility</p:attrName>
                                        </p:attrNameLst>
                                      </p:cBhvr>
                                      <p:to>
                                        <p:strVal val="visible"/>
                                      </p:to>
                                    </p:set>
                                    <p:animEffect transition="in" filter="slide(fromTop)">
                                      <p:cBhvr>
                                        <p:cTn id="20" dur="500"/>
                                        <p:tgtEl>
                                          <p:spTgt spid="64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5" grpId="0" animBg="1" autoUpdateAnimBg="0"/>
      <p:bldP spid="643077" grpId="0" animBg="1" autoUpdateAnimBg="0"/>
    </p:bldLst>
  </p:timing>
</p:sld>
</file>

<file path=ppt/slides/slide2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2738" name="Rectangle 2"/>
          <p:cNvSpPr>
            <a:spLocks noChangeArrowheads="1"/>
          </p:cNvSpPr>
          <p:nvPr/>
        </p:nvSpPr>
        <p:spPr bwMode="auto">
          <a:xfrm>
            <a:off x="536575" y="1989138"/>
            <a:ext cx="7858125" cy="3019425"/>
          </a:xfrm>
          <a:prstGeom prst="rect">
            <a:avLst/>
          </a:prstGeom>
          <a:noFill/>
          <a:ln w="9525">
            <a:noFill/>
            <a:miter lim="800000"/>
            <a:headEnd/>
            <a:tailEnd/>
          </a:ln>
          <a:effectLst/>
        </p:spPr>
        <p:txBody>
          <a:bodyPr wrap="none" anchor="ctr">
            <a:spAutoFit/>
          </a:bodyPr>
          <a:lstStyle/>
          <a:p>
            <a:pPr indent="252413" eaLnBrk="1" hangingPunct="1"/>
            <a:r>
              <a:rPr lang="ar-SA">
                <a:cs typeface="Zar" pitchFamily="2" charset="-78"/>
              </a:rPr>
              <a:t>1- تخفيفات تجاري</a:t>
            </a:r>
            <a:endParaRPr lang="en-US">
              <a:cs typeface="Zar" pitchFamily="2" charset="-78"/>
            </a:endParaRPr>
          </a:p>
          <a:p>
            <a:pPr indent="252413" eaLnBrk="1" hangingPunct="1"/>
            <a:r>
              <a:rPr lang="ar-SA">
                <a:cs typeface="Zar" pitchFamily="2" charset="-78"/>
              </a:rPr>
              <a:t>2- تخفيفات بر اساس توافق طرفين</a:t>
            </a:r>
            <a:endParaRPr lang="en-US">
              <a:cs typeface="Zar" pitchFamily="2" charset="-78"/>
            </a:endParaRPr>
          </a:p>
          <a:p>
            <a:pPr indent="252413" eaLnBrk="1" hangingPunct="1"/>
            <a:r>
              <a:rPr lang="ar-SA">
                <a:cs typeface="Zar" pitchFamily="2" charset="-78"/>
              </a:rPr>
              <a:t>3- تخفيفات به دليل عيب و نقص</a:t>
            </a:r>
            <a:endParaRPr lang="en-US">
              <a:cs typeface="Zar" pitchFamily="2" charset="-78"/>
            </a:endParaRPr>
          </a:p>
          <a:p>
            <a:pPr indent="252413" eaLnBrk="1" hangingPunct="1"/>
            <a:r>
              <a:rPr lang="ar-SA">
                <a:cs typeface="Zar" pitchFamily="2" charset="-78"/>
              </a:rPr>
              <a:t>4- تخفيفات نقدي خريد / فروش</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3762" name="Rectangle 2"/>
          <p:cNvSpPr>
            <a:spLocks noChangeArrowheads="1"/>
          </p:cNvSpPr>
          <p:nvPr/>
        </p:nvSpPr>
        <p:spPr bwMode="auto">
          <a:xfrm>
            <a:off x="250825" y="2454275"/>
            <a:ext cx="8358188" cy="1949450"/>
          </a:xfrm>
          <a:prstGeom prst="rect">
            <a:avLst/>
          </a:prstGeom>
          <a:noFill/>
          <a:ln w="9525">
            <a:noFill/>
            <a:miter lim="800000"/>
            <a:headEnd/>
            <a:tailEnd/>
          </a:ln>
          <a:effectLst/>
        </p:spPr>
        <p:txBody>
          <a:bodyPr lIns="0" tIns="0" rIns="0" bIns="0" anchor="ctr">
            <a:spAutoFit/>
          </a:bodyPr>
          <a:lstStyle/>
          <a:p>
            <a:pPr eaLnBrk="1" hangingPunct="1">
              <a:tabLst>
                <a:tab pos="709613" algn="l"/>
              </a:tabLst>
            </a:pPr>
            <a:r>
              <a:rPr lang="ar-SA" sz="3200">
                <a:cs typeface="Zar" pitchFamily="2" charset="-78"/>
              </a:rPr>
              <a:t>- به مناسبت خاصي اجناس فروشگاه با تخفيف فروخته شود.</a:t>
            </a:r>
            <a:endParaRPr lang="en-US" sz="3200">
              <a:cs typeface="Zar" pitchFamily="2" charset="-78"/>
            </a:endParaRPr>
          </a:p>
          <a:p>
            <a:pPr eaLnBrk="1" hangingPunct="1">
              <a:tabLst>
                <a:tab pos="709613" algn="l"/>
              </a:tabLst>
            </a:pPr>
            <a:r>
              <a:rPr lang="ar-SA" sz="3200">
                <a:cs typeface="Zar" pitchFamily="2" charset="-78"/>
              </a:rPr>
              <a:t>- يا خريد</a:t>
            </a:r>
            <a:r>
              <a:rPr lang="fa-IR" sz="3200">
                <a:cs typeface="Zar" pitchFamily="2" charset="-78"/>
              </a:rPr>
              <a:t>ه</a:t>
            </a:r>
            <a:r>
              <a:rPr lang="ar-SA" sz="3200">
                <a:cs typeface="Zar" pitchFamily="2" charset="-78"/>
              </a:rPr>
              <a:t>اي بالاتر از حد معيني مشمول تخفيف خاصي باشد.</a:t>
            </a:r>
            <a:endParaRPr lang="en-US" sz="3200">
              <a:cs typeface="Zar" pitchFamily="2" charset="-78"/>
            </a:endParaRPr>
          </a:p>
          <a:p>
            <a:pPr eaLnBrk="1" hangingPunct="1">
              <a:buFont typeface="Wingdings" pitchFamily="2" charset="2"/>
              <a:buChar char="v"/>
              <a:tabLst>
                <a:tab pos="709613" algn="l"/>
              </a:tabLst>
            </a:pPr>
            <a:r>
              <a:rPr lang="ar-SA" sz="3200">
                <a:cs typeface="Zar" pitchFamily="2" charset="-78"/>
              </a:rPr>
              <a:t>تخفيفات تجاري در دفاتر ثبت نمي</a:t>
            </a:r>
            <a:r>
              <a:rPr lang="ar-SA" sz="3200">
                <a:cs typeface="Arial" pitchFamily="34" charset="0"/>
              </a:rPr>
              <a:t>‌</a:t>
            </a:r>
            <a:r>
              <a:rPr lang="ar-SA" sz="3200">
                <a:cs typeface="Zar" pitchFamily="2" charset="-78"/>
              </a:rPr>
              <a:t>گردد.</a:t>
            </a:r>
          </a:p>
        </p:txBody>
      </p:sp>
      <p:sp>
        <p:nvSpPr>
          <p:cNvPr id="373763" name="Rectangle 3"/>
          <p:cNvSpPr>
            <a:spLocks noChangeArrowheads="1"/>
          </p:cNvSpPr>
          <p:nvPr/>
        </p:nvSpPr>
        <p:spPr bwMode="auto">
          <a:xfrm>
            <a:off x="5580063" y="479425"/>
            <a:ext cx="3298825" cy="641350"/>
          </a:xfrm>
          <a:prstGeom prst="rect">
            <a:avLst/>
          </a:prstGeom>
          <a:noFill/>
          <a:ln w="9525">
            <a:noFill/>
            <a:miter lim="800000"/>
            <a:headEnd/>
            <a:tailEnd/>
          </a:ln>
          <a:effectLst/>
        </p:spPr>
        <p:txBody>
          <a:bodyPr wrap="none">
            <a:spAutoFit/>
          </a:bodyPr>
          <a:lstStyle/>
          <a:p>
            <a:pPr algn="l" eaLnBrk="1" hangingPunct="1"/>
            <a:r>
              <a:rPr lang="ar-SA" sz="3600">
                <a:cs typeface="Zar" pitchFamily="2" charset="-78"/>
              </a:rPr>
              <a:t>1- تخفيفات تجاري</a:t>
            </a:r>
            <a:endParaRPr lang="en-US" sz="36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4786" name="Rectangle 2"/>
          <p:cNvSpPr>
            <a:spLocks noChangeArrowheads="1"/>
          </p:cNvSpPr>
          <p:nvPr/>
        </p:nvSpPr>
        <p:spPr bwMode="auto">
          <a:xfrm>
            <a:off x="1149350" y="2333625"/>
            <a:ext cx="6850063" cy="2193925"/>
          </a:xfrm>
          <a:prstGeom prst="rect">
            <a:avLst/>
          </a:prstGeom>
          <a:noFill/>
          <a:ln w="9525">
            <a:noFill/>
            <a:miter lim="800000"/>
            <a:headEnd/>
            <a:tailEnd/>
          </a:ln>
          <a:effectLst/>
        </p:spPr>
        <p:txBody>
          <a:bodyPr wrap="none" lIns="0" tIns="0" rIns="0" bIns="0" anchor="ctr">
            <a:spAutoFit/>
          </a:bodyPr>
          <a:lstStyle/>
          <a:p>
            <a:pPr indent="252413" algn="ctr" eaLnBrk="1" hangingPunct="1"/>
            <a:r>
              <a:rPr lang="ar-SA" sz="7200" b="0">
                <a:cs typeface="Zar" pitchFamily="2" charset="-78"/>
              </a:rPr>
              <a:t>چانه</a:t>
            </a:r>
            <a:r>
              <a:rPr lang="ar-SA" sz="7200" b="0">
                <a:cs typeface="Arial" pitchFamily="34" charset="0"/>
              </a:rPr>
              <a:t>‌</a:t>
            </a:r>
            <a:r>
              <a:rPr lang="ar-SA" sz="7200" b="0">
                <a:cs typeface="Zar" pitchFamily="2" charset="-78"/>
              </a:rPr>
              <a:t>زني</a:t>
            </a:r>
            <a:endParaRPr lang="en-US" sz="7200" b="0">
              <a:cs typeface="Zar" pitchFamily="2" charset="-78"/>
            </a:endParaRPr>
          </a:p>
          <a:p>
            <a:pPr indent="252413" algn="ctr" eaLnBrk="1" hangingPunct="1"/>
            <a:r>
              <a:rPr lang="ar-SA" sz="7200" b="0">
                <a:cs typeface="Zar" pitchFamily="2" charset="-78"/>
              </a:rPr>
              <a:t>در دفاتر ثبت نمي</a:t>
            </a:r>
            <a:r>
              <a:rPr lang="ar-SA" sz="7200" b="0">
                <a:cs typeface="Arial" pitchFamily="34" charset="0"/>
              </a:rPr>
              <a:t>‌</a:t>
            </a:r>
            <a:r>
              <a:rPr lang="ar-SA" sz="7200" b="0">
                <a:cs typeface="Zar" pitchFamily="2" charset="-78"/>
              </a:rPr>
              <a:t>گردند.</a:t>
            </a:r>
          </a:p>
        </p:txBody>
      </p:sp>
      <p:sp>
        <p:nvSpPr>
          <p:cNvPr id="374787" name="Rectangle 3"/>
          <p:cNvSpPr>
            <a:spLocks noChangeArrowheads="1"/>
          </p:cNvSpPr>
          <p:nvPr/>
        </p:nvSpPr>
        <p:spPr bwMode="auto">
          <a:xfrm>
            <a:off x="3779838" y="547688"/>
            <a:ext cx="5132387" cy="579437"/>
          </a:xfrm>
          <a:prstGeom prst="rect">
            <a:avLst/>
          </a:prstGeom>
          <a:noFill/>
          <a:ln w="9525">
            <a:noFill/>
            <a:miter lim="800000"/>
            <a:headEnd/>
            <a:tailEnd/>
          </a:ln>
          <a:effectLst/>
        </p:spPr>
        <p:txBody>
          <a:bodyPr wrap="none">
            <a:spAutoFit/>
          </a:bodyPr>
          <a:lstStyle/>
          <a:p>
            <a:pPr algn="l" rtl="0"/>
            <a:r>
              <a:rPr lang="ar-SA" sz="3200">
                <a:cs typeface="Zar" pitchFamily="2" charset="-78"/>
              </a:rPr>
              <a:t>2- تخفيفات بر اساس توافق طرفين</a:t>
            </a:r>
            <a:endParaRPr lang="en-US" sz="32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5810" name="Rectangle 2"/>
          <p:cNvSpPr>
            <a:spLocks noChangeArrowheads="1"/>
          </p:cNvSpPr>
          <p:nvPr/>
        </p:nvSpPr>
        <p:spPr bwMode="auto">
          <a:xfrm>
            <a:off x="436563" y="2574925"/>
            <a:ext cx="8274050" cy="1708150"/>
          </a:xfrm>
          <a:prstGeom prst="rect">
            <a:avLst/>
          </a:prstGeom>
          <a:noFill/>
          <a:ln w="9525">
            <a:noFill/>
            <a:miter lim="800000"/>
            <a:headEnd/>
            <a:tailEnd/>
          </a:ln>
          <a:effectLst/>
        </p:spPr>
        <p:txBody>
          <a:bodyPr lIns="0" tIns="0" rIns="0" bIns="0" anchor="ctr">
            <a:spAutoFit/>
          </a:bodyPr>
          <a:lstStyle/>
          <a:p>
            <a:pPr indent="252413" algn="just" eaLnBrk="1" hangingPunct="1">
              <a:tabLst>
                <a:tab pos="709613" algn="l"/>
              </a:tabLst>
            </a:pPr>
            <a:r>
              <a:rPr lang="ar-SA" sz="2800">
                <a:cs typeface="Zar" pitchFamily="2" charset="-78"/>
              </a:rPr>
              <a:t>در اين حالت خريدار يا فروشنده متوجه عيب و نقص مي</a:t>
            </a:r>
            <a:r>
              <a:rPr lang="ar-SA" sz="2800">
                <a:cs typeface="Arial" pitchFamily="34" charset="0"/>
              </a:rPr>
              <a:t>‌</a:t>
            </a:r>
            <a:r>
              <a:rPr lang="ar-SA" sz="2800">
                <a:cs typeface="Zar" pitchFamily="2" charset="-78"/>
              </a:rPr>
              <a:t>شود ولي به جاي برگشت آن مقداري تخفيف مي</a:t>
            </a:r>
            <a:r>
              <a:rPr lang="ar-SA" sz="2800">
                <a:cs typeface="Arial" pitchFamily="34" charset="0"/>
              </a:rPr>
              <a:t>‌</a:t>
            </a:r>
            <a:r>
              <a:rPr lang="ar-SA" sz="2800">
                <a:cs typeface="Zar" pitchFamily="2" charset="-78"/>
              </a:rPr>
              <a:t>گيرد.</a:t>
            </a:r>
            <a:endParaRPr lang="en-US" sz="2800">
              <a:cs typeface="Zar" pitchFamily="2" charset="-78"/>
            </a:endParaRPr>
          </a:p>
          <a:p>
            <a:pPr indent="252413" algn="just" eaLnBrk="1" hangingPunct="1">
              <a:tabLst>
                <a:tab pos="709613" algn="l"/>
              </a:tabLst>
            </a:pPr>
            <a:r>
              <a:rPr lang="ar-SA" sz="2800">
                <a:cs typeface="Zar" pitchFamily="2" charset="-78"/>
              </a:rPr>
              <a:t>اين تخفيف در حساب برگشت از خريد يا برگشت از فروش ثبت مي</a:t>
            </a:r>
            <a:r>
              <a:rPr lang="ar-SA" sz="2800">
                <a:cs typeface="Arial" pitchFamily="34" charset="0"/>
              </a:rPr>
              <a:t>‌</a:t>
            </a:r>
            <a:r>
              <a:rPr lang="ar-SA" sz="2800">
                <a:cs typeface="Zar" pitchFamily="2" charset="-78"/>
              </a:rPr>
              <a:t>گردد</a:t>
            </a:r>
            <a:r>
              <a:rPr lang="fa-IR" sz="2800">
                <a:cs typeface="Zar" pitchFamily="2" charset="-78"/>
              </a:rPr>
              <a:t>                                                                        </a:t>
            </a:r>
            <a:r>
              <a:rPr lang="ar-SA" sz="2800">
                <a:cs typeface="Zar" pitchFamily="2" charset="-78"/>
              </a:rPr>
              <a:t>پس</a:t>
            </a:r>
          </a:p>
        </p:txBody>
      </p:sp>
      <p:sp>
        <p:nvSpPr>
          <p:cNvPr id="375811" name="Rectangle 3"/>
          <p:cNvSpPr>
            <a:spLocks noChangeArrowheads="1"/>
          </p:cNvSpPr>
          <p:nvPr/>
        </p:nvSpPr>
        <p:spPr bwMode="auto">
          <a:xfrm>
            <a:off x="3995738" y="620713"/>
            <a:ext cx="4821237" cy="579437"/>
          </a:xfrm>
          <a:prstGeom prst="rect">
            <a:avLst/>
          </a:prstGeom>
          <a:noFill/>
          <a:ln w="9525">
            <a:noFill/>
            <a:miter lim="800000"/>
            <a:headEnd/>
            <a:tailEnd/>
          </a:ln>
          <a:effectLst/>
        </p:spPr>
        <p:txBody>
          <a:bodyPr wrap="none">
            <a:spAutoFit/>
          </a:bodyPr>
          <a:lstStyle/>
          <a:p>
            <a:pPr algn="l" rtl="0"/>
            <a:r>
              <a:rPr lang="ar-SA" sz="3200">
                <a:cs typeface="Zar" pitchFamily="2" charset="-78"/>
              </a:rPr>
              <a:t>3- تخفيفات به دليل عيب و نقص</a:t>
            </a:r>
            <a:endParaRPr lang="en-US" sz="3200">
              <a:cs typeface="Zar" pitchFamily="2" charset="-78"/>
            </a:endParaRPr>
          </a:p>
        </p:txBody>
      </p:sp>
      <p:sp>
        <p:nvSpPr>
          <p:cNvPr id="375812" name="AutoShape 4"/>
          <p:cNvSpPr>
            <a:spLocks noChangeArrowheads="1"/>
          </p:cNvSpPr>
          <p:nvPr/>
        </p:nvSpPr>
        <p:spPr bwMode="auto">
          <a:xfrm rot="513177">
            <a:off x="0" y="4076700"/>
            <a:ext cx="733425" cy="1214438"/>
          </a:xfrm>
          <a:prstGeom prst="curvedRightArrow">
            <a:avLst>
              <a:gd name="adj1" fmla="val 23810"/>
              <a:gd name="adj2" fmla="val 66234"/>
              <a:gd name="adj3" fmla="val 33333"/>
            </a:avLst>
          </a:prstGeom>
          <a:solidFill>
            <a:srgbClr val="FF9900"/>
          </a:solidFill>
          <a:ln w="9525">
            <a:solidFill>
              <a:schemeClr val="tx1"/>
            </a:solidFill>
            <a:miter lim="800000"/>
            <a:headEnd/>
            <a:tailEnd/>
          </a:ln>
          <a:effectLst/>
        </p:spPr>
        <p:txBody>
          <a:bodyPr wrap="none" anchor="ctr"/>
          <a:lstStyle/>
          <a:p>
            <a:endParaRPr lang="fa-IR"/>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6834" name="Rectangle 2"/>
          <p:cNvSpPr>
            <a:spLocks noChangeArrowheads="1"/>
          </p:cNvSpPr>
          <p:nvPr/>
        </p:nvSpPr>
        <p:spPr bwMode="auto">
          <a:xfrm>
            <a:off x="803275" y="1738313"/>
            <a:ext cx="7537450" cy="3387725"/>
          </a:xfrm>
          <a:prstGeom prst="rect">
            <a:avLst/>
          </a:prstGeom>
          <a:noFill/>
          <a:ln w="9525">
            <a:noFill/>
            <a:miter lim="800000"/>
            <a:headEnd/>
            <a:tailEnd/>
          </a:ln>
          <a:effectLst/>
        </p:spPr>
        <p:txBody>
          <a:bodyPr anchor="ctr">
            <a:spAutoFit/>
          </a:bodyPr>
          <a:lstStyle/>
          <a:p>
            <a:pPr indent="252413" eaLnBrk="1" hangingPunct="1"/>
            <a:r>
              <a:rPr lang="ar-SA" sz="3600">
                <a:cs typeface="Zar" pitchFamily="2" charset="-78"/>
              </a:rPr>
              <a:t>عنوان حساب «برگشت از خريد» را كه قبلاً آموخته</a:t>
            </a:r>
            <a:r>
              <a:rPr lang="ar-SA" sz="3600">
                <a:cs typeface="Arial" pitchFamily="34" charset="0"/>
              </a:rPr>
              <a:t>‌</a:t>
            </a:r>
            <a:r>
              <a:rPr lang="ar-SA" sz="3600">
                <a:cs typeface="Zar" pitchFamily="2" charset="-78"/>
              </a:rPr>
              <a:t>ايم به حساب «برگشت از خريد و تخفيفات» و «برگشت از فروش» را نيز به</a:t>
            </a:r>
            <a:endParaRPr lang="en-US" sz="3600">
              <a:cs typeface="Zar" pitchFamily="2" charset="-78"/>
            </a:endParaRPr>
          </a:p>
          <a:p>
            <a:pPr indent="252413" eaLnBrk="1" hangingPunct="1"/>
            <a:r>
              <a:rPr lang="ar-SA" sz="3600">
                <a:cs typeface="Zar" pitchFamily="2" charset="-78"/>
              </a:rPr>
              <a:t>«برگشت از فروش و تخفيفات» تغيير مي</a:t>
            </a:r>
            <a:r>
              <a:rPr lang="ar-SA" sz="3600">
                <a:cs typeface="Arial" pitchFamily="34" charset="0"/>
              </a:rPr>
              <a:t>‌</a:t>
            </a:r>
            <a:r>
              <a:rPr lang="ar-SA" sz="3600">
                <a:cs typeface="Zar" pitchFamily="2" charset="-78"/>
              </a:rPr>
              <a:t>دهيم.</a:t>
            </a:r>
            <a:endParaRPr lang="en-US" sz="3600">
              <a:cs typeface="Zar" pitchFamily="2" charset="-78"/>
            </a:endParaRPr>
          </a:p>
          <a:p>
            <a:pPr indent="252413" algn="l" eaLnBrk="1" hangingPunct="1"/>
            <a:r>
              <a:rPr lang="ar-SA" sz="3600">
                <a:cs typeface="Zar" pitchFamily="2" charset="-78"/>
              </a:rPr>
              <a:t>پس</a:t>
            </a:r>
          </a:p>
        </p:txBody>
      </p:sp>
      <p:sp>
        <p:nvSpPr>
          <p:cNvPr id="376835" name="AutoShape 3"/>
          <p:cNvSpPr>
            <a:spLocks noChangeArrowheads="1"/>
          </p:cNvSpPr>
          <p:nvPr/>
        </p:nvSpPr>
        <p:spPr bwMode="auto">
          <a:xfrm>
            <a:off x="0" y="4724400"/>
            <a:ext cx="733425" cy="1214438"/>
          </a:xfrm>
          <a:prstGeom prst="curvedRightArrow">
            <a:avLst>
              <a:gd name="adj1" fmla="val 23810"/>
              <a:gd name="adj2" fmla="val 66234"/>
              <a:gd name="adj3" fmla="val 33333"/>
            </a:avLst>
          </a:prstGeom>
          <a:solidFill>
            <a:srgbClr val="FF9900"/>
          </a:solidFill>
          <a:ln w="9525">
            <a:solidFill>
              <a:schemeClr val="tx1"/>
            </a:solidFill>
            <a:miter lim="800000"/>
            <a:headEnd/>
            <a:tailEnd/>
          </a:ln>
          <a:effectLst/>
        </p:spPr>
        <p:txBody>
          <a:bodyPr wrap="none" anchor="ctr"/>
          <a:lstStyle/>
          <a:p>
            <a:endParaRPr lang="fa-I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77893" name="Group 37"/>
          <p:cNvGraphicFramePr>
            <a:graphicFrameLocks noGrp="1"/>
          </p:cNvGraphicFramePr>
          <p:nvPr/>
        </p:nvGraphicFramePr>
        <p:xfrm>
          <a:off x="1331913" y="1916113"/>
          <a:ext cx="6769100" cy="3313113"/>
        </p:xfrm>
        <a:graphic>
          <a:graphicData uri="http://schemas.openxmlformats.org/drawingml/2006/table">
            <a:tbl>
              <a:tblPr rtl="1"/>
              <a:tblGrid>
                <a:gridCol w="1573213">
                  <a:extLst>
                    <a:ext uri="{9D8B030D-6E8A-4147-A177-3AD203B41FA5}">
                      <a16:colId xmlns:a16="http://schemas.microsoft.com/office/drawing/2014/main" val="20000"/>
                    </a:ext>
                  </a:extLst>
                </a:gridCol>
                <a:gridCol w="1444625">
                  <a:extLst>
                    <a:ext uri="{9D8B030D-6E8A-4147-A177-3AD203B41FA5}">
                      <a16:colId xmlns:a16="http://schemas.microsoft.com/office/drawing/2014/main" val="20001"/>
                    </a:ext>
                  </a:extLst>
                </a:gridCol>
                <a:gridCol w="852487">
                  <a:extLst>
                    <a:ext uri="{9D8B030D-6E8A-4147-A177-3AD203B41FA5}">
                      <a16:colId xmlns:a16="http://schemas.microsoft.com/office/drawing/2014/main" val="20002"/>
                    </a:ext>
                  </a:extLst>
                </a:gridCol>
                <a:gridCol w="1430338">
                  <a:extLst>
                    <a:ext uri="{9D8B030D-6E8A-4147-A177-3AD203B41FA5}">
                      <a16:colId xmlns:a16="http://schemas.microsoft.com/office/drawing/2014/main" val="20003"/>
                    </a:ext>
                  </a:extLst>
                </a:gridCol>
                <a:gridCol w="1468437">
                  <a:extLst>
                    <a:ext uri="{9D8B030D-6E8A-4147-A177-3AD203B41FA5}">
                      <a16:colId xmlns:a16="http://schemas.microsoft.com/office/drawing/2014/main" val="20004"/>
                    </a:ext>
                  </a:extLst>
                </a:gridCol>
              </a:tblGrid>
              <a:tr h="1293813">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Lotus" pitchFamily="2" charset="-78"/>
                        </a:rPr>
                        <a:t>برگشت از خريد و تخفيفات</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Lotus" pitchFamily="2" charset="-78"/>
                        </a:rPr>
                        <a:t>برگشت از فروش و تخفيفات</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20193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بدهكار</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كاهش</a:t>
                      </a: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بستانكار</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افزايش</a:t>
                      </a: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بدهكار</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افزايش</a:t>
                      </a: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بستانكار</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كاهش</a:t>
                      </a: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82" name="Rectangle 2"/>
          <p:cNvSpPr>
            <a:spLocks noChangeArrowheads="1"/>
          </p:cNvSpPr>
          <p:nvPr/>
        </p:nvSpPr>
        <p:spPr bwMode="auto">
          <a:xfrm>
            <a:off x="-28575" y="2287588"/>
            <a:ext cx="8605838" cy="2289175"/>
          </a:xfrm>
          <a:prstGeom prst="rect">
            <a:avLst/>
          </a:prstGeom>
          <a:noFill/>
          <a:ln w="9525">
            <a:noFill/>
            <a:miter lim="800000"/>
            <a:headEnd/>
            <a:tailEnd/>
          </a:ln>
          <a:effectLst/>
        </p:spPr>
        <p:txBody>
          <a:bodyPr wrap="none" anchor="ctr">
            <a:spAutoFit/>
          </a:bodyPr>
          <a:lstStyle/>
          <a:p>
            <a:pPr indent="252413" algn="justLow" eaLnBrk="1" hangingPunct="1"/>
            <a:r>
              <a:rPr lang="ar-SA" sz="3600">
                <a:cs typeface="Zar" pitchFamily="2" charset="-78"/>
              </a:rPr>
              <a:t>در اين حالت فروشنده براي تشويق مشتري خود، </a:t>
            </a:r>
            <a:endParaRPr lang="en-US" sz="3600">
              <a:cs typeface="Zar" pitchFamily="2" charset="-78"/>
            </a:endParaRPr>
          </a:p>
          <a:p>
            <a:pPr indent="252413" algn="justLow" eaLnBrk="1" hangingPunct="1"/>
            <a:r>
              <a:rPr lang="ar-SA" sz="3600">
                <a:cs typeface="Zar" pitchFamily="2" charset="-78"/>
              </a:rPr>
              <a:t>به پرداخت </a:t>
            </a:r>
            <a:r>
              <a:rPr lang="fa-IR" sz="3600">
                <a:cs typeface="Zar" pitchFamily="2" charset="-78"/>
              </a:rPr>
              <a:t>پ</a:t>
            </a:r>
            <a:r>
              <a:rPr lang="ar-SA" sz="3600">
                <a:cs typeface="Zar" pitchFamily="2" charset="-78"/>
              </a:rPr>
              <a:t>يش از موعد وجه،</a:t>
            </a:r>
            <a:endParaRPr lang="en-US" sz="3600">
              <a:cs typeface="Zar" pitchFamily="2" charset="-78"/>
            </a:endParaRPr>
          </a:p>
          <a:p>
            <a:pPr indent="252413" algn="justLow" eaLnBrk="1" hangingPunct="1"/>
            <a:r>
              <a:rPr lang="ar-SA" sz="3600">
                <a:cs typeface="Zar" pitchFamily="2" charset="-78"/>
              </a:rPr>
              <a:t> شرط مي</a:t>
            </a:r>
            <a:r>
              <a:rPr lang="ar-SA" sz="3600">
                <a:cs typeface="Arial" pitchFamily="34" charset="0"/>
              </a:rPr>
              <a:t>‌</a:t>
            </a:r>
            <a:r>
              <a:rPr lang="ar-SA" sz="3600">
                <a:cs typeface="Zar" pitchFamily="2" charset="-78"/>
              </a:rPr>
              <a:t>نمايد كه اگر نسيه خود را زودتر پرداخت </a:t>
            </a:r>
            <a:endParaRPr lang="en-US" sz="3600">
              <a:cs typeface="Zar" pitchFamily="2" charset="-78"/>
            </a:endParaRPr>
          </a:p>
          <a:p>
            <a:pPr indent="252413" algn="justLow" eaLnBrk="1" hangingPunct="1"/>
            <a:r>
              <a:rPr lang="ar-SA" sz="3600">
                <a:cs typeface="Zar" pitchFamily="2" charset="-78"/>
              </a:rPr>
              <a:t>كند مشمول درصدي تخفيف خواهد شد.</a:t>
            </a:r>
          </a:p>
        </p:txBody>
      </p:sp>
      <p:sp>
        <p:nvSpPr>
          <p:cNvPr id="378883" name="Rectangle 3"/>
          <p:cNvSpPr>
            <a:spLocks noChangeArrowheads="1"/>
          </p:cNvSpPr>
          <p:nvPr/>
        </p:nvSpPr>
        <p:spPr bwMode="auto">
          <a:xfrm>
            <a:off x="6156325" y="547688"/>
            <a:ext cx="2765425" cy="579437"/>
          </a:xfrm>
          <a:prstGeom prst="rect">
            <a:avLst/>
          </a:prstGeom>
          <a:noFill/>
          <a:ln w="9525">
            <a:noFill/>
            <a:miter lim="800000"/>
            <a:headEnd/>
            <a:tailEnd/>
          </a:ln>
          <a:effectLst/>
        </p:spPr>
        <p:txBody>
          <a:bodyPr wrap="none">
            <a:spAutoFit/>
          </a:bodyPr>
          <a:lstStyle/>
          <a:p>
            <a:pPr algn="l" eaLnBrk="1" hangingPunct="1"/>
            <a:r>
              <a:rPr lang="ar-SA" sz="3200">
                <a:cs typeface="Zar" pitchFamily="2" charset="-78"/>
              </a:rPr>
              <a:t>4- تخفيفات نقدي</a:t>
            </a:r>
            <a:endParaRPr lang="en-US" sz="32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9906" name="Rectangle 2"/>
          <p:cNvSpPr>
            <a:spLocks noChangeArrowheads="1"/>
          </p:cNvSpPr>
          <p:nvPr/>
        </p:nvSpPr>
        <p:spPr bwMode="auto">
          <a:xfrm>
            <a:off x="287338" y="2379663"/>
            <a:ext cx="8569325" cy="2101850"/>
          </a:xfrm>
          <a:prstGeom prst="rect">
            <a:avLst/>
          </a:prstGeom>
          <a:noFill/>
          <a:ln w="9525">
            <a:noFill/>
            <a:miter lim="800000"/>
            <a:headEnd/>
            <a:tailEnd/>
          </a:ln>
          <a:effectLst/>
        </p:spPr>
        <p:txBody>
          <a:bodyPr anchor="ctr">
            <a:spAutoFit/>
          </a:bodyPr>
          <a:lstStyle/>
          <a:p>
            <a:pPr indent="252413" algn="justLow" eaLnBrk="1" hangingPunct="1"/>
            <a:r>
              <a:rPr lang="ar-SA" sz="4400" b="0">
                <a:cs typeface="Zar" pitchFamily="2" charset="-78"/>
              </a:rPr>
              <a:t>نسيه 30 روزه، 6 درصد تخفيف به شرط پرداخت 10 روزه و اينگونه نوشته مي</a:t>
            </a:r>
            <a:r>
              <a:rPr lang="ar-SA" sz="4400" b="0">
                <a:cs typeface="Arial" pitchFamily="34" charset="0"/>
              </a:rPr>
              <a:t>‌</a:t>
            </a:r>
            <a:r>
              <a:rPr lang="ar-SA" sz="4400" b="0">
                <a:cs typeface="Zar" pitchFamily="2" charset="-78"/>
              </a:rPr>
              <a:t>شود.</a:t>
            </a:r>
            <a:endParaRPr lang="en-US" sz="4400" b="0">
              <a:cs typeface="Zar" pitchFamily="2" charset="-78"/>
            </a:endParaRPr>
          </a:p>
          <a:p>
            <a:pPr indent="252413" algn="justLow" eaLnBrk="1" hangingPunct="1"/>
            <a:r>
              <a:rPr lang="ar-SA" sz="4400" b="0">
                <a:cs typeface="Zar" pitchFamily="2" charset="-78"/>
              </a:rPr>
              <a:t>ن / 30 – 6/10</a:t>
            </a:r>
          </a:p>
        </p:txBody>
      </p:sp>
      <p:sp>
        <p:nvSpPr>
          <p:cNvPr id="379907" name="Rectangle 3"/>
          <p:cNvSpPr>
            <a:spLocks noChangeArrowheads="1"/>
          </p:cNvSpPr>
          <p:nvPr/>
        </p:nvSpPr>
        <p:spPr bwMode="auto">
          <a:xfrm>
            <a:off x="7740650" y="512763"/>
            <a:ext cx="933450" cy="823912"/>
          </a:xfrm>
          <a:prstGeom prst="rect">
            <a:avLst/>
          </a:prstGeom>
          <a:noFill/>
          <a:ln w="9525">
            <a:noFill/>
            <a:miter lim="800000"/>
            <a:headEnd/>
            <a:tailEnd/>
          </a:ln>
          <a:effectLst/>
        </p:spPr>
        <p:txBody>
          <a:bodyPr wrap="none">
            <a:spAutoFit/>
          </a:bodyPr>
          <a:lstStyle/>
          <a:p>
            <a:pPr algn="l" eaLnBrk="1" hangingPunct="1"/>
            <a:r>
              <a:rPr lang="ar-SA">
                <a:cs typeface="Zar" pitchFamily="2" charset="-78"/>
              </a:rPr>
              <a:t>مثلاً</a:t>
            </a:r>
            <a:endParaRPr lang="en-US">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0930" name="Rectangle 2"/>
          <p:cNvSpPr>
            <a:spLocks noChangeArrowheads="1"/>
          </p:cNvSpPr>
          <p:nvPr/>
        </p:nvSpPr>
        <p:spPr bwMode="auto">
          <a:xfrm>
            <a:off x="611188" y="1882775"/>
            <a:ext cx="7793037" cy="3140075"/>
          </a:xfrm>
          <a:prstGeom prst="rect">
            <a:avLst/>
          </a:prstGeom>
          <a:noFill/>
          <a:ln w="9525">
            <a:noFill/>
            <a:miter lim="800000"/>
            <a:headEnd/>
            <a:tailEnd/>
          </a:ln>
          <a:effectLst/>
        </p:spPr>
        <p:txBody>
          <a:bodyPr anchor="ctr">
            <a:spAutoFit/>
          </a:bodyPr>
          <a:lstStyle/>
          <a:p>
            <a:pPr indent="252413" eaLnBrk="1" hangingPunct="1"/>
            <a:r>
              <a:rPr lang="ar-SA" sz="4000">
                <a:latin typeface="AGA Arabesque Desktop" pitchFamily="2" charset="2"/>
                <a:cs typeface="Zar" pitchFamily="2" charset="-78"/>
              </a:rPr>
              <a:t>بر اين اساس خريدار مي</a:t>
            </a:r>
            <a:r>
              <a:rPr lang="ar-SA" sz="4000">
                <a:latin typeface="AGA Arabesque Desktop" pitchFamily="2" charset="2"/>
                <a:cs typeface="Arial" pitchFamily="34" charset="0"/>
              </a:rPr>
              <a:t>‌</a:t>
            </a:r>
            <a:r>
              <a:rPr lang="ar-SA" sz="4000">
                <a:latin typeface="AGA Arabesque Desktop" pitchFamily="2" charset="2"/>
                <a:cs typeface="Zar" pitchFamily="2" charset="-78"/>
              </a:rPr>
              <a:t>بايد مبلغ نسيه را حداكثر ظرف مدت 30 روز پرداخت نمايد</a:t>
            </a:r>
            <a:endParaRPr lang="en-US" sz="4000">
              <a:latin typeface="AGA Arabesque Desktop" pitchFamily="2" charset="2"/>
              <a:cs typeface="Zar" pitchFamily="2" charset="-78"/>
            </a:endParaRPr>
          </a:p>
          <a:p>
            <a:pPr indent="252413" eaLnBrk="1" hangingPunct="1"/>
            <a:r>
              <a:rPr lang="ar-SA" sz="4000">
                <a:latin typeface="AGA Arabesque Desktop" pitchFamily="2" charset="2"/>
                <a:cs typeface="Zar" pitchFamily="2" charset="-78"/>
              </a:rPr>
              <a:t> اما اگر خواستار تخفيف 6 درصدي است بايد حداكثر تا 10 روز وجه نسيه را پرداخت نمايد.</a:t>
            </a:r>
            <a:endParaRPr lang="en-US" sz="4000">
              <a:latin typeface="AGA Arabesque Desktop" pitchFamily="2" charset="2"/>
              <a:cs typeface="Zar" pitchFamily="2" charset="-78"/>
            </a:endParaRP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1954" name="Rectangle 2"/>
          <p:cNvSpPr>
            <a:spLocks noChangeArrowheads="1"/>
          </p:cNvSpPr>
          <p:nvPr/>
        </p:nvSpPr>
        <p:spPr bwMode="auto">
          <a:xfrm>
            <a:off x="1071563" y="1989138"/>
            <a:ext cx="6196012" cy="3111500"/>
          </a:xfrm>
          <a:prstGeom prst="rect">
            <a:avLst/>
          </a:prstGeom>
          <a:noFill/>
          <a:ln w="9525">
            <a:noFill/>
            <a:miter lim="800000"/>
            <a:headEnd/>
            <a:tailEnd/>
          </a:ln>
          <a:effectLst/>
        </p:spPr>
        <p:txBody>
          <a:bodyPr wrap="none" anchor="ctr">
            <a:spAutoFit/>
          </a:bodyPr>
          <a:lstStyle/>
          <a:p>
            <a:pPr indent="252413" eaLnBrk="1" hangingPunct="1"/>
            <a:r>
              <a:rPr lang="ar-SA" sz="6600">
                <a:cs typeface="Zar" pitchFamily="2" charset="-78"/>
              </a:rPr>
              <a:t>1- اصل مبلغ بدهي</a:t>
            </a:r>
            <a:endParaRPr lang="en-US" sz="6600">
              <a:cs typeface="Zar" pitchFamily="2" charset="-78"/>
            </a:endParaRPr>
          </a:p>
          <a:p>
            <a:pPr indent="252413" eaLnBrk="1" hangingPunct="1"/>
            <a:r>
              <a:rPr lang="ar-SA" sz="6600">
                <a:cs typeface="Zar" pitchFamily="2" charset="-78"/>
              </a:rPr>
              <a:t>2- مبلغ تخفيف</a:t>
            </a:r>
            <a:endParaRPr lang="en-US" sz="6600">
              <a:cs typeface="Zar" pitchFamily="2" charset="-78"/>
            </a:endParaRPr>
          </a:p>
          <a:p>
            <a:pPr indent="252413" eaLnBrk="1" hangingPunct="1"/>
            <a:r>
              <a:rPr lang="ar-SA" sz="6600">
                <a:cs typeface="Zar" pitchFamily="2" charset="-78"/>
              </a:rPr>
              <a:t>3- خالص پرداختي</a:t>
            </a:r>
          </a:p>
        </p:txBody>
      </p:sp>
      <p:sp>
        <p:nvSpPr>
          <p:cNvPr id="381955" name="Rectangle 3"/>
          <p:cNvSpPr>
            <a:spLocks noChangeArrowheads="1"/>
          </p:cNvSpPr>
          <p:nvPr/>
        </p:nvSpPr>
        <p:spPr bwMode="auto">
          <a:xfrm>
            <a:off x="1979613" y="528638"/>
            <a:ext cx="6851650" cy="457200"/>
          </a:xfrm>
          <a:prstGeom prst="rect">
            <a:avLst/>
          </a:prstGeom>
          <a:noFill/>
          <a:ln w="9525">
            <a:noFill/>
            <a:miter lim="800000"/>
            <a:headEnd/>
            <a:tailEnd/>
          </a:ln>
          <a:effectLst/>
        </p:spPr>
        <p:txBody>
          <a:bodyPr wrap="none">
            <a:spAutoFit/>
          </a:bodyPr>
          <a:lstStyle/>
          <a:p>
            <a:pPr algn="l" eaLnBrk="1" hangingPunct="1"/>
            <a:r>
              <a:rPr lang="ar-SA" sz="2400">
                <a:cs typeface="Zar" pitchFamily="2" charset="-78"/>
              </a:rPr>
              <a:t>به فرض استفاده از شرط مذكور 3 مبلغ را مي</a:t>
            </a:r>
            <a:r>
              <a:rPr lang="ar-SA" sz="2400">
                <a:cs typeface="Arial" pitchFamily="34" charset="0"/>
              </a:rPr>
              <a:t>‌</a:t>
            </a:r>
            <a:r>
              <a:rPr lang="ar-SA" sz="2400">
                <a:cs typeface="Zar" pitchFamily="2" charset="-78"/>
              </a:rPr>
              <a:t>بايد محاسبه نمود.</a:t>
            </a:r>
            <a:endParaRPr lang="en-US" sz="24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4098" name="Rectangle 2"/>
          <p:cNvSpPr>
            <a:spLocks noGrp="1" noChangeArrowheads="1"/>
          </p:cNvSpPr>
          <p:nvPr>
            <p:ph type="title"/>
          </p:nvPr>
        </p:nvSpPr>
        <p:spPr>
          <a:xfrm>
            <a:off x="1093788" y="328613"/>
            <a:ext cx="7772400" cy="1098550"/>
          </a:xfrm>
        </p:spPr>
        <p:txBody>
          <a:bodyPr/>
          <a:lstStyle/>
          <a:p>
            <a:pPr algn="ctr"/>
            <a:r>
              <a:rPr lang="fa-IR" sz="6600"/>
              <a:t>در نتيجه :</a:t>
            </a:r>
            <a:endParaRPr lang="en-US" sz="6600"/>
          </a:p>
        </p:txBody>
      </p:sp>
      <p:sp>
        <p:nvSpPr>
          <p:cNvPr id="644099" name="Rectangle 3"/>
          <p:cNvSpPr>
            <a:spLocks noGrp="1" noChangeArrowheads="1"/>
          </p:cNvSpPr>
          <p:nvPr>
            <p:ph sz="half" idx="1"/>
          </p:nvPr>
        </p:nvSpPr>
        <p:spPr>
          <a:xfrm>
            <a:off x="611188" y="1989138"/>
            <a:ext cx="3616325" cy="4011612"/>
          </a:xfrm>
          <a:solidFill>
            <a:srgbClr val="F8F8F8"/>
          </a:solidFill>
          <a:ln>
            <a:solidFill>
              <a:srgbClr val="000000"/>
            </a:solidFill>
          </a:ln>
          <a:effectLst>
            <a:outerShdw dist="107763" dir="2700000" algn="ctr" rotWithShape="0">
              <a:schemeClr val="bg2"/>
            </a:outerShdw>
          </a:effectLst>
        </p:spPr>
        <p:txBody>
          <a:bodyPr/>
          <a:lstStyle/>
          <a:p>
            <a:pPr>
              <a:buFontTx/>
              <a:buNone/>
            </a:pPr>
            <a:r>
              <a:rPr lang="fa-IR" sz="4400" u="sng">
                <a:solidFill>
                  <a:schemeClr val="hlink"/>
                </a:solidFill>
              </a:rPr>
              <a:t>هر مالک به ميزان اموال خود </a:t>
            </a:r>
          </a:p>
          <a:p>
            <a:pPr>
              <a:buFontTx/>
              <a:buNone/>
            </a:pPr>
            <a:r>
              <a:rPr lang="fa-IR" sz="6000" u="sng">
                <a:solidFill>
                  <a:srgbClr val="FF0000"/>
                </a:solidFill>
              </a:rPr>
              <a:t>حق تملّک</a:t>
            </a:r>
            <a:r>
              <a:rPr lang="fa-IR" sz="4400" u="sng">
                <a:solidFill>
                  <a:schemeClr val="hlink"/>
                </a:solidFill>
              </a:rPr>
              <a:t> </a:t>
            </a:r>
          </a:p>
          <a:p>
            <a:pPr>
              <a:buFontTx/>
              <a:buNone/>
            </a:pPr>
            <a:r>
              <a:rPr lang="fa-IR" sz="4400" u="sng">
                <a:solidFill>
                  <a:schemeClr val="hlink"/>
                </a:solidFill>
              </a:rPr>
              <a:t>دارد. </a:t>
            </a:r>
            <a:endParaRPr lang="en-US" sz="4400">
              <a:solidFill>
                <a:schemeClr val="hlink"/>
              </a:solidFill>
            </a:endParaRPr>
          </a:p>
        </p:txBody>
      </p:sp>
      <p:sp>
        <p:nvSpPr>
          <p:cNvPr id="644100" name="Rectangle 4"/>
          <p:cNvSpPr>
            <a:spLocks noGrp="1" noChangeArrowheads="1"/>
          </p:cNvSpPr>
          <p:nvPr>
            <p:ph sz="half" idx="2"/>
          </p:nvPr>
        </p:nvSpPr>
        <p:spPr>
          <a:xfrm>
            <a:off x="4841875" y="1989138"/>
            <a:ext cx="3616325" cy="3451225"/>
          </a:xfrm>
          <a:solidFill>
            <a:srgbClr val="FFFFCC"/>
          </a:solidFill>
          <a:ln>
            <a:solidFill>
              <a:srgbClr val="000000"/>
            </a:solidFill>
          </a:ln>
          <a:effectLst>
            <a:outerShdw dist="107763" dir="2700000" algn="ctr" rotWithShape="0">
              <a:schemeClr val="bg2"/>
            </a:outerShdw>
          </a:effectLst>
        </p:spPr>
        <p:txBody>
          <a:bodyPr/>
          <a:lstStyle/>
          <a:p>
            <a:pPr>
              <a:buFontTx/>
              <a:buNone/>
            </a:pPr>
            <a:r>
              <a:rPr lang="fa-IR" sz="4400" u="sng">
                <a:solidFill>
                  <a:srgbClr val="990000"/>
                </a:solidFill>
              </a:rPr>
              <a:t>کليه اموال موجود و شناخته شده در جهان مالک دارند</a:t>
            </a:r>
            <a:r>
              <a:rPr lang="en-US" sz="4400">
                <a:solidFill>
                  <a:srgbClr val="990000"/>
                </a:solidFill>
              </a:rPr>
              <a:t>.</a:t>
            </a:r>
          </a:p>
        </p:txBody>
      </p:sp>
      <p:graphicFrame>
        <p:nvGraphicFramePr>
          <p:cNvPr id="644101" name="Object 5"/>
          <p:cNvGraphicFramePr>
            <a:graphicFrameLocks/>
          </p:cNvGraphicFramePr>
          <p:nvPr/>
        </p:nvGraphicFramePr>
        <p:xfrm>
          <a:off x="7543800" y="5105400"/>
          <a:ext cx="1600200" cy="1368425"/>
        </p:xfrm>
        <a:graphic>
          <a:graphicData uri="http://schemas.openxmlformats.org/presentationml/2006/ole">
            <mc:AlternateContent xmlns:mc="http://schemas.openxmlformats.org/markup-compatibility/2006">
              <mc:Choice xmlns:v="urn:schemas-microsoft-com:vml" Requires="v">
                <p:oleObj spid="_x0000_s644111" name="Clip" r:id="rId3" imgW="5279760" imgH="4660560" progId="">
                  <p:embed/>
                </p:oleObj>
              </mc:Choice>
              <mc:Fallback>
                <p:oleObj name="Clip" r:id="rId3" imgW="5279760" imgH="4660560" progId="">
                  <p:embed/>
                  <p:pic>
                    <p:nvPicPr>
                      <p:cNvPr id="0"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5105400"/>
                        <a:ext cx="16002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Footer Placeholder 5"/>
          <p:cNvSpPr>
            <a:spLocks noGrp="1"/>
          </p:cNvSpPr>
          <p:nvPr>
            <p:ph type="ftr" sz="quarter" idx="11"/>
          </p:nvPr>
        </p:nvSpPr>
        <p:spPr/>
        <p:txBody>
          <a:bodyPr/>
          <a:lstStyle/>
          <a:p>
            <a:endParaRPr kumimoji="0"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44099"/>
                                        </p:tgtEl>
                                        <p:attrNameLst>
                                          <p:attrName>style.visibility</p:attrName>
                                        </p:attrNameLst>
                                      </p:cBhvr>
                                      <p:to>
                                        <p:strVal val="visible"/>
                                      </p:to>
                                    </p:set>
                                    <p:anim calcmode="lin" valueType="num">
                                      <p:cBhvr additive="base">
                                        <p:cTn id="7" dur="500" fill="hold"/>
                                        <p:tgtEl>
                                          <p:spTgt spid="644099"/>
                                        </p:tgtEl>
                                        <p:attrNameLst>
                                          <p:attrName>ppt_x</p:attrName>
                                        </p:attrNameLst>
                                      </p:cBhvr>
                                      <p:tavLst>
                                        <p:tav tm="0">
                                          <p:val>
                                            <p:strVal val="0-#ppt_w/2"/>
                                          </p:val>
                                        </p:tav>
                                        <p:tav tm="100000">
                                          <p:val>
                                            <p:strVal val="#ppt_x"/>
                                          </p:val>
                                        </p:tav>
                                      </p:tavLst>
                                    </p:anim>
                                    <p:anim calcmode="lin" valueType="num">
                                      <p:cBhvr additive="base">
                                        <p:cTn id="8" dur="500" fill="hold"/>
                                        <p:tgtEl>
                                          <p:spTgt spid="64409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644100"/>
                                        </p:tgtEl>
                                        <p:attrNameLst>
                                          <p:attrName>style.visibility</p:attrName>
                                        </p:attrNameLst>
                                      </p:cBhvr>
                                      <p:to>
                                        <p:strVal val="visible"/>
                                      </p:to>
                                    </p:set>
                                    <p:anim calcmode="lin" valueType="num">
                                      <p:cBhvr additive="base">
                                        <p:cTn id="12" dur="500" fill="hold"/>
                                        <p:tgtEl>
                                          <p:spTgt spid="644100"/>
                                        </p:tgtEl>
                                        <p:attrNameLst>
                                          <p:attrName>ppt_x</p:attrName>
                                        </p:attrNameLst>
                                      </p:cBhvr>
                                      <p:tavLst>
                                        <p:tav tm="0">
                                          <p:val>
                                            <p:strVal val="1+#ppt_w/2"/>
                                          </p:val>
                                        </p:tav>
                                        <p:tav tm="100000">
                                          <p:val>
                                            <p:strVal val="#ppt_x"/>
                                          </p:val>
                                        </p:tav>
                                      </p:tavLst>
                                    </p:anim>
                                    <p:anim calcmode="lin" valueType="num">
                                      <p:cBhvr additive="base">
                                        <p:cTn id="13" dur="500" fill="hold"/>
                                        <p:tgtEl>
                                          <p:spTgt spid="6441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animBg="1" autoUpdateAnimBg="0"/>
      <p:bldP spid="644100" grpId="0" animBg="1" autoUpdateAnimBg="0"/>
    </p:bldLst>
  </p:timing>
</p:sld>
</file>

<file path=ppt/slides/slide2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2978" name="Rectangle 2"/>
          <p:cNvSpPr>
            <a:spLocks noChangeArrowheads="1"/>
          </p:cNvSpPr>
          <p:nvPr/>
        </p:nvSpPr>
        <p:spPr bwMode="auto">
          <a:xfrm>
            <a:off x="2132013" y="2368550"/>
            <a:ext cx="4951412" cy="2559050"/>
          </a:xfrm>
          <a:prstGeom prst="rect">
            <a:avLst/>
          </a:prstGeom>
          <a:noFill/>
          <a:ln w="9525">
            <a:noFill/>
            <a:miter lim="800000"/>
            <a:headEnd/>
            <a:tailEnd/>
          </a:ln>
          <a:effectLst/>
        </p:spPr>
        <p:txBody>
          <a:bodyPr wrap="none" anchor="ctr">
            <a:spAutoFit/>
          </a:bodyPr>
          <a:lstStyle/>
          <a:p>
            <a:pPr indent="252413" eaLnBrk="1" hangingPunct="1"/>
            <a:r>
              <a:rPr lang="ar-SA" sz="5400">
                <a:cs typeface="Zar" pitchFamily="2" charset="-78"/>
              </a:rPr>
              <a:t>1- اصل مبلغ طلب</a:t>
            </a:r>
            <a:endParaRPr lang="en-US" sz="5400">
              <a:cs typeface="Zar" pitchFamily="2" charset="-78"/>
            </a:endParaRPr>
          </a:p>
          <a:p>
            <a:pPr indent="252413" eaLnBrk="1" hangingPunct="1"/>
            <a:r>
              <a:rPr lang="ar-SA" sz="5400">
                <a:cs typeface="Zar" pitchFamily="2" charset="-78"/>
              </a:rPr>
              <a:t>2- مبلغ تخفيف</a:t>
            </a:r>
            <a:endParaRPr lang="en-US" sz="5400">
              <a:cs typeface="Zar" pitchFamily="2" charset="-78"/>
            </a:endParaRPr>
          </a:p>
          <a:p>
            <a:pPr indent="252413" eaLnBrk="1" hangingPunct="1"/>
            <a:r>
              <a:rPr lang="ar-SA" sz="5400">
                <a:cs typeface="Zar" pitchFamily="2" charset="-78"/>
              </a:rPr>
              <a:t>3- خالص دريافتي</a:t>
            </a:r>
          </a:p>
        </p:txBody>
      </p:sp>
      <p:sp>
        <p:nvSpPr>
          <p:cNvPr id="382979" name="Rectangle 3"/>
          <p:cNvSpPr>
            <a:spLocks noChangeArrowheads="1"/>
          </p:cNvSpPr>
          <p:nvPr/>
        </p:nvSpPr>
        <p:spPr bwMode="auto">
          <a:xfrm>
            <a:off x="1547813" y="620713"/>
            <a:ext cx="7181850" cy="457200"/>
          </a:xfrm>
          <a:prstGeom prst="rect">
            <a:avLst/>
          </a:prstGeom>
          <a:noFill/>
          <a:ln w="9525">
            <a:noFill/>
            <a:miter lim="800000"/>
            <a:headEnd/>
            <a:tailEnd/>
          </a:ln>
          <a:effectLst/>
        </p:spPr>
        <p:txBody>
          <a:bodyPr wrap="none">
            <a:spAutoFit/>
          </a:bodyPr>
          <a:lstStyle/>
          <a:p>
            <a:pPr algn="l" rtl="0"/>
            <a:r>
              <a:rPr lang="ar-SA" sz="2400">
                <a:cs typeface="Zar" pitchFamily="2" charset="-78"/>
              </a:rPr>
              <a:t>بديهي است در حالتي كه از منظر فروشنده بخواهيم محاسبه نمائيم</a:t>
            </a:r>
            <a:endParaRPr lang="en-US" sz="24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4002" name="Rectangle 2"/>
          <p:cNvSpPr>
            <a:spLocks noChangeArrowheads="1"/>
          </p:cNvSpPr>
          <p:nvPr/>
        </p:nvSpPr>
        <p:spPr bwMode="auto">
          <a:xfrm>
            <a:off x="395288" y="1928813"/>
            <a:ext cx="8280400" cy="3441700"/>
          </a:xfrm>
          <a:prstGeom prst="rect">
            <a:avLst/>
          </a:prstGeom>
          <a:noFill/>
          <a:ln w="9525">
            <a:noFill/>
            <a:miter lim="800000"/>
            <a:headEnd/>
            <a:tailEnd/>
          </a:ln>
          <a:effectLst/>
        </p:spPr>
        <p:txBody>
          <a:bodyPr anchor="ctr">
            <a:spAutoFit/>
          </a:bodyPr>
          <a:lstStyle/>
          <a:p>
            <a:pPr indent="252413" eaLnBrk="1" hangingPunct="1"/>
            <a:r>
              <a:rPr lang="ar-SA" sz="4400">
                <a:cs typeface="Zar" pitchFamily="2" charset="-78"/>
              </a:rPr>
              <a:t>اصل مبلغ بدهي يا طلب در حساب</a:t>
            </a:r>
            <a:r>
              <a:rPr lang="ar-SA" sz="4400">
                <a:cs typeface="Arial" pitchFamily="34" charset="0"/>
              </a:rPr>
              <a:t>‌</a:t>
            </a:r>
            <a:r>
              <a:rPr lang="ar-SA" sz="4400">
                <a:cs typeface="Zar" pitchFamily="2" charset="-78"/>
              </a:rPr>
              <a:t>هاي پرداختني يا حساب</a:t>
            </a:r>
            <a:r>
              <a:rPr lang="ar-SA" sz="4400">
                <a:cs typeface="Arial" pitchFamily="34" charset="0"/>
              </a:rPr>
              <a:t>‌</a:t>
            </a:r>
            <a:r>
              <a:rPr lang="ar-SA" sz="4400">
                <a:cs typeface="Zar" pitchFamily="2" charset="-78"/>
              </a:rPr>
              <a:t>هاي دريافتني ثبت مي</a:t>
            </a:r>
            <a:r>
              <a:rPr lang="ar-SA" sz="4400">
                <a:cs typeface="Arial" pitchFamily="34" charset="0"/>
              </a:rPr>
              <a:t>‌</a:t>
            </a:r>
            <a:r>
              <a:rPr lang="ar-SA" sz="4400">
                <a:cs typeface="Zar" pitchFamily="2" charset="-78"/>
              </a:rPr>
              <a:t>شود.</a:t>
            </a:r>
            <a:endParaRPr lang="en-US" sz="4400">
              <a:cs typeface="Zar" pitchFamily="2" charset="-78"/>
            </a:endParaRPr>
          </a:p>
          <a:p>
            <a:pPr indent="252413" eaLnBrk="1" hangingPunct="1"/>
            <a:r>
              <a:rPr lang="ar-SA" sz="4400">
                <a:cs typeface="Zar" pitchFamily="2" charset="-78"/>
              </a:rPr>
              <a:t>خالص پرداختي يا دريافتي نيز در حساب صندوق</a:t>
            </a:r>
            <a:r>
              <a:rPr lang="fa-IR" sz="4400">
                <a:cs typeface="Zar" pitchFamily="2" charset="-78"/>
              </a:rPr>
              <a:t>/بانک</a:t>
            </a:r>
            <a:r>
              <a:rPr lang="ar-SA" sz="4400">
                <a:cs typeface="Zar" pitchFamily="2" charset="-78"/>
              </a:rPr>
              <a:t> ثبت مي</a:t>
            </a:r>
            <a:r>
              <a:rPr lang="ar-SA" sz="4400">
                <a:cs typeface="Arial" pitchFamily="34" charset="0"/>
              </a:rPr>
              <a:t>‌</a:t>
            </a:r>
            <a:r>
              <a:rPr lang="ar-SA" sz="4400">
                <a:cs typeface="Zar" pitchFamily="2" charset="-78"/>
              </a:rPr>
              <a:t>شود.</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5026" name="Rectangle 2"/>
          <p:cNvSpPr>
            <a:spLocks noChangeArrowheads="1"/>
          </p:cNvSpPr>
          <p:nvPr/>
        </p:nvSpPr>
        <p:spPr bwMode="auto">
          <a:xfrm>
            <a:off x="1511300" y="1673225"/>
            <a:ext cx="6732588" cy="4203700"/>
          </a:xfrm>
          <a:prstGeom prst="rect">
            <a:avLst/>
          </a:prstGeom>
          <a:noFill/>
          <a:ln w="9525">
            <a:noFill/>
            <a:miter lim="800000"/>
            <a:headEnd/>
            <a:tailEnd/>
          </a:ln>
          <a:effectLst/>
        </p:spPr>
        <p:txBody>
          <a:bodyPr anchor="ctr">
            <a:spAutoFit/>
          </a:bodyPr>
          <a:lstStyle/>
          <a:p>
            <a:pPr algn="justLow" eaLnBrk="1" hangingPunct="1"/>
            <a:r>
              <a:rPr lang="ar-SA" sz="5400">
                <a:cs typeface="Zar" pitchFamily="2" charset="-78"/>
              </a:rPr>
              <a:t>مبلغ تخفيف خريد يا فروش در حسابي تحت عنوان تخفيف</a:t>
            </a:r>
            <a:r>
              <a:rPr lang="fa-IR" sz="5400">
                <a:cs typeface="Zar" pitchFamily="2" charset="-78"/>
              </a:rPr>
              <a:t>ات</a:t>
            </a:r>
            <a:r>
              <a:rPr lang="ar-SA" sz="5400">
                <a:cs typeface="Zar" pitchFamily="2" charset="-78"/>
              </a:rPr>
              <a:t> نقدي خريد يا تخفيف</a:t>
            </a:r>
            <a:r>
              <a:rPr lang="fa-IR" sz="5400">
                <a:cs typeface="Zar" pitchFamily="2" charset="-78"/>
              </a:rPr>
              <a:t>ات</a:t>
            </a:r>
            <a:r>
              <a:rPr lang="ar-SA" sz="5400">
                <a:cs typeface="Zar" pitchFamily="2" charset="-78"/>
              </a:rPr>
              <a:t> نقدي فروش ثبت مي</a:t>
            </a:r>
            <a:r>
              <a:rPr lang="ar-SA" sz="5400">
                <a:cs typeface="Arial" pitchFamily="34" charset="0"/>
              </a:rPr>
              <a:t>‌</a:t>
            </a:r>
            <a:r>
              <a:rPr lang="ar-SA" sz="5400">
                <a:cs typeface="Zar" pitchFamily="2" charset="-78"/>
              </a:rPr>
              <a:t>گردد.</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86082" name="Group 34"/>
          <p:cNvGraphicFramePr>
            <a:graphicFrameLocks noGrp="1"/>
          </p:cNvGraphicFramePr>
          <p:nvPr/>
        </p:nvGraphicFramePr>
        <p:xfrm>
          <a:off x="684213" y="1916113"/>
          <a:ext cx="7373937" cy="2133600"/>
        </p:xfrm>
        <a:graphic>
          <a:graphicData uri="http://schemas.openxmlformats.org/drawingml/2006/table">
            <a:tbl>
              <a:tblPr rtl="1"/>
              <a:tblGrid>
                <a:gridCol w="1714500">
                  <a:extLst>
                    <a:ext uri="{9D8B030D-6E8A-4147-A177-3AD203B41FA5}">
                      <a16:colId xmlns:a16="http://schemas.microsoft.com/office/drawing/2014/main" val="20000"/>
                    </a:ext>
                  </a:extLst>
                </a:gridCol>
                <a:gridCol w="1411287">
                  <a:extLst>
                    <a:ext uri="{9D8B030D-6E8A-4147-A177-3AD203B41FA5}">
                      <a16:colId xmlns:a16="http://schemas.microsoft.com/office/drawing/2014/main" val="20001"/>
                    </a:ext>
                  </a:extLst>
                </a:gridCol>
                <a:gridCol w="1223963">
                  <a:extLst>
                    <a:ext uri="{9D8B030D-6E8A-4147-A177-3AD203B41FA5}">
                      <a16:colId xmlns:a16="http://schemas.microsoft.com/office/drawing/2014/main" val="20002"/>
                    </a:ext>
                  </a:extLst>
                </a:gridCol>
                <a:gridCol w="1423987">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212725">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Zar" pitchFamily="2" charset="-78"/>
                        </a:rPr>
                        <a:t>تخفيفات نقدي خريد</a:t>
                      </a:r>
                      <a:endParaRPr kumimoji="0" lang="en-US" sz="3200" b="1" i="0" u="none" strike="noStrike" cap="none" normalizeH="0" baseline="0" smtClean="0">
                        <a:ln>
                          <a:noFill/>
                        </a:ln>
                        <a:solidFill>
                          <a:schemeClr val="tx1"/>
                        </a:solidFill>
                        <a:effectLst/>
                        <a:latin typeface="Times New Roman" pitchFamily="18" charset="0"/>
                        <a:cs typeface="Zar"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Zar" pitchFamily="2" charset="-78"/>
                        </a:rPr>
                        <a:t>تخفيفات نقدي فرو</a:t>
                      </a:r>
                      <a:r>
                        <a:rPr kumimoji="0" lang="fa-IR" sz="3200" b="1" i="0" u="none" strike="noStrike" cap="none" normalizeH="0" baseline="0" smtClean="0">
                          <a:ln>
                            <a:noFill/>
                          </a:ln>
                          <a:solidFill>
                            <a:schemeClr val="tx1"/>
                          </a:solidFill>
                          <a:effectLst/>
                          <a:latin typeface="Times New Roman" pitchFamily="18" charset="0"/>
                          <a:cs typeface="Zar" pitchFamily="2" charset="-78"/>
                        </a:rPr>
                        <a:t>ش</a:t>
                      </a:r>
                      <a:endParaRPr kumimoji="0" lang="en-US" sz="3200" b="1" i="0" u="none" strike="noStrike" cap="none" normalizeH="0" baseline="0" smtClean="0">
                        <a:ln>
                          <a:noFill/>
                        </a:ln>
                        <a:solidFill>
                          <a:schemeClr val="tx1"/>
                        </a:solidFill>
                        <a:effectLst/>
                        <a:latin typeface="Times New Roman" pitchFamily="18" charset="0"/>
                        <a:cs typeface="Zar"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365125">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Times New Roman" pitchFamily="18" charset="0"/>
                        </a:rPr>
                        <a:t>بدهكار</a:t>
                      </a:r>
                      <a:endParaRPr kumimoji="0" lang="en-US" sz="3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Times New Roman" pitchFamily="18" charset="0"/>
                        </a:rPr>
                        <a:t>كاهش</a:t>
                      </a: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Times New Roman" pitchFamily="18" charset="0"/>
                        </a:rPr>
                        <a:t>بستانكار</a:t>
                      </a:r>
                      <a:endParaRPr kumimoji="0" lang="en-US" sz="3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Times New Roman" pitchFamily="18" charset="0"/>
                        </a:rPr>
                        <a:t>افزايش</a:t>
                      </a: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Times New Roman" pitchFamily="18" charset="0"/>
                        </a:rPr>
                        <a:t>بدهكار</a:t>
                      </a:r>
                      <a:endParaRPr kumimoji="0" lang="en-US" sz="3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Times New Roman" pitchFamily="18" charset="0"/>
                        </a:rPr>
                        <a:t>افزايش</a:t>
                      </a: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Times New Roman" pitchFamily="18" charset="0"/>
                        </a:rPr>
                        <a:t>بستانكار</a:t>
                      </a:r>
                      <a:endParaRPr kumimoji="0" lang="en-US" sz="3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sz="3200" b="1" i="0" u="none" strike="noStrike" cap="none" normalizeH="0" baseline="0" smtClean="0">
                          <a:ln>
                            <a:noFill/>
                          </a:ln>
                          <a:solidFill>
                            <a:schemeClr val="tx1"/>
                          </a:solidFill>
                          <a:effectLst/>
                          <a:latin typeface="Times New Roman" pitchFamily="18" charset="0"/>
                          <a:cs typeface="Times New Roman" pitchFamily="18" charset="0"/>
                        </a:rPr>
                        <a:t>كاهش</a:t>
                      </a: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86069" name="Rectangle 21"/>
          <p:cNvSpPr>
            <a:spLocks noChangeAspect="1" noChangeArrowheads="1"/>
          </p:cNvSpPr>
          <p:nvPr/>
        </p:nvSpPr>
        <p:spPr bwMode="auto">
          <a:xfrm>
            <a:off x="1187450" y="4005263"/>
            <a:ext cx="6697663" cy="1920875"/>
          </a:xfrm>
          <a:prstGeom prst="rect">
            <a:avLst/>
          </a:prstGeom>
          <a:noFill/>
          <a:ln w="9525">
            <a:noFill/>
            <a:miter lim="800000"/>
            <a:headEnd/>
            <a:tailEnd/>
          </a:ln>
          <a:effectLst/>
        </p:spPr>
        <p:txBody>
          <a:bodyPr lIns="90000" tIns="46800" rIns="90000" bIns="46800" anchor="ctr">
            <a:spAutoFit/>
          </a:bodyPr>
          <a:lstStyle/>
          <a:p>
            <a:pPr algn="justLow" eaLnBrk="1" hangingPunct="1">
              <a:buFont typeface="Symbol" pitchFamily="18" charset="2"/>
              <a:buChar char=""/>
              <a:tabLst>
                <a:tab pos="709613" algn="l"/>
              </a:tabLst>
            </a:pPr>
            <a:r>
              <a:rPr lang="fa-IR" sz="4000" b="0">
                <a:cs typeface="Zar" pitchFamily="2" charset="-78"/>
              </a:rPr>
              <a:t> </a:t>
            </a:r>
            <a:r>
              <a:rPr lang="ar-SA" sz="4000" b="0">
                <a:cs typeface="Zar" pitchFamily="2" charset="-78"/>
              </a:rPr>
              <a:t>تخفيفات نقدي و برگشت</a:t>
            </a:r>
            <a:r>
              <a:rPr lang="ar-SA" sz="4000" b="0">
                <a:cs typeface="Arial" pitchFamily="34" charset="0"/>
              </a:rPr>
              <a:t>‌</a:t>
            </a:r>
            <a:r>
              <a:rPr lang="ar-SA" sz="4000" b="0">
                <a:cs typeface="Zar" pitchFamily="2" charset="-78"/>
              </a:rPr>
              <a:t>ها از لحاظ ثبت و مانده طبيعي عكس حساب اصل خود هستند.</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7075" name="Rectangle 3"/>
          <p:cNvSpPr>
            <a:spLocks noChangeArrowheads="1"/>
          </p:cNvSpPr>
          <p:nvPr/>
        </p:nvSpPr>
        <p:spPr bwMode="auto">
          <a:xfrm>
            <a:off x="2987675" y="404813"/>
            <a:ext cx="5572125" cy="914400"/>
          </a:xfrm>
          <a:prstGeom prst="rect">
            <a:avLst/>
          </a:prstGeom>
          <a:noFill/>
          <a:ln w="9525">
            <a:noFill/>
            <a:miter lim="800000"/>
            <a:headEnd/>
            <a:tailEnd/>
          </a:ln>
          <a:effectLst/>
        </p:spPr>
        <p:txBody>
          <a:bodyPr wrap="none">
            <a:spAutoFit/>
          </a:bodyPr>
          <a:lstStyle/>
          <a:p>
            <a:pPr eaLnBrk="1" hangingPunct="1"/>
            <a:r>
              <a:rPr lang="ar-SA" sz="5400" b="0">
                <a:cs typeface="Zar" pitchFamily="2" charset="-78"/>
              </a:rPr>
              <a:t>با توجه به مطالب پيش</a:t>
            </a:r>
            <a:r>
              <a:rPr lang="ar-SA" sz="5400" b="0">
                <a:cs typeface="Arial" pitchFamily="34" charset="0"/>
              </a:rPr>
              <a:t>‌</a:t>
            </a:r>
            <a:r>
              <a:rPr lang="ar-SA" sz="5400" b="0">
                <a:cs typeface="Zar" pitchFamily="2" charset="-78"/>
              </a:rPr>
              <a:t>گفته</a:t>
            </a:r>
            <a:endParaRPr lang="en-US" sz="5400" b="0">
              <a:cs typeface="Zar" pitchFamily="2" charset="-78"/>
            </a:endParaRPr>
          </a:p>
        </p:txBody>
      </p:sp>
      <p:sp>
        <p:nvSpPr>
          <p:cNvPr id="387077" name="AutoShape 5"/>
          <p:cNvSpPr>
            <a:spLocks noChangeArrowheads="1"/>
          </p:cNvSpPr>
          <p:nvPr/>
        </p:nvSpPr>
        <p:spPr bwMode="auto">
          <a:xfrm>
            <a:off x="6588125" y="4365625"/>
            <a:ext cx="2232025" cy="1512888"/>
          </a:xfrm>
          <a:prstGeom prst="foldedCorner">
            <a:avLst>
              <a:gd name="adj" fmla="val 23329"/>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a:r>
              <a:rPr lang="ar-SA" sz="2000">
                <a:cs typeface="Zar" pitchFamily="2" charset="-78"/>
              </a:rPr>
              <a:t>(تخفيفات نقدي خريد</a:t>
            </a:r>
            <a:endParaRPr lang="fa-IR" sz="2000">
              <a:cs typeface="Zar" pitchFamily="2" charset="-78"/>
            </a:endParaRPr>
          </a:p>
          <a:p>
            <a:pPr algn="ctr"/>
            <a:r>
              <a:rPr lang="ar-SA" sz="2000">
                <a:cs typeface="Zar" pitchFamily="2" charset="-78"/>
              </a:rPr>
              <a:t> +</a:t>
            </a:r>
            <a:endParaRPr lang="fa-IR" sz="2000">
              <a:cs typeface="Zar" pitchFamily="2" charset="-78"/>
            </a:endParaRPr>
          </a:p>
          <a:p>
            <a:pPr algn="ctr"/>
            <a:r>
              <a:rPr lang="ar-SA" sz="2000">
                <a:cs typeface="Zar" pitchFamily="2" charset="-78"/>
              </a:rPr>
              <a:t> برگشت از خريد)</a:t>
            </a:r>
            <a:endParaRPr lang="en-US" sz="2000">
              <a:cs typeface="Zar" pitchFamily="2" charset="-78"/>
            </a:endParaRPr>
          </a:p>
        </p:txBody>
      </p:sp>
      <p:sp>
        <p:nvSpPr>
          <p:cNvPr id="387078" name="Rectangle 6"/>
          <p:cNvSpPr>
            <a:spLocks noChangeArrowheads="1"/>
          </p:cNvSpPr>
          <p:nvPr/>
        </p:nvSpPr>
        <p:spPr bwMode="auto">
          <a:xfrm>
            <a:off x="5822950" y="4567238"/>
            <a:ext cx="692150" cy="1311275"/>
          </a:xfrm>
          <a:prstGeom prst="rect">
            <a:avLst/>
          </a:prstGeom>
          <a:noFill/>
          <a:ln w="9525">
            <a:noFill/>
            <a:miter lim="800000"/>
            <a:headEnd/>
            <a:tailEnd/>
          </a:ln>
          <a:effectLst/>
        </p:spPr>
        <p:txBody>
          <a:bodyPr wrap="none">
            <a:spAutoFit/>
          </a:bodyPr>
          <a:lstStyle/>
          <a:p>
            <a:r>
              <a:rPr lang="ar-SA" sz="8000"/>
              <a:t>–</a:t>
            </a:r>
            <a:endParaRPr lang="en-US" sz="8000"/>
          </a:p>
        </p:txBody>
      </p:sp>
      <p:sp>
        <p:nvSpPr>
          <p:cNvPr id="387079" name="AutoShape 7"/>
          <p:cNvSpPr>
            <a:spLocks noChangeArrowheads="1"/>
          </p:cNvSpPr>
          <p:nvPr/>
        </p:nvSpPr>
        <p:spPr bwMode="auto">
          <a:xfrm>
            <a:off x="3348038" y="4294188"/>
            <a:ext cx="2303462" cy="1512887"/>
          </a:xfrm>
          <a:prstGeom prst="foldedCorner">
            <a:avLst>
              <a:gd name="adj" fmla="val 25708"/>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a:r>
              <a:rPr lang="ar-SA" sz="1800">
                <a:cs typeface="Zar" pitchFamily="2" charset="-78"/>
              </a:rPr>
              <a:t>(</a:t>
            </a:r>
            <a:r>
              <a:rPr lang="ar-SA" sz="2000">
                <a:cs typeface="Zar" pitchFamily="2" charset="-78"/>
              </a:rPr>
              <a:t>هزينه‌هاي مستقيم خريد </a:t>
            </a:r>
            <a:endParaRPr lang="fa-IR" sz="2000">
              <a:cs typeface="Zar" pitchFamily="2" charset="-78"/>
            </a:endParaRPr>
          </a:p>
          <a:p>
            <a:pPr algn="ctr"/>
            <a:r>
              <a:rPr lang="ar-SA" sz="2000">
                <a:cs typeface="Zar" pitchFamily="2" charset="-78"/>
              </a:rPr>
              <a:t>+ </a:t>
            </a:r>
            <a:endParaRPr lang="fa-IR" sz="2000">
              <a:cs typeface="Zar" pitchFamily="2" charset="-78"/>
            </a:endParaRPr>
          </a:p>
          <a:p>
            <a:pPr algn="ctr"/>
            <a:r>
              <a:rPr lang="ar-SA" sz="2000">
                <a:cs typeface="Zar" pitchFamily="2" charset="-78"/>
              </a:rPr>
              <a:t>خريد)</a:t>
            </a:r>
            <a:endParaRPr lang="en-US" sz="2000">
              <a:cs typeface="Zar" pitchFamily="2" charset="-78"/>
            </a:endParaRPr>
          </a:p>
        </p:txBody>
      </p:sp>
      <p:sp>
        <p:nvSpPr>
          <p:cNvPr id="387080" name="Rectangle 8"/>
          <p:cNvSpPr>
            <a:spLocks noChangeArrowheads="1"/>
          </p:cNvSpPr>
          <p:nvPr/>
        </p:nvSpPr>
        <p:spPr bwMode="auto">
          <a:xfrm>
            <a:off x="2382838" y="4465638"/>
            <a:ext cx="963612" cy="1555750"/>
          </a:xfrm>
          <a:prstGeom prst="rect">
            <a:avLst/>
          </a:prstGeom>
          <a:noFill/>
          <a:ln w="9525">
            <a:noFill/>
            <a:miter lim="800000"/>
            <a:headEnd/>
            <a:tailEnd/>
          </a:ln>
          <a:effectLst/>
        </p:spPr>
        <p:txBody>
          <a:bodyPr wrap="none">
            <a:spAutoFit/>
          </a:bodyPr>
          <a:lstStyle/>
          <a:p>
            <a:r>
              <a:rPr lang="ar-SA" sz="9600"/>
              <a:t>=</a:t>
            </a:r>
            <a:endParaRPr lang="en-US" sz="9600"/>
          </a:p>
        </p:txBody>
      </p:sp>
      <p:sp>
        <p:nvSpPr>
          <p:cNvPr id="387081" name="AutoShape 9"/>
          <p:cNvSpPr>
            <a:spLocks noChangeArrowheads="1"/>
          </p:cNvSpPr>
          <p:nvPr/>
        </p:nvSpPr>
        <p:spPr bwMode="auto">
          <a:xfrm>
            <a:off x="250825" y="4294188"/>
            <a:ext cx="2016125" cy="1727200"/>
          </a:xfrm>
          <a:prstGeom prst="octagon">
            <a:avLst>
              <a:gd name="adj" fmla="val 29287"/>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rtl="0"/>
            <a:r>
              <a:rPr lang="ar-SA" sz="2800">
                <a:cs typeface="Zar" pitchFamily="2" charset="-78"/>
              </a:rPr>
              <a:t>خريد خالص</a:t>
            </a:r>
            <a:endParaRPr lang="en-US" sz="2800">
              <a:cs typeface="Zar" pitchFamily="2" charset="-78"/>
            </a:endParaRPr>
          </a:p>
        </p:txBody>
      </p:sp>
      <p:sp>
        <p:nvSpPr>
          <p:cNvPr id="387082" name="AutoShape 10"/>
          <p:cNvSpPr>
            <a:spLocks noChangeArrowheads="1"/>
          </p:cNvSpPr>
          <p:nvPr/>
        </p:nvSpPr>
        <p:spPr bwMode="auto">
          <a:xfrm>
            <a:off x="6659563" y="1987550"/>
            <a:ext cx="2232025" cy="1512888"/>
          </a:xfrm>
          <a:prstGeom prst="foldedCorner">
            <a:avLst>
              <a:gd name="adj" fmla="val 23329"/>
            </a:avLst>
          </a:prstGeom>
          <a:solidFill>
            <a:schemeClr val="bg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a:r>
              <a:rPr lang="ar-SA" sz="2000">
                <a:cs typeface="Zar" pitchFamily="2" charset="-78"/>
              </a:rPr>
              <a:t>(تخفيفات نقدي </a:t>
            </a:r>
            <a:r>
              <a:rPr lang="fa-IR" sz="2000">
                <a:cs typeface="Zar" pitchFamily="2" charset="-78"/>
              </a:rPr>
              <a:t>فروش</a:t>
            </a:r>
          </a:p>
          <a:p>
            <a:pPr algn="ctr"/>
            <a:r>
              <a:rPr lang="ar-SA" sz="2000">
                <a:cs typeface="Zar" pitchFamily="2" charset="-78"/>
              </a:rPr>
              <a:t> +</a:t>
            </a:r>
            <a:endParaRPr lang="fa-IR" sz="2000">
              <a:cs typeface="Zar" pitchFamily="2" charset="-78"/>
            </a:endParaRPr>
          </a:p>
          <a:p>
            <a:pPr algn="ctr"/>
            <a:r>
              <a:rPr lang="ar-SA" sz="2000">
                <a:cs typeface="Zar" pitchFamily="2" charset="-78"/>
              </a:rPr>
              <a:t> برگشت از </a:t>
            </a:r>
            <a:r>
              <a:rPr lang="fa-IR" sz="2000">
                <a:cs typeface="Zar" pitchFamily="2" charset="-78"/>
              </a:rPr>
              <a:t>فروش</a:t>
            </a:r>
            <a:r>
              <a:rPr lang="ar-SA" sz="2000">
                <a:cs typeface="Zar" pitchFamily="2" charset="-78"/>
              </a:rPr>
              <a:t>)</a:t>
            </a:r>
            <a:endParaRPr lang="en-US" sz="2000">
              <a:cs typeface="Zar" pitchFamily="2" charset="-78"/>
            </a:endParaRPr>
          </a:p>
        </p:txBody>
      </p:sp>
      <p:sp>
        <p:nvSpPr>
          <p:cNvPr id="387083" name="Rectangle 11"/>
          <p:cNvSpPr>
            <a:spLocks noChangeArrowheads="1"/>
          </p:cNvSpPr>
          <p:nvPr/>
        </p:nvSpPr>
        <p:spPr bwMode="auto">
          <a:xfrm>
            <a:off x="5894388" y="2189163"/>
            <a:ext cx="692150" cy="1311275"/>
          </a:xfrm>
          <a:prstGeom prst="rect">
            <a:avLst/>
          </a:prstGeom>
          <a:noFill/>
          <a:ln w="9525">
            <a:noFill/>
            <a:miter lim="800000"/>
            <a:headEnd/>
            <a:tailEnd/>
          </a:ln>
          <a:effectLst/>
        </p:spPr>
        <p:txBody>
          <a:bodyPr wrap="none">
            <a:spAutoFit/>
          </a:bodyPr>
          <a:lstStyle/>
          <a:p>
            <a:r>
              <a:rPr lang="ar-SA" sz="8000"/>
              <a:t>–</a:t>
            </a:r>
            <a:endParaRPr lang="en-US" sz="8000"/>
          </a:p>
        </p:txBody>
      </p:sp>
      <p:sp>
        <p:nvSpPr>
          <p:cNvPr id="387084" name="AutoShape 12"/>
          <p:cNvSpPr>
            <a:spLocks noChangeArrowheads="1"/>
          </p:cNvSpPr>
          <p:nvPr/>
        </p:nvSpPr>
        <p:spPr bwMode="auto">
          <a:xfrm>
            <a:off x="3419475" y="1916113"/>
            <a:ext cx="2303463" cy="1512887"/>
          </a:xfrm>
          <a:prstGeom prst="foldedCorner">
            <a:avLst>
              <a:gd name="adj" fmla="val 25708"/>
            </a:avLst>
          </a:prstGeom>
          <a:solidFill>
            <a:schemeClr val="bg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a:r>
              <a:rPr lang="ar-SA" sz="2400">
                <a:cs typeface="Zar" pitchFamily="2" charset="-78"/>
              </a:rPr>
              <a:t>فروش در طي دوره</a:t>
            </a:r>
            <a:endParaRPr lang="en-US" sz="2400">
              <a:cs typeface="Zar" pitchFamily="2" charset="-78"/>
            </a:endParaRPr>
          </a:p>
        </p:txBody>
      </p:sp>
      <p:sp>
        <p:nvSpPr>
          <p:cNvPr id="387085" name="Rectangle 13"/>
          <p:cNvSpPr>
            <a:spLocks noChangeArrowheads="1"/>
          </p:cNvSpPr>
          <p:nvPr/>
        </p:nvSpPr>
        <p:spPr bwMode="auto">
          <a:xfrm>
            <a:off x="2454275" y="2087563"/>
            <a:ext cx="963613" cy="1555750"/>
          </a:xfrm>
          <a:prstGeom prst="rect">
            <a:avLst/>
          </a:prstGeom>
          <a:noFill/>
          <a:ln w="9525">
            <a:noFill/>
            <a:miter lim="800000"/>
            <a:headEnd/>
            <a:tailEnd/>
          </a:ln>
          <a:effectLst/>
        </p:spPr>
        <p:txBody>
          <a:bodyPr wrap="none">
            <a:spAutoFit/>
          </a:bodyPr>
          <a:lstStyle/>
          <a:p>
            <a:r>
              <a:rPr lang="ar-SA" sz="9600"/>
              <a:t>=</a:t>
            </a:r>
            <a:endParaRPr lang="en-US" sz="9600"/>
          </a:p>
        </p:txBody>
      </p:sp>
      <p:sp>
        <p:nvSpPr>
          <p:cNvPr id="387086" name="AutoShape 14"/>
          <p:cNvSpPr>
            <a:spLocks noChangeArrowheads="1"/>
          </p:cNvSpPr>
          <p:nvPr/>
        </p:nvSpPr>
        <p:spPr bwMode="auto">
          <a:xfrm>
            <a:off x="322263" y="1916113"/>
            <a:ext cx="2016125" cy="1727200"/>
          </a:xfrm>
          <a:prstGeom prst="octagon">
            <a:avLst>
              <a:gd name="adj" fmla="val 29287"/>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algn="ctr" rtl="0"/>
            <a:r>
              <a:rPr lang="fa-IR" sz="2800">
                <a:cs typeface="Zar" pitchFamily="2" charset="-78"/>
              </a:rPr>
              <a:t>فروش</a:t>
            </a:r>
            <a:r>
              <a:rPr lang="ar-SA" sz="2800">
                <a:cs typeface="Zar" pitchFamily="2" charset="-78"/>
              </a:rPr>
              <a:t> خالص</a:t>
            </a:r>
            <a:endParaRPr lang="en-US" sz="2800">
              <a:cs typeface="Zar" pitchFamily="2" charset="-78"/>
            </a:endParaRPr>
          </a:p>
        </p:txBody>
      </p:sp>
      <p:sp>
        <p:nvSpPr>
          <p:cNvPr id="13" name="Footer Placeholder 1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87082"/>
                                        </p:tgtEl>
                                        <p:attrNameLst>
                                          <p:attrName>style.visibility</p:attrName>
                                        </p:attrNameLst>
                                      </p:cBhvr>
                                      <p:to>
                                        <p:strVal val="visible"/>
                                      </p:to>
                                    </p:set>
                                    <p:animEffect transition="in" filter="fade">
                                      <p:cBhvr>
                                        <p:cTn id="7" dur="1000"/>
                                        <p:tgtEl>
                                          <p:spTgt spid="387082"/>
                                        </p:tgtEl>
                                      </p:cBhvr>
                                    </p:animEffect>
                                    <p:anim calcmode="lin" valueType="num">
                                      <p:cBhvr>
                                        <p:cTn id="8" dur="1000" fill="hold"/>
                                        <p:tgtEl>
                                          <p:spTgt spid="387082"/>
                                        </p:tgtEl>
                                        <p:attrNameLst>
                                          <p:attrName>ppt_x</p:attrName>
                                        </p:attrNameLst>
                                      </p:cBhvr>
                                      <p:tavLst>
                                        <p:tav tm="0">
                                          <p:val>
                                            <p:strVal val="#ppt_x"/>
                                          </p:val>
                                        </p:tav>
                                        <p:tav tm="100000">
                                          <p:val>
                                            <p:strVal val="#ppt_x"/>
                                          </p:val>
                                        </p:tav>
                                      </p:tavLst>
                                    </p:anim>
                                    <p:anim calcmode="lin" valueType="num">
                                      <p:cBhvr>
                                        <p:cTn id="9" dur="900" decel="100000" fill="hold"/>
                                        <p:tgtEl>
                                          <p:spTgt spid="38708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87082"/>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87083"/>
                                        </p:tgtEl>
                                        <p:attrNameLst>
                                          <p:attrName>style.visibility</p:attrName>
                                        </p:attrNameLst>
                                      </p:cBhvr>
                                      <p:to>
                                        <p:strVal val="visible"/>
                                      </p:to>
                                    </p:set>
                                    <p:animEffect transition="in" filter="fade">
                                      <p:cBhvr>
                                        <p:cTn id="13" dur="1000"/>
                                        <p:tgtEl>
                                          <p:spTgt spid="387083"/>
                                        </p:tgtEl>
                                      </p:cBhvr>
                                    </p:animEffect>
                                    <p:anim calcmode="lin" valueType="num">
                                      <p:cBhvr>
                                        <p:cTn id="14" dur="1000" fill="hold"/>
                                        <p:tgtEl>
                                          <p:spTgt spid="387083"/>
                                        </p:tgtEl>
                                        <p:attrNameLst>
                                          <p:attrName>ppt_x</p:attrName>
                                        </p:attrNameLst>
                                      </p:cBhvr>
                                      <p:tavLst>
                                        <p:tav tm="0">
                                          <p:val>
                                            <p:strVal val="#ppt_x"/>
                                          </p:val>
                                        </p:tav>
                                        <p:tav tm="100000">
                                          <p:val>
                                            <p:strVal val="#ppt_x"/>
                                          </p:val>
                                        </p:tav>
                                      </p:tavLst>
                                    </p:anim>
                                    <p:anim calcmode="lin" valueType="num">
                                      <p:cBhvr>
                                        <p:cTn id="15" dur="900" decel="100000" fill="hold"/>
                                        <p:tgtEl>
                                          <p:spTgt spid="38708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87083"/>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87084"/>
                                        </p:tgtEl>
                                        <p:attrNameLst>
                                          <p:attrName>style.visibility</p:attrName>
                                        </p:attrNameLst>
                                      </p:cBhvr>
                                      <p:to>
                                        <p:strVal val="visible"/>
                                      </p:to>
                                    </p:set>
                                    <p:animEffect transition="in" filter="fade">
                                      <p:cBhvr>
                                        <p:cTn id="21" dur="1000"/>
                                        <p:tgtEl>
                                          <p:spTgt spid="387084"/>
                                        </p:tgtEl>
                                      </p:cBhvr>
                                    </p:animEffect>
                                    <p:anim calcmode="lin" valueType="num">
                                      <p:cBhvr>
                                        <p:cTn id="22" dur="1000" fill="hold"/>
                                        <p:tgtEl>
                                          <p:spTgt spid="387084"/>
                                        </p:tgtEl>
                                        <p:attrNameLst>
                                          <p:attrName>ppt_x</p:attrName>
                                        </p:attrNameLst>
                                      </p:cBhvr>
                                      <p:tavLst>
                                        <p:tav tm="0">
                                          <p:val>
                                            <p:strVal val="#ppt_x"/>
                                          </p:val>
                                        </p:tav>
                                        <p:tav tm="100000">
                                          <p:val>
                                            <p:strVal val="#ppt_x"/>
                                          </p:val>
                                        </p:tav>
                                      </p:tavLst>
                                    </p:anim>
                                    <p:anim calcmode="lin" valueType="num">
                                      <p:cBhvr>
                                        <p:cTn id="23" dur="900" decel="100000" fill="hold"/>
                                        <p:tgtEl>
                                          <p:spTgt spid="38708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87084"/>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87085"/>
                                        </p:tgtEl>
                                        <p:attrNameLst>
                                          <p:attrName>style.visibility</p:attrName>
                                        </p:attrNameLst>
                                      </p:cBhvr>
                                      <p:to>
                                        <p:strVal val="visible"/>
                                      </p:to>
                                    </p:set>
                                    <p:animEffect transition="in" filter="fade">
                                      <p:cBhvr>
                                        <p:cTn id="27" dur="1000"/>
                                        <p:tgtEl>
                                          <p:spTgt spid="387085"/>
                                        </p:tgtEl>
                                      </p:cBhvr>
                                    </p:animEffect>
                                    <p:anim calcmode="lin" valueType="num">
                                      <p:cBhvr>
                                        <p:cTn id="28" dur="1000" fill="hold"/>
                                        <p:tgtEl>
                                          <p:spTgt spid="387085"/>
                                        </p:tgtEl>
                                        <p:attrNameLst>
                                          <p:attrName>ppt_x</p:attrName>
                                        </p:attrNameLst>
                                      </p:cBhvr>
                                      <p:tavLst>
                                        <p:tav tm="0">
                                          <p:val>
                                            <p:strVal val="#ppt_x"/>
                                          </p:val>
                                        </p:tav>
                                        <p:tav tm="100000">
                                          <p:val>
                                            <p:strVal val="#ppt_x"/>
                                          </p:val>
                                        </p:tav>
                                      </p:tavLst>
                                    </p:anim>
                                    <p:anim calcmode="lin" valueType="num">
                                      <p:cBhvr>
                                        <p:cTn id="29" dur="900" decel="100000" fill="hold"/>
                                        <p:tgtEl>
                                          <p:spTgt spid="38708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87085"/>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87086"/>
                                        </p:tgtEl>
                                        <p:attrNameLst>
                                          <p:attrName>style.visibility</p:attrName>
                                        </p:attrNameLst>
                                      </p:cBhvr>
                                      <p:to>
                                        <p:strVal val="visible"/>
                                      </p:to>
                                    </p:set>
                                    <p:anim calcmode="lin" valueType="num">
                                      <p:cBhvr additive="base">
                                        <p:cTn id="35" dur="500" fill="hold"/>
                                        <p:tgtEl>
                                          <p:spTgt spid="387086"/>
                                        </p:tgtEl>
                                        <p:attrNameLst>
                                          <p:attrName>ppt_x</p:attrName>
                                        </p:attrNameLst>
                                      </p:cBhvr>
                                      <p:tavLst>
                                        <p:tav tm="0">
                                          <p:val>
                                            <p:strVal val="#ppt_x"/>
                                          </p:val>
                                        </p:tav>
                                        <p:tav tm="100000">
                                          <p:val>
                                            <p:strVal val="#ppt_x"/>
                                          </p:val>
                                        </p:tav>
                                      </p:tavLst>
                                    </p:anim>
                                    <p:anim calcmode="lin" valueType="num">
                                      <p:cBhvr additive="base">
                                        <p:cTn id="36" dur="500" fill="hold"/>
                                        <p:tgtEl>
                                          <p:spTgt spid="38708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387077"/>
                                        </p:tgtEl>
                                        <p:attrNameLst>
                                          <p:attrName>style.visibility</p:attrName>
                                        </p:attrNameLst>
                                      </p:cBhvr>
                                      <p:to>
                                        <p:strVal val="visible"/>
                                      </p:to>
                                    </p:set>
                                    <p:animEffect transition="in" filter="checkerboard(across)">
                                      <p:cBhvr>
                                        <p:cTn id="41" dur="500"/>
                                        <p:tgtEl>
                                          <p:spTgt spid="387077"/>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387078"/>
                                        </p:tgtEl>
                                        <p:attrNameLst>
                                          <p:attrName>style.visibility</p:attrName>
                                        </p:attrNameLst>
                                      </p:cBhvr>
                                      <p:to>
                                        <p:strVal val="visible"/>
                                      </p:to>
                                    </p:set>
                                    <p:animEffect transition="in" filter="checkerboard(across)">
                                      <p:cBhvr>
                                        <p:cTn id="44" dur="500"/>
                                        <p:tgtEl>
                                          <p:spTgt spid="387078"/>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387079"/>
                                        </p:tgtEl>
                                        <p:attrNameLst>
                                          <p:attrName>style.visibility</p:attrName>
                                        </p:attrNameLst>
                                      </p:cBhvr>
                                      <p:to>
                                        <p:strVal val="visible"/>
                                      </p:to>
                                    </p:set>
                                    <p:animEffect transition="in" filter="diamond(in)">
                                      <p:cBhvr>
                                        <p:cTn id="49" dur="2000"/>
                                        <p:tgtEl>
                                          <p:spTgt spid="387079"/>
                                        </p:tgtEl>
                                      </p:cBhvr>
                                    </p:animEffect>
                                  </p:childTnLst>
                                </p:cTn>
                              </p:par>
                              <p:par>
                                <p:cTn id="50" presetID="8" presetClass="entr" presetSubtype="16" fill="hold" grpId="0" nodeType="withEffect">
                                  <p:stCondLst>
                                    <p:cond delay="0"/>
                                  </p:stCondLst>
                                  <p:childTnLst>
                                    <p:set>
                                      <p:cBhvr>
                                        <p:cTn id="51" dur="1" fill="hold">
                                          <p:stCondLst>
                                            <p:cond delay="0"/>
                                          </p:stCondLst>
                                        </p:cTn>
                                        <p:tgtEl>
                                          <p:spTgt spid="387080"/>
                                        </p:tgtEl>
                                        <p:attrNameLst>
                                          <p:attrName>style.visibility</p:attrName>
                                        </p:attrNameLst>
                                      </p:cBhvr>
                                      <p:to>
                                        <p:strVal val="visible"/>
                                      </p:to>
                                    </p:set>
                                    <p:animEffect transition="in" filter="diamond(in)">
                                      <p:cBhvr>
                                        <p:cTn id="52" dur="2000"/>
                                        <p:tgtEl>
                                          <p:spTgt spid="387080"/>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87081"/>
                                        </p:tgtEl>
                                        <p:attrNameLst>
                                          <p:attrName>style.visibility</p:attrName>
                                        </p:attrNameLst>
                                      </p:cBhvr>
                                      <p:to>
                                        <p:strVal val="visible"/>
                                      </p:to>
                                    </p:set>
                                    <p:anim calcmode="lin" valueType="num">
                                      <p:cBhvr additive="base">
                                        <p:cTn id="57" dur="500" fill="hold"/>
                                        <p:tgtEl>
                                          <p:spTgt spid="387081"/>
                                        </p:tgtEl>
                                        <p:attrNameLst>
                                          <p:attrName>ppt_x</p:attrName>
                                        </p:attrNameLst>
                                      </p:cBhvr>
                                      <p:tavLst>
                                        <p:tav tm="0">
                                          <p:val>
                                            <p:strVal val="#ppt_x"/>
                                          </p:val>
                                        </p:tav>
                                        <p:tav tm="100000">
                                          <p:val>
                                            <p:strVal val="#ppt_x"/>
                                          </p:val>
                                        </p:tav>
                                      </p:tavLst>
                                    </p:anim>
                                    <p:anim calcmode="lin" valueType="num">
                                      <p:cBhvr additive="base">
                                        <p:cTn id="58" dur="500" fill="hold"/>
                                        <p:tgtEl>
                                          <p:spTgt spid="3870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7" grpId="0" animBg="1"/>
      <p:bldP spid="387078" grpId="0"/>
      <p:bldP spid="387079" grpId="0" animBg="1"/>
      <p:bldP spid="387080" grpId="0"/>
      <p:bldP spid="387081" grpId="0" animBg="1"/>
      <p:bldP spid="387082" grpId="0" animBg="1"/>
      <p:bldP spid="387083" grpId="0"/>
      <p:bldP spid="387084" grpId="0" animBg="1"/>
      <p:bldP spid="387085" grpId="0"/>
      <p:bldP spid="387086" grpId="0" animBg="1"/>
    </p:bldLst>
  </p:timing>
</p:sld>
</file>

<file path=ppt/slides/slide2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1170" name="Text Box 2"/>
          <p:cNvSpPr txBox="1">
            <a:spLocks noChangeArrowheads="1"/>
          </p:cNvSpPr>
          <p:nvPr/>
        </p:nvSpPr>
        <p:spPr bwMode="auto">
          <a:xfrm>
            <a:off x="7150100" y="354013"/>
            <a:ext cx="1454150" cy="914400"/>
          </a:xfrm>
          <a:prstGeom prst="rect">
            <a:avLst/>
          </a:prstGeom>
          <a:noFill/>
          <a:ln w="9525">
            <a:noFill/>
            <a:miter lim="800000"/>
            <a:headEnd/>
            <a:tailEnd/>
          </a:ln>
          <a:effectLst/>
        </p:spPr>
        <p:txBody>
          <a:bodyPr wrap="none">
            <a:spAutoFit/>
          </a:bodyPr>
          <a:lstStyle/>
          <a:p>
            <a:pPr eaLnBrk="1" hangingPunct="1"/>
            <a:r>
              <a:rPr lang="fa-IR" sz="5400">
                <a:latin typeface="Times New Roman" pitchFamily="18" charset="0"/>
                <a:cs typeface="Zar" pitchFamily="2" charset="-78"/>
              </a:rPr>
              <a:t>مثال:</a:t>
            </a:r>
            <a:endParaRPr lang="en-US" sz="5400">
              <a:latin typeface="Times New Roman" pitchFamily="18" charset="0"/>
              <a:cs typeface="Zar" pitchFamily="2" charset="-78"/>
            </a:endParaRPr>
          </a:p>
        </p:txBody>
      </p:sp>
      <p:sp>
        <p:nvSpPr>
          <p:cNvPr id="391171" name="Text Box 3"/>
          <p:cNvSpPr txBox="1">
            <a:spLocks noChangeArrowheads="1"/>
          </p:cNvSpPr>
          <p:nvPr/>
        </p:nvSpPr>
        <p:spPr bwMode="auto">
          <a:xfrm>
            <a:off x="1042988" y="2205038"/>
            <a:ext cx="7200900" cy="3019425"/>
          </a:xfrm>
          <a:prstGeom prst="rect">
            <a:avLst/>
          </a:prstGeom>
          <a:noFill/>
          <a:ln w="9525">
            <a:noFill/>
            <a:miter lim="800000"/>
            <a:headEnd/>
            <a:tailEnd/>
          </a:ln>
          <a:effectLst/>
        </p:spPr>
        <p:txBody>
          <a:bodyPr>
            <a:spAutoFit/>
          </a:bodyPr>
          <a:lstStyle/>
          <a:p>
            <a:pPr eaLnBrk="1" hangingPunct="1"/>
            <a:r>
              <a:rPr lang="fa-IR" b="0">
                <a:latin typeface="Times New Roman" pitchFamily="18" charset="0"/>
                <a:cs typeface="Zar" pitchFamily="2" charset="-78"/>
              </a:rPr>
              <a:t>فرض كنيد فروشگاه آلفا مقداري پارچه به ارزش 500ريال بطور نسيه و با شرط ( ن/30-9/5) در تاريخ 5/12/</a:t>
            </a:r>
            <a:r>
              <a:rPr lang="en-US" b="0">
                <a:latin typeface="Times New Roman" pitchFamily="18" charset="0"/>
                <a:cs typeface="Zar" pitchFamily="2" charset="-78"/>
              </a:rPr>
              <a:t>XX</a:t>
            </a:r>
            <a:r>
              <a:rPr lang="fa-IR" b="0">
                <a:latin typeface="Times New Roman" pitchFamily="18" charset="0"/>
                <a:cs typeface="Zar" pitchFamily="2" charset="-78"/>
              </a:rPr>
              <a:t> خريداري نمايد</a:t>
            </a:r>
            <a:endParaRPr lang="en-US" b="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0146" name="Text Box 2"/>
          <p:cNvSpPr txBox="1">
            <a:spLocks noChangeArrowheads="1"/>
          </p:cNvSpPr>
          <p:nvPr/>
        </p:nvSpPr>
        <p:spPr bwMode="auto">
          <a:xfrm>
            <a:off x="6654800" y="333375"/>
            <a:ext cx="2020888" cy="1006475"/>
          </a:xfrm>
          <a:prstGeom prst="rect">
            <a:avLst/>
          </a:prstGeom>
          <a:noFill/>
          <a:ln w="9525">
            <a:noFill/>
            <a:miter lim="800000"/>
            <a:headEnd/>
            <a:tailEnd/>
          </a:ln>
          <a:effectLst/>
        </p:spPr>
        <p:txBody>
          <a:bodyPr wrap="none">
            <a:spAutoFit/>
          </a:bodyPr>
          <a:lstStyle/>
          <a:p>
            <a:pPr eaLnBrk="1" hangingPunct="1"/>
            <a:r>
              <a:rPr lang="fa-IR" sz="6000">
                <a:latin typeface="Times New Roman" pitchFamily="18" charset="0"/>
                <a:cs typeface="Zar" pitchFamily="2" charset="-78"/>
              </a:rPr>
              <a:t>تحليل:</a:t>
            </a:r>
            <a:endParaRPr lang="en-US" sz="6000">
              <a:latin typeface="Times New Roman" pitchFamily="18" charset="0"/>
              <a:cs typeface="Zar" pitchFamily="2" charset="-78"/>
            </a:endParaRPr>
          </a:p>
        </p:txBody>
      </p:sp>
      <p:sp>
        <p:nvSpPr>
          <p:cNvPr id="390147" name="Text Box 3"/>
          <p:cNvSpPr txBox="1">
            <a:spLocks noChangeArrowheads="1"/>
          </p:cNvSpPr>
          <p:nvPr/>
        </p:nvSpPr>
        <p:spPr bwMode="auto">
          <a:xfrm>
            <a:off x="971550" y="2276475"/>
            <a:ext cx="7273925" cy="2528888"/>
          </a:xfrm>
          <a:prstGeom prst="rect">
            <a:avLst/>
          </a:prstGeom>
          <a:noFill/>
          <a:ln w="9525">
            <a:noFill/>
            <a:miter lim="800000"/>
            <a:headEnd/>
            <a:tailEnd/>
          </a:ln>
          <a:effectLst/>
        </p:spPr>
        <p:txBody>
          <a:bodyPr>
            <a:spAutoFit/>
          </a:bodyPr>
          <a:lstStyle/>
          <a:p>
            <a:r>
              <a:rPr lang="fa-IR" sz="3200">
                <a:cs typeface="Zar" pitchFamily="2" charset="-78"/>
              </a:rPr>
              <a:t>چون هنوز تخفيفي عملي نشده است لذا</a:t>
            </a:r>
          </a:p>
          <a:p>
            <a:endParaRPr lang="fa-IR" sz="3200">
              <a:cs typeface="Zar" pitchFamily="2" charset="-78"/>
            </a:endParaRPr>
          </a:p>
          <a:p>
            <a:endParaRPr lang="fa-IR" sz="3200">
              <a:cs typeface="Zar" pitchFamily="2" charset="-78"/>
            </a:endParaRPr>
          </a:p>
          <a:p>
            <a:r>
              <a:rPr lang="fa-IR" sz="3200">
                <a:cs typeface="Zar" pitchFamily="2" charset="-78"/>
              </a:rPr>
              <a:t> 5/12 خريد كالا 500</a:t>
            </a:r>
          </a:p>
          <a:p>
            <a:r>
              <a:rPr lang="fa-IR" sz="3200">
                <a:cs typeface="Zar" pitchFamily="2" charset="-78"/>
              </a:rPr>
              <a:t>		حسابهاي پرداختني 500</a:t>
            </a:r>
            <a:endParaRPr lang="en-US" sz="32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1267" name="Text Box 3"/>
          <p:cNvSpPr txBox="1">
            <a:spLocks noChangeArrowheads="1"/>
          </p:cNvSpPr>
          <p:nvPr/>
        </p:nvSpPr>
        <p:spPr bwMode="auto">
          <a:xfrm>
            <a:off x="755650" y="1989138"/>
            <a:ext cx="7704138" cy="946150"/>
          </a:xfrm>
          <a:prstGeom prst="rect">
            <a:avLst/>
          </a:prstGeom>
          <a:noFill/>
          <a:ln w="9525">
            <a:noFill/>
            <a:miter lim="800000"/>
            <a:headEnd/>
            <a:tailEnd/>
          </a:ln>
          <a:effectLst/>
        </p:spPr>
        <p:txBody>
          <a:bodyPr>
            <a:spAutoFit/>
          </a:bodyPr>
          <a:lstStyle/>
          <a:p>
            <a:pPr>
              <a:spcBef>
                <a:spcPct val="50000"/>
              </a:spcBef>
            </a:pPr>
            <a:r>
              <a:rPr lang="fa-IR" sz="2800">
                <a:cs typeface="Zar" pitchFamily="2" charset="-78"/>
              </a:rPr>
              <a:t>در روز10/12 وجه مربوط پس از كسر تخفيف پرداخت مي‌شود پس :</a:t>
            </a:r>
            <a:endParaRPr lang="en-US" sz="2800">
              <a:cs typeface="Zar" pitchFamily="2" charset="-78"/>
            </a:endParaRPr>
          </a:p>
        </p:txBody>
      </p:sp>
      <p:sp>
        <p:nvSpPr>
          <p:cNvPr id="651268" name="Text Box 4"/>
          <p:cNvSpPr txBox="1">
            <a:spLocks noChangeArrowheads="1"/>
          </p:cNvSpPr>
          <p:nvPr/>
        </p:nvSpPr>
        <p:spPr bwMode="auto">
          <a:xfrm>
            <a:off x="3059113" y="3284538"/>
            <a:ext cx="4679950" cy="1801812"/>
          </a:xfrm>
          <a:prstGeom prst="rect">
            <a:avLst/>
          </a:prstGeom>
          <a:noFill/>
          <a:ln w="9525">
            <a:noFill/>
            <a:miter lim="800000"/>
            <a:headEnd/>
            <a:tailEnd/>
          </a:ln>
          <a:effectLst/>
        </p:spPr>
        <p:txBody>
          <a:bodyPr>
            <a:spAutoFit/>
          </a:bodyPr>
          <a:lstStyle/>
          <a:p>
            <a:pPr>
              <a:spcBef>
                <a:spcPct val="50000"/>
              </a:spcBef>
            </a:pPr>
            <a:r>
              <a:rPr lang="fa-IR" sz="2800">
                <a:cs typeface="Zar" pitchFamily="2" charset="-78"/>
              </a:rPr>
              <a:t>1- اصل بدهي		 500 ريال</a:t>
            </a:r>
          </a:p>
          <a:p>
            <a:pPr>
              <a:spcBef>
                <a:spcPct val="50000"/>
              </a:spcBef>
            </a:pPr>
            <a:r>
              <a:rPr lang="fa-IR" sz="2800">
                <a:cs typeface="Zar" pitchFamily="2" charset="-78"/>
              </a:rPr>
              <a:t>2- مبلغ تخفيف	 (45)ريال</a:t>
            </a:r>
          </a:p>
          <a:p>
            <a:pPr>
              <a:spcBef>
                <a:spcPct val="50000"/>
              </a:spcBef>
            </a:pPr>
            <a:r>
              <a:rPr lang="fa-IR" sz="2800">
                <a:cs typeface="Zar" pitchFamily="2" charset="-78"/>
              </a:rPr>
              <a:t>3- خالص پرداختي	 455</a:t>
            </a:r>
            <a:endParaRPr lang="en-US" sz="28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1986" name="Text Box 2"/>
          <p:cNvSpPr txBox="1">
            <a:spLocks noChangeArrowheads="1"/>
          </p:cNvSpPr>
          <p:nvPr/>
        </p:nvSpPr>
        <p:spPr bwMode="auto">
          <a:xfrm>
            <a:off x="1258888" y="260350"/>
            <a:ext cx="7632700" cy="641350"/>
          </a:xfrm>
          <a:prstGeom prst="rect">
            <a:avLst/>
          </a:prstGeom>
          <a:noFill/>
          <a:ln w="9525">
            <a:noFill/>
            <a:miter lim="800000"/>
            <a:headEnd/>
            <a:tailEnd/>
          </a:ln>
          <a:effectLst/>
        </p:spPr>
        <p:txBody>
          <a:bodyPr>
            <a:spAutoFit/>
          </a:bodyPr>
          <a:lstStyle/>
          <a:p>
            <a:pPr>
              <a:spcBef>
                <a:spcPct val="50000"/>
              </a:spcBef>
            </a:pPr>
            <a:r>
              <a:rPr lang="fa-IR" sz="3600">
                <a:cs typeface="Zar" pitchFamily="2" charset="-78"/>
              </a:rPr>
              <a:t>آرتيكل مركب دفتر روزنامه حاوي هر سه رقم </a:t>
            </a:r>
          </a:p>
        </p:txBody>
      </p:sp>
      <p:sp>
        <p:nvSpPr>
          <p:cNvPr id="681987" name="Text Box 3"/>
          <p:cNvSpPr txBox="1">
            <a:spLocks noChangeArrowheads="1"/>
          </p:cNvSpPr>
          <p:nvPr/>
        </p:nvSpPr>
        <p:spPr bwMode="auto">
          <a:xfrm>
            <a:off x="755650" y="2924175"/>
            <a:ext cx="7704138" cy="2443163"/>
          </a:xfrm>
          <a:prstGeom prst="rect">
            <a:avLst/>
          </a:prstGeom>
          <a:noFill/>
          <a:ln w="9525">
            <a:noFill/>
            <a:miter lim="800000"/>
            <a:headEnd/>
            <a:tailEnd/>
          </a:ln>
          <a:effectLst/>
        </p:spPr>
        <p:txBody>
          <a:bodyPr>
            <a:spAutoFit/>
          </a:bodyPr>
          <a:lstStyle/>
          <a:p>
            <a:pPr>
              <a:spcBef>
                <a:spcPct val="50000"/>
              </a:spcBef>
            </a:pPr>
            <a:r>
              <a:rPr lang="fa-IR" sz="2800">
                <a:cs typeface="Zar" pitchFamily="2" charset="-78"/>
              </a:rPr>
              <a:t>حسابهای پرداختني 500</a:t>
            </a:r>
            <a:endParaRPr lang="en-US" sz="2800">
              <a:cs typeface="Zar" pitchFamily="2" charset="-78"/>
            </a:endParaRPr>
          </a:p>
          <a:p>
            <a:pPr lvl="4">
              <a:spcBef>
                <a:spcPct val="50000"/>
              </a:spcBef>
            </a:pPr>
            <a:r>
              <a:rPr lang="fa-IR" sz="2800">
                <a:cs typeface="Zar" pitchFamily="2" charset="-78"/>
              </a:rPr>
              <a:t>تخفيفات نقدي خريد 		45</a:t>
            </a:r>
          </a:p>
          <a:p>
            <a:pPr lvl="4">
              <a:spcBef>
                <a:spcPct val="50000"/>
              </a:spcBef>
            </a:pPr>
            <a:r>
              <a:rPr lang="fa-IR" sz="2800">
                <a:cs typeface="Zar" pitchFamily="2" charset="-78"/>
              </a:rPr>
              <a:t>صندوق 			455</a:t>
            </a:r>
          </a:p>
          <a:p>
            <a:pPr>
              <a:spcBef>
                <a:spcPct val="50000"/>
              </a:spcBef>
            </a:pPr>
            <a:r>
              <a:rPr lang="fa-IR" sz="2800">
                <a:cs typeface="Zar" pitchFamily="2" charset="-78"/>
              </a:rPr>
              <a:t>پرداخت بدهي خريد پارچه</a:t>
            </a:r>
            <a:endParaRPr lang="en-US" sz="28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3010" name="Text Box 2"/>
          <p:cNvSpPr txBox="1">
            <a:spLocks noChangeArrowheads="1"/>
          </p:cNvSpPr>
          <p:nvPr/>
        </p:nvSpPr>
        <p:spPr bwMode="auto">
          <a:xfrm>
            <a:off x="755650" y="1989138"/>
            <a:ext cx="7704138" cy="3019425"/>
          </a:xfrm>
          <a:prstGeom prst="rect">
            <a:avLst/>
          </a:prstGeom>
          <a:noFill/>
          <a:ln w="9525">
            <a:noFill/>
            <a:miter lim="800000"/>
            <a:headEnd/>
            <a:tailEnd/>
          </a:ln>
          <a:effectLst/>
        </p:spPr>
        <p:txBody>
          <a:bodyPr>
            <a:spAutoFit/>
          </a:bodyPr>
          <a:lstStyle/>
          <a:p>
            <a:pPr>
              <a:spcBef>
                <a:spcPct val="50000"/>
              </a:spcBef>
            </a:pPr>
            <a:r>
              <a:rPr lang="fa-IR">
                <a:cs typeface="Zar" pitchFamily="2" charset="-78"/>
              </a:rPr>
              <a:t>فرض كنيد فروشگاه آلفا مقداري پارچه به ارزش 700ريال بطور نسيه و با شرط (ن/30-6/5) در تاريخ 11/12 مي‌فروشد</a:t>
            </a:r>
            <a:endParaRPr lang="en-US">
              <a:cs typeface="Zar" pitchFamily="2" charset="-78"/>
            </a:endParaRPr>
          </a:p>
        </p:txBody>
      </p:sp>
      <p:sp>
        <p:nvSpPr>
          <p:cNvPr id="683011" name="Rectangle 3"/>
          <p:cNvSpPr>
            <a:spLocks noChangeArrowheads="1"/>
          </p:cNvSpPr>
          <p:nvPr/>
        </p:nvSpPr>
        <p:spPr bwMode="auto">
          <a:xfrm>
            <a:off x="7451725" y="430213"/>
            <a:ext cx="1347788" cy="762000"/>
          </a:xfrm>
          <a:prstGeom prst="rect">
            <a:avLst/>
          </a:prstGeom>
          <a:noFill/>
          <a:ln w="9525">
            <a:noFill/>
            <a:miter lim="800000"/>
            <a:headEnd/>
            <a:tailEnd/>
          </a:ln>
          <a:effectLst/>
        </p:spPr>
        <p:txBody>
          <a:bodyPr wrap="none">
            <a:spAutoFit/>
          </a:bodyPr>
          <a:lstStyle/>
          <a:p>
            <a:pPr algn="l">
              <a:spcBef>
                <a:spcPct val="50000"/>
              </a:spcBef>
            </a:pPr>
            <a:r>
              <a:rPr lang="fa-IR" sz="4400">
                <a:cs typeface="Zar" pitchFamily="2" charset="-78"/>
              </a:rPr>
              <a:t>مثال :</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22" name="Rectangle 2"/>
          <p:cNvSpPr>
            <a:spLocks noGrp="1" noChangeArrowheads="1"/>
          </p:cNvSpPr>
          <p:nvPr>
            <p:ph type="title"/>
          </p:nvPr>
        </p:nvSpPr>
        <p:spPr>
          <a:xfrm>
            <a:off x="1093788" y="328613"/>
            <a:ext cx="7772400" cy="1098550"/>
          </a:xfrm>
        </p:spPr>
        <p:txBody>
          <a:bodyPr/>
          <a:lstStyle/>
          <a:p>
            <a:pPr algn="ctr"/>
            <a:r>
              <a:rPr lang="fa-IR" sz="6600"/>
              <a:t> نتيجه ثانوي:</a:t>
            </a:r>
            <a:endParaRPr lang="en-US" sz="6600"/>
          </a:p>
        </p:txBody>
      </p:sp>
      <p:sp>
        <p:nvSpPr>
          <p:cNvPr id="645123" name="Rectangle 3"/>
          <p:cNvSpPr>
            <a:spLocks noGrp="1" noChangeArrowheads="1"/>
          </p:cNvSpPr>
          <p:nvPr>
            <p:ph sz="half" idx="1"/>
          </p:nvPr>
        </p:nvSpPr>
        <p:spPr>
          <a:xfrm>
            <a:off x="179388" y="2998788"/>
            <a:ext cx="3616325" cy="2609850"/>
          </a:xfrm>
          <a:solidFill>
            <a:srgbClr val="F8F8F8"/>
          </a:solidFill>
          <a:ln>
            <a:solidFill>
              <a:srgbClr val="000000"/>
            </a:solidFill>
          </a:ln>
          <a:effectLst>
            <a:outerShdw dist="107763" dir="2700000" algn="ctr" rotWithShape="0">
              <a:schemeClr val="bg2"/>
            </a:outerShdw>
          </a:effectLst>
        </p:spPr>
        <p:txBody>
          <a:bodyPr/>
          <a:lstStyle/>
          <a:p>
            <a:pPr>
              <a:buFontTx/>
              <a:buNone/>
            </a:pPr>
            <a:r>
              <a:rPr lang="fa-IR" sz="4400" i="1">
                <a:solidFill>
                  <a:srgbClr val="990000"/>
                </a:solidFill>
              </a:rPr>
              <a:t>حق مالکيت همان فرد</a:t>
            </a:r>
            <a:r>
              <a:rPr lang="fa-IR" sz="4400" i="1">
                <a:solidFill>
                  <a:srgbClr val="FF0000"/>
                </a:solidFill>
              </a:rPr>
              <a:t> </a:t>
            </a:r>
            <a:endParaRPr lang="fa-IR" sz="3200" i="1">
              <a:solidFill>
                <a:schemeClr val="hlink"/>
              </a:solidFill>
            </a:endParaRPr>
          </a:p>
          <a:p>
            <a:pPr>
              <a:buFontTx/>
              <a:buNone/>
            </a:pPr>
            <a:endParaRPr lang="en-US" sz="3200" i="1">
              <a:solidFill>
                <a:schemeClr val="hlink"/>
              </a:solidFill>
            </a:endParaRPr>
          </a:p>
          <a:p>
            <a:pPr>
              <a:buFontTx/>
              <a:buNone/>
            </a:pPr>
            <a:endParaRPr lang="en-US" sz="3200">
              <a:solidFill>
                <a:schemeClr val="hlink"/>
              </a:solidFill>
            </a:endParaRPr>
          </a:p>
        </p:txBody>
      </p:sp>
      <p:sp>
        <p:nvSpPr>
          <p:cNvPr id="645124" name="Rectangle 4"/>
          <p:cNvSpPr>
            <a:spLocks noGrp="1" noChangeArrowheads="1"/>
          </p:cNvSpPr>
          <p:nvPr>
            <p:ph sz="half" idx="2"/>
          </p:nvPr>
        </p:nvSpPr>
        <p:spPr>
          <a:xfrm>
            <a:off x="6011863" y="3068638"/>
            <a:ext cx="2943225" cy="1173162"/>
          </a:xfrm>
          <a:solidFill>
            <a:srgbClr val="FFFFCC"/>
          </a:solidFill>
          <a:ln>
            <a:solidFill>
              <a:srgbClr val="000000"/>
            </a:solidFill>
          </a:ln>
          <a:effectLst>
            <a:outerShdw dist="107763" dir="2700000" algn="ctr" rotWithShape="0">
              <a:schemeClr val="bg2"/>
            </a:outerShdw>
          </a:effectLst>
        </p:spPr>
        <p:txBody>
          <a:bodyPr/>
          <a:lstStyle/>
          <a:p>
            <a:pPr>
              <a:buFontTx/>
              <a:buNone/>
            </a:pPr>
            <a:r>
              <a:rPr lang="fa-IR" sz="3200" i="1">
                <a:solidFill>
                  <a:srgbClr val="990000"/>
                </a:solidFill>
              </a:rPr>
              <a:t>ارزش ريالي اموال</a:t>
            </a:r>
          </a:p>
          <a:p>
            <a:pPr>
              <a:buFontTx/>
              <a:buNone/>
            </a:pPr>
            <a:r>
              <a:rPr lang="fa-IR" sz="3200" i="1">
                <a:solidFill>
                  <a:srgbClr val="990000"/>
                </a:solidFill>
              </a:rPr>
              <a:t>هر فرد</a:t>
            </a:r>
            <a:endParaRPr lang="en-US" sz="3200" i="1">
              <a:solidFill>
                <a:srgbClr val="990000"/>
              </a:solidFill>
            </a:endParaRPr>
          </a:p>
        </p:txBody>
      </p:sp>
      <p:sp>
        <p:nvSpPr>
          <p:cNvPr id="645125" name="Rectangle 5"/>
          <p:cNvSpPr>
            <a:spLocks noChangeArrowheads="1"/>
          </p:cNvSpPr>
          <p:nvPr/>
        </p:nvSpPr>
        <p:spPr bwMode="auto">
          <a:xfrm>
            <a:off x="1476375" y="1700213"/>
            <a:ext cx="5975350" cy="792162"/>
          </a:xfrm>
          <a:prstGeom prst="rect">
            <a:avLst/>
          </a:prstGeom>
          <a:noFill/>
          <a:ln w="9525">
            <a:solidFill>
              <a:schemeClr val="bg1"/>
            </a:solidFill>
            <a:miter lim="800000"/>
            <a:headEnd/>
            <a:tailEnd/>
          </a:ln>
          <a:effectLst/>
        </p:spPr>
        <p:txBody>
          <a:bodyPr wrap="none" anchor="ctr"/>
          <a:lstStyle/>
          <a:p>
            <a:pPr algn="ctr" rtl="0" eaLnBrk="1" hangingPunct="1"/>
            <a:r>
              <a:rPr lang="fa-IR" sz="4000">
                <a:latin typeface="Times New Roman" pitchFamily="18" charset="0"/>
                <a:cs typeface="Zar" pitchFamily="2" charset="-78"/>
              </a:rPr>
              <a:t>تساوي زير هميشه بر قرار است</a:t>
            </a:r>
            <a:r>
              <a:rPr lang="fa-IR" sz="2400">
                <a:latin typeface="Times New Roman" pitchFamily="18" charset="0"/>
                <a:cs typeface="Zar" pitchFamily="2" charset="-78"/>
              </a:rPr>
              <a:t> </a:t>
            </a:r>
            <a:endParaRPr lang="en-US" sz="2400">
              <a:latin typeface="Times New Roman" pitchFamily="18" charset="0"/>
              <a:cs typeface="Zar" pitchFamily="2" charset="-78"/>
            </a:endParaRPr>
          </a:p>
        </p:txBody>
      </p:sp>
      <p:sp>
        <p:nvSpPr>
          <p:cNvPr id="645126" name="Rectangle 6"/>
          <p:cNvSpPr>
            <a:spLocks noChangeArrowheads="1"/>
          </p:cNvSpPr>
          <p:nvPr/>
        </p:nvSpPr>
        <p:spPr bwMode="auto">
          <a:xfrm>
            <a:off x="4211638" y="3213100"/>
            <a:ext cx="1223962" cy="431800"/>
          </a:xfrm>
          <a:prstGeom prst="rect">
            <a:avLst/>
          </a:prstGeom>
          <a:noFill/>
          <a:ln w="9525">
            <a:noFill/>
            <a:miter lim="800000"/>
            <a:headEnd/>
            <a:tailEnd/>
          </a:ln>
          <a:effectLst/>
        </p:spPr>
        <p:txBody>
          <a:bodyPr wrap="none" anchor="ctr"/>
          <a:lstStyle/>
          <a:p>
            <a:pPr algn="ctr" rtl="0" eaLnBrk="1" hangingPunct="1"/>
            <a:r>
              <a:rPr lang="fa-IR" sz="15600" b="0">
                <a:latin typeface="Times New Roman" pitchFamily="18" charset="0"/>
                <a:cs typeface="Zar" pitchFamily="2" charset="-78"/>
              </a:rPr>
              <a:t>=</a:t>
            </a:r>
            <a:endParaRPr lang="en-US" sz="15600" b="0">
              <a:latin typeface="Times New Roman" pitchFamily="18" charset="0"/>
              <a:cs typeface="Zar" pitchFamily="2" charset="-78"/>
            </a:endParaRPr>
          </a:p>
        </p:txBody>
      </p:sp>
      <p:sp>
        <p:nvSpPr>
          <p:cNvPr id="645127" name="Text Box 7"/>
          <p:cNvSpPr txBox="1">
            <a:spLocks noChangeArrowheads="1"/>
          </p:cNvSpPr>
          <p:nvPr/>
        </p:nvSpPr>
        <p:spPr bwMode="auto">
          <a:xfrm>
            <a:off x="457200" y="4724400"/>
            <a:ext cx="8534400" cy="1173163"/>
          </a:xfrm>
          <a:prstGeom prst="rect">
            <a:avLst/>
          </a:prstGeom>
          <a:solidFill>
            <a:srgbClr val="FCFEB9"/>
          </a:solidFill>
          <a:ln w="12700">
            <a:solidFill>
              <a:srgbClr val="000000"/>
            </a:solidFill>
            <a:miter lim="800000"/>
            <a:headEnd/>
            <a:tailEnd/>
          </a:ln>
          <a:effectLst>
            <a:outerShdw dist="107763" dir="2700000" algn="ctr" rotWithShape="0">
              <a:schemeClr val="bg2"/>
            </a:outerShdw>
          </a:effectLst>
        </p:spPr>
        <p:txBody>
          <a:bodyPr>
            <a:spAutoFit/>
          </a:bodyPr>
          <a:lstStyle/>
          <a:p>
            <a:pPr algn="ctr" rtl="0">
              <a:spcBef>
                <a:spcPct val="50000"/>
              </a:spcBef>
            </a:pPr>
            <a:r>
              <a:rPr lang="fa-IR" sz="2800">
                <a:solidFill>
                  <a:schemeClr val="hlink"/>
                </a:solidFill>
                <a:cs typeface="Zar" pitchFamily="2" charset="-78"/>
              </a:rPr>
              <a:t>به شرطي که فرد مذکور براي به دست آوردن اموال از ديگران</a:t>
            </a:r>
          </a:p>
          <a:p>
            <a:pPr algn="ctr" rtl="0">
              <a:spcBef>
                <a:spcPct val="50000"/>
              </a:spcBef>
            </a:pPr>
            <a:r>
              <a:rPr lang="fa-IR" sz="2800">
                <a:solidFill>
                  <a:schemeClr val="hlink"/>
                </a:solidFill>
                <a:cs typeface="Zar" pitchFamily="2" charset="-78"/>
              </a:rPr>
              <a:t>قرض نکرده باشد </a:t>
            </a:r>
            <a:endParaRPr lang="en-US" sz="2800">
              <a:solidFill>
                <a:schemeClr val="hlink"/>
              </a:solidFill>
              <a:cs typeface="Zar" pitchFamily="2" charset="-78"/>
            </a:endParaRPr>
          </a:p>
        </p:txBody>
      </p:sp>
      <p:sp>
        <p:nvSpPr>
          <p:cNvPr id="8" name="Footer Placeholder 7"/>
          <p:cNvSpPr>
            <a:spLocks noGrp="1"/>
          </p:cNvSpPr>
          <p:nvPr>
            <p:ph type="ftr" sz="quarter" idx="11"/>
          </p:nvPr>
        </p:nvSpPr>
        <p:spPr/>
        <p:txBody>
          <a:bodyPr/>
          <a:lstStyle/>
          <a:p>
            <a:endParaRPr kumimoji="0"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45123"/>
                                        </p:tgtEl>
                                        <p:attrNameLst>
                                          <p:attrName>style.visibility</p:attrName>
                                        </p:attrNameLst>
                                      </p:cBhvr>
                                      <p:to>
                                        <p:strVal val="visible"/>
                                      </p:to>
                                    </p:set>
                                    <p:anim calcmode="lin" valueType="num">
                                      <p:cBhvr additive="base">
                                        <p:cTn id="7" dur="500" fill="hold"/>
                                        <p:tgtEl>
                                          <p:spTgt spid="645123"/>
                                        </p:tgtEl>
                                        <p:attrNameLst>
                                          <p:attrName>ppt_x</p:attrName>
                                        </p:attrNameLst>
                                      </p:cBhvr>
                                      <p:tavLst>
                                        <p:tav tm="0">
                                          <p:val>
                                            <p:strVal val="0-#ppt_w/2"/>
                                          </p:val>
                                        </p:tav>
                                        <p:tav tm="100000">
                                          <p:val>
                                            <p:strVal val="#ppt_x"/>
                                          </p:val>
                                        </p:tav>
                                      </p:tavLst>
                                    </p:anim>
                                    <p:anim calcmode="lin" valueType="num">
                                      <p:cBhvr additive="base">
                                        <p:cTn id="8" dur="500" fill="hold"/>
                                        <p:tgtEl>
                                          <p:spTgt spid="64512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645124"/>
                                        </p:tgtEl>
                                        <p:attrNameLst>
                                          <p:attrName>style.visibility</p:attrName>
                                        </p:attrNameLst>
                                      </p:cBhvr>
                                      <p:to>
                                        <p:strVal val="visible"/>
                                      </p:to>
                                    </p:set>
                                    <p:anim calcmode="lin" valueType="num">
                                      <p:cBhvr additive="base">
                                        <p:cTn id="12" dur="500" fill="hold"/>
                                        <p:tgtEl>
                                          <p:spTgt spid="645124"/>
                                        </p:tgtEl>
                                        <p:attrNameLst>
                                          <p:attrName>ppt_x</p:attrName>
                                        </p:attrNameLst>
                                      </p:cBhvr>
                                      <p:tavLst>
                                        <p:tav tm="0">
                                          <p:val>
                                            <p:strVal val="1+#ppt_w/2"/>
                                          </p:val>
                                        </p:tav>
                                        <p:tav tm="100000">
                                          <p:val>
                                            <p:strVal val="#ppt_x"/>
                                          </p:val>
                                        </p:tav>
                                      </p:tavLst>
                                    </p:anim>
                                    <p:anim calcmode="lin" valueType="num">
                                      <p:cBhvr additive="base">
                                        <p:cTn id="13" dur="500" fill="hold"/>
                                        <p:tgtEl>
                                          <p:spTgt spid="64512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645127"/>
                                        </p:tgtEl>
                                        <p:attrNameLst>
                                          <p:attrName>style.visibility</p:attrName>
                                        </p:attrNameLst>
                                      </p:cBhvr>
                                      <p:to>
                                        <p:strVal val="visible"/>
                                      </p:to>
                                    </p:set>
                                    <p:anim calcmode="lin" valueType="num">
                                      <p:cBhvr additive="base">
                                        <p:cTn id="17" dur="500" fill="hold"/>
                                        <p:tgtEl>
                                          <p:spTgt spid="645127"/>
                                        </p:tgtEl>
                                        <p:attrNameLst>
                                          <p:attrName>ppt_x</p:attrName>
                                        </p:attrNameLst>
                                      </p:cBhvr>
                                      <p:tavLst>
                                        <p:tav tm="0">
                                          <p:val>
                                            <p:strVal val="#ppt_x"/>
                                          </p:val>
                                        </p:tav>
                                        <p:tav tm="100000">
                                          <p:val>
                                            <p:strVal val="#ppt_x"/>
                                          </p:val>
                                        </p:tav>
                                      </p:tavLst>
                                    </p:anim>
                                    <p:anim calcmode="lin" valueType="num">
                                      <p:cBhvr additive="base">
                                        <p:cTn id="18" dur="500" fill="hold"/>
                                        <p:tgtEl>
                                          <p:spTgt spid="6451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23" grpId="0" animBg="1" autoUpdateAnimBg="0"/>
      <p:bldP spid="645124" grpId="0" animBg="1" autoUpdateAnimBg="0"/>
      <p:bldP spid="645127" grpId="0" animBg="1" autoUpdateAnimBg="0"/>
    </p:bldLst>
  </p:timing>
</p:sld>
</file>

<file path=ppt/slides/slide2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4034" name="Text Box 2"/>
          <p:cNvSpPr txBox="1">
            <a:spLocks noChangeArrowheads="1"/>
          </p:cNvSpPr>
          <p:nvPr/>
        </p:nvSpPr>
        <p:spPr bwMode="auto">
          <a:xfrm>
            <a:off x="755650" y="1989138"/>
            <a:ext cx="7704138" cy="2771775"/>
          </a:xfrm>
          <a:prstGeom prst="rect">
            <a:avLst/>
          </a:prstGeom>
          <a:noFill/>
          <a:ln w="9525">
            <a:noFill/>
            <a:miter lim="800000"/>
            <a:headEnd/>
            <a:tailEnd/>
          </a:ln>
          <a:effectLst/>
        </p:spPr>
        <p:txBody>
          <a:bodyPr>
            <a:spAutoFit/>
          </a:bodyPr>
          <a:lstStyle/>
          <a:p>
            <a:pPr>
              <a:spcBef>
                <a:spcPct val="50000"/>
              </a:spcBef>
            </a:pPr>
            <a:r>
              <a:rPr lang="fa-IR" sz="4000">
                <a:cs typeface="Zar" pitchFamily="2" charset="-78"/>
              </a:rPr>
              <a:t>چون هنوز تخفيف عملي نشده است</a:t>
            </a:r>
            <a:r>
              <a:rPr lang="fa-IR" sz="4400">
                <a:cs typeface="Zar" pitchFamily="2" charset="-78"/>
              </a:rPr>
              <a:t> لذا</a:t>
            </a:r>
          </a:p>
          <a:p>
            <a:pPr>
              <a:spcBef>
                <a:spcPct val="50000"/>
              </a:spcBef>
            </a:pPr>
            <a:r>
              <a:rPr lang="fa-IR" sz="4400">
                <a:cs typeface="Zar" pitchFamily="2" charset="-78"/>
              </a:rPr>
              <a:t> </a:t>
            </a:r>
            <a:r>
              <a:rPr lang="fa-IR" sz="2800">
                <a:cs typeface="Zar" pitchFamily="2" charset="-78"/>
              </a:rPr>
              <a:t>11/12</a:t>
            </a:r>
            <a:r>
              <a:rPr lang="fa-IR" sz="4400">
                <a:cs typeface="Zar" pitchFamily="2" charset="-78"/>
              </a:rPr>
              <a:t> حسابهاي دريافتني 700 </a:t>
            </a:r>
          </a:p>
          <a:p>
            <a:pPr>
              <a:spcBef>
                <a:spcPct val="50000"/>
              </a:spcBef>
            </a:pPr>
            <a:r>
              <a:rPr lang="fa-IR" sz="4400">
                <a:cs typeface="Zar" pitchFamily="2" charset="-78"/>
              </a:rPr>
              <a:t>		       فروش کالا             700 </a:t>
            </a:r>
            <a:endParaRPr lang="en-US" sz="4400">
              <a:cs typeface="Zar" pitchFamily="2" charset="-78"/>
            </a:endParaRPr>
          </a:p>
        </p:txBody>
      </p:sp>
      <p:sp>
        <p:nvSpPr>
          <p:cNvPr id="684035" name="Rectangle 3"/>
          <p:cNvSpPr>
            <a:spLocks noChangeArrowheads="1"/>
          </p:cNvSpPr>
          <p:nvPr/>
        </p:nvSpPr>
        <p:spPr bwMode="auto">
          <a:xfrm>
            <a:off x="6011863" y="404813"/>
            <a:ext cx="2379662" cy="641350"/>
          </a:xfrm>
          <a:prstGeom prst="rect">
            <a:avLst/>
          </a:prstGeom>
          <a:noFill/>
          <a:ln w="9525">
            <a:noFill/>
            <a:miter lim="800000"/>
            <a:headEnd/>
            <a:tailEnd/>
          </a:ln>
          <a:effectLst/>
        </p:spPr>
        <p:txBody>
          <a:bodyPr wrap="none">
            <a:spAutoFit/>
          </a:bodyPr>
          <a:lstStyle/>
          <a:p>
            <a:pPr algn="l">
              <a:spcBef>
                <a:spcPct val="50000"/>
              </a:spcBef>
            </a:pPr>
            <a:r>
              <a:rPr lang="fa-IR" sz="3600">
                <a:cs typeface="Zar" pitchFamily="2" charset="-78"/>
              </a:rPr>
              <a:t>تحليل و ثبت:</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5058" name="Text Box 2"/>
          <p:cNvSpPr txBox="1">
            <a:spLocks noChangeArrowheads="1"/>
          </p:cNvSpPr>
          <p:nvPr/>
        </p:nvSpPr>
        <p:spPr bwMode="auto">
          <a:xfrm>
            <a:off x="755650" y="1989138"/>
            <a:ext cx="7704138" cy="3262312"/>
          </a:xfrm>
          <a:prstGeom prst="rect">
            <a:avLst/>
          </a:prstGeom>
          <a:noFill/>
          <a:ln w="9525">
            <a:noFill/>
            <a:miter lim="800000"/>
            <a:headEnd/>
            <a:tailEnd/>
          </a:ln>
          <a:effectLst/>
        </p:spPr>
        <p:txBody>
          <a:bodyPr>
            <a:spAutoFit/>
          </a:bodyPr>
          <a:lstStyle/>
          <a:p>
            <a:pPr>
              <a:spcBef>
                <a:spcPct val="50000"/>
              </a:spcBef>
            </a:pPr>
            <a:r>
              <a:rPr lang="fa-IR" sz="3200">
                <a:cs typeface="Zar" pitchFamily="2" charset="-78"/>
              </a:rPr>
              <a:t>5روز بعد در تاريخ 16/12 خريدار بدهي خود را پس از كسر تخفيف، ارائه مي‌نمايد لذا:</a:t>
            </a:r>
          </a:p>
          <a:p>
            <a:pPr>
              <a:spcBef>
                <a:spcPct val="50000"/>
              </a:spcBef>
            </a:pPr>
            <a:r>
              <a:rPr lang="fa-IR" sz="3200">
                <a:cs typeface="Zar" pitchFamily="2" charset="-78"/>
              </a:rPr>
              <a:t>1- اصل طلب 		700 ريال</a:t>
            </a:r>
          </a:p>
          <a:p>
            <a:pPr>
              <a:spcBef>
                <a:spcPct val="50000"/>
              </a:spcBef>
            </a:pPr>
            <a:r>
              <a:rPr lang="fa-IR" sz="3200">
                <a:cs typeface="Zar" pitchFamily="2" charset="-78"/>
              </a:rPr>
              <a:t>2- مبلغ تخفيف 		(42)ريال</a:t>
            </a:r>
          </a:p>
          <a:p>
            <a:pPr>
              <a:spcBef>
                <a:spcPct val="50000"/>
              </a:spcBef>
            </a:pPr>
            <a:r>
              <a:rPr lang="fa-IR" sz="3200">
                <a:cs typeface="Zar" pitchFamily="2" charset="-78"/>
              </a:rPr>
              <a:t>3- خالص دريافتي 		658 ريال</a:t>
            </a:r>
            <a:endParaRPr lang="en-US" sz="3200">
              <a:cs typeface="Zar" pitchFamily="2" charset="-78"/>
            </a:endParaRP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082" name="Text Box 2"/>
          <p:cNvSpPr txBox="1">
            <a:spLocks noChangeArrowheads="1"/>
          </p:cNvSpPr>
          <p:nvPr/>
        </p:nvSpPr>
        <p:spPr bwMode="auto">
          <a:xfrm>
            <a:off x="395288" y="1989138"/>
            <a:ext cx="8353425" cy="3506787"/>
          </a:xfrm>
          <a:prstGeom prst="rect">
            <a:avLst/>
          </a:prstGeom>
          <a:noFill/>
          <a:ln w="9525">
            <a:noFill/>
            <a:miter lim="800000"/>
            <a:headEnd/>
            <a:tailEnd/>
          </a:ln>
          <a:effectLst/>
        </p:spPr>
        <p:txBody>
          <a:bodyPr>
            <a:spAutoFit/>
          </a:bodyPr>
          <a:lstStyle/>
          <a:p>
            <a:pPr>
              <a:spcBef>
                <a:spcPct val="50000"/>
              </a:spcBef>
            </a:pPr>
            <a:r>
              <a:rPr lang="fa-IR" sz="3200">
                <a:cs typeface="Zar" pitchFamily="2" charset="-78"/>
              </a:rPr>
              <a:t>آرتيكل مركب دفتر روزنامه حاوي هر سه رقم</a:t>
            </a:r>
          </a:p>
          <a:p>
            <a:pPr>
              <a:spcBef>
                <a:spcPct val="50000"/>
              </a:spcBef>
            </a:pPr>
            <a:r>
              <a:rPr lang="fa-IR" sz="2800">
                <a:cs typeface="Zar" pitchFamily="2" charset="-78"/>
              </a:rPr>
              <a:t> 16/12</a:t>
            </a:r>
            <a:r>
              <a:rPr lang="fa-IR" sz="3200">
                <a:cs typeface="Zar" pitchFamily="2" charset="-78"/>
              </a:rPr>
              <a:t>            صندوق      658</a:t>
            </a:r>
          </a:p>
          <a:p>
            <a:pPr>
              <a:spcBef>
                <a:spcPct val="50000"/>
              </a:spcBef>
            </a:pPr>
            <a:r>
              <a:rPr lang="fa-IR" sz="2400">
                <a:cs typeface="Zar" pitchFamily="2" charset="-78"/>
              </a:rPr>
              <a:t>                   تخفيفات نقدي فروش </a:t>
            </a:r>
            <a:r>
              <a:rPr lang="fa-IR" sz="3200">
                <a:cs typeface="Zar" pitchFamily="2" charset="-78"/>
              </a:rPr>
              <a:t>42</a:t>
            </a:r>
          </a:p>
          <a:p>
            <a:pPr>
              <a:spcBef>
                <a:spcPct val="50000"/>
              </a:spcBef>
            </a:pPr>
            <a:r>
              <a:rPr lang="fa-IR" sz="3200">
                <a:cs typeface="Zar" pitchFamily="2" charset="-78"/>
              </a:rPr>
              <a:t>			حسابهاي دريافتني 700</a:t>
            </a:r>
          </a:p>
          <a:p>
            <a:pPr>
              <a:spcBef>
                <a:spcPct val="50000"/>
              </a:spcBef>
            </a:pPr>
            <a:r>
              <a:rPr lang="fa-IR" sz="3200">
                <a:cs typeface="Zar" pitchFamily="2" charset="-78"/>
              </a:rPr>
              <a:t>دريافت وجه پارچه فروخته شده</a:t>
            </a:r>
            <a:endParaRPr lang="en-US" sz="3200">
              <a:cs typeface="Zar" pitchFamily="2" charset="-78"/>
            </a:endParaRP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7106" name="Text Box 2"/>
          <p:cNvSpPr txBox="1">
            <a:spLocks noChangeArrowheads="1"/>
          </p:cNvSpPr>
          <p:nvPr/>
        </p:nvSpPr>
        <p:spPr bwMode="auto">
          <a:xfrm>
            <a:off x="755650" y="1989138"/>
            <a:ext cx="7704138" cy="1736725"/>
          </a:xfrm>
          <a:prstGeom prst="rect">
            <a:avLst/>
          </a:prstGeom>
          <a:noFill/>
          <a:ln w="9525">
            <a:noFill/>
            <a:miter lim="800000"/>
            <a:headEnd/>
            <a:tailEnd/>
          </a:ln>
          <a:effectLst/>
        </p:spPr>
        <p:txBody>
          <a:bodyPr>
            <a:spAutoFit/>
          </a:bodyPr>
          <a:lstStyle/>
          <a:p>
            <a:pPr>
              <a:spcBef>
                <a:spcPct val="50000"/>
              </a:spcBef>
            </a:pPr>
            <a:r>
              <a:rPr lang="fa-IR" sz="5400">
                <a:cs typeface="Zar" pitchFamily="2" charset="-78"/>
              </a:rPr>
              <a:t>چه نيازي به ارزيابي موجودي كالا در پايان دوره است؟</a:t>
            </a:r>
            <a:endParaRPr lang="en-US" sz="5400">
              <a:cs typeface="Zar" pitchFamily="2" charset="-78"/>
            </a:endParaRPr>
          </a:p>
        </p:txBody>
      </p:sp>
      <p:sp>
        <p:nvSpPr>
          <p:cNvPr id="687107" name="Rectangle 3"/>
          <p:cNvSpPr>
            <a:spLocks noChangeArrowheads="1"/>
          </p:cNvSpPr>
          <p:nvPr/>
        </p:nvSpPr>
        <p:spPr bwMode="auto">
          <a:xfrm>
            <a:off x="2771775" y="434975"/>
            <a:ext cx="5383213" cy="579438"/>
          </a:xfrm>
          <a:prstGeom prst="rect">
            <a:avLst/>
          </a:prstGeom>
          <a:noFill/>
          <a:ln w="9525">
            <a:noFill/>
            <a:miter lim="800000"/>
            <a:headEnd/>
            <a:tailEnd/>
          </a:ln>
          <a:effectLst/>
        </p:spPr>
        <p:txBody>
          <a:bodyPr wrap="none">
            <a:spAutoFit/>
          </a:bodyPr>
          <a:lstStyle/>
          <a:p>
            <a:pPr algn="l">
              <a:spcBef>
                <a:spcPct val="50000"/>
              </a:spcBef>
            </a:pPr>
            <a:r>
              <a:rPr lang="fa-IR" sz="3200"/>
              <a:t>ارزيابي موجودي كالا در پايان دوره </a:t>
            </a:r>
            <a:r>
              <a:rPr lang="fa-IR" sz="1000">
                <a:cs typeface="Zar" pitchFamily="2" charset="-78"/>
              </a:rPr>
              <a:t>:</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8130" name="Text Box 2"/>
          <p:cNvSpPr txBox="1">
            <a:spLocks noChangeArrowheads="1"/>
          </p:cNvSpPr>
          <p:nvPr/>
        </p:nvSpPr>
        <p:spPr bwMode="auto">
          <a:xfrm>
            <a:off x="323850" y="1700213"/>
            <a:ext cx="8135938" cy="3662362"/>
          </a:xfrm>
          <a:prstGeom prst="rect">
            <a:avLst/>
          </a:prstGeom>
          <a:noFill/>
          <a:ln w="9525">
            <a:noFill/>
            <a:miter lim="800000"/>
            <a:headEnd/>
            <a:tailEnd/>
          </a:ln>
          <a:effectLst/>
        </p:spPr>
        <p:txBody>
          <a:bodyPr>
            <a:spAutoFit/>
          </a:bodyPr>
          <a:lstStyle/>
          <a:p>
            <a:pPr>
              <a:spcBef>
                <a:spcPct val="50000"/>
              </a:spcBef>
            </a:pPr>
            <a:r>
              <a:rPr lang="fa-IR" sz="3600">
                <a:cs typeface="Zar" pitchFamily="2" charset="-78"/>
              </a:rPr>
              <a:t>براي تعيين سود ويژه لازم است بدانيم كه:</a:t>
            </a:r>
          </a:p>
          <a:p>
            <a:pPr>
              <a:spcBef>
                <a:spcPct val="50000"/>
              </a:spcBef>
            </a:pPr>
            <a:r>
              <a:rPr lang="fa-IR" sz="3600">
                <a:cs typeface="Zar" pitchFamily="2" charset="-78"/>
              </a:rPr>
              <a:t>قيمت تمام شده كالاي فروش رفته چقدر است؟</a:t>
            </a:r>
          </a:p>
          <a:p>
            <a:pPr>
              <a:spcBef>
                <a:spcPct val="50000"/>
              </a:spcBef>
            </a:pPr>
            <a:r>
              <a:rPr lang="fa-IR" sz="3600">
                <a:cs typeface="Zar" pitchFamily="2" charset="-78"/>
              </a:rPr>
              <a:t>وبراي تعيين قيمت تمام شده كالاي فروش رفته بايد:</a:t>
            </a:r>
          </a:p>
          <a:p>
            <a:pPr>
              <a:spcBef>
                <a:spcPct val="50000"/>
              </a:spcBef>
            </a:pPr>
            <a:r>
              <a:rPr lang="fa-IR" sz="3600">
                <a:cs typeface="Zar" pitchFamily="2" charset="-78"/>
              </a:rPr>
              <a:t>قيمت كالاي موجود در فروشگاه را ارزيابي كنيم</a:t>
            </a:r>
            <a:endParaRPr lang="en-US" sz="3600">
              <a:cs typeface="Zar" pitchFamily="2" charset="-78"/>
            </a:endParaRP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9154" name="Text Box 2"/>
          <p:cNvSpPr txBox="1">
            <a:spLocks noChangeArrowheads="1"/>
          </p:cNvSpPr>
          <p:nvPr/>
        </p:nvSpPr>
        <p:spPr bwMode="auto">
          <a:xfrm>
            <a:off x="755650" y="1989138"/>
            <a:ext cx="7704138" cy="3725862"/>
          </a:xfrm>
          <a:prstGeom prst="rect">
            <a:avLst/>
          </a:prstGeom>
          <a:noFill/>
          <a:ln w="9525">
            <a:noFill/>
            <a:miter lim="800000"/>
            <a:headEnd/>
            <a:tailEnd/>
          </a:ln>
          <a:effectLst/>
        </p:spPr>
        <p:txBody>
          <a:bodyPr>
            <a:spAutoFit/>
          </a:bodyPr>
          <a:lstStyle/>
          <a:p>
            <a:pPr>
              <a:spcBef>
                <a:spcPct val="50000"/>
              </a:spcBef>
            </a:pPr>
            <a:r>
              <a:rPr lang="fa-IR" sz="2800">
                <a:cs typeface="Zar" pitchFamily="2" charset="-78"/>
              </a:rPr>
              <a:t>روشهاي محاسبه موجودي كالا</a:t>
            </a:r>
          </a:p>
          <a:p>
            <a:pPr>
              <a:spcBef>
                <a:spcPct val="50000"/>
              </a:spcBef>
            </a:pPr>
            <a:r>
              <a:rPr lang="fa-IR" sz="2800">
                <a:cs typeface="Zar" pitchFamily="2" charset="-78"/>
              </a:rPr>
              <a:t>1- روش تعيين قيمت تمام شده</a:t>
            </a:r>
          </a:p>
          <a:p>
            <a:pPr>
              <a:spcBef>
                <a:spcPct val="50000"/>
              </a:spcBef>
            </a:pPr>
            <a:r>
              <a:rPr lang="fa-IR" sz="2800">
                <a:cs typeface="Zar" pitchFamily="2" charset="-78"/>
              </a:rPr>
              <a:t>	1-1- روش محاسبه مستقيم واحدهاي مشخص كالا</a:t>
            </a:r>
          </a:p>
          <a:p>
            <a:pPr>
              <a:spcBef>
                <a:spcPct val="50000"/>
              </a:spcBef>
            </a:pPr>
            <a:r>
              <a:rPr lang="fa-IR" sz="2800">
                <a:cs typeface="Zar" pitchFamily="2" charset="-78"/>
              </a:rPr>
              <a:t>	1-2- روش محاسبه ميانگين</a:t>
            </a:r>
          </a:p>
          <a:p>
            <a:pPr>
              <a:spcBef>
                <a:spcPct val="50000"/>
              </a:spcBef>
            </a:pPr>
            <a:r>
              <a:rPr lang="fa-IR" sz="2800">
                <a:cs typeface="Zar" pitchFamily="2" charset="-78"/>
              </a:rPr>
              <a:t>	1-3- روش اولين صادره از اولين وارده </a:t>
            </a:r>
            <a:r>
              <a:rPr lang="en-US" sz="2800">
                <a:cs typeface="Zar" pitchFamily="2" charset="-78"/>
              </a:rPr>
              <a:t>FIFO</a:t>
            </a:r>
          </a:p>
          <a:p>
            <a:pPr>
              <a:spcBef>
                <a:spcPct val="50000"/>
              </a:spcBef>
            </a:pPr>
            <a:r>
              <a:rPr lang="fa-IR" sz="2800">
                <a:cs typeface="Zar" pitchFamily="2" charset="-78"/>
              </a:rPr>
              <a:t>	1-4- روش اولين صادره از آخرين وارده </a:t>
            </a:r>
            <a:r>
              <a:rPr lang="en-US" sz="2800">
                <a:cs typeface="Zar" pitchFamily="2" charset="-78"/>
              </a:rPr>
              <a:t>LIFO</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0178" name="Text Box 2"/>
          <p:cNvSpPr txBox="1">
            <a:spLocks noChangeArrowheads="1"/>
          </p:cNvSpPr>
          <p:nvPr/>
        </p:nvSpPr>
        <p:spPr bwMode="auto">
          <a:xfrm>
            <a:off x="684213" y="2636838"/>
            <a:ext cx="7704137" cy="1465262"/>
          </a:xfrm>
          <a:prstGeom prst="rect">
            <a:avLst/>
          </a:prstGeom>
          <a:noFill/>
          <a:ln w="9525">
            <a:noFill/>
            <a:miter lim="800000"/>
            <a:headEnd/>
            <a:tailEnd/>
          </a:ln>
          <a:effectLst/>
        </p:spPr>
        <p:txBody>
          <a:bodyPr>
            <a:spAutoFit/>
          </a:bodyPr>
          <a:lstStyle/>
          <a:p>
            <a:pPr>
              <a:spcBef>
                <a:spcPct val="50000"/>
              </a:spcBef>
            </a:pPr>
            <a:r>
              <a:rPr lang="fa-IR" sz="3600">
                <a:cs typeface="Zar" pitchFamily="2" charset="-78"/>
              </a:rPr>
              <a:t>2- روش قيمت روز</a:t>
            </a:r>
          </a:p>
          <a:p>
            <a:pPr>
              <a:spcBef>
                <a:spcPct val="50000"/>
              </a:spcBef>
            </a:pPr>
            <a:r>
              <a:rPr lang="fa-IR" sz="3600">
                <a:cs typeface="Zar" pitchFamily="2" charset="-78"/>
              </a:rPr>
              <a:t>3- روش اقل قيمت تمام شده و قيمت روز</a:t>
            </a:r>
            <a:endParaRPr lang="en-US" sz="3600">
              <a:cs typeface="Zar" pitchFamily="2" charset="-78"/>
            </a:endParaRP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1202" name="Text Box 2"/>
          <p:cNvSpPr txBox="1">
            <a:spLocks noChangeArrowheads="1"/>
          </p:cNvSpPr>
          <p:nvPr/>
        </p:nvSpPr>
        <p:spPr bwMode="auto">
          <a:xfrm>
            <a:off x="755650" y="1989138"/>
            <a:ext cx="7704138" cy="2530475"/>
          </a:xfrm>
          <a:prstGeom prst="rect">
            <a:avLst/>
          </a:prstGeom>
          <a:noFill/>
          <a:ln w="9525">
            <a:noFill/>
            <a:miter lim="800000"/>
            <a:headEnd/>
            <a:tailEnd/>
          </a:ln>
          <a:effectLst/>
        </p:spPr>
        <p:txBody>
          <a:bodyPr>
            <a:spAutoFit/>
          </a:bodyPr>
          <a:lstStyle/>
          <a:p>
            <a:pPr>
              <a:spcBef>
                <a:spcPct val="50000"/>
              </a:spcBef>
            </a:pPr>
            <a:r>
              <a:rPr lang="fa-IR" sz="4000">
                <a:cs typeface="Zar" pitchFamily="2" charset="-78"/>
              </a:rPr>
              <a:t>روشهاي ثبت موجودي كالا:</a:t>
            </a:r>
          </a:p>
          <a:p>
            <a:pPr>
              <a:spcBef>
                <a:spcPct val="50000"/>
              </a:spcBef>
            </a:pPr>
            <a:r>
              <a:rPr lang="fa-IR" sz="4000">
                <a:cs typeface="Zar" pitchFamily="2" charset="-78"/>
              </a:rPr>
              <a:t>1- روش محاسبه دائمي موجودي كالا</a:t>
            </a:r>
          </a:p>
          <a:p>
            <a:pPr>
              <a:spcBef>
                <a:spcPct val="50000"/>
              </a:spcBef>
            </a:pPr>
            <a:r>
              <a:rPr lang="fa-IR" sz="4000">
                <a:cs typeface="Zar" pitchFamily="2" charset="-78"/>
              </a:rPr>
              <a:t>2- روش محاسبه ادواري موجودي كالا</a:t>
            </a:r>
            <a:endParaRPr lang="en-US" sz="4000">
              <a:cs typeface="Zar" pitchFamily="2" charset="-78"/>
            </a:endParaRP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2226" name="Text Box 2"/>
          <p:cNvSpPr txBox="1">
            <a:spLocks noChangeArrowheads="1"/>
          </p:cNvSpPr>
          <p:nvPr/>
        </p:nvSpPr>
        <p:spPr bwMode="auto">
          <a:xfrm>
            <a:off x="179388" y="1989138"/>
            <a:ext cx="8785225" cy="3925887"/>
          </a:xfrm>
          <a:prstGeom prst="rect">
            <a:avLst/>
          </a:prstGeom>
          <a:noFill/>
          <a:ln w="9525">
            <a:noFill/>
            <a:miter lim="800000"/>
            <a:headEnd/>
            <a:tailEnd/>
          </a:ln>
          <a:effectLst/>
        </p:spPr>
        <p:txBody>
          <a:bodyPr>
            <a:spAutoFit/>
          </a:bodyPr>
          <a:lstStyle/>
          <a:p>
            <a:pPr>
              <a:spcBef>
                <a:spcPct val="50000"/>
              </a:spcBef>
            </a:pPr>
            <a:endParaRPr lang="fa-IR" sz="2400">
              <a:cs typeface="Zar" pitchFamily="2" charset="-78"/>
            </a:endParaRPr>
          </a:p>
          <a:p>
            <a:pPr>
              <a:spcBef>
                <a:spcPct val="50000"/>
              </a:spcBef>
            </a:pPr>
            <a:r>
              <a:rPr lang="fa-IR" sz="2400">
                <a:cs typeface="Zar" pitchFamily="2" charset="-78"/>
              </a:rPr>
              <a:t>1-1- افتتاح حساب موجودي كالا</a:t>
            </a:r>
          </a:p>
          <a:p>
            <a:pPr>
              <a:spcBef>
                <a:spcPct val="50000"/>
              </a:spcBef>
            </a:pPr>
            <a:r>
              <a:rPr lang="fa-IR" sz="2400">
                <a:cs typeface="Zar" pitchFamily="2" charset="-78"/>
              </a:rPr>
              <a:t>1-2- كليه خريدها در بدهكار حساب ثبت مي‌شود</a:t>
            </a:r>
          </a:p>
          <a:p>
            <a:pPr>
              <a:spcBef>
                <a:spcPct val="50000"/>
              </a:spcBef>
            </a:pPr>
            <a:r>
              <a:rPr lang="fa-IR" sz="2400">
                <a:cs typeface="Zar" pitchFamily="2" charset="-78"/>
              </a:rPr>
              <a:t>1-3- هزينه‌هاي مستقيم خريد هم در بدهكار اين حساب ثبت مي‌شود</a:t>
            </a:r>
          </a:p>
          <a:p>
            <a:pPr>
              <a:spcBef>
                <a:spcPct val="50000"/>
              </a:spcBef>
            </a:pPr>
            <a:r>
              <a:rPr lang="fa-IR" sz="2400">
                <a:cs typeface="Zar" pitchFamily="2" charset="-78"/>
              </a:rPr>
              <a:t>1-4- برگشت از خريد و تخفيفات و تخفيفات نقدي خريد در بستانكار ثبت  مي‌شود</a:t>
            </a:r>
          </a:p>
          <a:p>
            <a:pPr>
              <a:spcBef>
                <a:spcPct val="50000"/>
              </a:spcBef>
            </a:pPr>
            <a:r>
              <a:rPr lang="fa-IR" sz="2400">
                <a:cs typeface="Zar" pitchFamily="2" charset="-78"/>
              </a:rPr>
              <a:t>1-5- موقع فروش علاوه بر آرتيكل (فروش وصندوق) حساب قيمت تمام شده كالاي فروش رفته بدهكار و موجودي كالا بستانكار مي‌شود</a:t>
            </a:r>
            <a:endParaRPr lang="en-US" sz="2400">
              <a:cs typeface="Zar" pitchFamily="2" charset="-78"/>
            </a:endParaRPr>
          </a:p>
        </p:txBody>
      </p:sp>
      <p:sp>
        <p:nvSpPr>
          <p:cNvPr id="692227" name="Rectangle 3"/>
          <p:cNvSpPr>
            <a:spLocks noChangeArrowheads="1"/>
          </p:cNvSpPr>
          <p:nvPr/>
        </p:nvSpPr>
        <p:spPr bwMode="auto">
          <a:xfrm>
            <a:off x="1692275" y="434975"/>
            <a:ext cx="6561138" cy="579438"/>
          </a:xfrm>
          <a:prstGeom prst="rect">
            <a:avLst/>
          </a:prstGeom>
          <a:noFill/>
          <a:ln w="9525">
            <a:noFill/>
            <a:miter lim="800000"/>
            <a:headEnd/>
            <a:tailEnd/>
          </a:ln>
          <a:effectLst/>
        </p:spPr>
        <p:txBody>
          <a:bodyPr>
            <a:spAutoFit/>
          </a:bodyPr>
          <a:lstStyle/>
          <a:p>
            <a:pPr algn="ctr">
              <a:spcBef>
                <a:spcPct val="50000"/>
              </a:spcBef>
            </a:pPr>
            <a:r>
              <a:rPr lang="fa-IR" sz="3200"/>
              <a:t>1- روش محاسبه دائمي موجودي كالا</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3250" name="Text Box 2"/>
          <p:cNvSpPr txBox="1">
            <a:spLocks noChangeArrowheads="1"/>
          </p:cNvSpPr>
          <p:nvPr/>
        </p:nvSpPr>
        <p:spPr bwMode="auto">
          <a:xfrm>
            <a:off x="755650" y="1989138"/>
            <a:ext cx="7704138" cy="3297237"/>
          </a:xfrm>
          <a:prstGeom prst="rect">
            <a:avLst/>
          </a:prstGeom>
          <a:noFill/>
          <a:ln w="9525">
            <a:noFill/>
            <a:miter lim="800000"/>
            <a:headEnd/>
            <a:tailEnd/>
          </a:ln>
          <a:effectLst/>
        </p:spPr>
        <p:txBody>
          <a:bodyPr>
            <a:spAutoFit/>
          </a:bodyPr>
          <a:lstStyle/>
          <a:p>
            <a:pPr>
              <a:spcBef>
                <a:spcPct val="50000"/>
              </a:spcBef>
            </a:pPr>
            <a:r>
              <a:rPr lang="fa-IR" sz="2800">
                <a:cs typeface="Zar" pitchFamily="2" charset="-78"/>
              </a:rPr>
              <a:t>در روش محاسبه دائمي موجودي كالا</a:t>
            </a:r>
          </a:p>
          <a:p>
            <a:pPr>
              <a:spcBef>
                <a:spcPct val="50000"/>
              </a:spcBef>
              <a:buFontTx/>
              <a:buChar char="•"/>
            </a:pPr>
            <a:r>
              <a:rPr lang="fa-IR" sz="2800">
                <a:cs typeface="Zar" pitchFamily="2" charset="-78"/>
              </a:rPr>
              <a:t>در هر لحظه ,تعداد و ارزش موجودي كالا مشخص است و نيازي به ارزيابي نيست</a:t>
            </a:r>
          </a:p>
          <a:p>
            <a:pPr>
              <a:spcBef>
                <a:spcPct val="50000"/>
              </a:spcBef>
              <a:buFontTx/>
              <a:buChar char="•"/>
            </a:pPr>
            <a:r>
              <a:rPr lang="fa-IR" sz="2800">
                <a:cs typeface="Zar" pitchFamily="2" charset="-78"/>
              </a:rPr>
              <a:t> اين روش براي موسساتي كه تعداد كالاي مورد معامله آنها كم ولي ارزش آن بالاست مناسب است </a:t>
            </a:r>
          </a:p>
          <a:p>
            <a:pPr>
              <a:spcBef>
                <a:spcPct val="50000"/>
              </a:spcBef>
            </a:pPr>
            <a:r>
              <a:rPr lang="fa-IR" sz="2800">
                <a:cs typeface="Zar" pitchFamily="2" charset="-78"/>
              </a:rPr>
              <a:t>(مانند بنگاههاي خريد و فروش اتومبيل)</a:t>
            </a:r>
            <a:endParaRPr lang="en-US" sz="2800">
              <a:cs typeface="Zar" pitchFamily="2" charset="-78"/>
            </a:endParaRP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6146" name="Rectangle 2"/>
          <p:cNvSpPr>
            <a:spLocks noGrp="1" noChangeArrowheads="1"/>
          </p:cNvSpPr>
          <p:nvPr>
            <p:ph type="title"/>
          </p:nvPr>
        </p:nvSpPr>
        <p:spPr>
          <a:xfrm>
            <a:off x="1093788" y="328613"/>
            <a:ext cx="7772400" cy="1098550"/>
          </a:xfrm>
        </p:spPr>
        <p:txBody>
          <a:bodyPr>
            <a:normAutofit/>
          </a:bodyPr>
          <a:lstStyle/>
          <a:p>
            <a:pPr algn="ctr"/>
            <a:r>
              <a:rPr lang="fa-IR" sz="6600"/>
              <a:t> پس بهتراست بنويسيم  :</a:t>
            </a:r>
            <a:endParaRPr lang="en-US" sz="6600"/>
          </a:p>
        </p:txBody>
      </p:sp>
      <p:sp>
        <p:nvSpPr>
          <p:cNvPr id="646147" name="Rectangle 3"/>
          <p:cNvSpPr>
            <a:spLocks noGrp="1" noChangeArrowheads="1"/>
          </p:cNvSpPr>
          <p:nvPr>
            <p:ph sz="half" idx="1"/>
          </p:nvPr>
        </p:nvSpPr>
        <p:spPr>
          <a:xfrm>
            <a:off x="215900" y="2420938"/>
            <a:ext cx="1619250" cy="2286000"/>
          </a:xfrm>
          <a:solidFill>
            <a:srgbClr val="F8F8F8"/>
          </a:solidFill>
          <a:ln>
            <a:solidFill>
              <a:srgbClr val="000000"/>
            </a:solidFill>
          </a:ln>
          <a:effectLst>
            <a:outerShdw dist="107763" dir="2700000" algn="ctr" rotWithShape="0">
              <a:schemeClr val="bg2"/>
            </a:outerShdw>
          </a:effectLst>
        </p:spPr>
        <p:txBody>
          <a:bodyPr>
            <a:normAutofit fontScale="92500"/>
          </a:bodyPr>
          <a:lstStyle/>
          <a:p>
            <a:pPr>
              <a:lnSpc>
                <a:spcPct val="80000"/>
              </a:lnSpc>
              <a:buFontTx/>
              <a:buNone/>
            </a:pPr>
            <a:r>
              <a:rPr lang="fa-IR" sz="3600" i="1">
                <a:solidFill>
                  <a:srgbClr val="990000"/>
                </a:solidFill>
              </a:rPr>
              <a:t>حق </a:t>
            </a:r>
            <a:r>
              <a:rPr lang="fa-IR" sz="3200" i="1">
                <a:solidFill>
                  <a:srgbClr val="990000"/>
                </a:solidFill>
              </a:rPr>
              <a:t>مالکيت </a:t>
            </a:r>
            <a:r>
              <a:rPr lang="fa-IR" sz="3600" i="1">
                <a:solidFill>
                  <a:srgbClr val="990000"/>
                </a:solidFill>
              </a:rPr>
              <a:t>خود شخص</a:t>
            </a:r>
            <a:r>
              <a:rPr lang="fa-IR" sz="4000" i="1">
                <a:solidFill>
                  <a:srgbClr val="FF0000"/>
                </a:solidFill>
              </a:rPr>
              <a:t> </a:t>
            </a:r>
            <a:endParaRPr lang="fa-IR" i="1">
              <a:solidFill>
                <a:schemeClr val="hlink"/>
              </a:solidFill>
            </a:endParaRPr>
          </a:p>
          <a:p>
            <a:pPr>
              <a:lnSpc>
                <a:spcPct val="80000"/>
              </a:lnSpc>
              <a:buFontTx/>
              <a:buNone/>
            </a:pPr>
            <a:endParaRPr lang="en-US">
              <a:solidFill>
                <a:schemeClr val="hlink"/>
              </a:solidFill>
            </a:endParaRPr>
          </a:p>
        </p:txBody>
      </p:sp>
      <p:sp>
        <p:nvSpPr>
          <p:cNvPr id="646148" name="Rectangle 4"/>
          <p:cNvSpPr>
            <a:spLocks noGrp="1" noChangeArrowheads="1"/>
          </p:cNvSpPr>
          <p:nvPr>
            <p:ph sz="half" idx="2"/>
          </p:nvPr>
        </p:nvSpPr>
        <p:spPr>
          <a:xfrm>
            <a:off x="6011863" y="3068638"/>
            <a:ext cx="2943225" cy="1041400"/>
          </a:xfrm>
          <a:solidFill>
            <a:srgbClr val="FFFFCC"/>
          </a:solidFill>
          <a:ln>
            <a:solidFill>
              <a:srgbClr val="000000"/>
            </a:solidFill>
          </a:ln>
          <a:effectLst>
            <a:outerShdw dist="107763" dir="2700000" algn="ctr" rotWithShape="0">
              <a:schemeClr val="bg2"/>
            </a:outerShdw>
          </a:effectLst>
        </p:spPr>
        <p:txBody>
          <a:bodyPr>
            <a:normAutofit fontScale="92500"/>
          </a:bodyPr>
          <a:lstStyle/>
          <a:p>
            <a:pPr>
              <a:buFontTx/>
              <a:buNone/>
            </a:pPr>
            <a:r>
              <a:rPr lang="fa-IR" i="1">
                <a:solidFill>
                  <a:srgbClr val="990000"/>
                </a:solidFill>
              </a:rPr>
              <a:t>ارزش ريالي اموال</a:t>
            </a:r>
          </a:p>
          <a:p>
            <a:pPr>
              <a:buFontTx/>
              <a:buNone/>
            </a:pPr>
            <a:r>
              <a:rPr lang="fa-IR" i="1">
                <a:solidFill>
                  <a:srgbClr val="990000"/>
                </a:solidFill>
              </a:rPr>
              <a:t>هر فرد</a:t>
            </a:r>
            <a:endParaRPr lang="en-US" i="1">
              <a:solidFill>
                <a:srgbClr val="990000"/>
              </a:solidFill>
            </a:endParaRPr>
          </a:p>
        </p:txBody>
      </p:sp>
      <p:sp>
        <p:nvSpPr>
          <p:cNvPr id="646149" name="Rectangle 5"/>
          <p:cNvSpPr>
            <a:spLocks noChangeArrowheads="1"/>
          </p:cNvSpPr>
          <p:nvPr/>
        </p:nvSpPr>
        <p:spPr bwMode="auto">
          <a:xfrm>
            <a:off x="4716463" y="3346450"/>
            <a:ext cx="1223962" cy="431800"/>
          </a:xfrm>
          <a:prstGeom prst="rect">
            <a:avLst/>
          </a:prstGeom>
          <a:noFill/>
          <a:ln w="9525">
            <a:noFill/>
            <a:miter lim="800000"/>
            <a:headEnd/>
            <a:tailEnd/>
          </a:ln>
          <a:effectLst/>
        </p:spPr>
        <p:txBody>
          <a:bodyPr wrap="none" anchor="ctr"/>
          <a:lstStyle/>
          <a:p>
            <a:pPr algn="ctr" rtl="0" eaLnBrk="1" hangingPunct="1"/>
            <a:r>
              <a:rPr lang="en-US" sz="15600" b="0">
                <a:latin typeface="Times New Roman" pitchFamily="18" charset="0"/>
                <a:cs typeface="Times New Roman" pitchFamily="18" charset="0"/>
              </a:rPr>
              <a:t>=</a:t>
            </a:r>
          </a:p>
        </p:txBody>
      </p:sp>
      <p:sp>
        <p:nvSpPr>
          <p:cNvPr id="646150" name="Text Box 6"/>
          <p:cNvSpPr txBox="1">
            <a:spLocks noChangeArrowheads="1"/>
          </p:cNvSpPr>
          <p:nvPr/>
        </p:nvSpPr>
        <p:spPr bwMode="auto">
          <a:xfrm>
            <a:off x="2916238" y="2349500"/>
            <a:ext cx="1655762" cy="2454275"/>
          </a:xfrm>
          <a:prstGeom prst="rect">
            <a:avLst/>
          </a:prstGeom>
          <a:solidFill>
            <a:srgbClr val="FCFEB9"/>
          </a:solidFill>
          <a:ln w="12700">
            <a:solidFill>
              <a:srgbClr val="000000"/>
            </a:solidFill>
            <a:miter lim="800000"/>
            <a:headEnd/>
            <a:tailEnd/>
          </a:ln>
          <a:effectLst>
            <a:outerShdw dist="107763" dir="2700000" algn="ctr" rotWithShape="0">
              <a:schemeClr val="bg2"/>
            </a:outerShdw>
          </a:effectLst>
        </p:spPr>
        <p:txBody>
          <a:bodyPr>
            <a:spAutoFit/>
          </a:bodyPr>
          <a:lstStyle/>
          <a:p>
            <a:pPr algn="ctr" rtl="0">
              <a:spcBef>
                <a:spcPct val="50000"/>
              </a:spcBef>
            </a:pPr>
            <a:r>
              <a:rPr lang="fa-IR" sz="2800">
                <a:solidFill>
                  <a:schemeClr val="hlink"/>
                </a:solidFill>
                <a:cs typeface="Zar" pitchFamily="2" charset="-78"/>
              </a:rPr>
              <a:t>حق مالکيت ديگران </a:t>
            </a:r>
          </a:p>
          <a:p>
            <a:pPr algn="ctr" rtl="0">
              <a:spcBef>
                <a:spcPct val="50000"/>
              </a:spcBef>
            </a:pPr>
            <a:r>
              <a:rPr lang="fa-IR" sz="2800">
                <a:solidFill>
                  <a:schemeClr val="hlink"/>
                </a:solidFill>
                <a:cs typeface="Zar" pitchFamily="2" charset="-78"/>
              </a:rPr>
              <a:t>در اموال فرد  </a:t>
            </a:r>
            <a:endParaRPr lang="en-US" sz="2800">
              <a:solidFill>
                <a:schemeClr val="hlink"/>
              </a:solidFill>
              <a:cs typeface="Zar" pitchFamily="2" charset="-78"/>
            </a:endParaRPr>
          </a:p>
        </p:txBody>
      </p:sp>
      <p:sp>
        <p:nvSpPr>
          <p:cNvPr id="646151" name="Rectangle 7"/>
          <p:cNvSpPr>
            <a:spLocks noChangeArrowheads="1"/>
          </p:cNvSpPr>
          <p:nvPr/>
        </p:nvSpPr>
        <p:spPr bwMode="auto">
          <a:xfrm>
            <a:off x="1835150" y="3284538"/>
            <a:ext cx="1081088" cy="431800"/>
          </a:xfrm>
          <a:prstGeom prst="rect">
            <a:avLst/>
          </a:prstGeom>
          <a:noFill/>
          <a:ln w="9525">
            <a:noFill/>
            <a:miter lim="800000"/>
            <a:headEnd/>
            <a:tailEnd/>
          </a:ln>
          <a:effectLst/>
        </p:spPr>
        <p:txBody>
          <a:bodyPr wrap="none" anchor="ctr"/>
          <a:lstStyle/>
          <a:p>
            <a:pPr algn="ctr" rtl="0" eaLnBrk="1" hangingPunct="1"/>
            <a:r>
              <a:rPr lang="en-US" sz="9600" b="0">
                <a:latin typeface="Times New Roman" pitchFamily="18" charset="0"/>
                <a:cs typeface="Zar" pitchFamily="2" charset="-78"/>
              </a:rPr>
              <a:t>+</a:t>
            </a:r>
          </a:p>
        </p:txBody>
      </p:sp>
      <p:sp>
        <p:nvSpPr>
          <p:cNvPr id="8" name="Footer Placeholder 7"/>
          <p:cNvSpPr>
            <a:spLocks noGrp="1"/>
          </p:cNvSpPr>
          <p:nvPr>
            <p:ph type="ftr" sz="quarter" idx="11"/>
          </p:nvPr>
        </p:nvSpPr>
        <p:spPr/>
        <p:txBody>
          <a:bodyPr/>
          <a:lstStyle/>
          <a:p>
            <a:endParaRPr kumimoji="0"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46147"/>
                                        </p:tgtEl>
                                        <p:attrNameLst>
                                          <p:attrName>style.visibility</p:attrName>
                                        </p:attrNameLst>
                                      </p:cBhvr>
                                      <p:to>
                                        <p:strVal val="visible"/>
                                      </p:to>
                                    </p:set>
                                    <p:anim calcmode="lin" valueType="num">
                                      <p:cBhvr additive="base">
                                        <p:cTn id="7" dur="500" fill="hold"/>
                                        <p:tgtEl>
                                          <p:spTgt spid="646147"/>
                                        </p:tgtEl>
                                        <p:attrNameLst>
                                          <p:attrName>ppt_x</p:attrName>
                                        </p:attrNameLst>
                                      </p:cBhvr>
                                      <p:tavLst>
                                        <p:tav tm="0">
                                          <p:val>
                                            <p:strVal val="0-#ppt_w/2"/>
                                          </p:val>
                                        </p:tav>
                                        <p:tav tm="100000">
                                          <p:val>
                                            <p:strVal val="#ppt_x"/>
                                          </p:val>
                                        </p:tav>
                                      </p:tavLst>
                                    </p:anim>
                                    <p:anim calcmode="lin" valueType="num">
                                      <p:cBhvr additive="base">
                                        <p:cTn id="8" dur="500" fill="hold"/>
                                        <p:tgtEl>
                                          <p:spTgt spid="64614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646148"/>
                                        </p:tgtEl>
                                        <p:attrNameLst>
                                          <p:attrName>style.visibility</p:attrName>
                                        </p:attrNameLst>
                                      </p:cBhvr>
                                      <p:to>
                                        <p:strVal val="visible"/>
                                      </p:to>
                                    </p:set>
                                    <p:anim calcmode="lin" valueType="num">
                                      <p:cBhvr additive="base">
                                        <p:cTn id="12" dur="500" fill="hold"/>
                                        <p:tgtEl>
                                          <p:spTgt spid="646148"/>
                                        </p:tgtEl>
                                        <p:attrNameLst>
                                          <p:attrName>ppt_x</p:attrName>
                                        </p:attrNameLst>
                                      </p:cBhvr>
                                      <p:tavLst>
                                        <p:tav tm="0">
                                          <p:val>
                                            <p:strVal val="1+#ppt_w/2"/>
                                          </p:val>
                                        </p:tav>
                                        <p:tav tm="100000">
                                          <p:val>
                                            <p:strVal val="#ppt_x"/>
                                          </p:val>
                                        </p:tav>
                                      </p:tavLst>
                                    </p:anim>
                                    <p:anim calcmode="lin" valueType="num">
                                      <p:cBhvr additive="base">
                                        <p:cTn id="13" dur="500" fill="hold"/>
                                        <p:tgtEl>
                                          <p:spTgt spid="64614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646150"/>
                                        </p:tgtEl>
                                        <p:attrNameLst>
                                          <p:attrName>style.visibility</p:attrName>
                                        </p:attrNameLst>
                                      </p:cBhvr>
                                      <p:to>
                                        <p:strVal val="visible"/>
                                      </p:to>
                                    </p:set>
                                    <p:anim calcmode="lin" valueType="num">
                                      <p:cBhvr additive="base">
                                        <p:cTn id="17" dur="500" fill="hold"/>
                                        <p:tgtEl>
                                          <p:spTgt spid="646150"/>
                                        </p:tgtEl>
                                        <p:attrNameLst>
                                          <p:attrName>ppt_x</p:attrName>
                                        </p:attrNameLst>
                                      </p:cBhvr>
                                      <p:tavLst>
                                        <p:tav tm="0">
                                          <p:val>
                                            <p:strVal val="#ppt_x"/>
                                          </p:val>
                                        </p:tav>
                                        <p:tav tm="100000">
                                          <p:val>
                                            <p:strVal val="#ppt_x"/>
                                          </p:val>
                                        </p:tav>
                                      </p:tavLst>
                                    </p:anim>
                                    <p:anim calcmode="lin" valueType="num">
                                      <p:cBhvr additive="base">
                                        <p:cTn id="18" dur="500" fill="hold"/>
                                        <p:tgtEl>
                                          <p:spTgt spid="646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6147" grpId="0" animBg="1" autoUpdateAnimBg="0"/>
      <p:bldP spid="646148" grpId="0" animBg="1" autoUpdateAnimBg="0"/>
      <p:bldP spid="646150" grpId="0" animBg="1" autoUpdateAnimBg="0"/>
    </p:bldLst>
  </p:timing>
</p:sld>
</file>

<file path=ppt/slides/slide2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4274" name="Text Box 2"/>
          <p:cNvSpPr txBox="1">
            <a:spLocks noChangeArrowheads="1"/>
          </p:cNvSpPr>
          <p:nvPr/>
        </p:nvSpPr>
        <p:spPr bwMode="auto">
          <a:xfrm>
            <a:off x="755650" y="1989138"/>
            <a:ext cx="7704138" cy="3937000"/>
          </a:xfrm>
          <a:prstGeom prst="rect">
            <a:avLst/>
          </a:prstGeom>
          <a:noFill/>
          <a:ln w="9525">
            <a:noFill/>
            <a:miter lim="800000"/>
            <a:headEnd/>
            <a:tailEnd/>
          </a:ln>
          <a:effectLst/>
        </p:spPr>
        <p:txBody>
          <a:bodyPr>
            <a:spAutoFit/>
          </a:bodyPr>
          <a:lstStyle/>
          <a:p>
            <a:pPr>
              <a:spcBef>
                <a:spcPct val="50000"/>
              </a:spcBef>
            </a:pPr>
            <a:endParaRPr lang="fa-IR" sz="2800">
              <a:cs typeface="Zar" pitchFamily="2" charset="-78"/>
            </a:endParaRPr>
          </a:p>
          <a:p>
            <a:pPr>
              <a:spcBef>
                <a:spcPct val="50000"/>
              </a:spcBef>
              <a:buFontTx/>
              <a:buChar char="•"/>
            </a:pPr>
            <a:r>
              <a:rPr lang="fa-IR" sz="2800">
                <a:cs typeface="Zar" pitchFamily="2" charset="-78"/>
              </a:rPr>
              <a:t> در اين روش حساب موجودي كالا در پايان اولين سال فعاليت افتتاح و نشاندهنده مانده فروش نرفته كالا در اولين سال فعاليت است برخلاف روش قبل در اين روش براي خريد و هزينه‌هاي مستقيم خريد و برگشت از خريد، حسابهاي جداگانه در نظر گرفته مي‌شود</a:t>
            </a:r>
          </a:p>
          <a:p>
            <a:pPr>
              <a:spcBef>
                <a:spcPct val="50000"/>
              </a:spcBef>
              <a:buFontTx/>
              <a:buChar char="•"/>
            </a:pPr>
            <a:r>
              <a:rPr lang="fa-IR" sz="2800">
                <a:cs typeface="Zar" pitchFamily="2" charset="-78"/>
              </a:rPr>
              <a:t> اين روش مناسب موسساتي است كه حجم خريد و فروش آنها بالاست (سوپر ماركتها)</a:t>
            </a:r>
            <a:endParaRPr lang="en-US" sz="2800">
              <a:cs typeface="Zar" pitchFamily="2" charset="-78"/>
            </a:endParaRPr>
          </a:p>
        </p:txBody>
      </p:sp>
      <p:sp>
        <p:nvSpPr>
          <p:cNvPr id="694275" name="Rectangle 3"/>
          <p:cNvSpPr>
            <a:spLocks noChangeArrowheads="1"/>
          </p:cNvSpPr>
          <p:nvPr/>
        </p:nvSpPr>
        <p:spPr bwMode="auto">
          <a:xfrm>
            <a:off x="1692275" y="434975"/>
            <a:ext cx="6561138" cy="579438"/>
          </a:xfrm>
          <a:prstGeom prst="rect">
            <a:avLst/>
          </a:prstGeom>
          <a:noFill/>
          <a:ln w="9525">
            <a:noFill/>
            <a:miter lim="800000"/>
            <a:headEnd/>
            <a:tailEnd/>
          </a:ln>
          <a:effectLst/>
        </p:spPr>
        <p:txBody>
          <a:bodyPr>
            <a:spAutoFit/>
          </a:bodyPr>
          <a:lstStyle/>
          <a:p>
            <a:pPr algn="ctr">
              <a:spcBef>
                <a:spcPct val="50000"/>
              </a:spcBef>
            </a:pPr>
            <a:r>
              <a:rPr lang="fa-IR" sz="3200"/>
              <a:t>2- روش محاسبه ادواری موجودي كالا</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5298" name="Text Box 2"/>
          <p:cNvSpPr txBox="1">
            <a:spLocks noChangeArrowheads="1"/>
          </p:cNvSpPr>
          <p:nvPr/>
        </p:nvSpPr>
        <p:spPr bwMode="auto">
          <a:xfrm>
            <a:off x="900113" y="1557338"/>
            <a:ext cx="7704137" cy="946150"/>
          </a:xfrm>
          <a:prstGeom prst="rect">
            <a:avLst/>
          </a:prstGeom>
          <a:noFill/>
          <a:ln w="9525">
            <a:noFill/>
            <a:miter lim="800000"/>
            <a:headEnd/>
            <a:tailEnd/>
          </a:ln>
          <a:effectLst/>
        </p:spPr>
        <p:txBody>
          <a:bodyPr>
            <a:spAutoFit/>
          </a:bodyPr>
          <a:lstStyle/>
          <a:p>
            <a:pPr>
              <a:spcBef>
                <a:spcPct val="50000"/>
              </a:spcBef>
            </a:pPr>
            <a:r>
              <a:rPr lang="fa-IR" sz="2800">
                <a:cs typeface="Zar" pitchFamily="2" charset="-78"/>
              </a:rPr>
              <a:t>در پايان اولين سال فعاليت موجودي كالاهاي فروش نرفته, محاسبه و در بدهكار حساب موجودي كالا ثبت مي‌شود</a:t>
            </a:r>
            <a:endParaRPr lang="en-US" sz="2800">
              <a:cs typeface="Zar" pitchFamily="2" charset="-78"/>
            </a:endParaRPr>
          </a:p>
        </p:txBody>
      </p:sp>
      <p:graphicFrame>
        <p:nvGraphicFramePr>
          <p:cNvPr id="695322" name="Group 26"/>
          <p:cNvGraphicFramePr>
            <a:graphicFrameLocks noGrp="1"/>
          </p:cNvGraphicFramePr>
          <p:nvPr/>
        </p:nvGraphicFramePr>
        <p:xfrm>
          <a:off x="1331913" y="3500438"/>
          <a:ext cx="6769100" cy="1728788"/>
        </p:xfrm>
        <a:graphic>
          <a:graphicData uri="http://schemas.openxmlformats.org/drawingml/2006/table">
            <a:tbl>
              <a:tblPr rtl="1"/>
              <a:tblGrid>
                <a:gridCol w="1368425">
                  <a:extLst>
                    <a:ext uri="{9D8B030D-6E8A-4147-A177-3AD203B41FA5}">
                      <a16:colId xmlns:a16="http://schemas.microsoft.com/office/drawing/2014/main" val="20000"/>
                    </a:ext>
                  </a:extLst>
                </a:gridCol>
                <a:gridCol w="1081088">
                  <a:extLst>
                    <a:ext uri="{9D8B030D-6E8A-4147-A177-3AD203B41FA5}">
                      <a16:colId xmlns:a16="http://schemas.microsoft.com/office/drawing/2014/main" val="20001"/>
                    </a:ext>
                  </a:extLst>
                </a:gridCol>
                <a:gridCol w="1420812">
                  <a:extLst>
                    <a:ext uri="{9D8B030D-6E8A-4147-A177-3AD203B41FA5}">
                      <a16:colId xmlns:a16="http://schemas.microsoft.com/office/drawing/2014/main" val="20002"/>
                    </a:ext>
                  </a:extLst>
                </a:gridCol>
                <a:gridCol w="1430338">
                  <a:extLst>
                    <a:ext uri="{9D8B030D-6E8A-4147-A177-3AD203B41FA5}">
                      <a16:colId xmlns:a16="http://schemas.microsoft.com/office/drawing/2014/main" val="20003"/>
                    </a:ext>
                  </a:extLst>
                </a:gridCol>
                <a:gridCol w="1468437">
                  <a:extLst>
                    <a:ext uri="{9D8B030D-6E8A-4147-A177-3AD203B41FA5}">
                      <a16:colId xmlns:a16="http://schemas.microsoft.com/office/drawing/2014/main" val="20004"/>
                    </a:ext>
                  </a:extLst>
                </a:gridCol>
              </a:tblGrid>
              <a:tr h="674688">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موجودي كالا</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خلاصه سود و زيان</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054100">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XXX</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XXX</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95323" name="Rectangle 27"/>
          <p:cNvSpPr>
            <a:spLocks noChangeArrowheads="1"/>
          </p:cNvSpPr>
          <p:nvPr/>
        </p:nvSpPr>
        <p:spPr bwMode="auto">
          <a:xfrm>
            <a:off x="2843213" y="511175"/>
            <a:ext cx="6051550" cy="641350"/>
          </a:xfrm>
          <a:prstGeom prst="rect">
            <a:avLst/>
          </a:prstGeom>
          <a:noFill/>
          <a:ln w="9525">
            <a:noFill/>
            <a:miter lim="800000"/>
            <a:headEnd/>
            <a:tailEnd/>
          </a:ln>
          <a:effectLst/>
        </p:spPr>
        <p:txBody>
          <a:bodyPr wrap="none">
            <a:spAutoFit/>
          </a:bodyPr>
          <a:lstStyle/>
          <a:p>
            <a:pPr algn="l">
              <a:spcBef>
                <a:spcPct val="50000"/>
              </a:spcBef>
            </a:pPr>
            <a:r>
              <a:rPr lang="fa-IR" sz="3600">
                <a:cs typeface="Zar" pitchFamily="2" charset="-78"/>
              </a:rPr>
              <a:t>چگونگي افتتاح حساب موجودي كالا</a:t>
            </a:r>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22" name="Text Box 2"/>
          <p:cNvSpPr txBox="1">
            <a:spLocks noChangeArrowheads="1"/>
          </p:cNvSpPr>
          <p:nvPr/>
        </p:nvSpPr>
        <p:spPr bwMode="auto">
          <a:xfrm>
            <a:off x="755650" y="1989138"/>
            <a:ext cx="7704138" cy="3417887"/>
          </a:xfrm>
          <a:prstGeom prst="rect">
            <a:avLst/>
          </a:prstGeom>
          <a:noFill/>
          <a:ln w="9525">
            <a:noFill/>
            <a:miter lim="800000"/>
            <a:headEnd/>
            <a:tailEnd/>
          </a:ln>
          <a:effectLst/>
        </p:spPr>
        <p:txBody>
          <a:bodyPr>
            <a:spAutoFit/>
          </a:bodyPr>
          <a:lstStyle/>
          <a:p>
            <a:pPr>
              <a:spcBef>
                <a:spcPct val="50000"/>
              </a:spcBef>
            </a:pPr>
            <a:r>
              <a:rPr lang="fa-IR" sz="2800">
                <a:cs typeface="Zar" pitchFamily="2" charset="-78"/>
              </a:rPr>
              <a:t>فرض كنيد مانده موجودي كالاي فروشگاه آلفا در اولين سال فعاليت در انتهاي سال مبلغ 230.000 باشد.</a:t>
            </a:r>
          </a:p>
          <a:p>
            <a:pPr>
              <a:spcBef>
                <a:spcPct val="50000"/>
              </a:spcBef>
            </a:pPr>
            <a:r>
              <a:rPr lang="fa-IR" sz="2800">
                <a:cs typeface="Zar" pitchFamily="2" charset="-78"/>
              </a:rPr>
              <a:t> ثبت دفتر روزنامه:</a:t>
            </a:r>
          </a:p>
          <a:p>
            <a:pPr>
              <a:spcBef>
                <a:spcPct val="50000"/>
              </a:spcBef>
            </a:pPr>
            <a:r>
              <a:rPr lang="fa-IR" sz="2800">
                <a:cs typeface="Zar" pitchFamily="2" charset="-78"/>
              </a:rPr>
              <a:t>29/12 موجودي كالا 230.000</a:t>
            </a:r>
          </a:p>
          <a:p>
            <a:pPr>
              <a:spcBef>
                <a:spcPct val="50000"/>
              </a:spcBef>
            </a:pPr>
            <a:r>
              <a:rPr lang="fa-IR" sz="2800">
                <a:cs typeface="Zar" pitchFamily="2" charset="-78"/>
              </a:rPr>
              <a:t>			خلاصه سود و زيان 230.000</a:t>
            </a:r>
          </a:p>
          <a:p>
            <a:pPr>
              <a:spcBef>
                <a:spcPct val="50000"/>
              </a:spcBef>
            </a:pPr>
            <a:r>
              <a:rPr lang="fa-IR" sz="2400">
                <a:cs typeface="Zar" pitchFamily="2" charset="-78"/>
              </a:rPr>
              <a:t>ثبت موجودي كالاي ارزيابي شده در انتهاي سال</a:t>
            </a:r>
            <a:endParaRPr lang="en-US" sz="2400">
              <a:cs typeface="Zar" pitchFamily="2" charset="-78"/>
            </a:endParaRPr>
          </a:p>
        </p:txBody>
      </p:sp>
      <p:sp>
        <p:nvSpPr>
          <p:cNvPr id="696323" name="Rectangle 3"/>
          <p:cNvSpPr>
            <a:spLocks noChangeArrowheads="1"/>
          </p:cNvSpPr>
          <p:nvPr/>
        </p:nvSpPr>
        <p:spPr bwMode="auto">
          <a:xfrm>
            <a:off x="7383463" y="363538"/>
            <a:ext cx="1220787" cy="762000"/>
          </a:xfrm>
          <a:prstGeom prst="rect">
            <a:avLst/>
          </a:prstGeom>
          <a:noFill/>
          <a:ln w="9525">
            <a:noFill/>
            <a:miter lim="800000"/>
            <a:headEnd/>
            <a:tailEnd/>
          </a:ln>
          <a:effectLst/>
        </p:spPr>
        <p:txBody>
          <a:bodyPr wrap="none">
            <a:spAutoFit/>
          </a:bodyPr>
          <a:lstStyle/>
          <a:p>
            <a:pPr algn="l" rtl="0"/>
            <a:r>
              <a:rPr lang="fa-IR" sz="4400">
                <a:cs typeface="Zar" pitchFamily="2" charset="-78"/>
              </a:rPr>
              <a:t>مثال:</a:t>
            </a:r>
            <a:endParaRPr lang="en-US" sz="44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7346" name="Text Box 2"/>
          <p:cNvSpPr txBox="1">
            <a:spLocks noChangeArrowheads="1"/>
          </p:cNvSpPr>
          <p:nvPr/>
        </p:nvSpPr>
        <p:spPr bwMode="auto">
          <a:xfrm>
            <a:off x="755650" y="1989138"/>
            <a:ext cx="7704138" cy="2441575"/>
          </a:xfrm>
          <a:prstGeom prst="rect">
            <a:avLst/>
          </a:prstGeom>
          <a:noFill/>
          <a:ln w="9525">
            <a:noFill/>
            <a:miter lim="800000"/>
            <a:headEnd/>
            <a:tailEnd/>
          </a:ln>
          <a:effectLst/>
        </p:spPr>
        <p:txBody>
          <a:bodyPr>
            <a:spAutoFit/>
          </a:bodyPr>
          <a:lstStyle/>
          <a:p>
            <a:pPr>
              <a:spcBef>
                <a:spcPct val="50000"/>
              </a:spcBef>
            </a:pPr>
            <a:r>
              <a:rPr lang="fa-IR" sz="2800">
                <a:cs typeface="Zar" pitchFamily="2" charset="-78"/>
              </a:rPr>
              <a:t>در طول سال بعد مانده موجودي كالا به مبلغ 230.000 ريال بدون تغيير باقي مي‌ماند. حال در انتهاي دومين سال فعاليت فرض كنيد ارزيابي مانده موجودي كالاي فروشگاه آلفا مبلغ 643.000 ريال را نشان دهد.</a:t>
            </a:r>
          </a:p>
          <a:p>
            <a:pPr>
              <a:spcBef>
                <a:spcPct val="50000"/>
              </a:spcBef>
            </a:pPr>
            <a:r>
              <a:rPr lang="fa-IR" sz="2800">
                <a:cs typeface="Zar" pitchFamily="2" charset="-78"/>
              </a:rPr>
              <a:t>ثبت اصلاح حساب موجودي كالا به شرح زير است</a:t>
            </a:r>
            <a:endParaRPr lang="en-US" sz="2800">
              <a:cs typeface="Zar" pitchFamily="2" charset="-78"/>
            </a:endParaRP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8370" name="Text Box 2"/>
          <p:cNvSpPr txBox="1">
            <a:spLocks noChangeArrowheads="1"/>
          </p:cNvSpPr>
          <p:nvPr/>
        </p:nvSpPr>
        <p:spPr bwMode="auto">
          <a:xfrm>
            <a:off x="900113" y="1557338"/>
            <a:ext cx="7704137" cy="2228850"/>
          </a:xfrm>
          <a:prstGeom prst="rect">
            <a:avLst/>
          </a:prstGeom>
          <a:noFill/>
          <a:ln w="9525">
            <a:noFill/>
            <a:miter lim="800000"/>
            <a:headEnd/>
            <a:tailEnd/>
          </a:ln>
          <a:effectLst/>
        </p:spPr>
        <p:txBody>
          <a:bodyPr>
            <a:spAutoFit/>
          </a:bodyPr>
          <a:lstStyle/>
          <a:p>
            <a:pPr>
              <a:spcBef>
                <a:spcPct val="50000"/>
              </a:spcBef>
            </a:pPr>
            <a:r>
              <a:rPr lang="fa-IR" sz="2800">
                <a:cs typeface="Zar" pitchFamily="2" charset="-78"/>
              </a:rPr>
              <a:t>1- كل موجودي ابتداي دوره به حساب خلاصه سود و زيان منتقل و مانده حساب صفر مي‌شود </a:t>
            </a:r>
          </a:p>
          <a:p>
            <a:pPr>
              <a:spcBef>
                <a:spcPct val="50000"/>
              </a:spcBef>
            </a:pPr>
            <a:r>
              <a:rPr lang="fa-IR" sz="2800">
                <a:cs typeface="Zar" pitchFamily="2" charset="-78"/>
              </a:rPr>
              <a:t>خلاصه سود و زيان 230.000</a:t>
            </a:r>
          </a:p>
          <a:p>
            <a:pPr>
              <a:spcBef>
                <a:spcPct val="50000"/>
              </a:spcBef>
            </a:pPr>
            <a:r>
              <a:rPr lang="fa-IR" sz="2800">
                <a:cs typeface="Zar" pitchFamily="2" charset="-78"/>
              </a:rPr>
              <a:t>			موجودي كالا 230.000</a:t>
            </a:r>
            <a:endParaRPr lang="en-US" sz="2800">
              <a:cs typeface="Zar" pitchFamily="2" charset="-78"/>
            </a:endParaRPr>
          </a:p>
        </p:txBody>
      </p:sp>
      <p:graphicFrame>
        <p:nvGraphicFramePr>
          <p:cNvPr id="698411" name="Group 43"/>
          <p:cNvGraphicFramePr>
            <a:graphicFrameLocks noGrp="1"/>
          </p:cNvGraphicFramePr>
          <p:nvPr/>
        </p:nvGraphicFramePr>
        <p:xfrm>
          <a:off x="1042988" y="3806825"/>
          <a:ext cx="7343775" cy="2592388"/>
        </p:xfrm>
        <a:graphic>
          <a:graphicData uri="http://schemas.openxmlformats.org/drawingml/2006/table">
            <a:tbl>
              <a:tblPr rtl="1"/>
              <a:tblGrid>
                <a:gridCol w="1706563">
                  <a:extLst>
                    <a:ext uri="{9D8B030D-6E8A-4147-A177-3AD203B41FA5}">
                      <a16:colId xmlns:a16="http://schemas.microsoft.com/office/drawing/2014/main" val="20000"/>
                    </a:ext>
                  </a:extLst>
                </a:gridCol>
                <a:gridCol w="1566862">
                  <a:extLst>
                    <a:ext uri="{9D8B030D-6E8A-4147-A177-3AD203B41FA5}">
                      <a16:colId xmlns:a16="http://schemas.microsoft.com/office/drawing/2014/main" val="20001"/>
                    </a:ext>
                  </a:extLst>
                </a:gridCol>
                <a:gridCol w="925513">
                  <a:extLst>
                    <a:ext uri="{9D8B030D-6E8A-4147-A177-3AD203B41FA5}">
                      <a16:colId xmlns:a16="http://schemas.microsoft.com/office/drawing/2014/main" val="20002"/>
                    </a:ext>
                  </a:extLst>
                </a:gridCol>
                <a:gridCol w="1847850">
                  <a:extLst>
                    <a:ext uri="{9D8B030D-6E8A-4147-A177-3AD203B41FA5}">
                      <a16:colId xmlns:a16="http://schemas.microsoft.com/office/drawing/2014/main" val="20003"/>
                    </a:ext>
                  </a:extLst>
                </a:gridCol>
                <a:gridCol w="1296987">
                  <a:extLst>
                    <a:ext uri="{9D8B030D-6E8A-4147-A177-3AD203B41FA5}">
                      <a16:colId xmlns:a16="http://schemas.microsoft.com/office/drawing/2014/main" val="20004"/>
                    </a:ext>
                  </a:extLst>
                </a:gridCol>
              </a:tblGrid>
              <a:tr h="1011238">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موجودي كالا</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خلاصه سودو زيان</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581150">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(1/1)</a:t>
                      </a:r>
                      <a:r>
                        <a:rPr kumimoji="0" lang="fa-IR"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230.000</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(29/12)</a:t>
                      </a:r>
                      <a:r>
                        <a:rPr kumimoji="0" lang="fa-IR"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230.000</a:t>
                      </a: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(29/12)</a:t>
                      </a:r>
                      <a:r>
                        <a:rPr kumimoji="0" lang="fa-IR" sz="20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230.000</a:t>
                      </a:r>
                      <a:endParaRPr kumimoji="0" lang="ar-SA" sz="20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9394" name="Text Box 2"/>
          <p:cNvSpPr txBox="1">
            <a:spLocks noChangeArrowheads="1"/>
          </p:cNvSpPr>
          <p:nvPr/>
        </p:nvSpPr>
        <p:spPr bwMode="auto">
          <a:xfrm>
            <a:off x="395288" y="1989138"/>
            <a:ext cx="8064500" cy="3441700"/>
          </a:xfrm>
          <a:prstGeom prst="rect">
            <a:avLst/>
          </a:prstGeom>
          <a:noFill/>
          <a:ln w="9525">
            <a:noFill/>
            <a:miter lim="800000"/>
            <a:headEnd/>
            <a:tailEnd/>
          </a:ln>
          <a:effectLst/>
        </p:spPr>
        <p:txBody>
          <a:bodyPr>
            <a:spAutoFit/>
          </a:bodyPr>
          <a:lstStyle/>
          <a:p>
            <a:pPr>
              <a:spcBef>
                <a:spcPct val="50000"/>
              </a:spcBef>
            </a:pPr>
            <a:r>
              <a:rPr lang="fa-IR" sz="4400">
                <a:cs typeface="Zar" pitchFamily="2" charset="-78"/>
              </a:rPr>
              <a:t>2- ارزيابي جديد را در بدهكار حساب موجودي كالا ثبت مي‌نماييم</a:t>
            </a:r>
          </a:p>
          <a:p>
            <a:pPr>
              <a:spcBef>
                <a:spcPct val="50000"/>
              </a:spcBef>
            </a:pPr>
            <a:r>
              <a:rPr lang="fa-IR" sz="4400">
                <a:cs typeface="Zar" pitchFamily="2" charset="-78"/>
              </a:rPr>
              <a:t>29/12موجودي كالا 643.000</a:t>
            </a:r>
          </a:p>
          <a:p>
            <a:pPr>
              <a:spcBef>
                <a:spcPct val="50000"/>
              </a:spcBef>
            </a:pPr>
            <a:r>
              <a:rPr lang="fa-IR" sz="4400">
                <a:cs typeface="Zar" pitchFamily="2" charset="-78"/>
              </a:rPr>
              <a:t>		  خلاصه سودو زيان 643.000</a:t>
            </a:r>
            <a:endParaRPr lang="en-US" sz="4400">
              <a:cs typeface="Zar" pitchFamily="2" charset="-78"/>
            </a:endParaRP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00419" name="Group 3"/>
          <p:cNvGraphicFramePr>
            <a:graphicFrameLocks noGrp="1"/>
          </p:cNvGraphicFramePr>
          <p:nvPr/>
        </p:nvGraphicFramePr>
        <p:xfrm>
          <a:off x="1331913" y="1916113"/>
          <a:ext cx="6769100" cy="3313113"/>
        </p:xfrm>
        <a:graphic>
          <a:graphicData uri="http://schemas.openxmlformats.org/drawingml/2006/table">
            <a:tbl>
              <a:tblPr rtl="1"/>
              <a:tblGrid>
                <a:gridCol w="1573213">
                  <a:extLst>
                    <a:ext uri="{9D8B030D-6E8A-4147-A177-3AD203B41FA5}">
                      <a16:colId xmlns:a16="http://schemas.microsoft.com/office/drawing/2014/main" val="20000"/>
                    </a:ext>
                  </a:extLst>
                </a:gridCol>
                <a:gridCol w="1444625">
                  <a:extLst>
                    <a:ext uri="{9D8B030D-6E8A-4147-A177-3AD203B41FA5}">
                      <a16:colId xmlns:a16="http://schemas.microsoft.com/office/drawing/2014/main" val="20001"/>
                    </a:ext>
                  </a:extLst>
                </a:gridCol>
                <a:gridCol w="852487">
                  <a:extLst>
                    <a:ext uri="{9D8B030D-6E8A-4147-A177-3AD203B41FA5}">
                      <a16:colId xmlns:a16="http://schemas.microsoft.com/office/drawing/2014/main" val="20002"/>
                    </a:ext>
                  </a:extLst>
                </a:gridCol>
                <a:gridCol w="1430338">
                  <a:extLst>
                    <a:ext uri="{9D8B030D-6E8A-4147-A177-3AD203B41FA5}">
                      <a16:colId xmlns:a16="http://schemas.microsoft.com/office/drawing/2014/main" val="20003"/>
                    </a:ext>
                  </a:extLst>
                </a:gridCol>
                <a:gridCol w="1468437">
                  <a:extLst>
                    <a:ext uri="{9D8B030D-6E8A-4147-A177-3AD203B41FA5}">
                      <a16:colId xmlns:a16="http://schemas.microsoft.com/office/drawing/2014/main" val="20004"/>
                    </a:ext>
                  </a:extLst>
                </a:gridCol>
              </a:tblGrid>
              <a:tr h="1293813">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موجودي كالا</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خلاصه سود و زيان</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20193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230.000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643.000</a:t>
                      </a:r>
                      <a:endParaRPr kumimoji="0" lang="ar-SA"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230.000</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230.000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643.000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1442" name="Text Box 2"/>
          <p:cNvSpPr txBox="1">
            <a:spLocks noChangeArrowheads="1"/>
          </p:cNvSpPr>
          <p:nvPr/>
        </p:nvSpPr>
        <p:spPr bwMode="auto">
          <a:xfrm>
            <a:off x="323850" y="1989138"/>
            <a:ext cx="8135938" cy="2530475"/>
          </a:xfrm>
          <a:prstGeom prst="rect">
            <a:avLst/>
          </a:prstGeom>
          <a:noFill/>
          <a:ln w="9525">
            <a:noFill/>
            <a:miter lim="800000"/>
            <a:headEnd/>
            <a:tailEnd/>
          </a:ln>
          <a:effectLst/>
        </p:spPr>
        <p:txBody>
          <a:bodyPr>
            <a:spAutoFit/>
          </a:bodyPr>
          <a:lstStyle/>
          <a:p>
            <a:pPr>
              <a:spcBef>
                <a:spcPct val="50000"/>
              </a:spcBef>
            </a:pPr>
            <a:r>
              <a:rPr lang="fa-IR" sz="4000">
                <a:cs typeface="Zar" pitchFamily="2" charset="-78"/>
              </a:rPr>
              <a:t>چگونگي محاسبه سود خالص ( ويژه)</a:t>
            </a:r>
          </a:p>
          <a:p>
            <a:pPr>
              <a:spcBef>
                <a:spcPct val="50000"/>
              </a:spcBef>
            </a:pPr>
            <a:r>
              <a:rPr lang="fa-IR" sz="4000">
                <a:cs typeface="Zar" pitchFamily="2" charset="-78"/>
              </a:rPr>
              <a:t>قبلاً آموختيم در موسسات خدماتي:</a:t>
            </a:r>
          </a:p>
          <a:p>
            <a:pPr>
              <a:spcBef>
                <a:spcPct val="50000"/>
              </a:spcBef>
            </a:pPr>
            <a:r>
              <a:rPr lang="fa-IR" sz="4000">
                <a:cs typeface="Zar" pitchFamily="2" charset="-78"/>
              </a:rPr>
              <a:t>هزينه‌ها – </a:t>
            </a:r>
            <a:r>
              <a:rPr lang="fa-IR" sz="3200">
                <a:cs typeface="Zar" pitchFamily="2" charset="-78"/>
              </a:rPr>
              <a:t>درآمد حاصل از خدمات</a:t>
            </a:r>
            <a:r>
              <a:rPr lang="fa-IR" sz="4000">
                <a:cs typeface="Zar" pitchFamily="2" charset="-78"/>
              </a:rPr>
              <a:t> = سودخالص</a:t>
            </a:r>
            <a:endParaRPr lang="en-US" sz="4000">
              <a:cs typeface="Zar" pitchFamily="2" charset="-78"/>
            </a:endParaRP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2467" name="Rectangle 3"/>
          <p:cNvSpPr>
            <a:spLocks noChangeArrowheads="1"/>
          </p:cNvSpPr>
          <p:nvPr/>
        </p:nvSpPr>
        <p:spPr bwMode="auto">
          <a:xfrm>
            <a:off x="3203575" y="404813"/>
            <a:ext cx="4487863" cy="701675"/>
          </a:xfrm>
          <a:prstGeom prst="rect">
            <a:avLst/>
          </a:prstGeom>
          <a:noFill/>
          <a:ln w="9525">
            <a:noFill/>
            <a:miter lim="800000"/>
            <a:headEnd/>
            <a:tailEnd/>
          </a:ln>
          <a:effectLst/>
        </p:spPr>
        <p:txBody>
          <a:bodyPr wrap="none">
            <a:spAutoFit/>
          </a:bodyPr>
          <a:lstStyle/>
          <a:p>
            <a:pPr algn="l" rtl="0"/>
            <a:r>
              <a:rPr lang="fa-IR" sz="4000">
                <a:cs typeface="Zar" pitchFamily="2" charset="-78"/>
              </a:rPr>
              <a:t>اما در موسسات تجاري : </a:t>
            </a:r>
            <a:endParaRPr lang="en-US" sz="4000">
              <a:cs typeface="Zar" pitchFamily="2" charset="-78"/>
            </a:endParaRPr>
          </a:p>
        </p:txBody>
      </p:sp>
      <p:sp>
        <p:nvSpPr>
          <p:cNvPr id="702468" name="AutoShape 4"/>
          <p:cNvSpPr>
            <a:spLocks noChangeArrowheads="1"/>
          </p:cNvSpPr>
          <p:nvPr/>
        </p:nvSpPr>
        <p:spPr bwMode="auto">
          <a:xfrm>
            <a:off x="6207125" y="3121025"/>
            <a:ext cx="2808288" cy="1223963"/>
          </a:xfrm>
          <a:prstGeom prst="bevel">
            <a:avLst>
              <a:gd name="adj" fmla="val 6852"/>
            </a:avLst>
          </a:prstGeom>
          <a:solidFill>
            <a:schemeClr val="accent1"/>
          </a:solidFill>
          <a:ln w="9525">
            <a:solidFill>
              <a:schemeClr val="tx1"/>
            </a:solidFill>
            <a:miter lim="800000"/>
            <a:headEnd/>
            <a:tailEnd/>
          </a:ln>
          <a:effectLst/>
        </p:spPr>
        <p:txBody>
          <a:bodyPr wrap="none" anchor="ctr"/>
          <a:lstStyle/>
          <a:p>
            <a:pPr algn="ctr" rtl="0"/>
            <a:r>
              <a:rPr lang="fa-IR" sz="2800">
                <a:cs typeface="Zar" pitchFamily="2" charset="-78"/>
              </a:rPr>
              <a:t>هزينه‌هاي طي دوره</a:t>
            </a:r>
            <a:endParaRPr lang="en-US" sz="2800">
              <a:cs typeface="Zar" pitchFamily="2" charset="-78"/>
            </a:endParaRPr>
          </a:p>
        </p:txBody>
      </p:sp>
      <p:sp>
        <p:nvSpPr>
          <p:cNvPr id="702469" name="Rectangle 5"/>
          <p:cNvSpPr>
            <a:spLocks noChangeArrowheads="1"/>
          </p:cNvSpPr>
          <p:nvPr/>
        </p:nvSpPr>
        <p:spPr bwMode="auto">
          <a:xfrm>
            <a:off x="5343525" y="2997200"/>
            <a:ext cx="857250" cy="1708150"/>
          </a:xfrm>
          <a:prstGeom prst="rect">
            <a:avLst/>
          </a:prstGeom>
          <a:noFill/>
          <a:ln w="9525">
            <a:noFill/>
            <a:miter lim="800000"/>
            <a:headEnd/>
            <a:tailEnd/>
          </a:ln>
          <a:effectLst/>
        </p:spPr>
        <p:txBody>
          <a:bodyPr wrap="none">
            <a:spAutoFit/>
          </a:bodyPr>
          <a:lstStyle/>
          <a:p>
            <a:pPr algn="l" rtl="0"/>
            <a:r>
              <a:rPr lang="fa-IR" sz="10600"/>
              <a:t>–</a:t>
            </a:r>
            <a:endParaRPr lang="en-US" sz="10600"/>
          </a:p>
        </p:txBody>
      </p:sp>
      <p:sp>
        <p:nvSpPr>
          <p:cNvPr id="702470" name="AutoShape 6"/>
          <p:cNvSpPr>
            <a:spLocks noChangeArrowheads="1"/>
          </p:cNvSpPr>
          <p:nvPr/>
        </p:nvSpPr>
        <p:spPr bwMode="auto">
          <a:xfrm>
            <a:off x="2606675" y="3194050"/>
            <a:ext cx="2736850" cy="1223963"/>
          </a:xfrm>
          <a:prstGeom prst="bevel">
            <a:avLst>
              <a:gd name="adj" fmla="val 6227"/>
            </a:avLst>
          </a:prstGeom>
          <a:solidFill>
            <a:schemeClr val="accent1"/>
          </a:solidFill>
          <a:ln w="9525">
            <a:solidFill>
              <a:schemeClr val="tx1"/>
            </a:solidFill>
            <a:miter lim="800000"/>
            <a:headEnd/>
            <a:tailEnd/>
          </a:ln>
          <a:effectLst/>
        </p:spPr>
        <p:txBody>
          <a:bodyPr wrap="none" anchor="ctr"/>
          <a:lstStyle/>
          <a:p>
            <a:pPr algn="ctr" rtl="0"/>
            <a:r>
              <a:rPr lang="fa-IR" sz="2400">
                <a:cs typeface="Zar" pitchFamily="2" charset="-78"/>
              </a:rPr>
              <a:t>سود ناخالص دوره‌مالي</a:t>
            </a:r>
            <a:endParaRPr lang="en-US" sz="2400">
              <a:cs typeface="Zar" pitchFamily="2" charset="-78"/>
            </a:endParaRPr>
          </a:p>
        </p:txBody>
      </p:sp>
      <p:sp>
        <p:nvSpPr>
          <p:cNvPr id="702471" name="Rectangle 7"/>
          <p:cNvSpPr>
            <a:spLocks noChangeArrowheads="1"/>
          </p:cNvSpPr>
          <p:nvPr/>
        </p:nvSpPr>
        <p:spPr bwMode="auto">
          <a:xfrm>
            <a:off x="1779588" y="3121025"/>
            <a:ext cx="898525" cy="1433513"/>
          </a:xfrm>
          <a:prstGeom prst="rect">
            <a:avLst/>
          </a:prstGeom>
          <a:noFill/>
          <a:ln w="9525">
            <a:noFill/>
            <a:miter lim="800000"/>
            <a:headEnd/>
            <a:tailEnd/>
          </a:ln>
          <a:effectLst/>
        </p:spPr>
        <p:txBody>
          <a:bodyPr wrap="none">
            <a:spAutoFit/>
          </a:bodyPr>
          <a:lstStyle/>
          <a:p>
            <a:pPr algn="l" rtl="0"/>
            <a:r>
              <a:rPr lang="fa-IR" sz="8800"/>
              <a:t>=</a:t>
            </a:r>
            <a:endParaRPr lang="en-US" sz="8800"/>
          </a:p>
        </p:txBody>
      </p:sp>
      <p:sp>
        <p:nvSpPr>
          <p:cNvPr id="702472" name="AutoShape 8"/>
          <p:cNvSpPr>
            <a:spLocks noChangeArrowheads="1"/>
          </p:cNvSpPr>
          <p:nvPr/>
        </p:nvSpPr>
        <p:spPr bwMode="auto">
          <a:xfrm>
            <a:off x="123825" y="3194050"/>
            <a:ext cx="1619250" cy="1079500"/>
          </a:xfrm>
          <a:prstGeom prst="bevel">
            <a:avLst>
              <a:gd name="adj" fmla="val 6616"/>
            </a:avLst>
          </a:prstGeom>
          <a:solidFill>
            <a:schemeClr val="accent1"/>
          </a:solidFill>
          <a:ln w="9525">
            <a:solidFill>
              <a:schemeClr val="tx1"/>
            </a:solidFill>
            <a:miter lim="800000"/>
            <a:headEnd/>
            <a:tailEnd/>
          </a:ln>
          <a:effectLst/>
        </p:spPr>
        <p:txBody>
          <a:bodyPr wrap="none" anchor="ctr"/>
          <a:lstStyle/>
          <a:p>
            <a:pPr algn="ctr" rtl="0"/>
            <a:r>
              <a:rPr lang="fa-IR" sz="2800">
                <a:cs typeface="Zar" pitchFamily="2" charset="-78"/>
              </a:rPr>
              <a:t>سودخالص</a:t>
            </a:r>
            <a:endParaRPr lang="en-US" sz="2800">
              <a:cs typeface="Zar" pitchFamily="2" charset="-78"/>
            </a:endParaRPr>
          </a:p>
        </p:txBody>
      </p:sp>
      <p:sp>
        <p:nvSpPr>
          <p:cNvPr id="8" name="Footer Placeholder 7"/>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3490" name="Rectangle 2"/>
          <p:cNvSpPr>
            <a:spLocks noGrp="1" noChangeArrowheads="1"/>
          </p:cNvSpPr>
          <p:nvPr>
            <p:ph type="title"/>
          </p:nvPr>
        </p:nvSpPr>
        <p:spPr/>
        <p:txBody>
          <a:bodyPr/>
          <a:lstStyle/>
          <a:p>
            <a:r>
              <a:rPr lang="fa-IR"/>
              <a:t>و نحوه محاسبه سود ناخالص</a:t>
            </a:r>
            <a:endParaRPr lang="en-US"/>
          </a:p>
        </p:txBody>
      </p:sp>
      <p:sp>
        <p:nvSpPr>
          <p:cNvPr id="703492" name="AutoShape 4"/>
          <p:cNvSpPr>
            <a:spLocks noChangeArrowheads="1"/>
          </p:cNvSpPr>
          <p:nvPr/>
        </p:nvSpPr>
        <p:spPr bwMode="auto">
          <a:xfrm>
            <a:off x="2886075" y="3194050"/>
            <a:ext cx="2736850" cy="1223963"/>
          </a:xfrm>
          <a:prstGeom prst="bevel">
            <a:avLst>
              <a:gd name="adj" fmla="val 6227"/>
            </a:avLst>
          </a:prstGeom>
          <a:solidFill>
            <a:schemeClr val="accent1"/>
          </a:solidFill>
          <a:ln w="9525">
            <a:solidFill>
              <a:schemeClr val="tx1"/>
            </a:solidFill>
            <a:miter lim="800000"/>
            <a:headEnd/>
            <a:tailEnd/>
          </a:ln>
          <a:effectLst/>
        </p:spPr>
        <p:txBody>
          <a:bodyPr wrap="none" anchor="ctr"/>
          <a:lstStyle/>
          <a:p>
            <a:pPr algn="ctr" rtl="0"/>
            <a:r>
              <a:rPr lang="fa-IR" sz="2400">
                <a:cs typeface="Zar" pitchFamily="2" charset="-78"/>
              </a:rPr>
              <a:t>درآمد حاصل از فروش</a:t>
            </a:r>
          </a:p>
          <a:p>
            <a:pPr algn="ctr" rtl="0"/>
            <a:r>
              <a:rPr lang="fa-IR" sz="2400">
                <a:cs typeface="Zar" pitchFamily="2" charset="-78"/>
              </a:rPr>
              <a:t> (فروش خالص)</a:t>
            </a:r>
            <a:endParaRPr lang="en-US" sz="2400">
              <a:cs typeface="Zar" pitchFamily="2" charset="-78"/>
            </a:endParaRPr>
          </a:p>
        </p:txBody>
      </p:sp>
      <p:sp>
        <p:nvSpPr>
          <p:cNvPr id="703493" name="AutoShape 5"/>
          <p:cNvSpPr>
            <a:spLocks noChangeArrowheads="1"/>
          </p:cNvSpPr>
          <p:nvPr/>
        </p:nvSpPr>
        <p:spPr bwMode="auto">
          <a:xfrm>
            <a:off x="6407150" y="3213100"/>
            <a:ext cx="2736850" cy="1223963"/>
          </a:xfrm>
          <a:prstGeom prst="bevel">
            <a:avLst>
              <a:gd name="adj" fmla="val 6227"/>
            </a:avLst>
          </a:prstGeom>
          <a:solidFill>
            <a:schemeClr val="accent1"/>
          </a:solidFill>
          <a:ln w="9525">
            <a:solidFill>
              <a:schemeClr val="tx1"/>
            </a:solidFill>
            <a:miter lim="800000"/>
            <a:headEnd/>
            <a:tailEnd/>
          </a:ln>
          <a:effectLst/>
        </p:spPr>
        <p:txBody>
          <a:bodyPr wrap="none" anchor="ctr"/>
          <a:lstStyle/>
          <a:p>
            <a:pPr algn="ctr" rtl="0"/>
            <a:r>
              <a:rPr lang="fa-IR" sz="2400">
                <a:cs typeface="Zar" pitchFamily="2" charset="-78"/>
              </a:rPr>
              <a:t>قيمت تمام شده</a:t>
            </a:r>
          </a:p>
          <a:p>
            <a:pPr algn="ctr" rtl="0"/>
            <a:r>
              <a:rPr lang="fa-IR" sz="2400">
                <a:cs typeface="Zar" pitchFamily="2" charset="-78"/>
              </a:rPr>
              <a:t>کالای فروش رفته</a:t>
            </a:r>
            <a:endParaRPr lang="en-US" sz="2400">
              <a:cs typeface="Zar" pitchFamily="2" charset="-78"/>
            </a:endParaRPr>
          </a:p>
        </p:txBody>
      </p:sp>
      <p:sp>
        <p:nvSpPr>
          <p:cNvPr id="703494" name="AutoShape 6"/>
          <p:cNvSpPr>
            <a:spLocks noChangeArrowheads="1"/>
          </p:cNvSpPr>
          <p:nvPr/>
        </p:nvSpPr>
        <p:spPr bwMode="auto">
          <a:xfrm>
            <a:off x="0" y="3068638"/>
            <a:ext cx="1979613" cy="1223962"/>
          </a:xfrm>
          <a:prstGeom prst="bevel">
            <a:avLst>
              <a:gd name="adj" fmla="val 6227"/>
            </a:avLst>
          </a:prstGeom>
          <a:solidFill>
            <a:schemeClr val="accent1"/>
          </a:solidFill>
          <a:ln w="9525">
            <a:solidFill>
              <a:schemeClr val="tx1"/>
            </a:solidFill>
            <a:miter lim="800000"/>
            <a:headEnd/>
            <a:tailEnd/>
          </a:ln>
          <a:effectLst/>
        </p:spPr>
        <p:txBody>
          <a:bodyPr wrap="none" anchor="ctr"/>
          <a:lstStyle/>
          <a:p>
            <a:pPr algn="ctr" rtl="0"/>
            <a:r>
              <a:rPr lang="fa-IR" sz="2400">
                <a:cs typeface="Zar" pitchFamily="2" charset="-78"/>
              </a:rPr>
              <a:t>سود ناخالص</a:t>
            </a:r>
            <a:endParaRPr lang="en-US" sz="2400">
              <a:cs typeface="Zar" pitchFamily="2" charset="-78"/>
            </a:endParaRPr>
          </a:p>
        </p:txBody>
      </p:sp>
      <p:sp>
        <p:nvSpPr>
          <p:cNvPr id="703495" name="Rectangle 7"/>
          <p:cNvSpPr>
            <a:spLocks noChangeArrowheads="1"/>
          </p:cNvSpPr>
          <p:nvPr/>
        </p:nvSpPr>
        <p:spPr bwMode="auto">
          <a:xfrm>
            <a:off x="1957388" y="3121025"/>
            <a:ext cx="898525" cy="1433513"/>
          </a:xfrm>
          <a:prstGeom prst="rect">
            <a:avLst/>
          </a:prstGeom>
          <a:noFill/>
          <a:ln w="9525">
            <a:noFill/>
            <a:miter lim="800000"/>
            <a:headEnd/>
            <a:tailEnd/>
          </a:ln>
          <a:effectLst/>
        </p:spPr>
        <p:txBody>
          <a:bodyPr wrap="none">
            <a:spAutoFit/>
          </a:bodyPr>
          <a:lstStyle/>
          <a:p>
            <a:pPr algn="l" rtl="0"/>
            <a:r>
              <a:rPr lang="fa-IR" sz="8800"/>
              <a:t>=</a:t>
            </a:r>
            <a:endParaRPr lang="en-US" sz="8800"/>
          </a:p>
        </p:txBody>
      </p:sp>
      <p:sp>
        <p:nvSpPr>
          <p:cNvPr id="703496" name="Rectangle 8"/>
          <p:cNvSpPr>
            <a:spLocks noChangeArrowheads="1"/>
          </p:cNvSpPr>
          <p:nvPr/>
        </p:nvSpPr>
        <p:spPr bwMode="auto">
          <a:xfrm>
            <a:off x="5699125" y="3273425"/>
            <a:ext cx="692150" cy="1311275"/>
          </a:xfrm>
          <a:prstGeom prst="rect">
            <a:avLst/>
          </a:prstGeom>
          <a:noFill/>
          <a:ln w="9525">
            <a:noFill/>
            <a:miter lim="800000"/>
            <a:headEnd/>
            <a:tailEnd/>
          </a:ln>
          <a:effectLst/>
        </p:spPr>
        <p:txBody>
          <a:bodyPr wrap="none">
            <a:spAutoFit/>
          </a:bodyPr>
          <a:lstStyle/>
          <a:p>
            <a:pPr algn="l" rtl="0"/>
            <a:r>
              <a:rPr lang="fa-IR" sz="8000"/>
              <a:t>–</a:t>
            </a:r>
            <a:endParaRPr lang="en-US" sz="8000"/>
          </a:p>
        </p:txBody>
      </p:sp>
      <p:sp>
        <p:nvSpPr>
          <p:cNvPr id="8" name="Footer Placeholder 7"/>
          <p:cNvSpPr>
            <a:spLocks noGrp="1"/>
          </p:cNvSpPr>
          <p:nvPr>
            <p:ph type="ftr" sz="quarter" idx="11"/>
          </p:nvPr>
        </p:nvSpPr>
        <p:spPr/>
        <p:txBody>
          <a:bodyPr/>
          <a:lstStyle/>
          <a:p>
            <a:endParaRPr kumimoji="0"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47170" name="Object 2"/>
          <p:cNvGraphicFramePr>
            <a:graphicFrameLocks/>
          </p:cNvGraphicFramePr>
          <p:nvPr/>
        </p:nvGraphicFramePr>
        <p:xfrm>
          <a:off x="755650" y="1557338"/>
          <a:ext cx="7620000" cy="4862512"/>
        </p:xfrm>
        <a:graphic>
          <a:graphicData uri="http://schemas.openxmlformats.org/presentationml/2006/ole">
            <mc:AlternateContent xmlns:mc="http://schemas.openxmlformats.org/markup-compatibility/2006">
              <mc:Choice xmlns:v="urn:schemas-microsoft-com:vml" Requires="v">
                <p:oleObj spid="_x0000_s647180" name="Clip" r:id="rId3" imgW="6041880" imgH="6010200" progId="">
                  <p:embed/>
                </p:oleObj>
              </mc:Choice>
              <mc:Fallback>
                <p:oleObj name="Clip" r:id="rId3" imgW="6041880" imgH="6010200" progId="">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1557338"/>
                        <a:ext cx="7620000" cy="486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47171" name="Rectangle 3"/>
          <p:cNvSpPr>
            <a:spLocks noChangeArrowheads="1"/>
          </p:cNvSpPr>
          <p:nvPr/>
        </p:nvSpPr>
        <p:spPr bwMode="auto">
          <a:xfrm>
            <a:off x="6011863" y="4005263"/>
            <a:ext cx="1762125" cy="1108075"/>
          </a:xfrm>
          <a:prstGeom prst="rect">
            <a:avLst/>
          </a:prstGeom>
          <a:solidFill>
            <a:srgbClr val="FDE3BA"/>
          </a:solidFill>
          <a:ln w="12700">
            <a:solidFill>
              <a:srgbClr val="4C2E00"/>
            </a:solidFill>
            <a:miter lim="800000"/>
            <a:headEnd/>
            <a:tailEnd/>
          </a:ln>
          <a:effectLst>
            <a:outerShdw dist="107763" dir="2700000" algn="ctr" rotWithShape="0">
              <a:schemeClr val="bg2"/>
            </a:outerShdw>
          </a:effectLst>
        </p:spPr>
        <p:txBody>
          <a:bodyPr lIns="90488" tIns="44450" rIns="90488" bIns="44450">
            <a:spAutoFit/>
          </a:bodyPr>
          <a:lstStyle/>
          <a:p>
            <a:pPr algn="ctr" rtl="0">
              <a:spcBef>
                <a:spcPct val="50000"/>
              </a:spcBef>
            </a:pPr>
            <a:r>
              <a:rPr lang="fa-IR">
                <a:solidFill>
                  <a:srgbClr val="316501"/>
                </a:solidFill>
                <a:cs typeface="Zar" pitchFamily="2" charset="-78"/>
              </a:rPr>
              <a:t>دارايي </a:t>
            </a:r>
            <a:r>
              <a:rPr lang="en-US" sz="1800">
                <a:solidFill>
                  <a:srgbClr val="316501"/>
                </a:solidFill>
                <a:cs typeface="Zar" pitchFamily="2" charset="-78"/>
              </a:rPr>
              <a:t>(Assets)</a:t>
            </a:r>
          </a:p>
        </p:txBody>
      </p:sp>
      <p:sp>
        <p:nvSpPr>
          <p:cNvPr id="647172" name="Rectangle 4"/>
          <p:cNvSpPr>
            <a:spLocks noChangeArrowheads="1"/>
          </p:cNvSpPr>
          <p:nvPr/>
        </p:nvSpPr>
        <p:spPr bwMode="auto">
          <a:xfrm>
            <a:off x="323850" y="2609850"/>
            <a:ext cx="3571875" cy="1198563"/>
          </a:xfrm>
          <a:prstGeom prst="rect">
            <a:avLst/>
          </a:prstGeom>
          <a:solidFill>
            <a:srgbClr val="FDE3BA"/>
          </a:solidFill>
          <a:ln w="12700">
            <a:solidFill>
              <a:srgbClr val="4C2E00"/>
            </a:solidFill>
            <a:miter lim="800000"/>
            <a:headEnd/>
            <a:tailEnd/>
          </a:ln>
          <a:effectLst>
            <a:outerShdw dist="107763" dir="2700000" algn="ctr" rotWithShape="0">
              <a:schemeClr val="bg2"/>
            </a:outerShdw>
          </a:effectLst>
        </p:spPr>
        <p:txBody>
          <a:bodyPr lIns="90488" tIns="44450" rIns="90488" bIns="44450">
            <a:spAutoFit/>
          </a:bodyPr>
          <a:lstStyle/>
          <a:p>
            <a:pPr algn="ctr" rtl="0">
              <a:spcBef>
                <a:spcPct val="50000"/>
              </a:spcBef>
            </a:pPr>
            <a:r>
              <a:rPr lang="fa-IR" sz="3600">
                <a:solidFill>
                  <a:srgbClr val="316501"/>
                </a:solidFill>
                <a:cs typeface="Zar" pitchFamily="2" charset="-78"/>
              </a:rPr>
              <a:t>بدهيها</a:t>
            </a:r>
            <a:endParaRPr lang="en-US">
              <a:solidFill>
                <a:srgbClr val="316501"/>
              </a:solidFill>
              <a:cs typeface="Zar" pitchFamily="2" charset="-78"/>
            </a:endParaRPr>
          </a:p>
          <a:p>
            <a:pPr algn="ctr" rtl="0">
              <a:spcBef>
                <a:spcPct val="50000"/>
              </a:spcBef>
            </a:pPr>
            <a:r>
              <a:rPr lang="en-US" sz="2400">
                <a:solidFill>
                  <a:srgbClr val="316501"/>
                </a:solidFill>
                <a:cs typeface="Zar" pitchFamily="2" charset="-78"/>
              </a:rPr>
              <a:t>(Liabilities)</a:t>
            </a:r>
          </a:p>
        </p:txBody>
      </p:sp>
      <p:sp>
        <p:nvSpPr>
          <p:cNvPr id="647173" name="Rectangle 5"/>
          <p:cNvSpPr>
            <a:spLocks noChangeArrowheads="1"/>
          </p:cNvSpPr>
          <p:nvPr/>
        </p:nvSpPr>
        <p:spPr bwMode="auto">
          <a:xfrm>
            <a:off x="395288" y="3933825"/>
            <a:ext cx="3571875" cy="1136650"/>
          </a:xfrm>
          <a:prstGeom prst="rect">
            <a:avLst/>
          </a:prstGeom>
          <a:solidFill>
            <a:srgbClr val="FDE3BA"/>
          </a:solidFill>
          <a:ln w="12700">
            <a:solidFill>
              <a:srgbClr val="4C2E00"/>
            </a:solidFill>
            <a:miter lim="800000"/>
            <a:headEnd/>
            <a:tailEnd/>
          </a:ln>
          <a:effectLst>
            <a:outerShdw dist="107763" dir="2700000" algn="ctr" rotWithShape="0">
              <a:schemeClr val="bg2"/>
            </a:outerShdw>
          </a:effectLst>
        </p:spPr>
        <p:txBody>
          <a:bodyPr lIns="90488" tIns="44450" rIns="90488" bIns="44450">
            <a:spAutoFit/>
          </a:bodyPr>
          <a:lstStyle/>
          <a:p>
            <a:pPr algn="ctr" rtl="0">
              <a:spcBef>
                <a:spcPct val="50000"/>
              </a:spcBef>
            </a:pPr>
            <a:r>
              <a:rPr lang="fa-IR" sz="3200">
                <a:solidFill>
                  <a:srgbClr val="316501"/>
                </a:solidFill>
                <a:cs typeface="Zar" pitchFamily="2" charset="-78"/>
              </a:rPr>
              <a:t>حقوق صاحبان سرمايه</a:t>
            </a:r>
          </a:p>
          <a:p>
            <a:pPr algn="ctr" rtl="0">
              <a:spcBef>
                <a:spcPct val="50000"/>
              </a:spcBef>
            </a:pPr>
            <a:r>
              <a:rPr lang="en-US" sz="2400">
                <a:solidFill>
                  <a:srgbClr val="316501"/>
                </a:solidFill>
                <a:cs typeface="Zar" pitchFamily="2" charset="-78"/>
              </a:rPr>
              <a:t>(Owners’ Equity)</a:t>
            </a:r>
          </a:p>
        </p:txBody>
      </p:sp>
      <p:sp>
        <p:nvSpPr>
          <p:cNvPr id="647174" name="Rectangle 6"/>
          <p:cNvSpPr>
            <a:spLocks noGrp="1" noChangeArrowheads="1"/>
          </p:cNvSpPr>
          <p:nvPr>
            <p:ph type="title"/>
          </p:nvPr>
        </p:nvSpPr>
        <p:spPr/>
        <p:txBody>
          <a:bodyPr/>
          <a:lstStyle/>
          <a:p>
            <a:r>
              <a:rPr lang="fa-IR"/>
              <a:t>به زبان حسابداري :</a:t>
            </a:r>
            <a:endParaRPr lang="en-US"/>
          </a:p>
        </p:txBody>
      </p:sp>
      <p:sp>
        <p:nvSpPr>
          <p:cNvPr id="7" name="Footer Placeholder 6"/>
          <p:cNvSpPr>
            <a:spLocks noGrp="1"/>
          </p:cNvSpPr>
          <p:nvPr>
            <p:ph type="ftr" sz="quarter" idx="11"/>
          </p:nvPr>
        </p:nvSpPr>
        <p:spPr/>
        <p:txBody>
          <a:bodyPr/>
          <a:lstStyle/>
          <a:p>
            <a:endParaRPr kumimoji="0"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47171"/>
                                        </p:tgtEl>
                                        <p:attrNameLst>
                                          <p:attrName>style.visibility</p:attrName>
                                        </p:attrNameLst>
                                      </p:cBhvr>
                                      <p:to>
                                        <p:strVal val="visible"/>
                                      </p:to>
                                    </p:set>
                                    <p:anim calcmode="lin" valueType="num">
                                      <p:cBhvr additive="base">
                                        <p:cTn id="7" dur="500" fill="hold"/>
                                        <p:tgtEl>
                                          <p:spTgt spid="647171"/>
                                        </p:tgtEl>
                                        <p:attrNameLst>
                                          <p:attrName>ppt_x</p:attrName>
                                        </p:attrNameLst>
                                      </p:cBhvr>
                                      <p:tavLst>
                                        <p:tav tm="0">
                                          <p:val>
                                            <p:strVal val="#ppt_x"/>
                                          </p:val>
                                        </p:tav>
                                        <p:tav tm="100000">
                                          <p:val>
                                            <p:strVal val="#ppt_x"/>
                                          </p:val>
                                        </p:tav>
                                      </p:tavLst>
                                    </p:anim>
                                    <p:anim calcmode="lin" valueType="num">
                                      <p:cBhvr additive="base">
                                        <p:cTn id="8" dur="500" fill="hold"/>
                                        <p:tgtEl>
                                          <p:spTgt spid="64717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647173"/>
                                        </p:tgtEl>
                                        <p:attrNameLst>
                                          <p:attrName>style.visibility</p:attrName>
                                        </p:attrNameLst>
                                      </p:cBhvr>
                                      <p:to>
                                        <p:strVal val="visible"/>
                                      </p:to>
                                    </p:set>
                                    <p:anim calcmode="lin" valueType="num">
                                      <p:cBhvr additive="base">
                                        <p:cTn id="12" dur="500" fill="hold"/>
                                        <p:tgtEl>
                                          <p:spTgt spid="647173"/>
                                        </p:tgtEl>
                                        <p:attrNameLst>
                                          <p:attrName>ppt_x</p:attrName>
                                        </p:attrNameLst>
                                      </p:cBhvr>
                                      <p:tavLst>
                                        <p:tav tm="0">
                                          <p:val>
                                            <p:strVal val="#ppt_x"/>
                                          </p:val>
                                        </p:tav>
                                        <p:tav tm="100000">
                                          <p:val>
                                            <p:strVal val="#ppt_x"/>
                                          </p:val>
                                        </p:tav>
                                      </p:tavLst>
                                    </p:anim>
                                    <p:anim calcmode="lin" valueType="num">
                                      <p:cBhvr additive="base">
                                        <p:cTn id="13" dur="500" fill="hold"/>
                                        <p:tgtEl>
                                          <p:spTgt spid="647173"/>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647172"/>
                                        </p:tgtEl>
                                        <p:attrNameLst>
                                          <p:attrName>style.visibility</p:attrName>
                                        </p:attrNameLst>
                                      </p:cBhvr>
                                      <p:to>
                                        <p:strVal val="visible"/>
                                      </p:to>
                                    </p:set>
                                    <p:anim calcmode="lin" valueType="num">
                                      <p:cBhvr additive="base">
                                        <p:cTn id="17" dur="500" fill="hold"/>
                                        <p:tgtEl>
                                          <p:spTgt spid="647172"/>
                                        </p:tgtEl>
                                        <p:attrNameLst>
                                          <p:attrName>ppt_x</p:attrName>
                                        </p:attrNameLst>
                                      </p:cBhvr>
                                      <p:tavLst>
                                        <p:tav tm="0">
                                          <p:val>
                                            <p:strVal val="#ppt_x"/>
                                          </p:val>
                                        </p:tav>
                                        <p:tav tm="100000">
                                          <p:val>
                                            <p:strVal val="#ppt_x"/>
                                          </p:val>
                                        </p:tav>
                                      </p:tavLst>
                                    </p:anim>
                                    <p:anim calcmode="lin" valueType="num">
                                      <p:cBhvr additive="base">
                                        <p:cTn id="18" dur="500" fill="hold"/>
                                        <p:tgtEl>
                                          <p:spTgt spid="64717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7171" grpId="0" animBg="1" autoUpdateAnimBg="0"/>
      <p:bldP spid="647172" grpId="0" animBg="1" autoUpdateAnimBg="0"/>
      <p:bldP spid="647173" grpId="0" animBg="1" autoUpdateAnimBg="0"/>
    </p:bldLst>
  </p:timing>
</p:sld>
</file>

<file path=ppt/slides/slide2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a:xfrm>
            <a:off x="1042988" y="549275"/>
            <a:ext cx="7772400" cy="579438"/>
          </a:xfrm>
        </p:spPr>
        <p:txBody>
          <a:bodyPr/>
          <a:lstStyle/>
          <a:p>
            <a:r>
              <a:rPr lang="fa-IR" sz="3200"/>
              <a:t>نحوه محاسبه قيمت تمام شده كالاي فروش رفته:</a:t>
            </a:r>
            <a:endParaRPr lang="en-US" sz="3200"/>
          </a:p>
        </p:txBody>
      </p:sp>
      <p:sp>
        <p:nvSpPr>
          <p:cNvPr id="704515" name="Rectangle 3"/>
          <p:cNvSpPr>
            <a:spLocks noGrp="1" noChangeArrowheads="1"/>
          </p:cNvSpPr>
          <p:nvPr>
            <p:ph idx="1"/>
          </p:nvPr>
        </p:nvSpPr>
        <p:spPr>
          <a:xfrm>
            <a:off x="1979613" y="5373688"/>
            <a:ext cx="5181600" cy="588962"/>
          </a:xfrm>
          <a:noFill/>
          <a:ln>
            <a:solidFill>
              <a:schemeClr val="tx2"/>
            </a:solidFill>
          </a:ln>
        </p:spPr>
        <p:txBody>
          <a:bodyPr/>
          <a:lstStyle/>
          <a:p>
            <a:pPr>
              <a:buFontTx/>
              <a:buNone/>
            </a:pPr>
            <a:r>
              <a:rPr lang="fa-IR"/>
              <a:t>قيمت تمام شده كالاي فروش رفته</a:t>
            </a:r>
            <a:endParaRPr lang="en-US"/>
          </a:p>
        </p:txBody>
      </p:sp>
      <p:sp>
        <p:nvSpPr>
          <p:cNvPr id="704516" name="Oval 4"/>
          <p:cNvSpPr>
            <a:spLocks noChangeArrowheads="1"/>
          </p:cNvSpPr>
          <p:nvPr/>
        </p:nvSpPr>
        <p:spPr bwMode="auto">
          <a:xfrm>
            <a:off x="5724525" y="1916113"/>
            <a:ext cx="2519363" cy="2376487"/>
          </a:xfrm>
          <a:prstGeom prst="ellipse">
            <a:avLst/>
          </a:prstGeom>
          <a:solidFill>
            <a:srgbClr val="CCFFCC"/>
          </a:solidFill>
          <a:ln w="9525">
            <a:miter lim="800000"/>
            <a:headEnd/>
            <a:tailEnd/>
          </a:ln>
          <a:effectLst/>
          <a:scene3d>
            <a:camera prst="legacyObliqueBottomLeft"/>
            <a:lightRig rig="legacyFlat3" dir="t"/>
          </a:scene3d>
          <a:sp3d extrusionH="430200" prstMaterial="legacyMatte">
            <a:bevelT w="13500" h="13500" prst="angle"/>
            <a:bevelB w="13500" h="13500" prst="angle"/>
            <a:extrusionClr>
              <a:srgbClr val="CCFFCC"/>
            </a:extrusionClr>
          </a:sp3d>
        </p:spPr>
        <p:txBody>
          <a:bodyPr wrap="none" anchor="ctr">
            <a:flatTx/>
          </a:bodyPr>
          <a:lstStyle/>
          <a:p>
            <a:pPr algn="ctr"/>
            <a:r>
              <a:rPr lang="fa-IR" sz="3200">
                <a:cs typeface="Zar" pitchFamily="2" charset="-78"/>
              </a:rPr>
              <a:t>موجودي كالا</a:t>
            </a:r>
          </a:p>
          <a:p>
            <a:pPr algn="ctr"/>
            <a:r>
              <a:rPr lang="fa-IR" sz="3200">
                <a:cs typeface="Zar" pitchFamily="2" charset="-78"/>
              </a:rPr>
              <a:t> در پايان دوره</a:t>
            </a:r>
            <a:endParaRPr lang="en-US" sz="3200">
              <a:cs typeface="Zar" pitchFamily="2" charset="-78"/>
            </a:endParaRPr>
          </a:p>
        </p:txBody>
      </p:sp>
      <p:sp>
        <p:nvSpPr>
          <p:cNvPr id="704517" name="Oval 5"/>
          <p:cNvSpPr>
            <a:spLocks noChangeArrowheads="1"/>
          </p:cNvSpPr>
          <p:nvPr/>
        </p:nvSpPr>
        <p:spPr bwMode="auto">
          <a:xfrm>
            <a:off x="1042988" y="1844675"/>
            <a:ext cx="2808287" cy="2520950"/>
          </a:xfrm>
          <a:prstGeom prst="ellipse">
            <a:avLst/>
          </a:prstGeom>
          <a:solidFill>
            <a:srgbClr val="CCFFFF"/>
          </a:solidFill>
          <a:ln w="9525">
            <a:miter lim="800000"/>
            <a:headEnd/>
            <a:tailEnd/>
          </a:ln>
          <a:effectLst/>
          <a:scene3d>
            <a:camera prst="legacyObliqueBottomLeft"/>
            <a:lightRig rig="legacyFlat3" dir="t"/>
          </a:scene3d>
          <a:sp3d extrusionH="430200" prstMaterial="legacyMatte">
            <a:bevelT w="13500" h="13500" prst="angle"/>
            <a:bevelB w="13500" h="13500" prst="angle"/>
            <a:extrusionClr>
              <a:srgbClr val="CCFFFF"/>
            </a:extrusionClr>
          </a:sp3d>
        </p:spPr>
        <p:txBody>
          <a:bodyPr wrap="none" anchor="ctr">
            <a:flatTx/>
          </a:bodyPr>
          <a:lstStyle/>
          <a:p>
            <a:pPr algn="ctr"/>
            <a:r>
              <a:rPr lang="fa-IR" sz="3200">
                <a:cs typeface="Zar" pitchFamily="2" charset="-78"/>
              </a:rPr>
              <a:t>قيمت تمام شده</a:t>
            </a:r>
          </a:p>
          <a:p>
            <a:pPr algn="ctr"/>
            <a:r>
              <a:rPr lang="fa-IR" sz="3200">
                <a:cs typeface="Zar" pitchFamily="2" charset="-78"/>
              </a:rPr>
              <a:t>كالاي آماده</a:t>
            </a:r>
          </a:p>
          <a:p>
            <a:pPr algn="ctr"/>
            <a:r>
              <a:rPr lang="fa-IR" sz="3200">
                <a:cs typeface="Zar" pitchFamily="2" charset="-78"/>
              </a:rPr>
              <a:t> به فروش</a:t>
            </a:r>
            <a:endParaRPr lang="en-US" sz="3200">
              <a:cs typeface="Zar" pitchFamily="2" charset="-78"/>
            </a:endParaRPr>
          </a:p>
        </p:txBody>
      </p:sp>
      <p:sp>
        <p:nvSpPr>
          <p:cNvPr id="704519" name="Line 7"/>
          <p:cNvSpPr>
            <a:spLocks noChangeShapeType="1"/>
          </p:cNvSpPr>
          <p:nvPr/>
        </p:nvSpPr>
        <p:spPr bwMode="auto">
          <a:xfrm flipH="1">
            <a:off x="5580063" y="4149725"/>
            <a:ext cx="863600" cy="1079500"/>
          </a:xfrm>
          <a:prstGeom prst="line">
            <a:avLst/>
          </a:prstGeom>
          <a:noFill/>
          <a:ln w="57150">
            <a:solidFill>
              <a:schemeClr val="tx1"/>
            </a:solidFill>
            <a:miter lim="800000"/>
            <a:headEnd/>
            <a:tailEnd type="triangle" w="med" len="med"/>
          </a:ln>
          <a:effectLst/>
        </p:spPr>
        <p:txBody>
          <a:bodyPr wrap="none"/>
          <a:lstStyle/>
          <a:p>
            <a:endParaRPr lang="fa-IR"/>
          </a:p>
        </p:txBody>
      </p:sp>
      <p:sp>
        <p:nvSpPr>
          <p:cNvPr id="704520" name="Line 8"/>
          <p:cNvSpPr>
            <a:spLocks noChangeShapeType="1"/>
          </p:cNvSpPr>
          <p:nvPr/>
        </p:nvSpPr>
        <p:spPr bwMode="auto">
          <a:xfrm>
            <a:off x="3419475" y="4005263"/>
            <a:ext cx="1008063" cy="1295400"/>
          </a:xfrm>
          <a:prstGeom prst="line">
            <a:avLst/>
          </a:prstGeom>
          <a:noFill/>
          <a:ln w="57150">
            <a:solidFill>
              <a:schemeClr val="tx1"/>
            </a:solidFill>
            <a:miter lim="800000"/>
            <a:headEnd/>
            <a:tailEnd type="triangle" w="med" len="med"/>
          </a:ln>
          <a:effectLst/>
        </p:spPr>
        <p:txBody>
          <a:bodyPr wrap="none"/>
          <a:lstStyle/>
          <a:p>
            <a:endParaRPr lang="fa-IR"/>
          </a:p>
        </p:txBody>
      </p:sp>
      <p:sp>
        <p:nvSpPr>
          <p:cNvPr id="704521" name="Line 9"/>
          <p:cNvSpPr>
            <a:spLocks noChangeShapeType="1"/>
          </p:cNvSpPr>
          <p:nvPr/>
        </p:nvSpPr>
        <p:spPr bwMode="auto">
          <a:xfrm>
            <a:off x="4427538" y="3141663"/>
            <a:ext cx="649287" cy="0"/>
          </a:xfrm>
          <a:prstGeom prst="line">
            <a:avLst/>
          </a:prstGeom>
          <a:noFill/>
          <a:ln w="76200">
            <a:solidFill>
              <a:schemeClr val="tx1"/>
            </a:solidFill>
            <a:miter lim="800000"/>
            <a:headEnd/>
            <a:tailEnd/>
          </a:ln>
          <a:effectLst/>
        </p:spPr>
        <p:txBody>
          <a:bodyPr wrap="none"/>
          <a:lstStyle/>
          <a:p>
            <a:endParaRPr lang="fa-IR"/>
          </a:p>
        </p:txBody>
      </p:sp>
      <p:sp>
        <p:nvSpPr>
          <p:cNvPr id="9" name="Footer Placeholder 8"/>
          <p:cNvSpPr>
            <a:spLocks noGrp="1"/>
          </p:cNvSpPr>
          <p:nvPr>
            <p:ph type="ftr" sz="quarter" idx="11"/>
          </p:nvPr>
        </p:nvSpPr>
        <p:spPr/>
        <p:txBody>
          <a:bodyPr/>
          <a:lstStyle/>
          <a:p>
            <a:endParaRPr kumimoji="0" lang="en-US"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fa-IR"/>
              <a:t>قيمت تمام شده كالاي آماده بفروش:</a:t>
            </a:r>
            <a:endParaRPr lang="en-US"/>
          </a:p>
        </p:txBody>
      </p:sp>
      <p:sp>
        <p:nvSpPr>
          <p:cNvPr id="705539" name="Rectangle 3"/>
          <p:cNvSpPr>
            <a:spLocks noGrp="1" noChangeArrowheads="1"/>
          </p:cNvSpPr>
          <p:nvPr>
            <p:ph idx="1"/>
          </p:nvPr>
        </p:nvSpPr>
        <p:spPr>
          <a:xfrm>
            <a:off x="1403350" y="5373688"/>
            <a:ext cx="5830888" cy="588962"/>
          </a:xfrm>
          <a:noFill/>
          <a:ln>
            <a:solidFill>
              <a:srgbClr val="000000"/>
            </a:solidFill>
          </a:ln>
        </p:spPr>
        <p:txBody>
          <a:bodyPr/>
          <a:lstStyle/>
          <a:p>
            <a:pPr>
              <a:buFontTx/>
              <a:buNone/>
            </a:pPr>
            <a:r>
              <a:rPr lang="fa-IR"/>
              <a:t>قيمت تمام شده كالاي آماده به فروش</a:t>
            </a:r>
            <a:endParaRPr lang="en-US"/>
          </a:p>
        </p:txBody>
      </p:sp>
      <p:sp>
        <p:nvSpPr>
          <p:cNvPr id="705540" name="Oval 4"/>
          <p:cNvSpPr>
            <a:spLocks noChangeArrowheads="1"/>
          </p:cNvSpPr>
          <p:nvPr/>
        </p:nvSpPr>
        <p:spPr bwMode="auto">
          <a:xfrm>
            <a:off x="5724525" y="1916113"/>
            <a:ext cx="2519363" cy="2376487"/>
          </a:xfrm>
          <a:prstGeom prst="ellipse">
            <a:avLst/>
          </a:prstGeom>
          <a:solidFill>
            <a:schemeClr val="accent1"/>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p>
            <a:pPr algn="ctr"/>
            <a:r>
              <a:rPr lang="fa-IR" sz="3200">
                <a:cs typeface="Zar" pitchFamily="2" charset="-78"/>
              </a:rPr>
              <a:t>خريد خالص</a:t>
            </a:r>
          </a:p>
          <a:p>
            <a:pPr algn="ctr"/>
            <a:r>
              <a:rPr lang="fa-IR" sz="3200">
                <a:cs typeface="Zar" pitchFamily="2" charset="-78"/>
              </a:rPr>
              <a:t> در طي دوره</a:t>
            </a:r>
            <a:endParaRPr lang="en-US" sz="3200">
              <a:cs typeface="Zar" pitchFamily="2" charset="-78"/>
            </a:endParaRPr>
          </a:p>
        </p:txBody>
      </p:sp>
      <p:sp>
        <p:nvSpPr>
          <p:cNvPr id="705541" name="Oval 5"/>
          <p:cNvSpPr>
            <a:spLocks noChangeArrowheads="1"/>
          </p:cNvSpPr>
          <p:nvPr/>
        </p:nvSpPr>
        <p:spPr bwMode="auto">
          <a:xfrm>
            <a:off x="1042988" y="1844675"/>
            <a:ext cx="2808287" cy="2520950"/>
          </a:xfrm>
          <a:prstGeom prst="ellipse">
            <a:avLst/>
          </a:prstGeom>
          <a:solidFill>
            <a:schemeClr val="accent1"/>
          </a:solidFill>
          <a:ln w="9525">
            <a:miter lim="800000"/>
            <a:headEnd/>
            <a:tailEnd/>
          </a:ln>
          <a:effectLst/>
          <a:scene3d>
            <a:camera prst="legacyPerspectiveFront">
              <a:rot lat="20099999" lon="20099999" rev="0"/>
            </a:camera>
            <a:lightRig rig="legacyFlat2" dir="t"/>
          </a:scene3d>
          <a:sp3d extrusionH="430200" prstMaterial="legacyMatte">
            <a:bevelT w="13500" h="13500" prst="angle"/>
            <a:bevelB w="13500" h="13500" prst="angle"/>
            <a:extrusionClr>
              <a:schemeClr val="accent1"/>
            </a:extrusionClr>
          </a:sp3d>
        </p:spPr>
        <p:txBody>
          <a:bodyPr wrap="none" anchor="ctr">
            <a:flatTx/>
          </a:bodyPr>
          <a:lstStyle/>
          <a:p>
            <a:pPr algn="ctr"/>
            <a:r>
              <a:rPr lang="fa-IR" sz="3200">
                <a:cs typeface="Zar" pitchFamily="2" charset="-78"/>
              </a:rPr>
              <a:t>موجودي كالا</a:t>
            </a:r>
          </a:p>
          <a:p>
            <a:pPr algn="ctr"/>
            <a:r>
              <a:rPr lang="fa-IR" sz="3200">
                <a:cs typeface="Zar" pitchFamily="2" charset="-78"/>
              </a:rPr>
              <a:t>در ابتداي دوره</a:t>
            </a:r>
          </a:p>
        </p:txBody>
      </p:sp>
      <p:sp>
        <p:nvSpPr>
          <p:cNvPr id="705543" name="Line 7"/>
          <p:cNvSpPr>
            <a:spLocks noChangeShapeType="1"/>
          </p:cNvSpPr>
          <p:nvPr/>
        </p:nvSpPr>
        <p:spPr bwMode="auto">
          <a:xfrm flipH="1">
            <a:off x="5508625" y="4221163"/>
            <a:ext cx="863600" cy="1079500"/>
          </a:xfrm>
          <a:prstGeom prst="line">
            <a:avLst/>
          </a:prstGeom>
          <a:noFill/>
          <a:ln w="57150">
            <a:solidFill>
              <a:schemeClr val="tx1"/>
            </a:solidFill>
            <a:miter lim="800000"/>
            <a:headEnd/>
            <a:tailEnd type="triangle" w="med" len="med"/>
          </a:ln>
          <a:effectLst/>
        </p:spPr>
        <p:txBody>
          <a:bodyPr wrap="none"/>
          <a:lstStyle/>
          <a:p>
            <a:endParaRPr lang="fa-IR"/>
          </a:p>
        </p:txBody>
      </p:sp>
      <p:sp>
        <p:nvSpPr>
          <p:cNvPr id="705544" name="Line 8"/>
          <p:cNvSpPr>
            <a:spLocks noChangeShapeType="1"/>
          </p:cNvSpPr>
          <p:nvPr/>
        </p:nvSpPr>
        <p:spPr bwMode="auto">
          <a:xfrm>
            <a:off x="3419475" y="4078288"/>
            <a:ext cx="1008063" cy="1295400"/>
          </a:xfrm>
          <a:prstGeom prst="line">
            <a:avLst/>
          </a:prstGeom>
          <a:noFill/>
          <a:ln w="57150">
            <a:solidFill>
              <a:schemeClr val="tx1"/>
            </a:solidFill>
            <a:miter lim="800000"/>
            <a:headEnd/>
            <a:tailEnd type="triangle" w="med" len="med"/>
          </a:ln>
          <a:effectLst/>
        </p:spPr>
        <p:txBody>
          <a:bodyPr wrap="none"/>
          <a:lstStyle/>
          <a:p>
            <a:endParaRPr lang="fa-IR"/>
          </a:p>
        </p:txBody>
      </p:sp>
      <p:sp>
        <p:nvSpPr>
          <p:cNvPr id="705546" name="Rectangle 10"/>
          <p:cNvSpPr>
            <a:spLocks noChangeArrowheads="1"/>
          </p:cNvSpPr>
          <p:nvPr/>
        </p:nvSpPr>
        <p:spPr bwMode="auto">
          <a:xfrm>
            <a:off x="4356100" y="2565400"/>
            <a:ext cx="919163" cy="1311275"/>
          </a:xfrm>
          <a:prstGeom prst="rect">
            <a:avLst/>
          </a:prstGeom>
          <a:noFill/>
          <a:ln w="9525">
            <a:noFill/>
            <a:miter lim="800000"/>
            <a:headEnd/>
            <a:tailEnd/>
          </a:ln>
          <a:effectLst/>
        </p:spPr>
        <p:txBody>
          <a:bodyPr wrap="none">
            <a:spAutoFit/>
          </a:bodyPr>
          <a:lstStyle/>
          <a:p>
            <a:pPr algn="l" rtl="0"/>
            <a:r>
              <a:rPr lang="fa-IR" sz="8000"/>
              <a:t>+</a:t>
            </a:r>
            <a:endParaRPr lang="en-US" sz="8000"/>
          </a:p>
        </p:txBody>
      </p:sp>
      <p:sp>
        <p:nvSpPr>
          <p:cNvPr id="9" name="Footer Placeholder 8"/>
          <p:cNvSpPr>
            <a:spLocks noGrp="1"/>
          </p:cNvSpPr>
          <p:nvPr>
            <p:ph type="ftr" sz="quarter" idx="11"/>
          </p:nvPr>
        </p:nvSpPr>
        <p:spPr/>
        <p:txBody>
          <a:bodyPr/>
          <a:lstStyle/>
          <a:p>
            <a:endParaRPr kumimoji="0" lang="en-US" dirty="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p:txBody>
          <a:bodyPr/>
          <a:lstStyle/>
          <a:p>
            <a:r>
              <a:rPr lang="fa-IR"/>
              <a:t>خريد خالص</a:t>
            </a:r>
            <a:endParaRPr lang="en-US"/>
          </a:p>
        </p:txBody>
      </p:sp>
      <p:sp>
        <p:nvSpPr>
          <p:cNvPr id="706563" name="Rectangle 3"/>
          <p:cNvSpPr>
            <a:spLocks noGrp="1" noChangeArrowheads="1"/>
          </p:cNvSpPr>
          <p:nvPr>
            <p:ph idx="1"/>
          </p:nvPr>
        </p:nvSpPr>
        <p:spPr>
          <a:xfrm>
            <a:off x="2195513" y="5589588"/>
            <a:ext cx="3957637" cy="588962"/>
          </a:xfrm>
          <a:noFill/>
          <a:ln>
            <a:solidFill>
              <a:srgbClr val="000000"/>
            </a:solidFill>
          </a:ln>
        </p:spPr>
        <p:txBody>
          <a:bodyPr/>
          <a:lstStyle/>
          <a:p>
            <a:pPr>
              <a:buFontTx/>
              <a:buNone/>
            </a:pPr>
            <a:r>
              <a:rPr lang="fa-IR"/>
              <a:t>خريد خالص در طي دوره</a:t>
            </a:r>
            <a:endParaRPr lang="en-US"/>
          </a:p>
        </p:txBody>
      </p:sp>
      <p:sp>
        <p:nvSpPr>
          <p:cNvPr id="706564" name="Rectangle 4"/>
          <p:cNvSpPr>
            <a:spLocks noChangeArrowheads="1"/>
          </p:cNvSpPr>
          <p:nvPr/>
        </p:nvSpPr>
        <p:spPr bwMode="auto">
          <a:xfrm>
            <a:off x="5795963" y="2060575"/>
            <a:ext cx="2736850" cy="2808288"/>
          </a:xfrm>
          <a:prstGeom prst="rect">
            <a:avLst/>
          </a:prstGeom>
          <a:solidFill>
            <a:schemeClr val="accent1"/>
          </a:solidFill>
          <a:ln w="9525">
            <a:solidFill>
              <a:schemeClr val="tx1"/>
            </a:solidFill>
            <a:miter lim="800000"/>
            <a:headEnd/>
            <a:tailEnd/>
          </a:ln>
          <a:effectLst>
            <a:outerShdw dist="117088" dir="2963922" algn="ctr" rotWithShape="0">
              <a:schemeClr val="bg2"/>
            </a:outerShdw>
          </a:effectLst>
        </p:spPr>
        <p:txBody>
          <a:bodyPr wrap="none" anchor="ctr"/>
          <a:lstStyle/>
          <a:p>
            <a:endParaRPr lang="fa-IR"/>
          </a:p>
        </p:txBody>
      </p:sp>
      <p:sp>
        <p:nvSpPr>
          <p:cNvPr id="706565" name="Rectangle 5"/>
          <p:cNvSpPr>
            <a:spLocks noChangeArrowheads="1"/>
          </p:cNvSpPr>
          <p:nvPr/>
        </p:nvSpPr>
        <p:spPr bwMode="auto">
          <a:xfrm>
            <a:off x="827088" y="2133600"/>
            <a:ext cx="2736850" cy="2808288"/>
          </a:xfrm>
          <a:prstGeom prst="rect">
            <a:avLst/>
          </a:prstGeom>
          <a:solidFill>
            <a:schemeClr val="accent1"/>
          </a:solidFill>
          <a:ln w="9525">
            <a:solidFill>
              <a:schemeClr val="tx1"/>
            </a:solidFill>
            <a:miter lim="800000"/>
            <a:headEnd/>
            <a:tailEnd/>
          </a:ln>
          <a:effectLst>
            <a:outerShdw dist="143684" dir="2700000" algn="ctr" rotWithShape="0">
              <a:schemeClr val="bg2"/>
            </a:outerShdw>
          </a:effectLst>
        </p:spPr>
        <p:txBody>
          <a:bodyPr wrap="none" anchor="ctr"/>
          <a:lstStyle/>
          <a:p>
            <a:pPr algn="ctr" rtl="0"/>
            <a:endParaRPr lang="en-US" sz="1800">
              <a:cs typeface="Zar" pitchFamily="2" charset="-78"/>
            </a:endParaRPr>
          </a:p>
        </p:txBody>
      </p:sp>
      <p:sp>
        <p:nvSpPr>
          <p:cNvPr id="706566" name="Line 6"/>
          <p:cNvSpPr>
            <a:spLocks noChangeShapeType="1"/>
          </p:cNvSpPr>
          <p:nvPr/>
        </p:nvSpPr>
        <p:spPr bwMode="auto">
          <a:xfrm>
            <a:off x="4211638" y="3429000"/>
            <a:ext cx="647700" cy="0"/>
          </a:xfrm>
          <a:prstGeom prst="line">
            <a:avLst/>
          </a:prstGeom>
          <a:noFill/>
          <a:ln w="76200">
            <a:solidFill>
              <a:schemeClr val="tx1"/>
            </a:solidFill>
            <a:miter lim="800000"/>
            <a:headEnd/>
            <a:tailEnd/>
          </a:ln>
          <a:effectLst/>
        </p:spPr>
        <p:txBody>
          <a:bodyPr wrap="none"/>
          <a:lstStyle/>
          <a:p>
            <a:endParaRPr lang="fa-IR"/>
          </a:p>
        </p:txBody>
      </p:sp>
      <p:sp>
        <p:nvSpPr>
          <p:cNvPr id="706568" name="Text Box 8"/>
          <p:cNvSpPr txBox="1">
            <a:spLocks noChangeArrowheads="1"/>
          </p:cNvSpPr>
          <p:nvPr/>
        </p:nvSpPr>
        <p:spPr bwMode="auto">
          <a:xfrm>
            <a:off x="6011863" y="2349500"/>
            <a:ext cx="2376487" cy="376238"/>
          </a:xfrm>
          <a:prstGeom prst="rect">
            <a:avLst/>
          </a:prstGeom>
          <a:noFill/>
          <a:ln w="9525">
            <a:solidFill>
              <a:srgbClr val="000000"/>
            </a:solidFill>
            <a:miter lim="800000"/>
            <a:headEnd/>
            <a:tailEnd/>
          </a:ln>
          <a:effectLst/>
        </p:spPr>
        <p:txBody>
          <a:bodyPr wrap="none">
            <a:spAutoFit/>
          </a:bodyPr>
          <a:lstStyle/>
          <a:p>
            <a:pPr algn="l" rtl="0"/>
            <a:r>
              <a:rPr lang="fa-IR" sz="1800">
                <a:cs typeface="Zar" pitchFamily="2" charset="-78"/>
              </a:rPr>
              <a:t>برگشت از خريد و تخفيفات</a:t>
            </a:r>
            <a:endParaRPr lang="en-US" sz="1800">
              <a:cs typeface="Zar" pitchFamily="2" charset="-78"/>
            </a:endParaRPr>
          </a:p>
        </p:txBody>
      </p:sp>
      <p:sp>
        <p:nvSpPr>
          <p:cNvPr id="706569" name="Text Box 9"/>
          <p:cNvSpPr txBox="1">
            <a:spLocks noChangeArrowheads="1"/>
          </p:cNvSpPr>
          <p:nvPr/>
        </p:nvSpPr>
        <p:spPr bwMode="auto">
          <a:xfrm>
            <a:off x="6300788" y="3789363"/>
            <a:ext cx="1874837" cy="376237"/>
          </a:xfrm>
          <a:prstGeom prst="rect">
            <a:avLst/>
          </a:prstGeom>
          <a:noFill/>
          <a:ln w="9525">
            <a:solidFill>
              <a:srgbClr val="000000"/>
            </a:solidFill>
            <a:miter lim="800000"/>
            <a:headEnd/>
            <a:tailEnd/>
          </a:ln>
          <a:effectLst/>
        </p:spPr>
        <p:txBody>
          <a:bodyPr wrap="none">
            <a:spAutoFit/>
          </a:bodyPr>
          <a:lstStyle/>
          <a:p>
            <a:pPr algn="l" rtl="0"/>
            <a:r>
              <a:rPr lang="fa-IR" sz="1800">
                <a:cs typeface="Zar" pitchFamily="2" charset="-78"/>
              </a:rPr>
              <a:t>تخفيفات نقدي خريد</a:t>
            </a:r>
            <a:endParaRPr lang="en-US" sz="1800">
              <a:cs typeface="Zar" pitchFamily="2" charset="-78"/>
            </a:endParaRPr>
          </a:p>
        </p:txBody>
      </p:sp>
      <p:sp>
        <p:nvSpPr>
          <p:cNvPr id="706570" name="Text Box 10"/>
          <p:cNvSpPr txBox="1">
            <a:spLocks noChangeArrowheads="1"/>
          </p:cNvSpPr>
          <p:nvPr/>
        </p:nvSpPr>
        <p:spPr bwMode="auto">
          <a:xfrm>
            <a:off x="1403350" y="2492375"/>
            <a:ext cx="1722438" cy="376238"/>
          </a:xfrm>
          <a:prstGeom prst="rect">
            <a:avLst/>
          </a:prstGeom>
          <a:noFill/>
          <a:ln w="9525">
            <a:solidFill>
              <a:srgbClr val="000000"/>
            </a:solidFill>
            <a:miter lim="800000"/>
            <a:headEnd/>
            <a:tailEnd/>
          </a:ln>
          <a:effectLst/>
        </p:spPr>
        <p:txBody>
          <a:bodyPr wrap="none">
            <a:spAutoFit/>
          </a:bodyPr>
          <a:lstStyle/>
          <a:p>
            <a:pPr algn="l" rtl="0"/>
            <a:r>
              <a:rPr lang="fa-IR" sz="1800">
                <a:cs typeface="Zar" pitchFamily="2" charset="-78"/>
              </a:rPr>
              <a:t>خريد در طي دوره</a:t>
            </a:r>
            <a:endParaRPr lang="en-US" sz="1800">
              <a:cs typeface="Zar" pitchFamily="2" charset="-78"/>
            </a:endParaRPr>
          </a:p>
        </p:txBody>
      </p:sp>
      <p:sp>
        <p:nvSpPr>
          <p:cNvPr id="706571" name="Text Box 11"/>
          <p:cNvSpPr txBox="1">
            <a:spLocks noChangeArrowheads="1"/>
          </p:cNvSpPr>
          <p:nvPr/>
        </p:nvSpPr>
        <p:spPr bwMode="auto">
          <a:xfrm>
            <a:off x="1187450" y="3860800"/>
            <a:ext cx="2073275" cy="376238"/>
          </a:xfrm>
          <a:prstGeom prst="rect">
            <a:avLst/>
          </a:prstGeom>
          <a:noFill/>
          <a:ln w="9525">
            <a:solidFill>
              <a:srgbClr val="000000"/>
            </a:solidFill>
            <a:miter lim="800000"/>
            <a:headEnd/>
            <a:tailEnd/>
          </a:ln>
          <a:effectLst/>
        </p:spPr>
        <p:txBody>
          <a:bodyPr wrap="none">
            <a:spAutoFit/>
          </a:bodyPr>
          <a:lstStyle/>
          <a:p>
            <a:pPr algn="l" rtl="0"/>
            <a:r>
              <a:rPr lang="fa-IR" sz="1800">
                <a:cs typeface="Zar" pitchFamily="2" charset="-78"/>
              </a:rPr>
              <a:t>هزينه‌هاي مستقيم خريد</a:t>
            </a:r>
            <a:endParaRPr lang="en-US" sz="1800">
              <a:cs typeface="Zar" pitchFamily="2" charset="-78"/>
            </a:endParaRPr>
          </a:p>
        </p:txBody>
      </p:sp>
      <p:grpSp>
        <p:nvGrpSpPr>
          <p:cNvPr id="706574" name="Group 14"/>
          <p:cNvGrpSpPr>
            <a:grpSpLocks/>
          </p:cNvGrpSpPr>
          <p:nvPr/>
        </p:nvGrpSpPr>
        <p:grpSpPr bwMode="auto">
          <a:xfrm>
            <a:off x="6948488" y="2984500"/>
            <a:ext cx="647700" cy="503238"/>
            <a:chOff x="4377" y="1880"/>
            <a:chExt cx="408" cy="317"/>
          </a:xfrm>
        </p:grpSpPr>
        <p:sp>
          <p:nvSpPr>
            <p:cNvPr id="706572" name="Line 12"/>
            <p:cNvSpPr>
              <a:spLocks noChangeShapeType="1"/>
            </p:cNvSpPr>
            <p:nvPr/>
          </p:nvSpPr>
          <p:spPr bwMode="auto">
            <a:xfrm>
              <a:off x="4377" y="2024"/>
              <a:ext cx="408" cy="0"/>
            </a:xfrm>
            <a:prstGeom prst="line">
              <a:avLst/>
            </a:prstGeom>
            <a:noFill/>
            <a:ln w="76200">
              <a:solidFill>
                <a:schemeClr val="tx1"/>
              </a:solidFill>
              <a:miter lim="800000"/>
              <a:headEnd/>
              <a:tailEnd/>
            </a:ln>
            <a:effectLst/>
          </p:spPr>
          <p:txBody>
            <a:bodyPr wrap="none"/>
            <a:lstStyle/>
            <a:p>
              <a:endParaRPr lang="fa-IR"/>
            </a:p>
          </p:txBody>
        </p:sp>
        <p:sp>
          <p:nvSpPr>
            <p:cNvPr id="706573" name="Line 13"/>
            <p:cNvSpPr>
              <a:spLocks noChangeShapeType="1"/>
            </p:cNvSpPr>
            <p:nvPr/>
          </p:nvSpPr>
          <p:spPr bwMode="auto">
            <a:xfrm>
              <a:off x="4588" y="1880"/>
              <a:ext cx="0" cy="317"/>
            </a:xfrm>
            <a:prstGeom prst="line">
              <a:avLst/>
            </a:prstGeom>
            <a:noFill/>
            <a:ln w="76200">
              <a:solidFill>
                <a:schemeClr val="tx1"/>
              </a:solidFill>
              <a:miter lim="800000"/>
              <a:headEnd/>
              <a:tailEnd/>
            </a:ln>
            <a:effectLst/>
          </p:spPr>
          <p:txBody>
            <a:bodyPr wrap="none"/>
            <a:lstStyle/>
            <a:p>
              <a:endParaRPr lang="fa-IR"/>
            </a:p>
          </p:txBody>
        </p:sp>
      </p:grpSp>
      <p:grpSp>
        <p:nvGrpSpPr>
          <p:cNvPr id="706575" name="Group 15"/>
          <p:cNvGrpSpPr>
            <a:grpSpLocks/>
          </p:cNvGrpSpPr>
          <p:nvPr/>
        </p:nvGrpSpPr>
        <p:grpSpPr bwMode="auto">
          <a:xfrm>
            <a:off x="1835150" y="3068638"/>
            <a:ext cx="647700" cy="503237"/>
            <a:chOff x="4377" y="1880"/>
            <a:chExt cx="408" cy="317"/>
          </a:xfrm>
        </p:grpSpPr>
        <p:sp>
          <p:nvSpPr>
            <p:cNvPr id="706576" name="Line 16"/>
            <p:cNvSpPr>
              <a:spLocks noChangeShapeType="1"/>
            </p:cNvSpPr>
            <p:nvPr/>
          </p:nvSpPr>
          <p:spPr bwMode="auto">
            <a:xfrm>
              <a:off x="4377" y="2024"/>
              <a:ext cx="408" cy="0"/>
            </a:xfrm>
            <a:prstGeom prst="line">
              <a:avLst/>
            </a:prstGeom>
            <a:noFill/>
            <a:ln w="76200">
              <a:solidFill>
                <a:schemeClr val="tx1"/>
              </a:solidFill>
              <a:miter lim="800000"/>
              <a:headEnd/>
              <a:tailEnd/>
            </a:ln>
            <a:effectLst/>
          </p:spPr>
          <p:txBody>
            <a:bodyPr wrap="none"/>
            <a:lstStyle/>
            <a:p>
              <a:endParaRPr lang="fa-IR"/>
            </a:p>
          </p:txBody>
        </p:sp>
        <p:sp>
          <p:nvSpPr>
            <p:cNvPr id="706577" name="Line 17"/>
            <p:cNvSpPr>
              <a:spLocks noChangeShapeType="1"/>
            </p:cNvSpPr>
            <p:nvPr/>
          </p:nvSpPr>
          <p:spPr bwMode="auto">
            <a:xfrm>
              <a:off x="4588" y="1880"/>
              <a:ext cx="0" cy="317"/>
            </a:xfrm>
            <a:prstGeom prst="line">
              <a:avLst/>
            </a:prstGeom>
            <a:noFill/>
            <a:ln w="76200">
              <a:solidFill>
                <a:schemeClr val="tx1"/>
              </a:solidFill>
              <a:miter lim="800000"/>
              <a:headEnd/>
              <a:tailEnd/>
            </a:ln>
            <a:effectLst/>
          </p:spPr>
          <p:txBody>
            <a:bodyPr wrap="none"/>
            <a:lstStyle/>
            <a:p>
              <a:endParaRPr lang="fa-IR"/>
            </a:p>
          </p:txBody>
        </p:sp>
      </p:grpSp>
      <p:cxnSp>
        <p:nvCxnSpPr>
          <p:cNvPr id="706578" name="AutoShape 18"/>
          <p:cNvCxnSpPr>
            <a:cxnSpLocks noChangeShapeType="1"/>
            <a:stCxn id="706564" idx="3"/>
            <a:endCxn id="706563" idx="3"/>
          </p:cNvCxnSpPr>
          <p:nvPr/>
        </p:nvCxnSpPr>
        <p:spPr bwMode="auto">
          <a:xfrm flipH="1">
            <a:off x="6153150" y="3465513"/>
            <a:ext cx="2379663" cy="2419350"/>
          </a:xfrm>
          <a:prstGeom prst="bentConnector3">
            <a:avLst>
              <a:gd name="adj1" fmla="val -9606"/>
            </a:avLst>
          </a:prstGeom>
          <a:noFill/>
          <a:ln w="76200">
            <a:solidFill>
              <a:schemeClr val="tx1"/>
            </a:solidFill>
            <a:miter lim="800000"/>
            <a:headEnd/>
            <a:tailEnd type="triangle" w="med" len="med"/>
          </a:ln>
          <a:effectLst/>
        </p:spPr>
      </p:cxnSp>
      <p:sp>
        <p:nvSpPr>
          <p:cNvPr id="18" name="Footer Placeholder 17"/>
          <p:cNvSpPr>
            <a:spLocks noGrp="1"/>
          </p:cNvSpPr>
          <p:nvPr>
            <p:ph type="ftr" sz="quarter" idx="11"/>
          </p:nvPr>
        </p:nvSpPr>
        <p:spPr/>
        <p:txBody>
          <a:bodyPr/>
          <a:lstStyle/>
          <a:p>
            <a:endParaRPr kumimoji="0" lang="en-US" dirty="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a:xfrm>
            <a:off x="1042988" y="404813"/>
            <a:ext cx="7772400" cy="701675"/>
          </a:xfrm>
        </p:spPr>
        <p:txBody>
          <a:bodyPr/>
          <a:lstStyle/>
          <a:p>
            <a:r>
              <a:rPr lang="fa-IR" sz="4000"/>
              <a:t>در آمد حاصل از فروش يا فروش خالص</a:t>
            </a:r>
            <a:endParaRPr lang="en-US" sz="4000"/>
          </a:p>
        </p:txBody>
      </p:sp>
      <p:sp>
        <p:nvSpPr>
          <p:cNvPr id="707587" name="Rectangle 3"/>
          <p:cNvSpPr>
            <a:spLocks noGrp="1" noChangeArrowheads="1"/>
          </p:cNvSpPr>
          <p:nvPr>
            <p:ph idx="1"/>
          </p:nvPr>
        </p:nvSpPr>
        <p:spPr>
          <a:xfrm>
            <a:off x="3059113" y="4221163"/>
            <a:ext cx="2735262" cy="588962"/>
          </a:xfrm>
          <a:solidFill>
            <a:srgbClr val="FF9900"/>
          </a:solidFill>
          <a:ln/>
          <a:scene3d>
            <a:camera prst="legacyPerspectiveBottom"/>
            <a:lightRig rig="legacyFlat3" dir="t"/>
          </a:scene3d>
          <a:sp3d extrusionH="121893000" prstMaterial="legacyMatte">
            <a:bevelT w="13500" h="13500" prst="angle"/>
            <a:bevelB w="13500" h="13500" prst="angle"/>
            <a:extrusionClr>
              <a:srgbClr val="FF9900"/>
            </a:extrusionClr>
          </a:sp3d>
        </p:spPr>
        <p:txBody>
          <a:bodyPr>
            <a:flatTx/>
          </a:bodyPr>
          <a:lstStyle/>
          <a:p>
            <a:pPr algn="ctr">
              <a:buFontTx/>
              <a:buNone/>
            </a:pPr>
            <a:r>
              <a:rPr lang="fa-IR">
                <a:solidFill>
                  <a:srgbClr val="FFFFCC"/>
                </a:solidFill>
              </a:rPr>
              <a:t>فروش خالص</a:t>
            </a:r>
            <a:endParaRPr lang="en-US">
              <a:solidFill>
                <a:srgbClr val="FFFFCC"/>
              </a:solidFill>
            </a:endParaRPr>
          </a:p>
        </p:txBody>
      </p:sp>
      <p:sp>
        <p:nvSpPr>
          <p:cNvPr id="707588" name="Rectangle 4"/>
          <p:cNvSpPr>
            <a:spLocks noChangeArrowheads="1"/>
          </p:cNvSpPr>
          <p:nvPr/>
        </p:nvSpPr>
        <p:spPr bwMode="auto">
          <a:xfrm>
            <a:off x="3276600" y="2276475"/>
            <a:ext cx="5543550" cy="1081088"/>
          </a:xfrm>
          <a:prstGeom prst="rect">
            <a:avLst/>
          </a:prstGeom>
          <a:gradFill rotWithShape="1">
            <a:gsLst>
              <a:gs pos="0">
                <a:schemeClr val="accent1"/>
              </a:gs>
              <a:gs pos="100000">
                <a:schemeClr val="bg1"/>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none" anchor="ctr">
            <a:flatTx/>
          </a:bodyPr>
          <a:lstStyle/>
          <a:p>
            <a:endParaRPr lang="fa-IR"/>
          </a:p>
        </p:txBody>
      </p:sp>
      <p:sp>
        <p:nvSpPr>
          <p:cNvPr id="707589" name="Rectangle 5"/>
          <p:cNvSpPr>
            <a:spLocks noChangeArrowheads="1"/>
          </p:cNvSpPr>
          <p:nvPr/>
        </p:nvSpPr>
        <p:spPr bwMode="auto">
          <a:xfrm>
            <a:off x="152400" y="2276475"/>
            <a:ext cx="2268538" cy="1081088"/>
          </a:xfrm>
          <a:prstGeom prst="rect">
            <a:avLst/>
          </a:prstGeom>
          <a:gradFill rotWithShape="1">
            <a:gsLst>
              <a:gs pos="0">
                <a:schemeClr val="accent1"/>
              </a:gs>
              <a:gs pos="100000">
                <a:schemeClr val="bg1"/>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none" anchor="ctr">
            <a:flatTx/>
          </a:bodyPr>
          <a:lstStyle/>
          <a:p>
            <a:endParaRPr lang="fa-IR"/>
          </a:p>
        </p:txBody>
      </p:sp>
      <p:sp>
        <p:nvSpPr>
          <p:cNvPr id="707590" name="Rectangle 6"/>
          <p:cNvSpPr>
            <a:spLocks noChangeArrowheads="1"/>
          </p:cNvSpPr>
          <p:nvPr/>
        </p:nvSpPr>
        <p:spPr bwMode="auto">
          <a:xfrm>
            <a:off x="3492500" y="2565400"/>
            <a:ext cx="2301875" cy="376238"/>
          </a:xfrm>
          <a:prstGeom prst="rect">
            <a:avLst/>
          </a:prstGeom>
          <a:noFill/>
          <a:ln w="9525">
            <a:solidFill>
              <a:srgbClr val="000000"/>
            </a:solidFill>
            <a:miter lim="800000"/>
            <a:headEnd/>
            <a:tailEnd/>
          </a:ln>
          <a:effectLst/>
        </p:spPr>
        <p:txBody>
          <a:bodyPr>
            <a:spAutoFit/>
          </a:bodyPr>
          <a:lstStyle/>
          <a:p>
            <a:pPr marL="342900" indent="-342900" algn="ctr" eaLnBrk="1" hangingPunct="1">
              <a:spcBef>
                <a:spcPct val="20000"/>
              </a:spcBef>
              <a:buSzPct val="85000"/>
            </a:pPr>
            <a:r>
              <a:rPr lang="fa-IR" sz="1800">
                <a:cs typeface="Zar" pitchFamily="2" charset="-78"/>
              </a:rPr>
              <a:t>برگشت از فروش</a:t>
            </a:r>
            <a:endParaRPr lang="en-US" sz="1800">
              <a:cs typeface="Zar" pitchFamily="2" charset="-78"/>
            </a:endParaRPr>
          </a:p>
        </p:txBody>
      </p:sp>
      <p:sp>
        <p:nvSpPr>
          <p:cNvPr id="707591" name="Rectangle 7"/>
          <p:cNvSpPr>
            <a:spLocks noChangeArrowheads="1"/>
          </p:cNvSpPr>
          <p:nvPr/>
        </p:nvSpPr>
        <p:spPr bwMode="auto">
          <a:xfrm>
            <a:off x="6372225" y="2565400"/>
            <a:ext cx="2301875" cy="376238"/>
          </a:xfrm>
          <a:prstGeom prst="rect">
            <a:avLst/>
          </a:prstGeom>
          <a:noFill/>
          <a:ln w="9525">
            <a:solidFill>
              <a:srgbClr val="000000"/>
            </a:solidFill>
            <a:miter lim="800000"/>
            <a:headEnd/>
            <a:tailEnd/>
          </a:ln>
          <a:effectLst/>
        </p:spPr>
        <p:txBody>
          <a:bodyPr>
            <a:spAutoFit/>
          </a:bodyPr>
          <a:lstStyle/>
          <a:p>
            <a:pPr marL="342900" indent="-342900" algn="ctr" eaLnBrk="1" hangingPunct="1">
              <a:spcBef>
                <a:spcPct val="20000"/>
              </a:spcBef>
              <a:buSzPct val="85000"/>
            </a:pPr>
            <a:r>
              <a:rPr lang="fa-IR" sz="1800">
                <a:cs typeface="Zar" pitchFamily="2" charset="-78"/>
              </a:rPr>
              <a:t>تخفيفات نقدي فروش</a:t>
            </a:r>
            <a:endParaRPr lang="en-US" sz="1800">
              <a:cs typeface="Zar" pitchFamily="2" charset="-78"/>
            </a:endParaRPr>
          </a:p>
        </p:txBody>
      </p:sp>
      <p:sp>
        <p:nvSpPr>
          <p:cNvPr id="707592" name="Rectangle 8"/>
          <p:cNvSpPr>
            <a:spLocks noChangeArrowheads="1"/>
          </p:cNvSpPr>
          <p:nvPr/>
        </p:nvSpPr>
        <p:spPr bwMode="auto">
          <a:xfrm>
            <a:off x="280988" y="2565400"/>
            <a:ext cx="1979612" cy="406400"/>
          </a:xfrm>
          <a:prstGeom prst="rect">
            <a:avLst/>
          </a:prstGeom>
          <a:noFill/>
          <a:ln w="9525">
            <a:solidFill>
              <a:srgbClr val="000000"/>
            </a:solidFill>
            <a:miter lim="800000"/>
            <a:headEnd/>
            <a:tailEnd/>
          </a:ln>
          <a:effectLst/>
        </p:spPr>
        <p:txBody>
          <a:bodyPr>
            <a:spAutoFit/>
          </a:bodyPr>
          <a:lstStyle/>
          <a:p>
            <a:pPr marL="342900" indent="-342900" algn="ctr" eaLnBrk="1" hangingPunct="1">
              <a:spcBef>
                <a:spcPct val="20000"/>
              </a:spcBef>
              <a:buSzPct val="85000"/>
            </a:pPr>
            <a:r>
              <a:rPr lang="fa-IR" sz="2000">
                <a:cs typeface="Zar" pitchFamily="2" charset="-78"/>
              </a:rPr>
              <a:t>فروش در طي دوره</a:t>
            </a:r>
            <a:endParaRPr lang="en-US" sz="2000">
              <a:cs typeface="Zar" pitchFamily="2" charset="-78"/>
            </a:endParaRPr>
          </a:p>
        </p:txBody>
      </p:sp>
      <p:sp>
        <p:nvSpPr>
          <p:cNvPr id="707593" name="Line 9"/>
          <p:cNvSpPr>
            <a:spLocks noChangeShapeType="1"/>
          </p:cNvSpPr>
          <p:nvPr/>
        </p:nvSpPr>
        <p:spPr bwMode="auto">
          <a:xfrm>
            <a:off x="2593975" y="2781300"/>
            <a:ext cx="431800" cy="0"/>
          </a:xfrm>
          <a:prstGeom prst="line">
            <a:avLst/>
          </a:prstGeom>
          <a:noFill/>
          <a:ln w="76200">
            <a:solidFill>
              <a:schemeClr val="tx1"/>
            </a:solidFill>
            <a:miter lim="800000"/>
            <a:headEnd/>
            <a:tailEnd/>
          </a:ln>
          <a:effectLst/>
        </p:spPr>
        <p:txBody>
          <a:bodyPr wrap="none"/>
          <a:lstStyle/>
          <a:p>
            <a:endParaRPr lang="fa-IR"/>
          </a:p>
        </p:txBody>
      </p:sp>
      <p:grpSp>
        <p:nvGrpSpPr>
          <p:cNvPr id="707594" name="Group 10"/>
          <p:cNvGrpSpPr>
            <a:grpSpLocks/>
          </p:cNvGrpSpPr>
          <p:nvPr/>
        </p:nvGrpSpPr>
        <p:grpSpPr bwMode="auto">
          <a:xfrm>
            <a:off x="5867400" y="2636838"/>
            <a:ext cx="360363" cy="287337"/>
            <a:chOff x="4377" y="1880"/>
            <a:chExt cx="408" cy="317"/>
          </a:xfrm>
        </p:grpSpPr>
        <p:sp>
          <p:nvSpPr>
            <p:cNvPr id="707595" name="Line 11"/>
            <p:cNvSpPr>
              <a:spLocks noChangeShapeType="1"/>
            </p:cNvSpPr>
            <p:nvPr/>
          </p:nvSpPr>
          <p:spPr bwMode="auto">
            <a:xfrm>
              <a:off x="4377" y="2024"/>
              <a:ext cx="408" cy="0"/>
            </a:xfrm>
            <a:prstGeom prst="line">
              <a:avLst/>
            </a:prstGeom>
            <a:noFill/>
            <a:ln w="76200">
              <a:solidFill>
                <a:schemeClr val="tx1"/>
              </a:solidFill>
              <a:miter lim="800000"/>
              <a:headEnd/>
              <a:tailEnd/>
            </a:ln>
            <a:effectLst/>
          </p:spPr>
          <p:txBody>
            <a:bodyPr wrap="none"/>
            <a:lstStyle/>
            <a:p>
              <a:endParaRPr lang="fa-IR"/>
            </a:p>
          </p:txBody>
        </p:sp>
        <p:sp>
          <p:nvSpPr>
            <p:cNvPr id="707596" name="Line 12"/>
            <p:cNvSpPr>
              <a:spLocks noChangeShapeType="1"/>
            </p:cNvSpPr>
            <p:nvPr/>
          </p:nvSpPr>
          <p:spPr bwMode="auto">
            <a:xfrm>
              <a:off x="4588" y="1880"/>
              <a:ext cx="0" cy="317"/>
            </a:xfrm>
            <a:prstGeom prst="line">
              <a:avLst/>
            </a:prstGeom>
            <a:noFill/>
            <a:ln w="76200">
              <a:solidFill>
                <a:schemeClr val="tx1"/>
              </a:solidFill>
              <a:miter lim="800000"/>
              <a:headEnd/>
              <a:tailEnd/>
            </a:ln>
            <a:effectLst/>
          </p:spPr>
          <p:txBody>
            <a:bodyPr wrap="none"/>
            <a:lstStyle/>
            <a:p>
              <a:endParaRPr lang="fa-IR"/>
            </a:p>
          </p:txBody>
        </p:sp>
      </p:grpSp>
      <p:cxnSp>
        <p:nvCxnSpPr>
          <p:cNvPr id="707597" name="AutoShape 13"/>
          <p:cNvCxnSpPr>
            <a:cxnSpLocks noChangeShapeType="1"/>
            <a:stCxn id="707588" idx="3"/>
            <a:endCxn id="707587" idx="3"/>
          </p:cNvCxnSpPr>
          <p:nvPr/>
        </p:nvCxnSpPr>
        <p:spPr bwMode="auto">
          <a:xfrm flipH="1">
            <a:off x="5794375" y="2817813"/>
            <a:ext cx="3025775" cy="1698625"/>
          </a:xfrm>
          <a:prstGeom prst="bentConnector3">
            <a:avLst>
              <a:gd name="adj1" fmla="val -7556"/>
            </a:avLst>
          </a:prstGeom>
          <a:noFill/>
          <a:ln w="76200">
            <a:solidFill>
              <a:schemeClr val="tx1"/>
            </a:solidFill>
            <a:miter lim="800000"/>
            <a:headEnd/>
            <a:tailEnd type="triangle" w="med" len="med"/>
          </a:ln>
          <a:effectLst/>
        </p:spPr>
      </p:cxnSp>
      <p:sp>
        <p:nvSpPr>
          <p:cNvPr id="14" name="Footer Placeholder 13"/>
          <p:cNvSpPr>
            <a:spLocks noGrp="1"/>
          </p:cNvSpPr>
          <p:nvPr>
            <p:ph type="ftr" sz="quarter" idx="11"/>
          </p:nvPr>
        </p:nvSpPr>
        <p:spPr/>
        <p:txBody>
          <a:bodyPr/>
          <a:lstStyle/>
          <a:p>
            <a:endParaRPr kumimoji="0" lang="en-US"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8610" name="Rectangle 2"/>
          <p:cNvSpPr>
            <a:spLocks noGrp="1" noChangeArrowheads="1"/>
          </p:cNvSpPr>
          <p:nvPr>
            <p:ph type="title"/>
          </p:nvPr>
        </p:nvSpPr>
        <p:spPr/>
        <p:txBody>
          <a:bodyPr/>
          <a:lstStyle/>
          <a:p>
            <a:r>
              <a:rPr lang="fa-IR"/>
              <a:t>حل مساله</a:t>
            </a:r>
            <a:endParaRPr lang="en-US"/>
          </a:p>
        </p:txBody>
      </p:sp>
      <p:graphicFrame>
        <p:nvGraphicFramePr>
          <p:cNvPr id="708632" name="Group 24"/>
          <p:cNvGraphicFramePr>
            <a:graphicFrameLocks noGrp="1"/>
          </p:cNvGraphicFramePr>
          <p:nvPr>
            <p:ph type="tbl" idx="1"/>
          </p:nvPr>
        </p:nvGraphicFramePr>
        <p:xfrm>
          <a:off x="684213" y="1196975"/>
          <a:ext cx="7847012" cy="4725988"/>
        </p:xfrm>
        <a:graphic>
          <a:graphicData uri="http://schemas.openxmlformats.org/drawingml/2006/table">
            <a:tbl>
              <a:tblPr rtl="1"/>
              <a:tblGrid>
                <a:gridCol w="5973762">
                  <a:extLst>
                    <a:ext uri="{9D8B030D-6E8A-4147-A177-3AD203B41FA5}">
                      <a16:colId xmlns:a16="http://schemas.microsoft.com/office/drawing/2014/main" val="20000"/>
                    </a:ext>
                  </a:extLst>
                </a:gridCol>
                <a:gridCol w="1873250">
                  <a:extLst>
                    <a:ext uri="{9D8B030D-6E8A-4147-A177-3AD203B41FA5}">
                      <a16:colId xmlns:a16="http://schemas.microsoft.com/office/drawing/2014/main" val="20001"/>
                    </a:ext>
                  </a:extLst>
                </a:gridCol>
              </a:tblGrid>
              <a:tr h="790575">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sz="36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470025">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فروش خالص</a:t>
                      </a:r>
                      <a:endParaRPr kumimoji="0" lang="en-US"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موجودي كالا در ابتداي دوره</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خريد خالص</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قيمت تمام شده كالاي آماده بفروش</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موجودي كالا در پايان دوره</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قيمت تمام شده كالاي فروش رفته</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سود ناخالص ( ناويژه)</a:t>
                      </a:r>
                      <a:endParaRPr kumimoji="0" lang="ar-SA" sz="3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en-US"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X</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250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en-US"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Y</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850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en-US"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Z</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700</a:t>
                      </a:r>
                      <a:endParaRPr kumimoji="0" lang="en-US"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800</a:t>
                      </a:r>
                      <a:endParaRPr kumimoji="0" lang="ar-SA" sz="3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a:xfrm>
            <a:off x="1116013" y="2997200"/>
            <a:ext cx="4465637" cy="2101850"/>
          </a:xfrm>
        </p:spPr>
        <p:txBody>
          <a:bodyPr/>
          <a:lstStyle/>
          <a:p>
            <a:pPr algn="l"/>
            <a:r>
              <a:rPr lang="en-US"/>
              <a:t>Y</a:t>
            </a:r>
            <a:r>
              <a:rPr lang="fa-IR"/>
              <a:t>  + 250 = 850</a:t>
            </a:r>
            <a:br>
              <a:rPr lang="fa-IR"/>
            </a:br>
            <a:r>
              <a:rPr lang="fa-IR"/>
              <a:t>250 – 850 = </a:t>
            </a:r>
            <a:r>
              <a:rPr lang="en-US"/>
              <a:t>Y</a:t>
            </a:r>
            <a:br>
              <a:rPr lang="en-US"/>
            </a:br>
            <a:r>
              <a:rPr lang="fa-IR"/>
              <a:t>600 = </a:t>
            </a:r>
            <a:r>
              <a:rPr lang="en-US"/>
              <a:t>Y</a:t>
            </a:r>
          </a:p>
        </p:txBody>
      </p:sp>
      <p:sp>
        <p:nvSpPr>
          <p:cNvPr id="709635" name="Rectangle 3"/>
          <p:cNvSpPr>
            <a:spLocks noGrp="1" noChangeArrowheads="1"/>
          </p:cNvSpPr>
          <p:nvPr>
            <p:ph idx="1"/>
          </p:nvPr>
        </p:nvSpPr>
        <p:spPr>
          <a:xfrm>
            <a:off x="179388" y="1989138"/>
            <a:ext cx="8713787" cy="457200"/>
          </a:xfrm>
        </p:spPr>
        <p:txBody>
          <a:bodyPr/>
          <a:lstStyle/>
          <a:p>
            <a:pPr>
              <a:buFontTx/>
              <a:buNone/>
            </a:pPr>
            <a:r>
              <a:rPr lang="fa-IR" sz="2400"/>
              <a:t>خريد خالص + موجودي كالا اول دوره = قيمت تمام شده كالاي آماده بفروش</a:t>
            </a:r>
            <a:endParaRPr lang="en-US" sz="24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0660" name="Rectangle 4"/>
          <p:cNvSpPr>
            <a:spLocks noChangeArrowheads="1"/>
          </p:cNvSpPr>
          <p:nvPr/>
        </p:nvSpPr>
        <p:spPr bwMode="auto">
          <a:xfrm>
            <a:off x="1116013" y="2997200"/>
            <a:ext cx="4465637" cy="2101850"/>
          </a:xfrm>
          <a:prstGeom prst="rect">
            <a:avLst/>
          </a:prstGeom>
          <a:noFill/>
          <a:ln w="9525">
            <a:noFill/>
            <a:miter lim="800000"/>
            <a:headEnd/>
            <a:tailEnd/>
          </a:ln>
          <a:effectLst/>
        </p:spPr>
        <p:txBody>
          <a:bodyPr anchor="b">
            <a:spAutoFit/>
          </a:bodyPr>
          <a:lstStyle/>
          <a:p>
            <a:pPr algn="l" eaLnBrk="1" hangingPunct="1"/>
            <a:r>
              <a:rPr lang="fa-IR" sz="4400">
                <a:solidFill>
                  <a:schemeClr val="tx2"/>
                </a:solidFill>
                <a:latin typeface="Times New Roman" pitchFamily="18" charset="0"/>
                <a:cs typeface="Zar" pitchFamily="2" charset="-78"/>
              </a:rPr>
              <a:t>700  - </a:t>
            </a:r>
            <a:r>
              <a:rPr lang="en-US" sz="4400">
                <a:solidFill>
                  <a:schemeClr val="tx2"/>
                </a:solidFill>
                <a:latin typeface="Times New Roman" pitchFamily="18" charset="0"/>
                <a:cs typeface="Zar" pitchFamily="2" charset="-78"/>
              </a:rPr>
              <a:t>X</a:t>
            </a:r>
            <a:r>
              <a:rPr lang="fa-IR" sz="4400">
                <a:solidFill>
                  <a:schemeClr val="tx2"/>
                </a:solidFill>
                <a:latin typeface="Times New Roman" pitchFamily="18" charset="0"/>
                <a:cs typeface="Zar" pitchFamily="2" charset="-78"/>
              </a:rPr>
              <a:t> = 800</a:t>
            </a:r>
            <a:br>
              <a:rPr lang="fa-IR" sz="4400">
                <a:solidFill>
                  <a:schemeClr val="tx2"/>
                </a:solidFill>
                <a:latin typeface="Times New Roman" pitchFamily="18" charset="0"/>
                <a:cs typeface="Zar" pitchFamily="2" charset="-78"/>
              </a:rPr>
            </a:br>
            <a:r>
              <a:rPr lang="fa-IR" sz="4400">
                <a:solidFill>
                  <a:schemeClr val="tx2"/>
                </a:solidFill>
                <a:latin typeface="Times New Roman" pitchFamily="18" charset="0"/>
                <a:cs typeface="Zar" pitchFamily="2" charset="-78"/>
              </a:rPr>
              <a:t>700 + 800 = </a:t>
            </a:r>
            <a:r>
              <a:rPr lang="en-US" sz="4400">
                <a:solidFill>
                  <a:schemeClr val="tx2"/>
                </a:solidFill>
                <a:latin typeface="Times New Roman" pitchFamily="18" charset="0"/>
                <a:cs typeface="Zar" pitchFamily="2" charset="-78"/>
              </a:rPr>
              <a:t>X</a:t>
            </a:r>
            <a:br>
              <a:rPr lang="en-US" sz="4400">
                <a:solidFill>
                  <a:schemeClr val="tx2"/>
                </a:solidFill>
                <a:latin typeface="Times New Roman" pitchFamily="18" charset="0"/>
                <a:cs typeface="Zar" pitchFamily="2" charset="-78"/>
              </a:rPr>
            </a:br>
            <a:r>
              <a:rPr lang="fa-IR" sz="4400">
                <a:solidFill>
                  <a:schemeClr val="tx2"/>
                </a:solidFill>
                <a:latin typeface="Times New Roman" pitchFamily="18" charset="0"/>
                <a:cs typeface="Zar" pitchFamily="2" charset="-78"/>
              </a:rPr>
              <a:t>1500 = </a:t>
            </a:r>
            <a:r>
              <a:rPr lang="en-US" sz="4400">
                <a:solidFill>
                  <a:schemeClr val="tx2"/>
                </a:solidFill>
                <a:latin typeface="Times New Roman" pitchFamily="18" charset="0"/>
                <a:cs typeface="Zar" pitchFamily="2" charset="-78"/>
              </a:rPr>
              <a:t>X</a:t>
            </a:r>
          </a:p>
        </p:txBody>
      </p:sp>
      <p:sp>
        <p:nvSpPr>
          <p:cNvPr id="710661" name="Rectangle 5"/>
          <p:cNvSpPr>
            <a:spLocks noChangeArrowheads="1"/>
          </p:cNvSpPr>
          <p:nvPr/>
        </p:nvSpPr>
        <p:spPr bwMode="auto">
          <a:xfrm>
            <a:off x="179388" y="1989138"/>
            <a:ext cx="8713787" cy="457200"/>
          </a:xfrm>
          <a:prstGeom prst="rect">
            <a:avLst/>
          </a:prstGeom>
          <a:noFill/>
          <a:ln w="9525">
            <a:noFill/>
            <a:miter lim="800000"/>
            <a:headEnd/>
            <a:tailEnd/>
          </a:ln>
          <a:effectLst/>
        </p:spPr>
        <p:txBody>
          <a:bodyPr>
            <a:spAutoFit/>
          </a:bodyPr>
          <a:lstStyle/>
          <a:p>
            <a:pPr marL="342900" indent="-342900" eaLnBrk="1" hangingPunct="1">
              <a:spcBef>
                <a:spcPct val="20000"/>
              </a:spcBef>
              <a:buSzPct val="85000"/>
            </a:pPr>
            <a:r>
              <a:rPr lang="fa-IR" sz="2400">
                <a:cs typeface="Zar" pitchFamily="2" charset="-78"/>
              </a:rPr>
              <a:t>قيمت تمام شده كالاي فروش رفته – فروش خالص = سود ناخالص</a:t>
            </a:r>
            <a:endParaRPr lang="en-US" sz="240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1683" name="Rectangle 3"/>
          <p:cNvSpPr>
            <a:spLocks noGrp="1" noChangeArrowheads="1"/>
          </p:cNvSpPr>
          <p:nvPr>
            <p:ph idx="1"/>
          </p:nvPr>
        </p:nvSpPr>
        <p:spPr>
          <a:xfrm>
            <a:off x="395288" y="1989138"/>
            <a:ext cx="8424862" cy="2916237"/>
          </a:xfrm>
        </p:spPr>
        <p:txBody>
          <a:bodyPr/>
          <a:lstStyle/>
          <a:p>
            <a:pPr>
              <a:buFontTx/>
              <a:buNone/>
            </a:pPr>
            <a:endParaRPr lang="fa-IR"/>
          </a:p>
          <a:p>
            <a:pPr>
              <a:buFontTx/>
              <a:buNone/>
            </a:pPr>
            <a:r>
              <a:rPr lang="fa-IR" sz="1400"/>
              <a:t>موجوي كالا</a:t>
            </a:r>
            <a:r>
              <a:rPr lang="fa-IR" sz="2800"/>
              <a:t> </a:t>
            </a:r>
            <a:r>
              <a:rPr lang="fa-IR" sz="1800"/>
              <a:t>در پايان دوره</a:t>
            </a:r>
            <a:r>
              <a:rPr lang="fa-IR"/>
              <a:t> – </a:t>
            </a:r>
            <a:r>
              <a:rPr lang="fa-IR" sz="1600"/>
              <a:t>قيمت تمام شده كالاي آماده بفروش</a:t>
            </a:r>
            <a:r>
              <a:rPr lang="fa-IR"/>
              <a:t> =</a:t>
            </a:r>
            <a:r>
              <a:rPr lang="fa-IR" sz="1800"/>
              <a:t>قيمت تمام شده</a:t>
            </a:r>
            <a:r>
              <a:rPr lang="fa-IR"/>
              <a:t> </a:t>
            </a:r>
            <a:r>
              <a:rPr lang="fa-IR" sz="2000"/>
              <a:t>كالاي فروش رفته</a:t>
            </a:r>
          </a:p>
          <a:p>
            <a:pPr algn="l">
              <a:buFontTx/>
              <a:buNone/>
            </a:pPr>
            <a:r>
              <a:rPr lang="en-US"/>
              <a:t>Z</a:t>
            </a:r>
            <a:r>
              <a:rPr lang="fa-IR"/>
              <a:t> – 850 = 700</a:t>
            </a:r>
          </a:p>
          <a:p>
            <a:pPr algn="l">
              <a:buFontTx/>
              <a:buNone/>
            </a:pPr>
            <a:r>
              <a:rPr lang="fa-IR"/>
              <a:t>700 – 850 = </a:t>
            </a:r>
            <a:r>
              <a:rPr lang="en-US"/>
              <a:t>z</a:t>
            </a:r>
          </a:p>
          <a:p>
            <a:pPr algn="l">
              <a:buFontTx/>
              <a:buNone/>
            </a:pPr>
            <a:r>
              <a:rPr lang="fa-IR"/>
              <a:t>150 = </a:t>
            </a:r>
            <a:r>
              <a:rPr lang="en-US"/>
              <a:t>z</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fa-IR"/>
              <a:t>حل مساله نمونه</a:t>
            </a:r>
            <a:endParaRPr lang="en-US"/>
          </a:p>
        </p:txBody>
      </p:sp>
      <p:sp>
        <p:nvSpPr>
          <p:cNvPr id="712707" name="Rectangle 3"/>
          <p:cNvSpPr>
            <a:spLocks noGrp="1" noChangeArrowheads="1"/>
          </p:cNvSpPr>
          <p:nvPr>
            <p:ph idx="1"/>
          </p:nvPr>
        </p:nvSpPr>
        <p:spPr>
          <a:xfrm>
            <a:off x="395288" y="1989138"/>
            <a:ext cx="8062912" cy="4572000"/>
          </a:xfrm>
        </p:spPr>
        <p:txBody>
          <a:bodyPr/>
          <a:lstStyle/>
          <a:p>
            <a:pPr>
              <a:buFontTx/>
              <a:buNone/>
            </a:pPr>
            <a:r>
              <a:rPr lang="fa-IR"/>
              <a:t>آقاي جوادي پارچه فروش دوره گرد تصميم به داير نمودن فروشگاه قماش صداقت با وضعيت زير گرفت</a:t>
            </a:r>
          </a:p>
          <a:p>
            <a:pPr>
              <a:buFontTx/>
              <a:buNone/>
            </a:pPr>
            <a:r>
              <a:rPr lang="fa-IR"/>
              <a:t>وجه نقد واريز به حساب بانك 	       300.000 </a:t>
            </a:r>
          </a:p>
          <a:p>
            <a:pPr>
              <a:buFontTx/>
              <a:buNone/>
            </a:pPr>
            <a:r>
              <a:rPr lang="fa-IR"/>
              <a:t>موجودي پارچه   			      150.000</a:t>
            </a:r>
          </a:p>
          <a:p>
            <a:pPr>
              <a:buFontTx/>
              <a:buNone/>
            </a:pPr>
            <a:r>
              <a:rPr lang="fa-IR"/>
              <a:t>طلب از افراد			      100.000</a:t>
            </a:r>
          </a:p>
          <a:p>
            <a:pPr>
              <a:buFontTx/>
              <a:buNone/>
            </a:pPr>
            <a:r>
              <a:rPr lang="fa-IR"/>
              <a:t>بدهي به افراد    		  	      200.000</a:t>
            </a:r>
          </a:p>
          <a:p>
            <a:pPr>
              <a:buFontTx/>
              <a:buNone/>
            </a:pPr>
            <a:r>
              <a:rPr lang="fa-IR"/>
              <a:t>مطلوب است ثبت دفتر روزنامه هر فعاليت </a:t>
            </a:r>
          </a:p>
          <a:p>
            <a:pPr>
              <a:buFontTx/>
              <a:buNone/>
            </a:pP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3731" name="Rectangle 3"/>
          <p:cNvSpPr>
            <a:spLocks noGrp="1" noChangeArrowheads="1"/>
          </p:cNvSpPr>
          <p:nvPr>
            <p:ph idx="1"/>
          </p:nvPr>
        </p:nvSpPr>
        <p:spPr>
          <a:xfrm>
            <a:off x="611188" y="1989138"/>
            <a:ext cx="7847012" cy="3354387"/>
          </a:xfrm>
        </p:spPr>
        <p:txBody>
          <a:bodyPr/>
          <a:lstStyle/>
          <a:p>
            <a:pPr>
              <a:buFontTx/>
              <a:buNone/>
            </a:pPr>
            <a:r>
              <a:rPr lang="fa-IR" sz="2400"/>
              <a:t>1/12</a:t>
            </a:r>
            <a:r>
              <a:rPr lang="fa-IR"/>
              <a:t>          بانك       300.00 	</a:t>
            </a:r>
          </a:p>
          <a:p>
            <a:pPr>
              <a:buFontTx/>
              <a:buNone/>
            </a:pPr>
            <a:r>
              <a:rPr lang="fa-IR"/>
              <a:t>موجودي كالا       150.000</a:t>
            </a:r>
          </a:p>
          <a:p>
            <a:pPr>
              <a:buFontTx/>
              <a:buNone/>
            </a:pPr>
            <a:r>
              <a:rPr lang="fa-IR"/>
              <a:t>حسابهاي دريافتني 100.000</a:t>
            </a:r>
          </a:p>
          <a:p>
            <a:pPr>
              <a:buFontTx/>
              <a:buNone/>
            </a:pPr>
            <a:r>
              <a:rPr lang="fa-IR"/>
              <a:t>				حسابهاي پرداختني 200.000</a:t>
            </a:r>
          </a:p>
          <a:p>
            <a:pPr>
              <a:buFontTx/>
              <a:buNone/>
            </a:pPr>
            <a:r>
              <a:rPr lang="fa-IR"/>
              <a:t>				سرمايه‌ آقاي جوادي 350.000</a:t>
            </a:r>
          </a:p>
          <a:p>
            <a:pPr>
              <a:buFontTx/>
              <a:buNone/>
            </a:pPr>
            <a:r>
              <a:rPr lang="fa-IR" sz="2400"/>
              <a:t>سرمايه گذاري اوليه‌آقاي جوادي در فروشگاه صداقت</a:t>
            </a:r>
            <a:endParaRPr lang="en-US" sz="2400"/>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3635" name="Rectangle 3"/>
          <p:cNvSpPr>
            <a:spLocks noGrp="1" noChangeArrowheads="1"/>
          </p:cNvSpPr>
          <p:nvPr>
            <p:ph idx="1"/>
          </p:nvPr>
        </p:nvSpPr>
        <p:spPr>
          <a:xfrm>
            <a:off x="611188" y="1989138"/>
            <a:ext cx="7847012" cy="2835275"/>
          </a:xfrm>
        </p:spPr>
        <p:txBody>
          <a:bodyPr/>
          <a:lstStyle/>
          <a:p>
            <a:pPr>
              <a:buFontTx/>
              <a:buNone/>
            </a:pPr>
            <a:r>
              <a:rPr lang="fa-IR" sz="6000"/>
              <a:t>هر يك از سه جزء معادله حسابداري در صفحات آتي توضيع داده مي</a:t>
            </a:r>
            <a:r>
              <a:rPr lang="fa-IR" sz="6000">
                <a:cs typeface="Arial" pitchFamily="34" charset="0"/>
              </a:rPr>
              <a:t>‌</a:t>
            </a:r>
            <a:r>
              <a:rPr lang="fa-IR" sz="6000"/>
              <a:t>شود</a:t>
            </a:r>
            <a:endParaRPr lang="en-US" sz="6000"/>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4754" name="Rectangle 2"/>
          <p:cNvSpPr>
            <a:spLocks noGrp="1" noChangeArrowheads="1"/>
          </p:cNvSpPr>
          <p:nvPr>
            <p:ph type="title"/>
          </p:nvPr>
        </p:nvSpPr>
        <p:spPr/>
        <p:txBody>
          <a:bodyPr/>
          <a:lstStyle/>
          <a:p>
            <a:endParaRPr lang="en-US"/>
          </a:p>
        </p:txBody>
      </p:sp>
      <p:sp>
        <p:nvSpPr>
          <p:cNvPr id="714755" name="Rectangle 3"/>
          <p:cNvSpPr>
            <a:spLocks noGrp="1" noChangeArrowheads="1"/>
          </p:cNvSpPr>
          <p:nvPr>
            <p:ph idx="1"/>
          </p:nvPr>
        </p:nvSpPr>
        <p:spPr>
          <a:xfrm>
            <a:off x="611188" y="1989138"/>
            <a:ext cx="7847012" cy="2235200"/>
          </a:xfrm>
        </p:spPr>
        <p:txBody>
          <a:bodyPr/>
          <a:lstStyle/>
          <a:p>
            <a:pPr>
              <a:buFontTx/>
              <a:buNone/>
            </a:pPr>
            <a:r>
              <a:rPr lang="fa-IR"/>
              <a:t>در تاريخ دوم اسفند خريد اثاثه به طور نسيه به ارزش 600 ريال</a:t>
            </a:r>
          </a:p>
          <a:p>
            <a:pPr>
              <a:buFontTx/>
              <a:buNone/>
            </a:pPr>
            <a:r>
              <a:rPr lang="fa-IR"/>
              <a:t>2/12 اثاثه اداري 600</a:t>
            </a:r>
          </a:p>
          <a:p>
            <a:pPr>
              <a:buFontTx/>
              <a:buNone/>
            </a:pPr>
            <a:r>
              <a:rPr lang="fa-IR"/>
              <a:t>				حسابهاي پرداختني 600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5778" name="Rectangle 2"/>
          <p:cNvSpPr>
            <a:spLocks noGrp="1" noChangeArrowheads="1"/>
          </p:cNvSpPr>
          <p:nvPr>
            <p:ph type="title"/>
          </p:nvPr>
        </p:nvSpPr>
        <p:spPr/>
        <p:txBody>
          <a:bodyPr/>
          <a:lstStyle/>
          <a:p>
            <a:endParaRPr lang="en-US"/>
          </a:p>
        </p:txBody>
      </p:sp>
      <p:sp>
        <p:nvSpPr>
          <p:cNvPr id="715779" name="Rectangle 3"/>
          <p:cNvSpPr>
            <a:spLocks noGrp="1" noChangeArrowheads="1"/>
          </p:cNvSpPr>
          <p:nvPr>
            <p:ph idx="1"/>
          </p:nvPr>
        </p:nvSpPr>
        <p:spPr>
          <a:xfrm>
            <a:off x="611188" y="1989138"/>
            <a:ext cx="7847012" cy="2235200"/>
          </a:xfrm>
        </p:spPr>
        <p:txBody>
          <a:bodyPr/>
          <a:lstStyle/>
          <a:p>
            <a:pPr>
              <a:buFontTx/>
              <a:buNone/>
            </a:pPr>
            <a:r>
              <a:rPr lang="fa-IR"/>
              <a:t>در تاريخ سوم اسفند ماه بخشي از اثاثه خريداري به ارزش 50ريال به دليل عيب و نقص عودت شد</a:t>
            </a:r>
          </a:p>
          <a:p>
            <a:pPr>
              <a:buFontTx/>
              <a:buNone/>
            </a:pPr>
            <a:r>
              <a:rPr lang="fa-IR"/>
              <a:t>3/12 حسابهاي پرداختني 50</a:t>
            </a:r>
          </a:p>
          <a:p>
            <a:pPr>
              <a:buFontTx/>
              <a:buNone/>
            </a:pPr>
            <a:r>
              <a:rPr lang="fa-IR"/>
              <a:t>					اثاثه اداري 50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02" name="Rectangle 2"/>
          <p:cNvSpPr>
            <a:spLocks noGrp="1" noChangeArrowheads="1"/>
          </p:cNvSpPr>
          <p:nvPr>
            <p:ph type="title"/>
          </p:nvPr>
        </p:nvSpPr>
        <p:spPr/>
        <p:txBody>
          <a:bodyPr/>
          <a:lstStyle/>
          <a:p>
            <a:endParaRPr lang="en-US"/>
          </a:p>
        </p:txBody>
      </p:sp>
      <p:sp>
        <p:nvSpPr>
          <p:cNvPr id="716803" name="Rectangle 3"/>
          <p:cNvSpPr>
            <a:spLocks noGrp="1" noChangeArrowheads="1"/>
          </p:cNvSpPr>
          <p:nvPr>
            <p:ph idx="1"/>
          </p:nvPr>
        </p:nvSpPr>
        <p:spPr>
          <a:xfrm>
            <a:off x="250825" y="1989138"/>
            <a:ext cx="8497888" cy="1747837"/>
          </a:xfrm>
        </p:spPr>
        <p:txBody>
          <a:bodyPr/>
          <a:lstStyle/>
          <a:p>
            <a:pPr>
              <a:buFontTx/>
              <a:buNone/>
            </a:pPr>
            <a:r>
              <a:rPr lang="fa-IR"/>
              <a:t>در تاريخ 4/12 خريد پارچه به طور نسيه به ارزش 700ريال </a:t>
            </a:r>
          </a:p>
          <a:p>
            <a:pPr>
              <a:buFontTx/>
              <a:buNone/>
            </a:pPr>
            <a:r>
              <a:rPr lang="fa-IR"/>
              <a:t>4/12 خريد كالا 700</a:t>
            </a:r>
          </a:p>
          <a:p>
            <a:pPr>
              <a:buFontTx/>
              <a:buNone/>
            </a:pPr>
            <a:r>
              <a:rPr lang="fa-IR"/>
              <a:t>				حسابهاي پرداختني 700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826" name="Rectangle 2"/>
          <p:cNvSpPr>
            <a:spLocks noGrp="1" noChangeArrowheads="1"/>
          </p:cNvSpPr>
          <p:nvPr>
            <p:ph type="title"/>
          </p:nvPr>
        </p:nvSpPr>
        <p:spPr/>
        <p:txBody>
          <a:bodyPr/>
          <a:lstStyle/>
          <a:p>
            <a:endParaRPr lang="en-US"/>
          </a:p>
        </p:txBody>
      </p:sp>
      <p:sp>
        <p:nvSpPr>
          <p:cNvPr id="717828" name="Rectangle 4"/>
          <p:cNvSpPr>
            <a:spLocks noGrp="1" noChangeArrowheads="1"/>
          </p:cNvSpPr>
          <p:nvPr>
            <p:ph idx="1"/>
          </p:nvPr>
        </p:nvSpPr>
        <p:spPr>
          <a:xfrm>
            <a:off x="250825" y="1989138"/>
            <a:ext cx="8497888" cy="2235200"/>
          </a:xfrm>
          <a:noFill/>
          <a:ln/>
        </p:spPr>
        <p:txBody>
          <a:bodyPr/>
          <a:lstStyle/>
          <a:p>
            <a:pPr>
              <a:buFontTx/>
              <a:buNone/>
            </a:pPr>
            <a:r>
              <a:rPr lang="fa-IR"/>
              <a:t>6/12 برگشت بخشي از كالاهاي خريداري به ارزش 30ريال به دليل عيب و نقص</a:t>
            </a:r>
          </a:p>
          <a:p>
            <a:pPr>
              <a:buFontTx/>
              <a:buNone/>
            </a:pPr>
            <a:r>
              <a:rPr lang="fa-IR"/>
              <a:t>حسابهاي پرداختني 30</a:t>
            </a:r>
          </a:p>
          <a:p>
            <a:pPr>
              <a:buFontTx/>
              <a:buNone/>
            </a:pPr>
            <a:r>
              <a:rPr lang="fa-IR"/>
              <a:t>				برگشت از خريد و تخفيفات 30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8851" name="Rectangle 3"/>
          <p:cNvSpPr>
            <a:spLocks noGrp="1" noChangeArrowheads="1"/>
          </p:cNvSpPr>
          <p:nvPr>
            <p:ph idx="1"/>
          </p:nvPr>
        </p:nvSpPr>
        <p:spPr>
          <a:xfrm>
            <a:off x="250825" y="1989138"/>
            <a:ext cx="8713788" cy="1747837"/>
          </a:xfrm>
        </p:spPr>
        <p:txBody>
          <a:bodyPr/>
          <a:lstStyle/>
          <a:p>
            <a:pPr>
              <a:buFontTx/>
              <a:buNone/>
            </a:pPr>
            <a:r>
              <a:rPr lang="fa-IR"/>
              <a:t>7/12 فروش كالا به ارزش 500ريال و واريز وجه آن به بانك</a:t>
            </a:r>
          </a:p>
          <a:p>
            <a:pPr>
              <a:buFontTx/>
              <a:buNone/>
            </a:pPr>
            <a:r>
              <a:rPr lang="fa-IR"/>
              <a:t>7/12 بانك 500</a:t>
            </a:r>
          </a:p>
          <a:p>
            <a:pPr>
              <a:buFontTx/>
              <a:buNone/>
            </a:pPr>
            <a:r>
              <a:rPr lang="fa-IR"/>
              <a:t>				فروش كالا 500</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9875" name="Rectangle 3"/>
          <p:cNvSpPr>
            <a:spLocks noGrp="1" noChangeArrowheads="1"/>
          </p:cNvSpPr>
          <p:nvPr>
            <p:ph idx="1"/>
          </p:nvPr>
        </p:nvSpPr>
        <p:spPr>
          <a:xfrm>
            <a:off x="611188" y="1989138"/>
            <a:ext cx="7847012" cy="3890962"/>
          </a:xfrm>
        </p:spPr>
        <p:txBody>
          <a:bodyPr/>
          <a:lstStyle/>
          <a:p>
            <a:pPr>
              <a:buFontTx/>
              <a:buNone/>
            </a:pPr>
            <a:r>
              <a:rPr lang="fa-IR"/>
              <a:t>9/12 خريد اتومبيل به ارزش 105.000ريال كه مبلغ 35.000ريال نقداٌ و براي بقيه سفته اي صادر و در اختيار فروشنده گذاشته شد:</a:t>
            </a:r>
          </a:p>
          <a:p>
            <a:pPr>
              <a:buFontTx/>
              <a:buNone/>
            </a:pPr>
            <a:r>
              <a:rPr lang="fa-IR"/>
              <a:t>9/12 وسائط نقليه 105.000</a:t>
            </a:r>
          </a:p>
          <a:p>
            <a:pPr>
              <a:buFontTx/>
              <a:buNone/>
            </a:pPr>
            <a:r>
              <a:rPr lang="fa-IR"/>
              <a:t>				بانك               35.000</a:t>
            </a:r>
          </a:p>
          <a:p>
            <a:pPr>
              <a:buFontTx/>
              <a:buNone/>
            </a:pPr>
            <a:r>
              <a:rPr lang="fa-IR"/>
              <a:t>				اسناد پرداختني 70.000</a:t>
            </a:r>
          </a:p>
          <a:p>
            <a:pPr>
              <a:buFontTx/>
              <a:buNone/>
            </a:pPr>
            <a:r>
              <a:rPr lang="fa-IR"/>
              <a:t>خريد نقدو نسيه اتومبيل</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0899" name="Rectangle 3"/>
          <p:cNvSpPr>
            <a:spLocks noGrp="1" noChangeArrowheads="1"/>
          </p:cNvSpPr>
          <p:nvPr>
            <p:ph idx="1"/>
          </p:nvPr>
        </p:nvSpPr>
        <p:spPr>
          <a:xfrm>
            <a:off x="250825" y="1989138"/>
            <a:ext cx="8207375" cy="3368675"/>
          </a:xfrm>
        </p:spPr>
        <p:txBody>
          <a:bodyPr/>
          <a:lstStyle/>
          <a:p>
            <a:pPr>
              <a:buFontTx/>
              <a:buNone/>
            </a:pPr>
            <a:r>
              <a:rPr lang="fa-IR" sz="2800"/>
              <a:t>11/12 خريد كالا به ارزش 800ريال</a:t>
            </a:r>
          </a:p>
          <a:p>
            <a:pPr>
              <a:buFontTx/>
              <a:buNone/>
            </a:pPr>
            <a:r>
              <a:rPr lang="fa-IR" sz="2800"/>
              <a:t>با شرط ن/30-6/4 و پرداخت 30ريال هزينه حمل کالای مذکور</a:t>
            </a:r>
          </a:p>
          <a:p>
            <a:pPr>
              <a:buFontTx/>
              <a:buNone/>
            </a:pPr>
            <a:r>
              <a:rPr lang="fa-IR" sz="2800"/>
              <a:t>11/12 </a:t>
            </a:r>
            <a:r>
              <a:rPr lang="fa-IR"/>
              <a:t>خريد كالا 800</a:t>
            </a:r>
          </a:p>
          <a:p>
            <a:pPr>
              <a:buFontTx/>
              <a:buNone/>
            </a:pPr>
            <a:r>
              <a:rPr lang="fa-IR"/>
              <a:t>				حسابهاي پرداختني 800</a:t>
            </a:r>
          </a:p>
          <a:p>
            <a:pPr>
              <a:buFontTx/>
              <a:buNone/>
            </a:pPr>
            <a:r>
              <a:rPr lang="fa-IR" sz="2400"/>
              <a:t>هزينه‌هاي مستقيم خريد</a:t>
            </a:r>
            <a:r>
              <a:rPr lang="fa-IR"/>
              <a:t> 30</a:t>
            </a:r>
          </a:p>
          <a:p>
            <a:pPr>
              <a:buFontTx/>
              <a:buNone/>
            </a:pPr>
            <a:r>
              <a:rPr lang="fa-IR"/>
              <a:t>				بانك                        30</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1923" name="Rectangle 3"/>
          <p:cNvSpPr>
            <a:spLocks noGrp="1" noChangeArrowheads="1"/>
          </p:cNvSpPr>
          <p:nvPr>
            <p:ph idx="1"/>
          </p:nvPr>
        </p:nvSpPr>
        <p:spPr>
          <a:xfrm>
            <a:off x="611188" y="1989138"/>
            <a:ext cx="7847012" cy="3306762"/>
          </a:xfrm>
        </p:spPr>
        <p:txBody>
          <a:bodyPr/>
          <a:lstStyle/>
          <a:p>
            <a:pPr>
              <a:buFontTx/>
              <a:buNone/>
            </a:pPr>
            <a:r>
              <a:rPr lang="fa-IR"/>
              <a:t>12/12 برگشت قسمتي از كالاي خريداري به ارزش 50ريال به دليل عيب و نقص قرار شد اين مبلغ به عنوان تخفيف محاسبه شود.</a:t>
            </a:r>
          </a:p>
          <a:p>
            <a:pPr>
              <a:buFontTx/>
              <a:buNone/>
            </a:pPr>
            <a:endParaRPr lang="fa-IR"/>
          </a:p>
          <a:p>
            <a:pPr>
              <a:buFontTx/>
              <a:buNone/>
            </a:pPr>
            <a:r>
              <a:rPr lang="fa-IR" sz="2400"/>
              <a:t>12/12 </a:t>
            </a:r>
            <a:r>
              <a:rPr lang="fa-IR"/>
              <a:t>حسابهاي پرداختني 50</a:t>
            </a:r>
          </a:p>
          <a:p>
            <a:pPr>
              <a:buFontTx/>
              <a:buNone/>
            </a:pPr>
            <a:r>
              <a:rPr lang="fa-IR"/>
              <a:t>                                  برگشت از خريد و تخفيفات 50</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2947" name="Rectangle 3"/>
          <p:cNvSpPr>
            <a:spLocks noGrp="1" noChangeArrowheads="1"/>
          </p:cNvSpPr>
          <p:nvPr>
            <p:ph idx="1"/>
          </p:nvPr>
        </p:nvSpPr>
        <p:spPr>
          <a:xfrm>
            <a:off x="611188" y="1989138"/>
            <a:ext cx="7847012" cy="2332037"/>
          </a:xfrm>
        </p:spPr>
        <p:txBody>
          <a:bodyPr/>
          <a:lstStyle/>
          <a:p>
            <a:pPr>
              <a:buFontTx/>
              <a:buNone/>
            </a:pPr>
            <a:r>
              <a:rPr lang="fa-IR"/>
              <a:t>13/12 دريافت صورت تعمير اتومبيل به مبلغ 40ريال</a:t>
            </a:r>
          </a:p>
          <a:p>
            <a:pPr>
              <a:buFontTx/>
              <a:buNone/>
            </a:pPr>
            <a:endParaRPr lang="fa-IR"/>
          </a:p>
          <a:p>
            <a:pPr>
              <a:buFontTx/>
              <a:buNone/>
            </a:pPr>
            <a:r>
              <a:rPr lang="fa-IR"/>
              <a:t>13/12 هزينه تعميرات 40 </a:t>
            </a:r>
          </a:p>
          <a:p>
            <a:pPr>
              <a:buFontTx/>
              <a:buNone/>
            </a:pPr>
            <a:r>
              <a:rPr lang="fa-IR"/>
              <a:t>				حسابهاي پرداختني40</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3971" name="Rectangle 3"/>
          <p:cNvSpPr>
            <a:spLocks noGrp="1" noChangeArrowheads="1"/>
          </p:cNvSpPr>
          <p:nvPr>
            <p:ph idx="1"/>
          </p:nvPr>
        </p:nvSpPr>
        <p:spPr>
          <a:xfrm>
            <a:off x="0" y="1989138"/>
            <a:ext cx="8458200" cy="2819400"/>
          </a:xfrm>
        </p:spPr>
        <p:txBody>
          <a:bodyPr/>
          <a:lstStyle/>
          <a:p>
            <a:pPr>
              <a:buFontTx/>
              <a:buNone/>
            </a:pPr>
            <a:r>
              <a:rPr lang="fa-IR"/>
              <a:t>15/12 پرداخت وجه كالای خريداری در تاريخ 11/12 محاسبات:</a:t>
            </a:r>
          </a:p>
          <a:p>
            <a:pPr>
              <a:buFontTx/>
              <a:buNone/>
            </a:pPr>
            <a:r>
              <a:rPr lang="fa-IR"/>
              <a:t>اصل بدهي    = 750 </a:t>
            </a:r>
            <a:r>
              <a:rPr lang="fa-IR" sz="1500"/>
              <a:t>(البته اصل بدهي 800ريال بودکه 50ريال به دليل عيب کالاتخفيف گرفته شد)</a:t>
            </a:r>
          </a:p>
          <a:p>
            <a:pPr>
              <a:buFontTx/>
              <a:buNone/>
            </a:pPr>
            <a:r>
              <a:rPr lang="fa-IR"/>
              <a:t>تخفيف6%      = (45)</a:t>
            </a:r>
          </a:p>
          <a:p>
            <a:pPr>
              <a:buFontTx/>
              <a:buNone/>
            </a:pPr>
            <a:r>
              <a:rPr lang="fa-IR"/>
              <a:t>مبلغ پرداختي= 705</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lstStyle/>
          <a:p>
            <a:r>
              <a:rPr lang="fa-IR"/>
              <a:t>جزء اول: دارائي</a:t>
            </a:r>
            <a:r>
              <a:rPr lang="fa-IR">
                <a:cs typeface="Times New Roman" pitchFamily="18" charset="0"/>
              </a:rPr>
              <a:t>‌</a:t>
            </a:r>
            <a:r>
              <a:rPr lang="fa-IR"/>
              <a:t>ها</a:t>
            </a:r>
            <a:endParaRPr lang="en-US"/>
          </a:p>
        </p:txBody>
      </p:sp>
      <p:sp>
        <p:nvSpPr>
          <p:cNvPr id="454659" name="Rectangle 3"/>
          <p:cNvSpPr>
            <a:spLocks noGrp="1" noChangeArrowheads="1"/>
          </p:cNvSpPr>
          <p:nvPr>
            <p:ph idx="1"/>
          </p:nvPr>
        </p:nvSpPr>
        <p:spPr>
          <a:xfrm>
            <a:off x="611188" y="1989138"/>
            <a:ext cx="7847012" cy="4022725"/>
          </a:xfrm>
        </p:spPr>
        <p:txBody>
          <a:bodyPr/>
          <a:lstStyle/>
          <a:p>
            <a:pPr>
              <a:buFontTx/>
              <a:buNone/>
            </a:pPr>
            <a:r>
              <a:rPr lang="fa-IR" sz="2800"/>
              <a:t>اموال ملموس يا مطالبات از اشخاص و برخي اموال غير محسوس نظير:</a:t>
            </a:r>
          </a:p>
          <a:p>
            <a:pPr>
              <a:buFontTx/>
              <a:buChar char="-"/>
            </a:pPr>
            <a:r>
              <a:rPr lang="fa-IR" sz="2800"/>
              <a:t>موجودي نقدي ( صندوق – بانك و ...)</a:t>
            </a:r>
          </a:p>
          <a:p>
            <a:pPr>
              <a:buFontTx/>
              <a:buChar char="-"/>
            </a:pPr>
            <a:r>
              <a:rPr lang="fa-IR" sz="2800"/>
              <a:t>اثاثه اداري</a:t>
            </a:r>
          </a:p>
          <a:p>
            <a:pPr>
              <a:buFontTx/>
              <a:buChar char="-"/>
            </a:pPr>
            <a:r>
              <a:rPr lang="fa-IR" sz="2800"/>
              <a:t>مضرومات اداري</a:t>
            </a:r>
          </a:p>
          <a:p>
            <a:pPr>
              <a:buFontTx/>
              <a:buChar char="-"/>
            </a:pPr>
            <a:r>
              <a:rPr lang="fa-IR" sz="2800"/>
              <a:t>ساختمان</a:t>
            </a:r>
          </a:p>
          <a:p>
            <a:pPr>
              <a:buFontTx/>
              <a:buChar char="-"/>
            </a:pPr>
            <a:r>
              <a:rPr lang="fa-IR" sz="2800"/>
              <a:t>حسابهاي دريافتي</a:t>
            </a:r>
          </a:p>
          <a:p>
            <a:pPr>
              <a:buFontTx/>
              <a:buChar char="-"/>
            </a:pPr>
            <a:r>
              <a:rPr lang="fa-IR" sz="2800"/>
              <a:t>و ...</a:t>
            </a:r>
            <a:endParaRPr lang="en-US" sz="28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p:txBody>
          <a:bodyPr/>
          <a:lstStyle/>
          <a:p>
            <a:r>
              <a:rPr lang="fa-IR"/>
              <a:t>ثبت دفتر روزنامه :</a:t>
            </a:r>
            <a:endParaRPr lang="en-US"/>
          </a:p>
        </p:txBody>
      </p:sp>
      <p:sp>
        <p:nvSpPr>
          <p:cNvPr id="724995" name="Rectangle 3"/>
          <p:cNvSpPr>
            <a:spLocks noGrp="1" noChangeArrowheads="1"/>
          </p:cNvSpPr>
          <p:nvPr>
            <p:ph idx="1"/>
          </p:nvPr>
        </p:nvSpPr>
        <p:spPr>
          <a:xfrm>
            <a:off x="611188" y="1989138"/>
            <a:ext cx="7847012" cy="2332037"/>
          </a:xfrm>
        </p:spPr>
        <p:txBody>
          <a:bodyPr/>
          <a:lstStyle/>
          <a:p>
            <a:pPr>
              <a:buFontTx/>
              <a:buNone/>
            </a:pPr>
            <a:r>
              <a:rPr lang="fa-IR"/>
              <a:t>15/12 حسابهاي پرداختني 750</a:t>
            </a:r>
          </a:p>
          <a:p>
            <a:pPr>
              <a:buFontTx/>
              <a:buNone/>
            </a:pPr>
            <a:r>
              <a:rPr lang="fa-IR"/>
              <a:t>				تخفيفات نقدي خريد 45</a:t>
            </a:r>
          </a:p>
          <a:p>
            <a:pPr>
              <a:buFontTx/>
              <a:buNone/>
            </a:pPr>
            <a:r>
              <a:rPr lang="fa-IR"/>
              <a:t>				بانك 			 705</a:t>
            </a:r>
          </a:p>
          <a:p>
            <a:pPr>
              <a:buFontTx/>
              <a:buNone/>
            </a:pPr>
            <a:r>
              <a:rPr lang="fa-IR"/>
              <a:t>بابت پرداخت بدهي خريد پارچه</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p:txBody>
          <a:bodyPr/>
          <a:lstStyle/>
          <a:p>
            <a:r>
              <a:rPr lang="fa-IR"/>
              <a:t>فروش کالا به طور نسيه و باشرط:</a:t>
            </a:r>
            <a:endParaRPr lang="en-US"/>
          </a:p>
        </p:txBody>
      </p:sp>
      <p:sp>
        <p:nvSpPr>
          <p:cNvPr id="726019" name="Rectangle 3"/>
          <p:cNvSpPr>
            <a:spLocks noGrp="1" noChangeArrowheads="1"/>
          </p:cNvSpPr>
          <p:nvPr>
            <p:ph idx="1"/>
          </p:nvPr>
        </p:nvSpPr>
        <p:spPr>
          <a:xfrm>
            <a:off x="611188" y="1989138"/>
            <a:ext cx="7847012" cy="2819400"/>
          </a:xfrm>
        </p:spPr>
        <p:txBody>
          <a:bodyPr/>
          <a:lstStyle/>
          <a:p>
            <a:pPr>
              <a:buFontTx/>
              <a:buNone/>
            </a:pPr>
            <a:r>
              <a:rPr lang="fa-IR"/>
              <a:t>16/12 فروش كالا به ارزش 900ريال به طور نسيه با شرط ن/30-5/3</a:t>
            </a:r>
          </a:p>
          <a:p>
            <a:pPr>
              <a:buFontTx/>
              <a:buNone/>
            </a:pPr>
            <a:endParaRPr lang="fa-IR"/>
          </a:p>
          <a:p>
            <a:pPr>
              <a:buFontTx/>
              <a:buNone/>
            </a:pPr>
            <a:r>
              <a:rPr lang="fa-IR"/>
              <a:t>16/12 حسابهاي دريافتني 900</a:t>
            </a:r>
          </a:p>
          <a:p>
            <a:pPr>
              <a:buFontTx/>
              <a:buNone/>
            </a:pPr>
            <a:r>
              <a:rPr lang="fa-IR"/>
              <a:t>				            فروش كالا 900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p:txBody>
          <a:bodyPr/>
          <a:lstStyle/>
          <a:p>
            <a:r>
              <a:rPr lang="fa-IR"/>
              <a:t>برگشت از فروش :</a:t>
            </a:r>
            <a:endParaRPr lang="en-US"/>
          </a:p>
        </p:txBody>
      </p:sp>
      <p:sp>
        <p:nvSpPr>
          <p:cNvPr id="727043" name="Rectangle 3"/>
          <p:cNvSpPr>
            <a:spLocks noGrp="1" noChangeArrowheads="1"/>
          </p:cNvSpPr>
          <p:nvPr>
            <p:ph idx="1"/>
          </p:nvPr>
        </p:nvSpPr>
        <p:spPr>
          <a:xfrm>
            <a:off x="611188" y="1989138"/>
            <a:ext cx="7847012" cy="2819400"/>
          </a:xfrm>
        </p:spPr>
        <p:txBody>
          <a:bodyPr/>
          <a:lstStyle/>
          <a:p>
            <a:pPr>
              <a:buFontTx/>
              <a:buNone/>
            </a:pPr>
            <a:r>
              <a:rPr lang="fa-IR"/>
              <a:t>17/12 مبلغ 20ريال از پارچه فروخته شده ديروز به‌دليل عيب و نقص به عنوان تخفيف محاسبه شد</a:t>
            </a:r>
          </a:p>
          <a:p>
            <a:pPr>
              <a:buFontTx/>
              <a:buNone/>
            </a:pPr>
            <a:endParaRPr lang="fa-IR"/>
          </a:p>
          <a:p>
            <a:pPr>
              <a:buFontTx/>
              <a:buNone/>
            </a:pPr>
            <a:r>
              <a:rPr lang="fa-IR"/>
              <a:t>17/12 برگشت از فروش و تخفيفات 20</a:t>
            </a:r>
          </a:p>
          <a:p>
            <a:pPr>
              <a:buFontTx/>
              <a:buNone/>
            </a:pPr>
            <a:r>
              <a:rPr lang="fa-IR"/>
              <a:t>					حسابهاي دريافتني 20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a:lstStyle/>
          <a:p>
            <a:r>
              <a:rPr lang="fa-IR"/>
              <a:t>خريد نقدی ملزومات</a:t>
            </a:r>
            <a:endParaRPr lang="en-US"/>
          </a:p>
        </p:txBody>
      </p:sp>
      <p:sp>
        <p:nvSpPr>
          <p:cNvPr id="728067" name="Rectangle 3"/>
          <p:cNvSpPr>
            <a:spLocks noGrp="1" noChangeArrowheads="1"/>
          </p:cNvSpPr>
          <p:nvPr>
            <p:ph idx="1"/>
          </p:nvPr>
        </p:nvSpPr>
        <p:spPr>
          <a:xfrm>
            <a:off x="611188" y="1989138"/>
            <a:ext cx="7847012" cy="2332037"/>
          </a:xfrm>
        </p:spPr>
        <p:txBody>
          <a:bodyPr/>
          <a:lstStyle/>
          <a:p>
            <a:pPr>
              <a:buFontTx/>
              <a:buNone/>
            </a:pPr>
            <a:r>
              <a:rPr lang="fa-IR"/>
              <a:t>18/12 خريد ملزومات به ارزش 70 ريال به طور نقد</a:t>
            </a:r>
          </a:p>
          <a:p>
            <a:pPr>
              <a:buFontTx/>
              <a:buNone/>
            </a:pPr>
            <a:r>
              <a:rPr lang="fa-IR" sz="2800"/>
              <a:t>18/12</a:t>
            </a:r>
            <a:r>
              <a:rPr lang="fa-IR"/>
              <a:t> ملزومات اداري 70</a:t>
            </a:r>
            <a:endParaRPr lang="en-US"/>
          </a:p>
          <a:p>
            <a:pPr>
              <a:buFontTx/>
              <a:buNone/>
            </a:pPr>
            <a:r>
              <a:rPr lang="en-US"/>
              <a:t>				</a:t>
            </a:r>
            <a:r>
              <a:rPr lang="fa-IR"/>
              <a:t>	بانك 70</a:t>
            </a:r>
          </a:p>
          <a:p>
            <a:pPr>
              <a:buFontTx/>
              <a:buNone/>
            </a:pPr>
            <a:r>
              <a:rPr lang="fa-IR"/>
              <a:t>خريد ملزومات به طور نقد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a:xfrm>
            <a:off x="1116013" y="476250"/>
            <a:ext cx="7772400" cy="641350"/>
          </a:xfrm>
        </p:spPr>
        <p:txBody>
          <a:bodyPr/>
          <a:lstStyle/>
          <a:p>
            <a:r>
              <a:rPr lang="fa-IR" sz="3600"/>
              <a:t>دريافت وجه فروش نسيه و اعمال تخفيف نقدی</a:t>
            </a:r>
            <a:endParaRPr lang="en-US" sz="3600"/>
          </a:p>
        </p:txBody>
      </p:sp>
      <p:sp>
        <p:nvSpPr>
          <p:cNvPr id="729091" name="Rectangle 3"/>
          <p:cNvSpPr>
            <a:spLocks noGrp="1" noChangeArrowheads="1"/>
          </p:cNvSpPr>
          <p:nvPr>
            <p:ph idx="1"/>
          </p:nvPr>
        </p:nvSpPr>
        <p:spPr>
          <a:xfrm>
            <a:off x="179388" y="1989138"/>
            <a:ext cx="8278812" cy="3048000"/>
          </a:xfrm>
        </p:spPr>
        <p:txBody>
          <a:bodyPr/>
          <a:lstStyle/>
          <a:p>
            <a:pPr>
              <a:buFontTx/>
              <a:buNone/>
            </a:pPr>
            <a:r>
              <a:rPr lang="fa-IR"/>
              <a:t>19/12 دريافت وجه کالا فروخته شده در روز 16/12 محاسبات:</a:t>
            </a:r>
          </a:p>
          <a:p>
            <a:pPr>
              <a:buFontTx/>
              <a:buNone/>
            </a:pPr>
            <a:r>
              <a:rPr lang="fa-IR"/>
              <a:t>اصل طلب 		880ريال </a:t>
            </a:r>
            <a:r>
              <a:rPr lang="fa-IR" sz="1500"/>
              <a:t>(البته اصل طلب 900ريال بودکه 20ريال به دليل عيب کالاتخفيف داده  شد)</a:t>
            </a:r>
            <a:endParaRPr lang="fa-IR"/>
          </a:p>
          <a:p>
            <a:pPr>
              <a:buFontTx/>
              <a:buNone/>
            </a:pPr>
            <a:r>
              <a:rPr lang="fa-IR"/>
              <a:t>تخفيف5% 		</a:t>
            </a:r>
            <a:r>
              <a:rPr lang="fa-IR" u="sng"/>
              <a:t>(44)ريال</a:t>
            </a:r>
          </a:p>
          <a:p>
            <a:pPr>
              <a:buFontTx/>
              <a:buNone/>
            </a:pPr>
            <a:r>
              <a:rPr lang="fa-IR"/>
              <a:t>مبلغ دريافتي	836 ريال</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0114" name="Rectangle 2"/>
          <p:cNvSpPr>
            <a:spLocks noGrp="1" noChangeArrowheads="1"/>
          </p:cNvSpPr>
          <p:nvPr>
            <p:ph type="title"/>
          </p:nvPr>
        </p:nvSpPr>
        <p:spPr/>
        <p:txBody>
          <a:bodyPr/>
          <a:lstStyle/>
          <a:p>
            <a:r>
              <a:rPr lang="fa-IR"/>
              <a:t>ثبت دفتر روزنامه</a:t>
            </a:r>
            <a:endParaRPr lang="en-US"/>
          </a:p>
        </p:txBody>
      </p:sp>
      <p:sp>
        <p:nvSpPr>
          <p:cNvPr id="730115" name="Rectangle 3"/>
          <p:cNvSpPr>
            <a:spLocks noGrp="1" noChangeArrowheads="1"/>
          </p:cNvSpPr>
          <p:nvPr>
            <p:ph idx="1"/>
          </p:nvPr>
        </p:nvSpPr>
        <p:spPr>
          <a:xfrm>
            <a:off x="611188" y="1989138"/>
            <a:ext cx="7847012" cy="2916237"/>
          </a:xfrm>
        </p:spPr>
        <p:txBody>
          <a:bodyPr/>
          <a:lstStyle/>
          <a:p>
            <a:pPr>
              <a:buFontTx/>
              <a:buNone/>
            </a:pPr>
            <a:endParaRPr lang="fa-IR"/>
          </a:p>
          <a:p>
            <a:pPr>
              <a:buFontTx/>
              <a:buNone/>
            </a:pPr>
            <a:r>
              <a:rPr lang="fa-IR" sz="2400"/>
              <a:t>19/12             </a:t>
            </a:r>
            <a:r>
              <a:rPr lang="fa-IR"/>
              <a:t>بانك           836</a:t>
            </a:r>
            <a:endParaRPr lang="en-US"/>
          </a:p>
          <a:p>
            <a:pPr>
              <a:buFontTx/>
              <a:buNone/>
            </a:pPr>
            <a:r>
              <a:rPr lang="fa-IR" sz="2800"/>
              <a:t>تخفيفات نقدي فروش</a:t>
            </a:r>
            <a:r>
              <a:rPr lang="fa-IR"/>
              <a:t>       44</a:t>
            </a:r>
            <a:endParaRPr lang="en-US"/>
          </a:p>
          <a:p>
            <a:pPr>
              <a:buFontTx/>
              <a:buNone/>
            </a:pPr>
            <a:r>
              <a:rPr lang="en-US"/>
              <a:t>            </a:t>
            </a:r>
            <a:r>
              <a:rPr lang="fa-IR"/>
              <a:t>                 حسابهاي دريافتني880</a:t>
            </a:r>
            <a:endParaRPr lang="en-US"/>
          </a:p>
          <a:p>
            <a:pPr>
              <a:buFontTx/>
              <a:buNone/>
            </a:pP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lstStyle/>
          <a:p>
            <a:r>
              <a:rPr lang="fa-IR"/>
              <a:t>پرداخت هزينه :</a:t>
            </a:r>
            <a:endParaRPr lang="en-US"/>
          </a:p>
        </p:txBody>
      </p:sp>
      <p:sp>
        <p:nvSpPr>
          <p:cNvPr id="731139" name="Rectangle 3"/>
          <p:cNvSpPr>
            <a:spLocks noGrp="1" noChangeArrowheads="1"/>
          </p:cNvSpPr>
          <p:nvPr>
            <p:ph idx="1"/>
          </p:nvPr>
        </p:nvSpPr>
        <p:spPr>
          <a:xfrm>
            <a:off x="611188" y="1989138"/>
            <a:ext cx="7847012" cy="2916237"/>
          </a:xfrm>
        </p:spPr>
        <p:txBody>
          <a:bodyPr/>
          <a:lstStyle/>
          <a:p>
            <a:pPr>
              <a:buFontTx/>
              <a:buNone/>
            </a:pPr>
            <a:r>
              <a:rPr lang="fa-IR"/>
              <a:t>پرداخت بهاي برق مصرفي به ارزش20ريال و حقوق</a:t>
            </a:r>
          </a:p>
          <a:p>
            <a:pPr>
              <a:buFontTx/>
              <a:buNone/>
            </a:pPr>
            <a:r>
              <a:rPr lang="fa-IR"/>
              <a:t>كاركنان به ارزش50ريال</a:t>
            </a:r>
          </a:p>
          <a:p>
            <a:pPr>
              <a:buFontTx/>
              <a:buNone/>
            </a:pPr>
            <a:r>
              <a:rPr lang="fa-IR" sz="2800"/>
              <a:t>20/12   </a:t>
            </a:r>
            <a:r>
              <a:rPr lang="fa-IR"/>
              <a:t>هزينه حقوق 50</a:t>
            </a:r>
          </a:p>
          <a:p>
            <a:pPr>
              <a:buFontTx/>
              <a:buNone/>
            </a:pPr>
            <a:r>
              <a:rPr lang="fa-IR"/>
              <a:t>		    هزينه برق20</a:t>
            </a:r>
          </a:p>
          <a:p>
            <a:pPr>
              <a:buFontTx/>
              <a:buNone/>
            </a:pPr>
            <a:r>
              <a:rPr lang="fa-IR"/>
              <a:t>					بانك 70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2162" name="Rectangle 2"/>
          <p:cNvSpPr>
            <a:spLocks noGrp="1" noChangeArrowheads="1"/>
          </p:cNvSpPr>
          <p:nvPr>
            <p:ph type="title"/>
          </p:nvPr>
        </p:nvSpPr>
        <p:spPr>
          <a:xfrm>
            <a:off x="900113" y="333375"/>
            <a:ext cx="7772400" cy="641350"/>
          </a:xfrm>
        </p:spPr>
        <p:txBody>
          <a:bodyPr/>
          <a:lstStyle/>
          <a:p>
            <a:r>
              <a:rPr lang="fa-IR" sz="3600"/>
              <a:t>خريد نسيه کالا و پرداخت هزينه حمل</a:t>
            </a:r>
            <a:endParaRPr lang="en-US" sz="3600"/>
          </a:p>
        </p:txBody>
      </p:sp>
      <p:sp>
        <p:nvSpPr>
          <p:cNvPr id="732163" name="Rectangle 3"/>
          <p:cNvSpPr>
            <a:spLocks noGrp="1" noChangeArrowheads="1"/>
          </p:cNvSpPr>
          <p:nvPr>
            <p:ph idx="1"/>
          </p:nvPr>
        </p:nvSpPr>
        <p:spPr>
          <a:xfrm>
            <a:off x="611188" y="1989138"/>
            <a:ext cx="7847012" cy="3403600"/>
          </a:xfrm>
        </p:spPr>
        <p:txBody>
          <a:bodyPr/>
          <a:lstStyle/>
          <a:p>
            <a:pPr>
              <a:buFontTx/>
              <a:buNone/>
            </a:pPr>
            <a:r>
              <a:rPr lang="fa-IR"/>
              <a:t>24/12خريدكالا به ارزش500ريال به طور نسيه و پرداخت30ريال هزينه حمل</a:t>
            </a:r>
          </a:p>
          <a:p>
            <a:pPr>
              <a:buFontTx/>
              <a:buNone/>
            </a:pPr>
            <a:r>
              <a:rPr lang="fa-IR"/>
              <a:t>24/12خريدكالا500</a:t>
            </a:r>
          </a:p>
          <a:p>
            <a:pPr>
              <a:buFontTx/>
              <a:buNone/>
            </a:pPr>
            <a:r>
              <a:rPr lang="fa-IR"/>
              <a:t>			        حسابهاي پرداختني500</a:t>
            </a:r>
          </a:p>
          <a:p>
            <a:pPr>
              <a:buFontTx/>
              <a:buNone/>
            </a:pPr>
            <a:r>
              <a:rPr lang="fa-IR"/>
              <a:t>	</a:t>
            </a:r>
            <a:r>
              <a:rPr lang="fa-IR" sz="2800"/>
              <a:t>هزينه هاي مستقيم خريد30</a:t>
            </a:r>
          </a:p>
          <a:p>
            <a:pPr>
              <a:buFontTx/>
              <a:buNone/>
            </a:pPr>
            <a:r>
              <a:rPr lang="fa-IR"/>
              <a:t>					بانك          30 </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p:txBody>
          <a:bodyPr/>
          <a:lstStyle/>
          <a:p>
            <a:r>
              <a:rPr lang="fa-IR"/>
              <a:t>فروش نقد و نسيه کالا:</a:t>
            </a:r>
            <a:endParaRPr lang="en-US"/>
          </a:p>
        </p:txBody>
      </p:sp>
      <p:sp>
        <p:nvSpPr>
          <p:cNvPr id="733187" name="Rectangle 3"/>
          <p:cNvSpPr>
            <a:spLocks noGrp="1" noChangeArrowheads="1"/>
          </p:cNvSpPr>
          <p:nvPr>
            <p:ph idx="1"/>
          </p:nvPr>
        </p:nvSpPr>
        <p:spPr>
          <a:xfrm>
            <a:off x="611188" y="1989138"/>
            <a:ext cx="7847012" cy="2819400"/>
          </a:xfrm>
        </p:spPr>
        <p:txBody>
          <a:bodyPr/>
          <a:lstStyle/>
          <a:p>
            <a:pPr>
              <a:buFontTx/>
              <a:buNone/>
            </a:pPr>
            <a:r>
              <a:rPr lang="fa-IR"/>
              <a:t>26/12فروش پارچه به ارزش1000ريال كه 700ريال آن نقدومابقي نسيه بوده است</a:t>
            </a:r>
          </a:p>
          <a:p>
            <a:pPr>
              <a:buFontTx/>
              <a:buNone/>
            </a:pPr>
            <a:r>
              <a:rPr lang="fa-IR" sz="2000"/>
              <a:t>26/ 12  </a:t>
            </a:r>
            <a:r>
              <a:rPr lang="fa-IR" sz="2800"/>
              <a:t>    </a:t>
            </a:r>
            <a:r>
              <a:rPr lang="fa-IR"/>
              <a:t>بانك		700</a:t>
            </a:r>
          </a:p>
          <a:p>
            <a:pPr>
              <a:buFontTx/>
              <a:buNone/>
            </a:pPr>
            <a:r>
              <a:rPr lang="fa-IR"/>
              <a:t>		حسابهاي دريافتني300</a:t>
            </a:r>
          </a:p>
          <a:p>
            <a:pPr>
              <a:buFontTx/>
              <a:buNone/>
            </a:pPr>
            <a:r>
              <a:rPr lang="fa-IR"/>
              <a:t>						فروش كالا1000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p:txBody>
          <a:bodyPr/>
          <a:lstStyle/>
          <a:p>
            <a:r>
              <a:rPr lang="fa-IR"/>
              <a:t>پرداخت وجه بيمه :</a:t>
            </a:r>
            <a:endParaRPr lang="en-US"/>
          </a:p>
        </p:txBody>
      </p:sp>
      <p:sp>
        <p:nvSpPr>
          <p:cNvPr id="734211" name="Rectangle 3"/>
          <p:cNvSpPr>
            <a:spLocks noGrp="1" noChangeArrowheads="1"/>
          </p:cNvSpPr>
          <p:nvPr>
            <p:ph idx="1"/>
          </p:nvPr>
        </p:nvSpPr>
        <p:spPr>
          <a:xfrm>
            <a:off x="611188" y="1989138"/>
            <a:ext cx="7847012" cy="2235200"/>
          </a:xfrm>
        </p:spPr>
        <p:txBody>
          <a:bodyPr/>
          <a:lstStyle/>
          <a:p>
            <a:pPr>
              <a:buFontTx/>
              <a:buNone/>
            </a:pPr>
            <a:r>
              <a:rPr lang="fa-IR"/>
              <a:t>27/12پرداخت بيمه اتومبيل به ارزش36ريال براي12ماه آتي ‌‌(تاريخ شروع بيمه 20/12 مي‌باشد)</a:t>
            </a:r>
          </a:p>
          <a:p>
            <a:pPr>
              <a:buFontTx/>
              <a:buNone/>
            </a:pPr>
            <a:r>
              <a:rPr lang="fa-IR" sz="2400"/>
              <a:t>27/12</a:t>
            </a:r>
            <a:r>
              <a:rPr lang="fa-IR"/>
              <a:t>	پيش پرداخت بيمه	36</a:t>
            </a:r>
          </a:p>
          <a:p>
            <a:pPr>
              <a:buFontTx/>
              <a:buNone/>
            </a:pPr>
            <a:r>
              <a:rPr lang="fa-IR"/>
              <a:t>				بانك		36</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p:txBody>
          <a:bodyPr/>
          <a:lstStyle/>
          <a:p>
            <a:r>
              <a:rPr lang="fa-IR"/>
              <a:t>جزء دوم: بدهيها</a:t>
            </a:r>
            <a:endParaRPr lang="en-US"/>
          </a:p>
        </p:txBody>
      </p:sp>
      <p:sp>
        <p:nvSpPr>
          <p:cNvPr id="455683" name="Rectangle 3"/>
          <p:cNvSpPr>
            <a:spLocks noGrp="1" noChangeArrowheads="1"/>
          </p:cNvSpPr>
          <p:nvPr>
            <p:ph idx="1"/>
          </p:nvPr>
        </p:nvSpPr>
        <p:spPr>
          <a:xfrm>
            <a:off x="611188" y="1989138"/>
            <a:ext cx="7847012" cy="3403600"/>
          </a:xfrm>
        </p:spPr>
        <p:txBody>
          <a:bodyPr>
            <a:normAutofit/>
          </a:bodyPr>
          <a:lstStyle/>
          <a:p>
            <a:pPr>
              <a:buFontTx/>
              <a:buNone/>
            </a:pPr>
            <a:r>
              <a:rPr lang="fa-IR"/>
              <a:t>حقوق و ادعاهاي ديگران نسبت به دارائيهاي يك موسسه نظير:</a:t>
            </a:r>
          </a:p>
          <a:p>
            <a:pPr>
              <a:buFontTx/>
              <a:buChar char="-"/>
            </a:pPr>
            <a:r>
              <a:rPr lang="fa-IR"/>
              <a:t>حسابهاي پرداختي</a:t>
            </a:r>
          </a:p>
          <a:p>
            <a:pPr>
              <a:buFontTx/>
              <a:buChar char="-"/>
            </a:pPr>
            <a:r>
              <a:rPr lang="fa-IR"/>
              <a:t>اسناد پرداختي</a:t>
            </a:r>
          </a:p>
          <a:p>
            <a:pPr>
              <a:buFontTx/>
              <a:buChar char="-"/>
            </a:pPr>
            <a:r>
              <a:rPr lang="fa-IR"/>
              <a:t>اجاره پرداختي</a:t>
            </a:r>
          </a:p>
          <a:p>
            <a:pPr>
              <a:buFontTx/>
              <a:buChar char="-"/>
            </a:pPr>
            <a:r>
              <a:rPr lang="fa-IR"/>
              <a:t>و ...</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p:txBody>
          <a:bodyPr/>
          <a:lstStyle/>
          <a:p>
            <a:r>
              <a:rPr lang="fa-IR"/>
              <a:t>انجام انبار گرداني و تعيين موجودی :</a:t>
            </a:r>
            <a:endParaRPr lang="en-US"/>
          </a:p>
        </p:txBody>
      </p:sp>
      <p:sp>
        <p:nvSpPr>
          <p:cNvPr id="735235" name="Rectangle 3"/>
          <p:cNvSpPr>
            <a:spLocks noGrp="1" noChangeArrowheads="1"/>
          </p:cNvSpPr>
          <p:nvPr>
            <p:ph idx="1"/>
          </p:nvPr>
        </p:nvSpPr>
        <p:spPr>
          <a:xfrm>
            <a:off x="611188" y="1989138"/>
            <a:ext cx="7847012" cy="3916362"/>
          </a:xfrm>
        </p:spPr>
        <p:txBody>
          <a:bodyPr/>
          <a:lstStyle/>
          <a:p>
            <a:pPr>
              <a:buFontTx/>
              <a:buNone/>
            </a:pPr>
            <a:r>
              <a:rPr lang="fa-IR"/>
              <a:t>در تاريخ 29/12پارچه فروش نرفته درفروشگاه بر اساس گزارش به ميزان800ريال تعيين گرديد</a:t>
            </a:r>
          </a:p>
          <a:p>
            <a:pPr>
              <a:buFontTx/>
              <a:buNone/>
            </a:pPr>
            <a:r>
              <a:rPr lang="fa-IR"/>
              <a:t>29/12خلاصه سودوزيان150</a:t>
            </a:r>
          </a:p>
          <a:p>
            <a:pPr>
              <a:buFontTx/>
              <a:buNone/>
            </a:pPr>
            <a:r>
              <a:rPr lang="fa-IR"/>
              <a:t>				موجودی كالا	150</a:t>
            </a:r>
          </a:p>
          <a:p>
            <a:pPr>
              <a:buFontTx/>
              <a:buNone/>
            </a:pPr>
            <a:r>
              <a:rPr lang="fa-IR"/>
              <a:t>	موجودي كالا      800</a:t>
            </a:r>
          </a:p>
          <a:p>
            <a:pPr>
              <a:buFontTx/>
              <a:buNone/>
            </a:pPr>
            <a:r>
              <a:rPr lang="fa-IR"/>
              <a:t>			        خلاصه سود وزيان	800</a:t>
            </a:r>
          </a:p>
          <a:p>
            <a:pPr>
              <a:buFontTx/>
              <a:buNone/>
            </a:pPr>
            <a:r>
              <a:rPr lang="fa-IR" sz="2800"/>
              <a:t>اصلاح حساب موجودي كالا در انتهاي سال</a:t>
            </a:r>
            <a:endParaRPr lang="en-US" sz="28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52994" name="Object 2"/>
          <p:cNvGraphicFramePr>
            <a:graphicFrameLocks/>
          </p:cNvGraphicFramePr>
          <p:nvPr/>
        </p:nvGraphicFramePr>
        <p:xfrm>
          <a:off x="6516688" y="1916113"/>
          <a:ext cx="2032000" cy="4210050"/>
        </p:xfrm>
        <a:graphic>
          <a:graphicData uri="http://schemas.openxmlformats.org/presentationml/2006/ole">
            <mc:AlternateContent xmlns:mc="http://schemas.openxmlformats.org/markup-compatibility/2006">
              <mc:Choice xmlns:v="urn:schemas-microsoft-com:vml" Requires="v">
                <p:oleObj spid="_x0000_s853004" name="Clip" r:id="rId3" imgW="1644480" imgH="3396960" progId="">
                  <p:embed/>
                </p:oleObj>
              </mc:Choice>
              <mc:Fallback>
                <p:oleObj name="Clip" r:id="rId3" imgW="1644480" imgH="3396960" progId="">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688" y="1916113"/>
                        <a:ext cx="20320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52995" name="Rectangle 3"/>
          <p:cNvSpPr>
            <a:spLocks noGrp="1" noChangeArrowheads="1"/>
          </p:cNvSpPr>
          <p:nvPr>
            <p:ph type="title"/>
          </p:nvPr>
        </p:nvSpPr>
        <p:spPr>
          <a:xfrm>
            <a:off x="3276600" y="620713"/>
            <a:ext cx="4392613" cy="762000"/>
          </a:xfrm>
        </p:spPr>
        <p:txBody>
          <a:bodyPr/>
          <a:lstStyle/>
          <a:p>
            <a:pPr algn="ctr"/>
            <a:r>
              <a:rPr lang="fa-IR"/>
              <a:t>پايان    فصل   چهارم</a:t>
            </a:r>
            <a:endParaRPr lang="en-US"/>
          </a:p>
        </p:txBody>
      </p:sp>
      <p:sp>
        <p:nvSpPr>
          <p:cNvPr id="852996" name="Rectangle 4"/>
          <p:cNvSpPr>
            <a:spLocks noChangeArrowheads="1"/>
          </p:cNvSpPr>
          <p:nvPr/>
        </p:nvSpPr>
        <p:spPr bwMode="auto">
          <a:xfrm>
            <a:off x="1258888" y="2420938"/>
            <a:ext cx="3959225" cy="2101850"/>
          </a:xfrm>
          <a:prstGeom prst="rect">
            <a:avLst/>
          </a:prstGeom>
          <a:noFill/>
          <a:ln w="9525">
            <a:noFill/>
            <a:miter lim="800000"/>
            <a:headEnd/>
            <a:tailEnd/>
          </a:ln>
          <a:effectLst/>
        </p:spPr>
        <p:txBody>
          <a:bodyPr anchor="b">
            <a:spAutoFit/>
          </a:bodyPr>
          <a:lstStyle/>
          <a:p>
            <a:pPr eaLnBrk="1" hangingPunct="1"/>
            <a:r>
              <a:rPr lang="fa-IR" sz="4400">
                <a:solidFill>
                  <a:schemeClr val="tx2"/>
                </a:solidFill>
                <a:latin typeface="Times New Roman" pitchFamily="18" charset="0"/>
                <a:cs typeface="Zar" pitchFamily="2" charset="-78"/>
              </a:rPr>
              <a:t>موفق باشيد</a:t>
            </a:r>
            <a:br>
              <a:rPr lang="fa-IR" sz="4400">
                <a:solidFill>
                  <a:schemeClr val="tx2"/>
                </a:solidFill>
                <a:latin typeface="Times New Roman" pitchFamily="18" charset="0"/>
                <a:cs typeface="Zar" pitchFamily="2" charset="-78"/>
              </a:rPr>
            </a:br>
            <a:r>
              <a:rPr lang="fa-IR" sz="4400">
                <a:solidFill>
                  <a:schemeClr val="tx2"/>
                </a:solidFill>
                <a:latin typeface="Times New Roman" pitchFamily="18" charset="0"/>
                <a:cs typeface="Zar" pitchFamily="2" charset="-78"/>
              </a:rPr>
              <a:t>و</a:t>
            </a:r>
            <a:br>
              <a:rPr lang="fa-IR" sz="4400">
                <a:solidFill>
                  <a:schemeClr val="tx2"/>
                </a:solidFill>
                <a:latin typeface="Times New Roman" pitchFamily="18" charset="0"/>
                <a:cs typeface="Zar" pitchFamily="2" charset="-78"/>
              </a:rPr>
            </a:br>
            <a:r>
              <a:rPr lang="fa-IR" sz="4400">
                <a:solidFill>
                  <a:schemeClr val="tx2"/>
                </a:solidFill>
                <a:latin typeface="Times New Roman" pitchFamily="18" charset="0"/>
                <a:cs typeface="Zar" pitchFamily="2" charset="-78"/>
              </a:rPr>
              <a:t>به اميد ديدار</a:t>
            </a:r>
            <a:endParaRPr lang="en-US" sz="4400">
              <a:solidFill>
                <a:schemeClr val="tx2"/>
              </a:solidFill>
              <a:latin typeface="Times New Roman" pitchFamily="18" charset="0"/>
              <a:cs typeface="Zar" pitchFamily="2" charset="-78"/>
            </a:endParaRPr>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transition>
    <p:zoom dir="in"/>
  </p:transition>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283" name="Rectangle 3"/>
          <p:cNvSpPr>
            <a:spLocks noGrp="1" noChangeArrowheads="1"/>
          </p:cNvSpPr>
          <p:nvPr>
            <p:ph idx="1"/>
          </p:nvPr>
        </p:nvSpPr>
        <p:spPr>
          <a:xfrm>
            <a:off x="611188" y="1989138"/>
            <a:ext cx="7847012" cy="2185987"/>
          </a:xfrm>
        </p:spPr>
        <p:txBody>
          <a:bodyPr/>
          <a:lstStyle/>
          <a:p>
            <a:pPr>
              <a:buFontTx/>
              <a:buNone/>
            </a:pPr>
            <a:r>
              <a:rPr lang="fa-IR"/>
              <a:t>هدف كلي</a:t>
            </a:r>
          </a:p>
          <a:p>
            <a:pPr>
              <a:buFontTx/>
              <a:buNone/>
            </a:pPr>
            <a:r>
              <a:rPr lang="fa-IR" sz="4400"/>
              <a:t>آشنايي با چگونگي تعديل حسابها،</a:t>
            </a:r>
          </a:p>
          <a:p>
            <a:pPr>
              <a:buFontTx/>
              <a:buNone/>
            </a:pPr>
            <a:r>
              <a:rPr lang="fa-IR" sz="4400"/>
              <a:t> بستن حسابهاي موقت ودائم</a:t>
            </a:r>
            <a:endParaRPr lang="en-US" sz="4400"/>
          </a:p>
        </p:txBody>
      </p:sp>
      <p:sp>
        <p:nvSpPr>
          <p:cNvPr id="737284" name="WordArt 4" descr="Paper bag"/>
          <p:cNvSpPr>
            <a:spLocks noChangeArrowheads="1" noChangeShapeType="1" noTextEdit="1"/>
          </p:cNvSpPr>
          <p:nvPr/>
        </p:nvSpPr>
        <p:spPr bwMode="auto">
          <a:xfrm>
            <a:off x="4284663" y="333375"/>
            <a:ext cx="2951162" cy="1150938"/>
          </a:xfrm>
          <a:prstGeom prst="rect">
            <a:avLst/>
          </a:prstGeom>
        </p:spPr>
        <p:txBody>
          <a:bodyPr wrap="none" fromWordArt="1">
            <a:prstTxWarp prst="textCascadeUp">
              <a:avLst>
                <a:gd name="adj" fmla="val 95588"/>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fa-IR" sz="3600" kern="10">
                <a:ln w="9525">
                  <a:miter lim="800000"/>
                  <a:headEnd/>
                  <a:tailEnd/>
                </a:ln>
                <a:blipFill dpi="0" rotWithShape="0">
                  <a:blip r:embed="rId2"/>
                  <a:srcRect/>
                  <a:tile tx="0" ty="0" sx="100000" sy="100000" flip="none" algn="tl"/>
                </a:blipFill>
                <a:latin typeface="Arial Black"/>
              </a:rPr>
              <a:t>فصل پنجم</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r>
              <a:rPr lang="fa-IR"/>
              <a:t>انواع حسابها :(</a:t>
            </a:r>
            <a:r>
              <a:rPr lang="fa-IR" sz="4000"/>
              <a:t>دائمي , موقت و مخلوط</a:t>
            </a:r>
            <a:r>
              <a:rPr lang="fa-IR"/>
              <a:t> )</a:t>
            </a:r>
            <a:endParaRPr lang="en-US"/>
          </a:p>
        </p:txBody>
      </p:sp>
      <p:sp>
        <p:nvSpPr>
          <p:cNvPr id="738307" name="Rectangle 3"/>
          <p:cNvSpPr>
            <a:spLocks noGrp="1" noChangeArrowheads="1"/>
          </p:cNvSpPr>
          <p:nvPr>
            <p:ph idx="1"/>
          </p:nvPr>
        </p:nvSpPr>
        <p:spPr>
          <a:xfrm>
            <a:off x="611188" y="1989138"/>
            <a:ext cx="7847012" cy="3403600"/>
          </a:xfrm>
        </p:spPr>
        <p:txBody>
          <a:bodyPr/>
          <a:lstStyle/>
          <a:p>
            <a:pPr>
              <a:buFontTx/>
              <a:buNone/>
            </a:pPr>
            <a:endParaRPr lang="fa-IR"/>
          </a:p>
          <a:p>
            <a:pPr>
              <a:buFontTx/>
              <a:buNone/>
            </a:pPr>
            <a:r>
              <a:rPr lang="fa-IR"/>
              <a:t>	1_حسابهاي دائمي(واقعي)</a:t>
            </a:r>
          </a:p>
          <a:p>
            <a:pPr>
              <a:buFontTx/>
              <a:buNone/>
            </a:pPr>
            <a:r>
              <a:rPr lang="fa-IR"/>
              <a:t>			فقط مربوط به يك دوره مالي نبوده و به </a:t>
            </a:r>
          </a:p>
          <a:p>
            <a:pPr>
              <a:buFontTx/>
              <a:buNone/>
            </a:pPr>
            <a:r>
              <a:rPr lang="fa-IR"/>
              <a:t>			دوره مالي بعد منتقل مي‌شوند</a:t>
            </a:r>
          </a:p>
          <a:p>
            <a:r>
              <a:rPr lang="fa-IR"/>
              <a:t>كليه حسابهاي ترازنامه (دارائيها، بدهيها و سرمايه) دائمي هستند</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1011" name="Rectangle 3"/>
          <p:cNvSpPr>
            <a:spLocks noGrp="1" noChangeArrowheads="1"/>
          </p:cNvSpPr>
          <p:nvPr>
            <p:ph idx="1"/>
          </p:nvPr>
        </p:nvSpPr>
        <p:spPr>
          <a:xfrm>
            <a:off x="611188" y="1989138"/>
            <a:ext cx="7847012" cy="3209925"/>
          </a:xfrm>
        </p:spPr>
        <p:txBody>
          <a:bodyPr/>
          <a:lstStyle/>
          <a:p>
            <a:pPr>
              <a:buFontTx/>
              <a:buNone/>
            </a:pPr>
            <a:r>
              <a:rPr lang="fa-IR"/>
              <a:t>2- حسابهاي موقتي (اسمي)</a:t>
            </a:r>
          </a:p>
          <a:p>
            <a:pPr>
              <a:buFontTx/>
              <a:buNone/>
            </a:pPr>
            <a:r>
              <a:rPr lang="fa-IR"/>
              <a:t>اين حسابها در انتهاي دوره مالي بسته شده و به دوره بعد منتقل نمي‌شود</a:t>
            </a:r>
          </a:p>
          <a:p>
            <a:r>
              <a:rPr lang="fa-IR"/>
              <a:t>كليه حسابهاي صورت سود و زيان كه (فروش، درآمد، خريد،هزينه‌ها) به حساب خلاصه سود و زيان بسته مي‌شوند، موقتي هستند.</a:t>
            </a:r>
            <a:endParaRPr lang="en-US"/>
          </a:p>
        </p:txBody>
      </p:sp>
      <p:sp>
        <p:nvSpPr>
          <p:cNvPr id="811013" name="Rectangle 5"/>
          <p:cNvSpPr>
            <a:spLocks noChangeArrowheads="1"/>
          </p:cNvSpPr>
          <p:nvPr/>
        </p:nvSpPr>
        <p:spPr bwMode="auto">
          <a:xfrm>
            <a:off x="1187450" y="404813"/>
            <a:ext cx="7772400" cy="762000"/>
          </a:xfrm>
          <a:prstGeom prst="rect">
            <a:avLst/>
          </a:prstGeom>
          <a:noFill/>
          <a:ln w="9525">
            <a:noFill/>
            <a:miter lim="800000"/>
            <a:headEnd/>
            <a:tailEnd/>
          </a:ln>
          <a:effectLst/>
        </p:spPr>
        <p:txBody>
          <a:bodyPr anchor="b">
            <a:spAutoFit/>
          </a:bodyPr>
          <a:lstStyle/>
          <a:p>
            <a:pPr eaLnBrk="1" hangingPunct="1"/>
            <a:r>
              <a:rPr lang="fa-IR" sz="4400">
                <a:solidFill>
                  <a:schemeClr val="tx2"/>
                </a:solidFill>
                <a:latin typeface="Times New Roman" pitchFamily="18" charset="0"/>
                <a:cs typeface="Zar" pitchFamily="2" charset="-78"/>
              </a:rPr>
              <a:t>انواع حسابها :(</a:t>
            </a:r>
            <a:r>
              <a:rPr lang="fa-IR" sz="4000">
                <a:solidFill>
                  <a:schemeClr val="tx2"/>
                </a:solidFill>
                <a:latin typeface="Times New Roman" pitchFamily="18" charset="0"/>
                <a:cs typeface="Zar" pitchFamily="2" charset="-78"/>
              </a:rPr>
              <a:t>دائمي , موقت و مخلوط</a:t>
            </a:r>
            <a:r>
              <a:rPr lang="fa-IR" sz="4400">
                <a:solidFill>
                  <a:schemeClr val="tx2"/>
                </a:solidFill>
                <a:latin typeface="Times New Roman" pitchFamily="18" charset="0"/>
                <a:cs typeface="Zar" pitchFamily="2" charset="-78"/>
              </a:rPr>
              <a:t> )</a:t>
            </a:r>
            <a:endParaRPr lang="en-US" sz="4400">
              <a:solidFill>
                <a:schemeClr val="tx2"/>
              </a:solidFill>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2037" name="Rectangle 5"/>
          <p:cNvSpPr>
            <a:spLocks noGrp="1" noChangeArrowheads="1"/>
          </p:cNvSpPr>
          <p:nvPr>
            <p:ph type="title"/>
          </p:nvPr>
        </p:nvSpPr>
        <p:spPr>
          <a:noFill/>
          <a:ln/>
        </p:spPr>
        <p:txBody>
          <a:bodyPr/>
          <a:lstStyle/>
          <a:p>
            <a:r>
              <a:rPr lang="fa-IR"/>
              <a:t>انواع حسابها :(</a:t>
            </a:r>
            <a:r>
              <a:rPr lang="fa-IR" sz="4000"/>
              <a:t>دائمي , موقت و مخلوط</a:t>
            </a:r>
            <a:r>
              <a:rPr lang="fa-IR"/>
              <a:t> )</a:t>
            </a:r>
            <a:endParaRPr lang="en-US"/>
          </a:p>
        </p:txBody>
      </p:sp>
      <p:sp>
        <p:nvSpPr>
          <p:cNvPr id="812035" name="Rectangle 3"/>
          <p:cNvSpPr>
            <a:spLocks noGrp="1" noChangeArrowheads="1"/>
          </p:cNvSpPr>
          <p:nvPr>
            <p:ph idx="1"/>
          </p:nvPr>
        </p:nvSpPr>
        <p:spPr>
          <a:xfrm>
            <a:off x="611188" y="1989138"/>
            <a:ext cx="7847012" cy="3306762"/>
          </a:xfrm>
        </p:spPr>
        <p:txBody>
          <a:bodyPr/>
          <a:lstStyle/>
          <a:p>
            <a:pPr>
              <a:buFontTx/>
              <a:buNone/>
            </a:pPr>
            <a:r>
              <a:rPr lang="fa-IR"/>
              <a:t>3- حسابهاي مخلوط</a:t>
            </a:r>
          </a:p>
          <a:p>
            <a:pPr>
              <a:buFontTx/>
              <a:buNone/>
            </a:pPr>
            <a:r>
              <a:rPr lang="fa-IR"/>
              <a:t>مانده اين حسابها مخلوطي از حسابهاي دائمي و موقت است كه با اصلاح حسابها قسمت دائمي از موقت جدا مي‌شود.</a:t>
            </a:r>
          </a:p>
          <a:p>
            <a:r>
              <a:rPr lang="fa-IR"/>
              <a:t>ثبتهاي اصلاحي درچهارگروه طبقه بندي مي شود</a:t>
            </a:r>
          </a:p>
          <a:p>
            <a:r>
              <a:rPr lang="fa-IR"/>
              <a:t>ثبتهاي اصلاحي درپايان دوره انجام ميشود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r>
              <a:rPr lang="fa-IR"/>
              <a:t>گروه اول:پيش پرداختهاي هزينه</a:t>
            </a:r>
            <a:endParaRPr lang="en-US"/>
          </a:p>
        </p:txBody>
      </p:sp>
      <p:sp>
        <p:nvSpPr>
          <p:cNvPr id="739331" name="Rectangle 3"/>
          <p:cNvSpPr>
            <a:spLocks noGrp="1" noChangeArrowheads="1"/>
          </p:cNvSpPr>
          <p:nvPr>
            <p:ph idx="1"/>
          </p:nvPr>
        </p:nvSpPr>
        <p:spPr>
          <a:xfrm>
            <a:off x="611188" y="1989138"/>
            <a:ext cx="7847012" cy="2138362"/>
          </a:xfrm>
        </p:spPr>
        <p:txBody>
          <a:bodyPr/>
          <a:lstStyle/>
          <a:p>
            <a:pPr>
              <a:buFontTx/>
              <a:buNone/>
            </a:pPr>
            <a:r>
              <a:rPr lang="fa-IR"/>
              <a:t>	هزينه اي كه منافع آن دربيش ازيك دوره مالي عايدمي‌گردد.</a:t>
            </a:r>
          </a:p>
          <a:p>
            <a:pPr>
              <a:buFontTx/>
              <a:buNone/>
            </a:pPr>
            <a:r>
              <a:rPr lang="fa-IR"/>
              <a:t>(مانند پيش پرداخت بيمه واستهلاك مربوط به ساختمان و نظاير آن)</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p:txBody>
          <a:bodyPr/>
          <a:lstStyle/>
          <a:p>
            <a:r>
              <a:rPr lang="fa-IR"/>
              <a:t>روش اول : ثبت در دارائي</a:t>
            </a:r>
            <a:endParaRPr lang="en-US"/>
          </a:p>
        </p:txBody>
      </p:sp>
      <p:sp>
        <p:nvSpPr>
          <p:cNvPr id="740355" name="Rectangle 3"/>
          <p:cNvSpPr>
            <a:spLocks noGrp="1" noChangeArrowheads="1"/>
          </p:cNvSpPr>
          <p:nvPr>
            <p:ph idx="1"/>
          </p:nvPr>
        </p:nvSpPr>
        <p:spPr>
          <a:xfrm>
            <a:off x="611188" y="1989138"/>
            <a:ext cx="7847012" cy="1747837"/>
          </a:xfrm>
        </p:spPr>
        <p:txBody>
          <a:bodyPr/>
          <a:lstStyle/>
          <a:p>
            <a:pPr>
              <a:buFontTx/>
              <a:buNone/>
            </a:pPr>
            <a:r>
              <a:rPr lang="fa-IR"/>
              <a:t>روش اول درثبت پيش پرداختهاي هزينه</a:t>
            </a:r>
          </a:p>
          <a:p>
            <a:pPr>
              <a:buFontTx/>
              <a:buNone/>
            </a:pPr>
            <a:r>
              <a:rPr lang="fa-IR"/>
              <a:t>1-ثبت پيش پرداخت  در بدهكار دارايي</a:t>
            </a:r>
          </a:p>
          <a:p>
            <a:r>
              <a:rPr lang="fa-IR"/>
              <a:t>قسمت منقضي شده به حساب هزينه منتقل مي‌شود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1378" name="Rectangle 2"/>
          <p:cNvSpPr>
            <a:spLocks noGrp="1" noChangeArrowheads="1"/>
          </p:cNvSpPr>
          <p:nvPr>
            <p:ph type="title"/>
          </p:nvPr>
        </p:nvSpPr>
        <p:spPr/>
        <p:txBody>
          <a:bodyPr/>
          <a:lstStyle/>
          <a:p>
            <a:r>
              <a:rPr lang="fa-IR"/>
              <a:t>انواع:1-ثبت تعديلات استهلاك</a:t>
            </a:r>
            <a:endParaRPr lang="en-US"/>
          </a:p>
        </p:txBody>
      </p:sp>
      <p:sp>
        <p:nvSpPr>
          <p:cNvPr id="741379" name="Rectangle 3"/>
          <p:cNvSpPr>
            <a:spLocks noGrp="1" noChangeArrowheads="1"/>
          </p:cNvSpPr>
          <p:nvPr>
            <p:ph idx="1"/>
          </p:nvPr>
        </p:nvSpPr>
        <p:spPr>
          <a:xfrm>
            <a:off x="323850" y="1989138"/>
            <a:ext cx="8569325" cy="3600450"/>
          </a:xfrm>
        </p:spPr>
        <p:txBody>
          <a:bodyPr/>
          <a:lstStyle/>
          <a:p>
            <a:pPr>
              <a:buFontTx/>
              <a:buNone/>
            </a:pPr>
            <a:r>
              <a:rPr lang="fa-IR"/>
              <a:t>فرض كنيد شركت آلفا ساختماني را به ارزش 2.400.000</a:t>
            </a:r>
          </a:p>
          <a:p>
            <a:pPr>
              <a:buFontTx/>
              <a:buNone/>
            </a:pPr>
            <a:r>
              <a:rPr lang="fa-IR"/>
              <a:t>دراول فروردين ماه خريداري كرده  باشد. اگر عمر مفيد ساختمان20 سال باشد، پس ارزش ساختمان به تدريج ودرطول20سال به هزينه تبديل مي‌شود به شرطي كه ساختمان ارزش اسقاط نداشته باشد پس هرسال 120.000(20/2.400.000) ريال هزينه استهلاك ساختمان است</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2403" name="Rectangle 3"/>
          <p:cNvSpPr>
            <a:spLocks noGrp="1" noChangeArrowheads="1"/>
          </p:cNvSpPr>
          <p:nvPr>
            <p:ph idx="1"/>
          </p:nvPr>
        </p:nvSpPr>
        <p:spPr>
          <a:xfrm>
            <a:off x="611188" y="1989138"/>
            <a:ext cx="7847012" cy="2819400"/>
          </a:xfrm>
        </p:spPr>
        <p:txBody>
          <a:bodyPr/>
          <a:lstStyle/>
          <a:p>
            <a:pPr>
              <a:buFontTx/>
              <a:buNone/>
            </a:pPr>
            <a:r>
              <a:rPr lang="fa-IR"/>
              <a:t>و بدين ترتيب براي يکسال مبلغ120.000ريال هزينه شده است</a:t>
            </a:r>
          </a:p>
          <a:p>
            <a:pPr>
              <a:buFontTx/>
              <a:buNone/>
            </a:pPr>
            <a:r>
              <a:rPr lang="fa-IR"/>
              <a:t>ثبت اصلاحي در 29/12 به شرح زيراست</a:t>
            </a:r>
          </a:p>
          <a:p>
            <a:pPr>
              <a:buFontTx/>
              <a:buNone/>
            </a:pPr>
            <a:r>
              <a:rPr lang="fa-IR"/>
              <a:t>29/12 هزينه استهكلاك ساختمان 120.000</a:t>
            </a:r>
          </a:p>
          <a:p>
            <a:pPr>
              <a:buFontTx/>
              <a:buNone/>
            </a:pPr>
            <a:r>
              <a:rPr lang="fa-IR"/>
              <a:t>				استهلاك انباشته ساختمان120.000</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normAutofit/>
          </a:bodyPr>
          <a:lstStyle/>
          <a:p>
            <a:r>
              <a:rPr lang="fa-IR"/>
              <a:t>جزء سوم: حقوق صاحبان سرمايه</a:t>
            </a:r>
            <a:endParaRPr lang="en-US"/>
          </a:p>
        </p:txBody>
      </p:sp>
      <p:sp>
        <p:nvSpPr>
          <p:cNvPr id="456707" name="Rectangle 3"/>
          <p:cNvSpPr>
            <a:spLocks noGrp="1" noChangeArrowheads="1"/>
          </p:cNvSpPr>
          <p:nvPr>
            <p:ph idx="1"/>
          </p:nvPr>
        </p:nvSpPr>
        <p:spPr>
          <a:xfrm>
            <a:off x="611188" y="1989138"/>
            <a:ext cx="7847012" cy="3382962"/>
          </a:xfrm>
        </p:spPr>
        <p:txBody>
          <a:bodyPr/>
          <a:lstStyle/>
          <a:p>
            <a:pPr>
              <a:buFontTx/>
              <a:buNone/>
            </a:pPr>
            <a:r>
              <a:rPr lang="fa-IR" sz="7200"/>
              <a:t>خالص حقوق و ادعاهاي صاحب موسسه</a:t>
            </a:r>
            <a:endParaRPr lang="en-US" sz="72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3427" name="Rectangle 3"/>
          <p:cNvSpPr>
            <a:spLocks noGrp="1" noChangeArrowheads="1"/>
          </p:cNvSpPr>
          <p:nvPr>
            <p:ph idx="1"/>
          </p:nvPr>
        </p:nvSpPr>
        <p:spPr>
          <a:xfrm>
            <a:off x="611188" y="1989138"/>
            <a:ext cx="7847012" cy="3113087"/>
          </a:xfrm>
        </p:spPr>
        <p:txBody>
          <a:bodyPr/>
          <a:lstStyle/>
          <a:p>
            <a:pPr>
              <a:buFontTx/>
              <a:buNone/>
            </a:pPr>
            <a:r>
              <a:rPr lang="fa-IR"/>
              <a:t>حساب هزينه استهلاك باساير هزينه‌ها درحساب  خلاصه سود و زيان بسته مي‌شود وحساب استهلاك انباشته نيزبه عنوان حساب كاهنده دارائي در ترازنامه و در ذيل حساب ساختمان منعكس وبه سال بعد منتقل مي‌شود</a:t>
            </a:r>
          </a:p>
          <a:p>
            <a:pPr>
              <a:buFontTx/>
              <a:buNone/>
            </a:pP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4451" name="Rectangle 3"/>
          <p:cNvSpPr>
            <a:spLocks noGrp="1" noChangeArrowheads="1"/>
          </p:cNvSpPr>
          <p:nvPr>
            <p:ph idx="1"/>
          </p:nvPr>
        </p:nvSpPr>
        <p:spPr>
          <a:xfrm>
            <a:off x="611188" y="1989138"/>
            <a:ext cx="7847012" cy="579437"/>
          </a:xfrm>
        </p:spPr>
        <p:txBody>
          <a:bodyPr/>
          <a:lstStyle/>
          <a:p>
            <a:r>
              <a:rPr lang="fa-IR"/>
              <a:t>روش مستقيم در محاسبه استهلاك</a:t>
            </a:r>
            <a:endParaRPr lang="en-US"/>
          </a:p>
        </p:txBody>
      </p:sp>
      <p:graphicFrame>
        <p:nvGraphicFramePr>
          <p:cNvPr id="744476" name="Group 28"/>
          <p:cNvGraphicFramePr>
            <a:graphicFrameLocks noGrp="1"/>
          </p:cNvGraphicFramePr>
          <p:nvPr/>
        </p:nvGraphicFramePr>
        <p:xfrm>
          <a:off x="684213" y="3213100"/>
          <a:ext cx="7704137" cy="1036320"/>
        </p:xfrm>
        <a:graphic>
          <a:graphicData uri="http://schemas.openxmlformats.org/drawingml/2006/table">
            <a:tbl>
              <a:tblPr/>
              <a:tblGrid>
                <a:gridCol w="2735262">
                  <a:extLst>
                    <a:ext uri="{9D8B030D-6E8A-4147-A177-3AD203B41FA5}">
                      <a16:colId xmlns:a16="http://schemas.microsoft.com/office/drawing/2014/main" val="20000"/>
                    </a:ext>
                  </a:extLst>
                </a:gridCol>
                <a:gridCol w="4968875">
                  <a:extLst>
                    <a:ext uri="{9D8B030D-6E8A-4147-A177-3AD203B41FA5}">
                      <a16:colId xmlns:a16="http://schemas.microsoft.com/office/drawing/2014/main" val="20001"/>
                    </a:ext>
                  </a:extLst>
                </a:gridCol>
              </a:tblGrid>
              <a:tr h="433388">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 استهلاك سالانه</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ارزش اسقاط- قيمت تمام شده</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180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سالهاي عمر مفيد</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44478" name="Rectangle 30"/>
          <p:cNvSpPr>
            <a:spLocks noChangeArrowheads="1"/>
          </p:cNvSpPr>
          <p:nvPr/>
        </p:nvSpPr>
        <p:spPr bwMode="auto">
          <a:xfrm>
            <a:off x="684213" y="4652963"/>
            <a:ext cx="7847012" cy="579437"/>
          </a:xfrm>
          <a:prstGeom prst="rect">
            <a:avLst/>
          </a:prstGeom>
          <a:noFill/>
          <a:ln w="9525">
            <a:noFill/>
            <a:miter lim="800000"/>
            <a:headEnd/>
            <a:tailEnd/>
          </a:ln>
          <a:effectLst/>
        </p:spPr>
        <p:txBody>
          <a:bodyPr>
            <a:spAutoFit/>
          </a:bodyPr>
          <a:lstStyle/>
          <a:p>
            <a:pPr marL="342900" indent="-342900" eaLnBrk="1" hangingPunct="1">
              <a:spcBef>
                <a:spcPct val="20000"/>
              </a:spcBef>
              <a:buSzPct val="85000"/>
              <a:buFontTx/>
              <a:buBlip>
                <a:blip r:embed="rId2"/>
              </a:buBlip>
            </a:pPr>
            <a:r>
              <a:rPr lang="fa-IR" sz="3200">
                <a:cs typeface="Zar" pitchFamily="2" charset="-78"/>
              </a:rPr>
              <a:t>سايرروشها درفصول بعد بررسي مي‌شود</a:t>
            </a:r>
            <a:endParaRPr lang="en-US" sz="3200">
              <a:cs typeface="Zar" pitchFamily="2" charset="-78"/>
            </a:endParaRPr>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a:lstStyle/>
          <a:p>
            <a:r>
              <a:rPr lang="fa-IR"/>
              <a:t>2-ثبت تعديلات پيش پرداخت بيمه</a:t>
            </a:r>
            <a:endParaRPr lang="en-US"/>
          </a:p>
        </p:txBody>
      </p:sp>
      <p:sp>
        <p:nvSpPr>
          <p:cNvPr id="745475" name="Rectangle 3"/>
          <p:cNvSpPr>
            <a:spLocks noGrp="1" noChangeArrowheads="1"/>
          </p:cNvSpPr>
          <p:nvPr>
            <p:ph idx="1"/>
          </p:nvPr>
        </p:nvSpPr>
        <p:spPr>
          <a:xfrm>
            <a:off x="611188" y="1989138"/>
            <a:ext cx="7847012" cy="2625725"/>
          </a:xfrm>
        </p:spPr>
        <p:txBody>
          <a:bodyPr/>
          <a:lstStyle/>
          <a:p>
            <a:pPr>
              <a:buFontTx/>
              <a:buNone/>
            </a:pPr>
            <a:r>
              <a:rPr lang="fa-IR"/>
              <a:t>	فرض كنيد موسسه آلفاباپرداخت مبلغ180.000ريال در تاريخ اول شهريوراتومبيل موسسه رابراي يكسال بيمه نمايد.</a:t>
            </a:r>
          </a:p>
          <a:p>
            <a:pPr>
              <a:buFontTx/>
              <a:buNone/>
            </a:pPr>
            <a:r>
              <a:rPr lang="fa-IR"/>
              <a:t>	ثبت دفترروزنامه درتاريخ اول شهريورچنين خواهد بود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6500" name="Rectangle 4"/>
          <p:cNvSpPr>
            <a:spLocks noGrp="1" noChangeArrowheads="1"/>
          </p:cNvSpPr>
          <p:nvPr>
            <p:ph type="title"/>
          </p:nvPr>
        </p:nvSpPr>
        <p:spPr>
          <a:noFill/>
          <a:ln/>
        </p:spPr>
        <p:txBody>
          <a:bodyPr/>
          <a:lstStyle/>
          <a:p>
            <a:r>
              <a:rPr lang="fa-IR"/>
              <a:t>2-ثبت تعديلات پيش پرداخت بيمه</a:t>
            </a:r>
            <a:endParaRPr lang="en-US"/>
          </a:p>
        </p:txBody>
      </p:sp>
      <p:sp>
        <p:nvSpPr>
          <p:cNvPr id="746499" name="Rectangle 3"/>
          <p:cNvSpPr>
            <a:spLocks noGrp="1" noChangeArrowheads="1"/>
          </p:cNvSpPr>
          <p:nvPr>
            <p:ph idx="1"/>
          </p:nvPr>
        </p:nvSpPr>
        <p:spPr>
          <a:xfrm>
            <a:off x="611188" y="1989138"/>
            <a:ext cx="7847012" cy="1747837"/>
          </a:xfrm>
        </p:spPr>
        <p:txBody>
          <a:bodyPr/>
          <a:lstStyle/>
          <a:p>
            <a:pPr>
              <a:buFontTx/>
              <a:buNone/>
            </a:pPr>
            <a:r>
              <a:rPr lang="fa-IR"/>
              <a:t>1/6 پيش پرداخت بيمه اتومبيل180.000</a:t>
            </a:r>
          </a:p>
          <a:p>
            <a:pPr>
              <a:buFontTx/>
              <a:buNone/>
            </a:pPr>
            <a:r>
              <a:rPr lang="fa-IR"/>
              <a:t>					بانك		180.000</a:t>
            </a:r>
          </a:p>
          <a:p>
            <a:pPr>
              <a:buFontTx/>
              <a:buNone/>
            </a:pPr>
            <a:r>
              <a:rPr lang="fa-IR"/>
              <a:t>	واريز بيمه يكساله اتومبيل</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24" name="Rectangle 4"/>
          <p:cNvSpPr>
            <a:spLocks noGrp="1" noChangeArrowheads="1"/>
          </p:cNvSpPr>
          <p:nvPr>
            <p:ph type="title"/>
          </p:nvPr>
        </p:nvSpPr>
        <p:spPr>
          <a:noFill/>
          <a:ln/>
        </p:spPr>
        <p:txBody>
          <a:bodyPr/>
          <a:lstStyle/>
          <a:p>
            <a:r>
              <a:rPr lang="fa-IR"/>
              <a:t>2-ثبت تعديلات پيش پرداخت بيمه</a:t>
            </a:r>
            <a:endParaRPr lang="en-US"/>
          </a:p>
        </p:txBody>
      </p:sp>
      <p:sp>
        <p:nvSpPr>
          <p:cNvPr id="747523" name="Rectangle 3"/>
          <p:cNvSpPr>
            <a:spLocks noGrp="1" noChangeArrowheads="1"/>
          </p:cNvSpPr>
          <p:nvPr>
            <p:ph idx="1"/>
          </p:nvPr>
        </p:nvSpPr>
        <p:spPr>
          <a:xfrm>
            <a:off x="611188" y="1989138"/>
            <a:ext cx="7847012" cy="3890962"/>
          </a:xfrm>
        </p:spPr>
        <p:txBody>
          <a:bodyPr/>
          <a:lstStyle/>
          <a:p>
            <a:pPr>
              <a:buFontTx/>
              <a:buNone/>
            </a:pPr>
            <a:r>
              <a:rPr lang="fa-IR"/>
              <a:t>چون بيمه مربوط به يكسال وانتهاي دوره مالي7ماه آن سپري شده است لذا حق بيمه  شده منقضي شده مي‌بايد از پيش پرداخت</a:t>
            </a:r>
            <a:r>
              <a:rPr lang="en-US"/>
              <a:t> </a:t>
            </a:r>
            <a:r>
              <a:rPr lang="fa-IR"/>
              <a:t>بيمه خارج گردد</a:t>
            </a:r>
          </a:p>
          <a:p>
            <a:pPr>
              <a:buFontTx/>
              <a:buNone/>
            </a:pPr>
            <a:r>
              <a:rPr lang="fa-IR"/>
              <a:t>هزينه بيمه	= (12/ 7 *180.000 )</a:t>
            </a:r>
          </a:p>
          <a:p>
            <a:pPr>
              <a:buFontTx/>
              <a:buNone/>
            </a:pPr>
            <a:r>
              <a:rPr lang="fa-IR"/>
              <a:t>29/12هزينه بيمه 105.000</a:t>
            </a:r>
            <a:endParaRPr lang="en-US"/>
          </a:p>
          <a:p>
            <a:pPr>
              <a:buFontTx/>
              <a:buNone/>
            </a:pPr>
            <a:r>
              <a:rPr lang="en-US"/>
              <a:t>			 </a:t>
            </a:r>
            <a:r>
              <a:rPr lang="fa-IR"/>
              <a:t>پيش پرداخت بيمه 105.000</a:t>
            </a:r>
          </a:p>
          <a:p>
            <a:pPr>
              <a:buFontTx/>
              <a:buNone/>
            </a:pPr>
            <a:r>
              <a:rPr lang="fa-IR"/>
              <a:t>اصلاح حساب پيش پرداخت بيمه اتومبيل</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8547" name="Rectangle 3"/>
          <p:cNvSpPr>
            <a:spLocks noGrp="1" noChangeArrowheads="1"/>
          </p:cNvSpPr>
          <p:nvPr>
            <p:ph type="body" sz="half" idx="1"/>
          </p:nvPr>
        </p:nvSpPr>
        <p:spPr>
          <a:xfrm>
            <a:off x="611188" y="1989138"/>
            <a:ext cx="3846512" cy="2570162"/>
          </a:xfrm>
        </p:spPr>
        <p:txBody>
          <a:bodyPr/>
          <a:lstStyle/>
          <a:p>
            <a:pPr>
              <a:buFontTx/>
              <a:buNone/>
            </a:pPr>
            <a:endParaRPr lang="fa-IR" sz="2800"/>
          </a:p>
          <a:p>
            <a:pPr>
              <a:buFontTx/>
              <a:buNone/>
            </a:pPr>
            <a:endParaRPr lang="fa-IR" sz="2800"/>
          </a:p>
          <a:p>
            <a:pPr>
              <a:buFontTx/>
              <a:buNone/>
            </a:pPr>
            <a:endParaRPr lang="fa-IR" sz="2800"/>
          </a:p>
          <a:p>
            <a:pPr>
              <a:buFontTx/>
              <a:buNone/>
            </a:pPr>
            <a:endParaRPr lang="fa-IR" sz="2800"/>
          </a:p>
          <a:p>
            <a:pPr>
              <a:buFontTx/>
              <a:buNone/>
            </a:pPr>
            <a:endParaRPr lang="en-US" sz="2800"/>
          </a:p>
        </p:txBody>
      </p:sp>
      <p:graphicFrame>
        <p:nvGraphicFramePr>
          <p:cNvPr id="748584" name="Group 40"/>
          <p:cNvGraphicFramePr>
            <a:graphicFrameLocks noGrp="1"/>
          </p:cNvGraphicFramePr>
          <p:nvPr>
            <p:ph sz="half" idx="2"/>
          </p:nvPr>
        </p:nvGraphicFramePr>
        <p:xfrm>
          <a:off x="395288" y="1989138"/>
          <a:ext cx="8280400" cy="2139950"/>
        </p:xfrm>
        <a:graphic>
          <a:graphicData uri="http://schemas.openxmlformats.org/drawingml/2006/table">
            <a:tbl>
              <a:tblPr rtl="1"/>
              <a:tblGrid>
                <a:gridCol w="2232025">
                  <a:extLst>
                    <a:ext uri="{9D8B030D-6E8A-4147-A177-3AD203B41FA5}">
                      <a16:colId xmlns:a16="http://schemas.microsoft.com/office/drawing/2014/main" val="20000"/>
                    </a:ext>
                  </a:extLst>
                </a:gridCol>
                <a:gridCol w="2400300">
                  <a:extLst>
                    <a:ext uri="{9D8B030D-6E8A-4147-A177-3AD203B41FA5}">
                      <a16:colId xmlns:a16="http://schemas.microsoft.com/office/drawing/2014/main" val="20001"/>
                    </a:ext>
                  </a:extLst>
                </a:gridCol>
                <a:gridCol w="766763">
                  <a:extLst>
                    <a:ext uri="{9D8B030D-6E8A-4147-A177-3AD203B41FA5}">
                      <a16:colId xmlns:a16="http://schemas.microsoft.com/office/drawing/2014/main" val="20002"/>
                    </a:ext>
                  </a:extLst>
                </a:gridCol>
                <a:gridCol w="1511300">
                  <a:extLst>
                    <a:ext uri="{9D8B030D-6E8A-4147-A177-3AD203B41FA5}">
                      <a16:colId xmlns:a16="http://schemas.microsoft.com/office/drawing/2014/main" val="20003"/>
                    </a:ext>
                  </a:extLst>
                </a:gridCol>
                <a:gridCol w="1370012">
                  <a:extLst>
                    <a:ext uri="{9D8B030D-6E8A-4147-A177-3AD203B41FA5}">
                      <a16:colId xmlns:a16="http://schemas.microsoft.com/office/drawing/2014/main" val="20004"/>
                    </a:ext>
                  </a:extLst>
                </a:gridCol>
              </a:tblGrid>
              <a:tr h="349250">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پيش پرداخت بيمه اتومبيل</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هزينه بيمه اتومبيل</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5621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(1/6)180.000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(29/12)105.000</a:t>
                      </a:r>
                      <a:endPar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105.000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48585" name="Text Box 41"/>
          <p:cNvSpPr txBox="1">
            <a:spLocks noChangeArrowheads="1"/>
          </p:cNvSpPr>
          <p:nvPr/>
        </p:nvSpPr>
        <p:spPr bwMode="auto">
          <a:xfrm>
            <a:off x="323850" y="4581525"/>
            <a:ext cx="8424863" cy="822325"/>
          </a:xfrm>
          <a:prstGeom prst="rect">
            <a:avLst/>
          </a:prstGeom>
          <a:noFill/>
          <a:ln w="9525">
            <a:noFill/>
            <a:miter lim="800000"/>
            <a:headEnd/>
            <a:tailEnd/>
          </a:ln>
          <a:effectLst/>
        </p:spPr>
        <p:txBody>
          <a:bodyPr>
            <a:spAutoFit/>
          </a:bodyPr>
          <a:lstStyle/>
          <a:p>
            <a:pPr>
              <a:spcBef>
                <a:spcPct val="50000"/>
              </a:spcBef>
              <a:buFont typeface="Wingdings" pitchFamily="2" charset="2"/>
              <a:buChar char="v"/>
            </a:pPr>
            <a:r>
              <a:rPr lang="fa-IR" sz="2400">
                <a:cs typeface="Zar" pitchFamily="2" charset="-78"/>
              </a:rPr>
              <a:t> دانشجويان محترم دقت نمايند كه ساير پيش پرداختها (پيش پرداخت اجاره و نظاير آن) به همين روش اعمال مي‌گردد.</a:t>
            </a:r>
            <a:endParaRPr lang="en-US" sz="2400">
              <a:cs typeface="Zar" pitchFamily="2" charset="-78"/>
            </a:endParaRPr>
          </a:p>
        </p:txBody>
      </p:sp>
      <p:sp>
        <p:nvSpPr>
          <p:cNvPr id="748586" name="Rectangle 42"/>
          <p:cNvSpPr>
            <a:spLocks noChangeArrowheads="1"/>
          </p:cNvSpPr>
          <p:nvPr/>
        </p:nvSpPr>
        <p:spPr bwMode="auto">
          <a:xfrm>
            <a:off x="1187450" y="404813"/>
            <a:ext cx="7772400" cy="762000"/>
          </a:xfrm>
          <a:prstGeom prst="rect">
            <a:avLst/>
          </a:prstGeom>
          <a:noFill/>
          <a:ln w="9525">
            <a:noFill/>
            <a:miter lim="800000"/>
            <a:headEnd/>
            <a:tailEnd/>
          </a:ln>
          <a:effectLst/>
        </p:spPr>
        <p:txBody>
          <a:bodyPr anchor="b">
            <a:spAutoFit/>
          </a:bodyPr>
          <a:lstStyle/>
          <a:p>
            <a:pPr eaLnBrk="1" hangingPunct="1"/>
            <a:r>
              <a:rPr lang="fa-IR" sz="4400">
                <a:solidFill>
                  <a:schemeClr val="tx2"/>
                </a:solidFill>
                <a:latin typeface="Times New Roman" pitchFamily="18" charset="0"/>
                <a:cs typeface="Zar" pitchFamily="2" charset="-78"/>
              </a:rPr>
              <a:t>2-ثبت تعديلات پيش پرداخت بيمه</a:t>
            </a:r>
            <a:endParaRPr lang="en-US" sz="4400">
              <a:solidFill>
                <a:schemeClr val="tx2"/>
              </a:solidFill>
              <a:latin typeface="Times New Roman" pitchFamily="18" charset="0"/>
              <a:cs typeface="Zar" pitchFamily="2" charset="-78"/>
            </a:endParaRP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9570" name="Rectangle 2"/>
          <p:cNvSpPr>
            <a:spLocks noGrp="1" noChangeArrowheads="1"/>
          </p:cNvSpPr>
          <p:nvPr>
            <p:ph type="title"/>
          </p:nvPr>
        </p:nvSpPr>
        <p:spPr/>
        <p:txBody>
          <a:bodyPr/>
          <a:lstStyle/>
          <a:p>
            <a:r>
              <a:rPr lang="fa-IR"/>
              <a:t>ثبت تعديلات مربوط به ملزومات</a:t>
            </a:r>
            <a:endParaRPr lang="en-US"/>
          </a:p>
        </p:txBody>
      </p:sp>
      <p:sp>
        <p:nvSpPr>
          <p:cNvPr id="749571" name="Rectangle 3"/>
          <p:cNvSpPr>
            <a:spLocks noGrp="1" noChangeArrowheads="1"/>
          </p:cNvSpPr>
          <p:nvPr>
            <p:ph idx="1"/>
          </p:nvPr>
        </p:nvSpPr>
        <p:spPr>
          <a:xfrm>
            <a:off x="395288" y="1989138"/>
            <a:ext cx="8062912" cy="4281487"/>
          </a:xfrm>
        </p:spPr>
        <p:txBody>
          <a:bodyPr/>
          <a:lstStyle/>
          <a:p>
            <a:pPr>
              <a:buFontTx/>
              <a:buNone/>
            </a:pPr>
            <a:r>
              <a:rPr lang="fa-IR"/>
              <a:t>ملزومات، دارايي‌هايي هستند كه به طورروزانه مصرف مي‌شود. (لوازم التحريرونظايرآن)</a:t>
            </a:r>
          </a:p>
          <a:p>
            <a:pPr>
              <a:buFontTx/>
              <a:buNone/>
            </a:pPr>
            <a:r>
              <a:rPr lang="fa-IR"/>
              <a:t>خريدهاي ملزومات در طي دوره در بدهكارحساب ملزومات ثبت مي‌شود</a:t>
            </a:r>
          </a:p>
          <a:p>
            <a:pPr>
              <a:buFontTx/>
              <a:buNone/>
            </a:pPr>
            <a:r>
              <a:rPr lang="fa-IR"/>
              <a:t>درانتهاي دوره مالي پس از شمارش موجودي,به ميزان قيمت ملزومات مصرف شده به بدهكار هزينه ملزومات منتقل مي‌شود</a:t>
            </a:r>
          </a:p>
          <a:p>
            <a:pPr>
              <a:buFontTx/>
              <a:buNone/>
            </a:pP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0594" name="Rectangle 2"/>
          <p:cNvSpPr>
            <a:spLocks noGrp="1" noChangeArrowheads="1"/>
          </p:cNvSpPr>
          <p:nvPr>
            <p:ph type="title"/>
          </p:nvPr>
        </p:nvSpPr>
        <p:spPr/>
        <p:txBody>
          <a:bodyPr/>
          <a:lstStyle/>
          <a:p>
            <a:r>
              <a:rPr lang="fa-IR"/>
              <a:t>مثال:</a:t>
            </a:r>
            <a:endParaRPr lang="en-US"/>
          </a:p>
        </p:txBody>
      </p:sp>
      <p:sp>
        <p:nvSpPr>
          <p:cNvPr id="750595" name="Rectangle 3"/>
          <p:cNvSpPr>
            <a:spLocks noGrp="1" noChangeArrowheads="1"/>
          </p:cNvSpPr>
          <p:nvPr>
            <p:ph idx="1"/>
          </p:nvPr>
        </p:nvSpPr>
        <p:spPr>
          <a:xfrm>
            <a:off x="611188" y="1989138"/>
            <a:ext cx="7847012" cy="2819400"/>
          </a:xfrm>
        </p:spPr>
        <p:txBody>
          <a:bodyPr/>
          <a:lstStyle/>
          <a:p>
            <a:pPr>
              <a:buFontTx/>
              <a:buNone/>
            </a:pPr>
            <a:r>
              <a:rPr lang="fa-IR"/>
              <a:t>موسسه آلفا در15ارديبهشت ماه مبلغ 40.000بابت خريدملزومات پرداخت نمود</a:t>
            </a:r>
          </a:p>
          <a:p>
            <a:pPr>
              <a:buFontTx/>
              <a:buNone/>
            </a:pPr>
            <a:r>
              <a:rPr lang="fa-IR" sz="2000"/>
              <a:t>15/2</a:t>
            </a:r>
            <a:r>
              <a:rPr lang="fa-IR"/>
              <a:t>ملزومات اداري	40.000</a:t>
            </a:r>
          </a:p>
          <a:p>
            <a:pPr>
              <a:buFontTx/>
              <a:buNone/>
            </a:pPr>
            <a:r>
              <a:rPr lang="fa-IR"/>
              <a:t>				بانك		40.000</a:t>
            </a:r>
          </a:p>
          <a:p>
            <a:pPr>
              <a:buFontTx/>
              <a:buNone/>
            </a:pPr>
            <a:r>
              <a:rPr lang="fa-IR"/>
              <a:t>	بابت خريد نقدي ملزومات</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1620" name="Rectangle 4"/>
          <p:cNvSpPr>
            <a:spLocks noGrp="1" noChangeArrowheads="1"/>
          </p:cNvSpPr>
          <p:nvPr>
            <p:ph type="title"/>
          </p:nvPr>
        </p:nvSpPr>
        <p:spPr>
          <a:noFill/>
          <a:ln/>
        </p:spPr>
        <p:txBody>
          <a:bodyPr/>
          <a:lstStyle/>
          <a:p>
            <a:r>
              <a:rPr lang="fa-IR"/>
              <a:t>ثبت تعديلات مربوط به ملزومات</a:t>
            </a:r>
            <a:endParaRPr lang="en-US"/>
          </a:p>
        </p:txBody>
      </p:sp>
      <p:sp>
        <p:nvSpPr>
          <p:cNvPr id="751619" name="Rectangle 3"/>
          <p:cNvSpPr>
            <a:spLocks noGrp="1" noChangeArrowheads="1"/>
          </p:cNvSpPr>
          <p:nvPr>
            <p:ph idx="1"/>
          </p:nvPr>
        </p:nvSpPr>
        <p:spPr>
          <a:xfrm>
            <a:off x="611188" y="1989138"/>
            <a:ext cx="7847012" cy="3016250"/>
          </a:xfrm>
        </p:spPr>
        <p:txBody>
          <a:bodyPr/>
          <a:lstStyle/>
          <a:p>
            <a:pPr>
              <a:buFontTx/>
              <a:buNone/>
            </a:pPr>
            <a:r>
              <a:rPr lang="fa-IR"/>
              <a:t>عليرغم آنكه تا انتهاي سال،3نوبت ديگر ملزومات اداري به همان ميزان خريداري شد و در بدهكار حساب مذكور ثبت شد، مصرف ملزومات درطول دوره از حساب مذكور نشان داده نشده است درتاريخ29/12مقدارموجودي ملزومات اداري پس از شمارش بالغ بر15.000ريال مي‌باشد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2643" name="Rectangle 3"/>
          <p:cNvSpPr>
            <a:spLocks noGrp="1" noChangeArrowheads="1"/>
          </p:cNvSpPr>
          <p:nvPr>
            <p:ph idx="1"/>
          </p:nvPr>
        </p:nvSpPr>
        <p:spPr>
          <a:xfrm>
            <a:off x="611188" y="1989138"/>
            <a:ext cx="7847012" cy="2332037"/>
          </a:xfrm>
        </p:spPr>
        <p:txBody>
          <a:bodyPr/>
          <a:lstStyle/>
          <a:p>
            <a:pPr>
              <a:buFontTx/>
              <a:buNone/>
            </a:pPr>
            <a:r>
              <a:rPr lang="fa-IR"/>
              <a:t>29/12هزينه ملزومات		145.000</a:t>
            </a:r>
          </a:p>
          <a:p>
            <a:pPr>
              <a:buFontTx/>
              <a:buNone/>
            </a:pPr>
            <a:r>
              <a:rPr lang="fa-IR"/>
              <a:t>				موجودي ملزومات        145.000 </a:t>
            </a:r>
          </a:p>
          <a:p>
            <a:pPr>
              <a:buFontTx/>
              <a:buNone/>
            </a:pPr>
            <a:r>
              <a:rPr lang="fa-IR"/>
              <a:t>	تعديل حساب ملزومات اداري</a:t>
            </a:r>
          </a:p>
          <a:p>
            <a:pPr>
              <a:buFontTx/>
              <a:buNone/>
            </a:pPr>
            <a:endParaRPr lang="en-US"/>
          </a:p>
        </p:txBody>
      </p:sp>
      <p:sp>
        <p:nvSpPr>
          <p:cNvPr id="752644" name="Rectangle 4"/>
          <p:cNvSpPr>
            <a:spLocks noChangeArrowheads="1"/>
          </p:cNvSpPr>
          <p:nvPr/>
        </p:nvSpPr>
        <p:spPr bwMode="auto">
          <a:xfrm>
            <a:off x="1371600" y="404813"/>
            <a:ext cx="7772400" cy="762000"/>
          </a:xfrm>
          <a:prstGeom prst="rect">
            <a:avLst/>
          </a:prstGeom>
          <a:noFill/>
          <a:ln w="9525">
            <a:noFill/>
            <a:miter lim="800000"/>
            <a:headEnd/>
            <a:tailEnd/>
          </a:ln>
          <a:effectLst/>
        </p:spPr>
        <p:txBody>
          <a:bodyPr anchor="b">
            <a:spAutoFit/>
          </a:bodyPr>
          <a:lstStyle/>
          <a:p>
            <a:pPr eaLnBrk="1" hangingPunct="1"/>
            <a:r>
              <a:rPr lang="fa-IR" sz="4400">
                <a:solidFill>
                  <a:schemeClr val="tx2"/>
                </a:solidFill>
                <a:latin typeface="Times New Roman" pitchFamily="18" charset="0"/>
                <a:cs typeface="Zar" pitchFamily="2" charset="-78"/>
              </a:rPr>
              <a:t>ثبت تعديلات مربوط به ملزومات</a:t>
            </a:r>
            <a:endParaRPr lang="en-US" sz="4400">
              <a:solidFill>
                <a:schemeClr val="tx2"/>
              </a:solidFill>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p:txBody>
          <a:bodyPr/>
          <a:lstStyle/>
          <a:p>
            <a:r>
              <a:rPr lang="fa-IR"/>
              <a:t>نكته:</a:t>
            </a:r>
            <a:endParaRPr lang="en-US"/>
          </a:p>
        </p:txBody>
      </p:sp>
      <p:sp>
        <p:nvSpPr>
          <p:cNvPr id="457731" name="Rectangle 3"/>
          <p:cNvSpPr>
            <a:spLocks noGrp="1" noChangeArrowheads="1"/>
          </p:cNvSpPr>
          <p:nvPr>
            <p:ph idx="1"/>
          </p:nvPr>
        </p:nvSpPr>
        <p:spPr>
          <a:xfrm>
            <a:off x="611188" y="1989138"/>
            <a:ext cx="7847012" cy="3017837"/>
          </a:xfrm>
        </p:spPr>
        <p:txBody>
          <a:bodyPr/>
          <a:lstStyle/>
          <a:p>
            <a:pPr>
              <a:buFontTx/>
              <a:buNone/>
            </a:pPr>
            <a:r>
              <a:rPr lang="fa-IR" sz="6000"/>
              <a:t>جزء دوم و سوم: ادعا است و قابل رويت نيست</a:t>
            </a:r>
          </a:p>
          <a:p>
            <a:pPr>
              <a:buFontTx/>
              <a:buNone/>
            </a:pPr>
            <a:r>
              <a:rPr lang="fa-IR" sz="6000"/>
              <a:t>جزء اول: نمود بيروني دارد</a:t>
            </a:r>
            <a:endParaRPr lang="en-US" sz="6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3704" name="Rectangle 40"/>
          <p:cNvSpPr>
            <a:spLocks noGrp="1" noChangeArrowheads="1"/>
          </p:cNvSpPr>
          <p:nvPr>
            <p:ph type="title"/>
          </p:nvPr>
        </p:nvSpPr>
        <p:spPr>
          <a:noFill/>
          <a:ln/>
        </p:spPr>
        <p:txBody>
          <a:bodyPr/>
          <a:lstStyle/>
          <a:p>
            <a:r>
              <a:rPr lang="fa-IR"/>
              <a:t>ثبت تعديلات مربوط به ملزومات</a:t>
            </a:r>
            <a:endParaRPr lang="en-US"/>
          </a:p>
        </p:txBody>
      </p:sp>
      <p:graphicFrame>
        <p:nvGraphicFramePr>
          <p:cNvPr id="753702" name="Group 38"/>
          <p:cNvGraphicFramePr>
            <a:graphicFrameLocks noGrp="1"/>
          </p:cNvGraphicFramePr>
          <p:nvPr>
            <p:ph type="tbl" idx="1"/>
          </p:nvPr>
        </p:nvGraphicFramePr>
        <p:xfrm>
          <a:off x="611188" y="1628775"/>
          <a:ext cx="7847012" cy="3746500"/>
        </p:xfrm>
        <a:graphic>
          <a:graphicData uri="http://schemas.openxmlformats.org/drawingml/2006/table">
            <a:tbl>
              <a:tblPr rtl="1"/>
              <a:tblGrid>
                <a:gridCol w="2949575">
                  <a:extLst>
                    <a:ext uri="{9D8B030D-6E8A-4147-A177-3AD203B41FA5}">
                      <a16:colId xmlns:a16="http://schemas.microsoft.com/office/drawing/2014/main" val="20000"/>
                    </a:ext>
                  </a:extLst>
                </a:gridCol>
                <a:gridCol w="1441450">
                  <a:extLst>
                    <a:ext uri="{9D8B030D-6E8A-4147-A177-3AD203B41FA5}">
                      <a16:colId xmlns:a16="http://schemas.microsoft.com/office/drawing/2014/main" val="20001"/>
                    </a:ext>
                  </a:extLst>
                </a:gridCol>
                <a:gridCol w="719137">
                  <a:extLst>
                    <a:ext uri="{9D8B030D-6E8A-4147-A177-3AD203B41FA5}">
                      <a16:colId xmlns:a16="http://schemas.microsoft.com/office/drawing/2014/main" val="20002"/>
                    </a:ext>
                  </a:extLst>
                </a:gridCol>
                <a:gridCol w="1439863">
                  <a:extLst>
                    <a:ext uri="{9D8B030D-6E8A-4147-A177-3AD203B41FA5}">
                      <a16:colId xmlns:a16="http://schemas.microsoft.com/office/drawing/2014/main" val="20003"/>
                    </a:ext>
                  </a:extLst>
                </a:gridCol>
                <a:gridCol w="1296987">
                  <a:extLst>
                    <a:ext uri="{9D8B030D-6E8A-4147-A177-3AD203B41FA5}">
                      <a16:colId xmlns:a16="http://schemas.microsoft.com/office/drawing/2014/main" val="20004"/>
                    </a:ext>
                  </a:extLst>
                </a:gridCol>
              </a:tblGrid>
              <a:tr h="360363">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ملزومات اداري</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هزينه ملزومات</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25908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(15/2)40.000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(15/5)40.000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(15/8)40.000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a:t>
                      </a:r>
                      <a:r>
                        <a:rPr kumimoji="0" lang="fa-IR"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15/11)</a:t>
                      </a: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40.000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a:t>
                      </a:r>
                      <a:r>
                        <a:rPr kumimoji="0" lang="fa-IR" sz="16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29/12)</a:t>
                      </a: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145.000</a:t>
                      </a:r>
                      <a:endPar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b"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145.000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مانده15.000</a:t>
                      </a:r>
                      <a:endPar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2"/>
                  </a:ext>
                </a:extLst>
              </a:tr>
            </a:tbl>
          </a:graphicData>
        </a:graphic>
      </p:graphicFrame>
      <p:sp>
        <p:nvSpPr>
          <p:cNvPr id="753703" name="Line 39"/>
          <p:cNvSpPr>
            <a:spLocks noChangeShapeType="1"/>
          </p:cNvSpPr>
          <p:nvPr/>
        </p:nvSpPr>
        <p:spPr bwMode="auto">
          <a:xfrm flipH="1" flipV="1">
            <a:off x="2771775" y="2708275"/>
            <a:ext cx="1295400" cy="1728788"/>
          </a:xfrm>
          <a:prstGeom prst="line">
            <a:avLst/>
          </a:prstGeom>
          <a:noFill/>
          <a:ln w="76200">
            <a:solidFill>
              <a:schemeClr val="tx1"/>
            </a:solidFill>
            <a:miter lim="800000"/>
            <a:headEnd/>
            <a:tailEnd type="triangle" w="med" len="med"/>
          </a:ln>
          <a:effectLst/>
        </p:spPr>
        <p:txBody>
          <a:bodyPr wrap="none"/>
          <a:lstStyle/>
          <a:p>
            <a:endParaRPr lang="fa-I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4693" name="Rectangle 5"/>
          <p:cNvSpPr>
            <a:spLocks noGrp="1" noChangeArrowheads="1"/>
          </p:cNvSpPr>
          <p:nvPr>
            <p:ph type="title"/>
          </p:nvPr>
        </p:nvSpPr>
        <p:spPr>
          <a:xfrm>
            <a:off x="971550" y="719138"/>
            <a:ext cx="7772400" cy="519112"/>
          </a:xfrm>
          <a:noFill/>
          <a:ln/>
        </p:spPr>
        <p:txBody>
          <a:bodyPr/>
          <a:lstStyle/>
          <a:p>
            <a:r>
              <a:rPr lang="fa-IR" sz="2800"/>
              <a:t>ثبت تعديلات مربوط به پيش پرداخت- </a:t>
            </a:r>
            <a:r>
              <a:rPr lang="fa-IR" sz="2000"/>
              <a:t>روش ثبت در حساب هزينه</a:t>
            </a:r>
            <a:endParaRPr lang="en-US" sz="2000"/>
          </a:p>
        </p:txBody>
      </p:sp>
      <p:sp>
        <p:nvSpPr>
          <p:cNvPr id="754691" name="Rectangle 3"/>
          <p:cNvSpPr>
            <a:spLocks noGrp="1" noChangeArrowheads="1"/>
          </p:cNvSpPr>
          <p:nvPr>
            <p:ph idx="1"/>
          </p:nvPr>
        </p:nvSpPr>
        <p:spPr>
          <a:xfrm>
            <a:off x="611188" y="1989138"/>
            <a:ext cx="7847012" cy="2722562"/>
          </a:xfrm>
        </p:spPr>
        <p:txBody>
          <a:bodyPr/>
          <a:lstStyle/>
          <a:p>
            <a:pPr>
              <a:buFontTx/>
              <a:buNone/>
            </a:pPr>
            <a:r>
              <a:rPr lang="fa-IR"/>
              <a:t>برخي از حسابداران ترجيح مي‌دهند پيش پرداختهاي</a:t>
            </a:r>
          </a:p>
          <a:p>
            <a:pPr>
              <a:buFontTx/>
              <a:buNone/>
            </a:pPr>
            <a:r>
              <a:rPr lang="fa-IR"/>
              <a:t>هزينه را مستقيماً دربدهكار يك حساب هزينه ثبت نمايند.دراين حالت آن قسمت را كه منقضي نشده است به يك حساب دارايي منتقل مي كنيم </a:t>
            </a:r>
          </a:p>
          <a:p>
            <a:pPr>
              <a:buFontTx/>
              <a:buNone/>
            </a:pP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5720" name="Rectangle 8"/>
          <p:cNvSpPr>
            <a:spLocks noGrp="1" noChangeArrowheads="1"/>
          </p:cNvSpPr>
          <p:nvPr>
            <p:ph type="title"/>
          </p:nvPr>
        </p:nvSpPr>
        <p:spPr>
          <a:xfrm>
            <a:off x="971550" y="781050"/>
            <a:ext cx="7772400" cy="457200"/>
          </a:xfrm>
          <a:noFill/>
          <a:ln/>
        </p:spPr>
        <p:txBody>
          <a:bodyPr/>
          <a:lstStyle/>
          <a:p>
            <a:r>
              <a:rPr lang="fa-IR" sz="2400"/>
              <a:t>ثبت تعديلات مربوط به پيش پرداخت- روش ثبت در حساب هزينه</a:t>
            </a:r>
            <a:endParaRPr lang="en-US" sz="2400"/>
          </a:p>
        </p:txBody>
      </p:sp>
      <p:sp>
        <p:nvSpPr>
          <p:cNvPr id="755715" name="Rectangle 3"/>
          <p:cNvSpPr>
            <a:spLocks noGrp="1" noChangeArrowheads="1"/>
          </p:cNvSpPr>
          <p:nvPr>
            <p:ph idx="1"/>
          </p:nvPr>
        </p:nvSpPr>
        <p:spPr>
          <a:xfrm>
            <a:off x="611188" y="1989138"/>
            <a:ext cx="7847012" cy="3160712"/>
          </a:xfrm>
        </p:spPr>
        <p:txBody>
          <a:bodyPr/>
          <a:lstStyle/>
          <a:p>
            <a:pPr>
              <a:buFontTx/>
              <a:buNone/>
            </a:pPr>
            <a:r>
              <a:rPr lang="fa-IR" sz="4800"/>
              <a:t>مثال :</a:t>
            </a:r>
          </a:p>
          <a:p>
            <a:pPr>
              <a:buFontTx/>
              <a:buNone/>
            </a:pPr>
            <a:r>
              <a:rPr lang="fa-IR"/>
              <a:t>موسسه بتا مبالغ پرداختي بيمه را در حساب هزينه ثبت</a:t>
            </a:r>
          </a:p>
          <a:p>
            <a:pPr>
              <a:buFontTx/>
              <a:buNone/>
            </a:pPr>
            <a:r>
              <a:rPr lang="fa-IR"/>
              <a:t>مينمايد فرضا پرداخت مبلغ240.000ريال بابت بيمه </a:t>
            </a:r>
          </a:p>
          <a:p>
            <a:pPr>
              <a:buFontTx/>
              <a:buNone/>
            </a:pPr>
            <a:r>
              <a:rPr lang="fa-IR"/>
              <a:t>يك اتومبيل درتاريخ 1/8 اين گونه در دفتر روزنامه</a:t>
            </a:r>
          </a:p>
          <a:p>
            <a:pPr>
              <a:buFontTx/>
              <a:buNone/>
            </a:pPr>
            <a:r>
              <a:rPr lang="fa-IR"/>
              <a:t>ثبت شده است </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6742" name="Rectangle 6"/>
          <p:cNvSpPr>
            <a:spLocks noGrp="1" noChangeArrowheads="1"/>
          </p:cNvSpPr>
          <p:nvPr>
            <p:ph type="title"/>
          </p:nvPr>
        </p:nvSpPr>
        <p:spPr>
          <a:xfrm>
            <a:off x="971550" y="781050"/>
            <a:ext cx="7772400" cy="457200"/>
          </a:xfrm>
          <a:noFill/>
          <a:ln/>
        </p:spPr>
        <p:txBody>
          <a:bodyPr/>
          <a:lstStyle/>
          <a:p>
            <a:r>
              <a:rPr lang="fa-IR" sz="2400"/>
              <a:t>ثبت تعديلات مربوط به پيش پرداخت- روش ثبت در حساب هزينه</a:t>
            </a:r>
            <a:endParaRPr lang="en-US" sz="2400"/>
          </a:p>
        </p:txBody>
      </p:sp>
      <p:sp>
        <p:nvSpPr>
          <p:cNvPr id="756739" name="Rectangle 3"/>
          <p:cNvSpPr>
            <a:spLocks noGrp="1" noChangeArrowheads="1"/>
          </p:cNvSpPr>
          <p:nvPr>
            <p:ph idx="1"/>
          </p:nvPr>
        </p:nvSpPr>
        <p:spPr>
          <a:xfrm>
            <a:off x="611188" y="1989138"/>
            <a:ext cx="7847012" cy="1747837"/>
          </a:xfrm>
        </p:spPr>
        <p:txBody>
          <a:bodyPr/>
          <a:lstStyle/>
          <a:p>
            <a:pPr>
              <a:buFontTx/>
              <a:buNone/>
            </a:pPr>
            <a:r>
              <a:rPr lang="fa-IR"/>
              <a:t>1/8 هزينه بيمه اتومبيل000/240</a:t>
            </a:r>
          </a:p>
          <a:p>
            <a:pPr>
              <a:buFontTx/>
              <a:buNone/>
            </a:pPr>
            <a:r>
              <a:rPr lang="fa-IR"/>
              <a:t>				بانك		000/240</a:t>
            </a:r>
          </a:p>
          <a:p>
            <a:pPr>
              <a:buFontTx/>
              <a:buNone/>
            </a:pPr>
            <a:r>
              <a:rPr lang="fa-IR"/>
              <a:t>	بابت پرداخت بيمه اتومبيل</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66" name="Rectangle 6"/>
          <p:cNvSpPr>
            <a:spLocks noGrp="1" noChangeArrowheads="1"/>
          </p:cNvSpPr>
          <p:nvPr>
            <p:ph type="title"/>
          </p:nvPr>
        </p:nvSpPr>
        <p:spPr>
          <a:xfrm>
            <a:off x="971550" y="781050"/>
            <a:ext cx="7772400" cy="457200"/>
          </a:xfrm>
          <a:noFill/>
          <a:ln/>
        </p:spPr>
        <p:txBody>
          <a:bodyPr/>
          <a:lstStyle/>
          <a:p>
            <a:r>
              <a:rPr lang="fa-IR" sz="2400"/>
              <a:t>ثبت تعديلات مربوط به پيش پرداخت- روش ثبت در حساب هزينه</a:t>
            </a:r>
            <a:endParaRPr lang="en-US" sz="2400"/>
          </a:p>
        </p:txBody>
      </p:sp>
      <p:sp>
        <p:nvSpPr>
          <p:cNvPr id="757763" name="Rectangle 3"/>
          <p:cNvSpPr>
            <a:spLocks noGrp="1" noChangeArrowheads="1"/>
          </p:cNvSpPr>
          <p:nvPr>
            <p:ph idx="1"/>
          </p:nvPr>
        </p:nvSpPr>
        <p:spPr>
          <a:xfrm>
            <a:off x="0" y="1989138"/>
            <a:ext cx="8820150" cy="2844800"/>
          </a:xfrm>
        </p:spPr>
        <p:txBody>
          <a:bodyPr/>
          <a:lstStyle/>
          <a:p>
            <a:pPr>
              <a:buFontTx/>
              <a:buNone/>
            </a:pPr>
            <a:r>
              <a:rPr lang="fa-IR"/>
              <a:t>در انتهاي دوره مالي محاسبات مربوط انجام مي‌شود</a:t>
            </a:r>
          </a:p>
          <a:p>
            <a:pPr>
              <a:buFontTx/>
              <a:buNone/>
            </a:pPr>
            <a:r>
              <a:rPr lang="fa-IR"/>
              <a:t>حق بيمه ماهانه                    20.000= 12</a:t>
            </a:r>
            <a:r>
              <a:rPr lang="en-US"/>
              <a:t>÷</a:t>
            </a:r>
            <a:r>
              <a:rPr lang="fa-IR"/>
              <a:t> 240.000</a:t>
            </a:r>
          </a:p>
          <a:p>
            <a:pPr>
              <a:buFontTx/>
              <a:buNone/>
            </a:pPr>
            <a:r>
              <a:rPr lang="fa-IR"/>
              <a:t>حق بيمه منتفي شده            100.000= 5 </a:t>
            </a:r>
            <a:r>
              <a:rPr lang="en-US">
                <a:sym typeface="Wingdings 2" pitchFamily="18" charset="2"/>
              </a:rPr>
              <a:t></a:t>
            </a:r>
            <a:r>
              <a:rPr lang="fa-IR">
                <a:sym typeface="Wingdings 2" pitchFamily="18" charset="2"/>
              </a:rPr>
              <a:t>20.000</a:t>
            </a:r>
          </a:p>
          <a:p>
            <a:pPr>
              <a:buFontTx/>
              <a:buNone/>
            </a:pPr>
            <a:r>
              <a:rPr lang="fa-IR">
                <a:sym typeface="Wingdings 2" pitchFamily="18" charset="2"/>
              </a:rPr>
              <a:t>				140.000= 100.000- 240.000</a:t>
            </a:r>
          </a:p>
          <a:p>
            <a:pPr>
              <a:buFontTx/>
              <a:buNone/>
            </a:pPr>
            <a:r>
              <a:rPr lang="fa-IR" sz="2800">
                <a:sym typeface="Wingdings 2" pitchFamily="18" charset="2"/>
              </a:rPr>
              <a:t>حق بيمه منتفي نشده</a:t>
            </a:r>
            <a:endParaRPr lang="en-US" sz="2800">
              <a:sym typeface="Wingdings 2" pitchFamily="18" charset="2"/>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8790" name="Rectangle 6"/>
          <p:cNvSpPr>
            <a:spLocks noGrp="1" noChangeArrowheads="1"/>
          </p:cNvSpPr>
          <p:nvPr>
            <p:ph type="title"/>
          </p:nvPr>
        </p:nvSpPr>
        <p:spPr>
          <a:xfrm>
            <a:off x="971550" y="781050"/>
            <a:ext cx="7772400" cy="457200"/>
          </a:xfrm>
          <a:noFill/>
          <a:ln/>
        </p:spPr>
        <p:txBody>
          <a:bodyPr/>
          <a:lstStyle/>
          <a:p>
            <a:r>
              <a:rPr lang="fa-IR" sz="2400"/>
              <a:t>ثبت تعديلات مربوط به پيش پرداخت- روش ثبت در حساب هزينه</a:t>
            </a:r>
            <a:endParaRPr lang="en-US" sz="2400"/>
          </a:p>
        </p:txBody>
      </p:sp>
      <p:sp>
        <p:nvSpPr>
          <p:cNvPr id="758787" name="Rectangle 3"/>
          <p:cNvSpPr>
            <a:spLocks noGrp="1" noChangeArrowheads="1"/>
          </p:cNvSpPr>
          <p:nvPr>
            <p:ph idx="1"/>
          </p:nvPr>
        </p:nvSpPr>
        <p:spPr>
          <a:xfrm>
            <a:off x="395288" y="1989138"/>
            <a:ext cx="8424862" cy="1747837"/>
          </a:xfrm>
        </p:spPr>
        <p:txBody>
          <a:bodyPr/>
          <a:lstStyle/>
          <a:p>
            <a:pPr>
              <a:buFontTx/>
              <a:buNone/>
            </a:pPr>
            <a:r>
              <a:rPr lang="fa-IR"/>
              <a:t>29/12پيش پرداخت بيمه اتومبيل 140.000</a:t>
            </a:r>
          </a:p>
          <a:p>
            <a:pPr>
              <a:buFontTx/>
              <a:buNone/>
            </a:pPr>
            <a:r>
              <a:rPr lang="fa-IR"/>
              <a:t>				هزينه بيمه اتومبيل  	140.000</a:t>
            </a:r>
            <a:endParaRPr lang="en-US"/>
          </a:p>
          <a:p>
            <a:pPr>
              <a:buFontTx/>
              <a:buNone/>
            </a:pPr>
            <a:r>
              <a:rPr lang="fa-IR"/>
              <a:t>	تعديل حساب هزينه بيمه اتومبيل</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9850" name="Rectangle 42"/>
          <p:cNvSpPr>
            <a:spLocks noGrp="1" noChangeArrowheads="1"/>
          </p:cNvSpPr>
          <p:nvPr>
            <p:ph type="title"/>
          </p:nvPr>
        </p:nvSpPr>
        <p:spPr>
          <a:xfrm>
            <a:off x="1763713" y="598488"/>
            <a:ext cx="6980237" cy="396875"/>
          </a:xfrm>
          <a:noFill/>
          <a:ln/>
        </p:spPr>
        <p:txBody>
          <a:bodyPr/>
          <a:lstStyle/>
          <a:p>
            <a:r>
              <a:rPr lang="fa-IR" sz="2000"/>
              <a:t>ثبت تعديلات مربوط به پيش پرداخت- روش ثبت در حساب هزينه</a:t>
            </a:r>
            <a:endParaRPr lang="en-US" sz="2000"/>
          </a:p>
        </p:txBody>
      </p:sp>
      <p:graphicFrame>
        <p:nvGraphicFramePr>
          <p:cNvPr id="759849" name="Group 41"/>
          <p:cNvGraphicFramePr>
            <a:graphicFrameLocks noGrp="1"/>
          </p:cNvGraphicFramePr>
          <p:nvPr>
            <p:ph type="tbl" idx="1"/>
          </p:nvPr>
        </p:nvGraphicFramePr>
        <p:xfrm>
          <a:off x="611188" y="1989138"/>
          <a:ext cx="7847012" cy="2260600"/>
        </p:xfrm>
        <a:graphic>
          <a:graphicData uri="http://schemas.openxmlformats.org/drawingml/2006/table">
            <a:tbl>
              <a:tblPr rtl="1"/>
              <a:tblGrid>
                <a:gridCol w="2014537">
                  <a:extLst>
                    <a:ext uri="{9D8B030D-6E8A-4147-A177-3AD203B41FA5}">
                      <a16:colId xmlns:a16="http://schemas.microsoft.com/office/drawing/2014/main" val="20000"/>
                    </a:ext>
                  </a:extLst>
                </a:gridCol>
                <a:gridCol w="1484313">
                  <a:extLst>
                    <a:ext uri="{9D8B030D-6E8A-4147-A177-3AD203B41FA5}">
                      <a16:colId xmlns:a16="http://schemas.microsoft.com/office/drawing/2014/main" val="20001"/>
                    </a:ext>
                  </a:extLst>
                </a:gridCol>
                <a:gridCol w="603250">
                  <a:extLst>
                    <a:ext uri="{9D8B030D-6E8A-4147-A177-3AD203B41FA5}">
                      <a16:colId xmlns:a16="http://schemas.microsoft.com/office/drawing/2014/main" val="20002"/>
                    </a:ext>
                  </a:extLst>
                </a:gridCol>
                <a:gridCol w="2041525">
                  <a:extLst>
                    <a:ext uri="{9D8B030D-6E8A-4147-A177-3AD203B41FA5}">
                      <a16:colId xmlns:a16="http://schemas.microsoft.com/office/drawing/2014/main" val="20003"/>
                    </a:ext>
                  </a:extLst>
                </a:gridCol>
                <a:gridCol w="1703387">
                  <a:extLst>
                    <a:ext uri="{9D8B030D-6E8A-4147-A177-3AD203B41FA5}">
                      <a16:colId xmlns:a16="http://schemas.microsoft.com/office/drawing/2014/main" val="20004"/>
                    </a:ext>
                  </a:extLst>
                </a:gridCol>
              </a:tblGrid>
              <a:tr h="681038">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هزينه بيمه اتومبيل</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پيش پرداخت بيمه اتومبيل</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550988">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a:t>
                      </a:r>
                      <a:r>
                        <a:rPr kumimoji="0" lang="fa-IR"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1/8)240.000</a:t>
                      </a:r>
                      <a:endParaRPr kumimoji="0" lang="en-US"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      (29/12)140.000      </a:t>
                      </a:r>
                      <a:endPar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rowSpan="2">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(29/12)140.000</a:t>
                      </a:r>
                      <a:endPar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828675">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مانده100.000</a:t>
                      </a:r>
                      <a:endPar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0838" name="Rectangle 6"/>
          <p:cNvSpPr>
            <a:spLocks noGrp="1" noChangeArrowheads="1"/>
          </p:cNvSpPr>
          <p:nvPr>
            <p:ph type="title"/>
          </p:nvPr>
        </p:nvSpPr>
        <p:spPr>
          <a:xfrm>
            <a:off x="971550" y="781050"/>
            <a:ext cx="7772400" cy="457200"/>
          </a:xfrm>
          <a:noFill/>
          <a:ln/>
        </p:spPr>
        <p:txBody>
          <a:bodyPr/>
          <a:lstStyle/>
          <a:p>
            <a:r>
              <a:rPr lang="fa-IR" sz="2400"/>
              <a:t>ثبت تعديلات مربوط به پيش پرداخت- روش ثبت در حساب هزينه</a:t>
            </a:r>
            <a:endParaRPr lang="en-US" sz="2400"/>
          </a:p>
        </p:txBody>
      </p:sp>
      <p:sp>
        <p:nvSpPr>
          <p:cNvPr id="760835" name="Rectangle 3"/>
          <p:cNvSpPr>
            <a:spLocks noGrp="1" noChangeArrowheads="1"/>
          </p:cNvSpPr>
          <p:nvPr>
            <p:ph idx="1"/>
          </p:nvPr>
        </p:nvSpPr>
        <p:spPr>
          <a:xfrm>
            <a:off x="611188" y="1989138"/>
            <a:ext cx="7847012" cy="3209925"/>
          </a:xfrm>
        </p:spPr>
        <p:txBody>
          <a:bodyPr/>
          <a:lstStyle/>
          <a:p>
            <a:pPr>
              <a:buFontTx/>
              <a:buNone/>
            </a:pPr>
            <a:r>
              <a:rPr lang="fa-IR"/>
              <a:t>همانگونه كه قبلاً آموختيم هزينه بيمه اتومبيل به سودوزيان منتقل ودر محاسبه سود خالص تاثير مي‌نهد. </a:t>
            </a:r>
          </a:p>
          <a:p>
            <a:pPr>
              <a:buFontTx/>
              <a:buNone/>
            </a:pPr>
            <a:r>
              <a:rPr lang="fa-IR"/>
              <a:t>مانده وپيش پرداخت بيمه اتومبيل نيز به سال بعد منتقل مي شود</a:t>
            </a:r>
          </a:p>
          <a:p>
            <a:pPr>
              <a:buFontTx/>
              <a:buNone/>
            </a:pPr>
            <a:r>
              <a:rPr lang="fa-IR"/>
              <a:t>امّا...</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1862" name="Rectangle 6"/>
          <p:cNvSpPr>
            <a:spLocks noGrp="1" noChangeArrowheads="1"/>
          </p:cNvSpPr>
          <p:nvPr>
            <p:ph type="title"/>
          </p:nvPr>
        </p:nvSpPr>
        <p:spPr>
          <a:xfrm>
            <a:off x="971550" y="781050"/>
            <a:ext cx="7772400" cy="457200"/>
          </a:xfrm>
          <a:noFill/>
          <a:ln/>
        </p:spPr>
        <p:txBody>
          <a:bodyPr/>
          <a:lstStyle/>
          <a:p>
            <a:r>
              <a:rPr lang="fa-IR" sz="2400"/>
              <a:t>ثبت تعديلات مربوط به پيش پرداخت- روش ثبت در حساب هزينه</a:t>
            </a:r>
            <a:endParaRPr lang="en-US" sz="2400"/>
          </a:p>
        </p:txBody>
      </p:sp>
      <p:sp>
        <p:nvSpPr>
          <p:cNvPr id="761859" name="Rectangle 3"/>
          <p:cNvSpPr>
            <a:spLocks noGrp="1" noChangeArrowheads="1"/>
          </p:cNvSpPr>
          <p:nvPr>
            <p:ph idx="1"/>
          </p:nvPr>
        </p:nvSpPr>
        <p:spPr>
          <a:xfrm>
            <a:off x="611188" y="1989138"/>
            <a:ext cx="7847012" cy="2625725"/>
          </a:xfrm>
        </p:spPr>
        <p:txBody>
          <a:bodyPr/>
          <a:lstStyle/>
          <a:p>
            <a:pPr>
              <a:buFontTx/>
              <a:buNone/>
            </a:pPr>
            <a:r>
              <a:rPr lang="fa-IR"/>
              <a:t>چون روش موسسه بتاثبت پيش پرداخت در حساب هزينه است، به منظور حفظ ثبات رويه در ابتداي سال بعد مي‌بايد مانده پيش پرداخت بيمه مجدداٌ به حساب هزينه منتقل گردد </a:t>
            </a:r>
          </a:p>
          <a:p>
            <a:pPr>
              <a:buFontTx/>
              <a:buNone/>
            </a:pPr>
            <a:r>
              <a:rPr lang="fa-IR"/>
              <a:t>پس</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2886" name="Rectangle 6"/>
          <p:cNvSpPr>
            <a:spLocks noGrp="1" noChangeArrowheads="1"/>
          </p:cNvSpPr>
          <p:nvPr>
            <p:ph type="title"/>
          </p:nvPr>
        </p:nvSpPr>
        <p:spPr>
          <a:xfrm>
            <a:off x="971550" y="781050"/>
            <a:ext cx="7772400" cy="457200"/>
          </a:xfrm>
          <a:noFill/>
          <a:ln/>
        </p:spPr>
        <p:txBody>
          <a:bodyPr/>
          <a:lstStyle/>
          <a:p>
            <a:r>
              <a:rPr lang="fa-IR" sz="2400"/>
              <a:t>ثبت تعديلات مربوط به پيش پرداخت- روش ثبت در حساب هزينه</a:t>
            </a:r>
            <a:endParaRPr lang="en-US" sz="2400"/>
          </a:p>
        </p:txBody>
      </p:sp>
      <p:sp>
        <p:nvSpPr>
          <p:cNvPr id="762883" name="Rectangle 3"/>
          <p:cNvSpPr>
            <a:spLocks noGrp="1" noChangeArrowheads="1"/>
          </p:cNvSpPr>
          <p:nvPr>
            <p:ph idx="1"/>
          </p:nvPr>
        </p:nvSpPr>
        <p:spPr>
          <a:xfrm>
            <a:off x="611188" y="1989138"/>
            <a:ext cx="7847012" cy="1747837"/>
          </a:xfrm>
        </p:spPr>
        <p:txBody>
          <a:bodyPr/>
          <a:lstStyle/>
          <a:p>
            <a:pPr>
              <a:buFontTx/>
              <a:buNone/>
            </a:pPr>
            <a:r>
              <a:rPr lang="fa-IR"/>
              <a:t>1/1 هزينه بيمه اتومبيل 140.000</a:t>
            </a:r>
          </a:p>
          <a:p>
            <a:pPr>
              <a:buFontTx/>
              <a:buNone/>
            </a:pPr>
            <a:r>
              <a:rPr lang="fa-IR"/>
              <a:t>			پيش پرداخت بيمه اتومبيل140.000</a:t>
            </a:r>
          </a:p>
          <a:p>
            <a:pPr>
              <a:buFontTx/>
              <a:buNone/>
            </a:pPr>
            <a:r>
              <a:rPr lang="fa-IR"/>
              <a:t>ثبت پيش پرداخت در هزينه بيمه</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4" name="Rectangle 6"/>
          <p:cNvSpPr>
            <a:spLocks noGrp="1" noChangeArrowheads="1"/>
          </p:cNvSpPr>
          <p:nvPr>
            <p:ph type="subTitle" idx="1"/>
          </p:nvPr>
        </p:nvSpPr>
        <p:spPr>
          <a:xfrm>
            <a:off x="900113" y="1989138"/>
            <a:ext cx="6400800" cy="3932237"/>
          </a:xfrm>
          <a:noFill/>
        </p:spPr>
        <p:txBody>
          <a:bodyPr/>
          <a:lstStyle/>
          <a:p>
            <a:r>
              <a:rPr lang="fa-IR" sz="6000" i="1"/>
              <a:t>هدف :</a:t>
            </a:r>
          </a:p>
          <a:p>
            <a:r>
              <a:rPr lang="fa-IR" sz="6000" i="1"/>
              <a:t> آشنايي با تاريخچه حسابداري، تعاريف و مفاهيم آن</a:t>
            </a:r>
            <a:endParaRPr lang="en-US" sz="6000" i="1"/>
          </a:p>
        </p:txBody>
      </p:sp>
      <p:pic>
        <p:nvPicPr>
          <p:cNvPr id="2052" name="Picture 4" descr="j0156979"/>
          <p:cNvPicPr>
            <a:picLocks noChangeAspect="1" noChangeArrowheads="1"/>
          </p:cNvPicPr>
          <p:nvPr/>
        </p:nvPicPr>
        <p:blipFill>
          <a:blip r:embed="rId3"/>
          <a:srcRect/>
          <a:stretch>
            <a:fillRect/>
          </a:stretch>
        </p:blipFill>
        <p:spPr bwMode="auto">
          <a:xfrm>
            <a:off x="6804025" y="4292600"/>
            <a:ext cx="2057400" cy="1976438"/>
          </a:xfrm>
          <a:prstGeom prst="rect">
            <a:avLst/>
          </a:prstGeom>
          <a:noFill/>
        </p:spPr>
      </p:pic>
      <p:sp>
        <p:nvSpPr>
          <p:cNvPr id="2055" name="WordArt 7" descr="Paper bag"/>
          <p:cNvSpPr>
            <a:spLocks noChangeArrowheads="1" noChangeShapeType="1" noTextEdit="1"/>
          </p:cNvSpPr>
          <p:nvPr/>
        </p:nvSpPr>
        <p:spPr bwMode="auto">
          <a:xfrm>
            <a:off x="5286380" y="857232"/>
            <a:ext cx="3240087" cy="792162"/>
          </a:xfrm>
          <a:prstGeom prst="rect">
            <a:avLst/>
          </a:prstGeom>
        </p:spPr>
        <p:txBody>
          <a:bodyPr wrap="none" fromWordArt="1">
            <a:prstTxWarp prst="textCascadeUp">
              <a:avLst>
                <a:gd name="adj" fmla="val 10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3600"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a:rPr>
              <a:t>فصل اول</a:t>
            </a:r>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transition>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1093788" y="115888"/>
            <a:ext cx="7772400" cy="1311275"/>
          </a:xfrm>
        </p:spPr>
        <p:txBody>
          <a:bodyPr/>
          <a:lstStyle/>
          <a:p>
            <a:r>
              <a:rPr lang="fa-IR" sz="4000"/>
              <a:t>چگونه يك فعاليت مالي بر معادله حسابداري تاثير مي‌نهد.</a:t>
            </a:r>
            <a:endParaRPr lang="en-US" sz="4000"/>
          </a:p>
        </p:txBody>
      </p:sp>
      <p:sp>
        <p:nvSpPr>
          <p:cNvPr id="458755" name="Rectangle 3"/>
          <p:cNvSpPr>
            <a:spLocks noGrp="1" noChangeArrowheads="1"/>
          </p:cNvSpPr>
          <p:nvPr>
            <p:ph idx="1"/>
          </p:nvPr>
        </p:nvSpPr>
        <p:spPr>
          <a:xfrm>
            <a:off x="611188" y="1989138"/>
            <a:ext cx="7847012" cy="3322637"/>
          </a:xfrm>
        </p:spPr>
        <p:txBody>
          <a:bodyPr/>
          <a:lstStyle/>
          <a:p>
            <a:pPr>
              <a:buFontTx/>
              <a:buNone/>
            </a:pPr>
            <a:r>
              <a:rPr lang="fa-IR" sz="4400"/>
              <a:t>1- سرمايه گذاري اوليه</a:t>
            </a:r>
          </a:p>
          <a:p>
            <a:pPr>
              <a:buFontTx/>
              <a:buNone/>
            </a:pPr>
            <a:r>
              <a:rPr lang="fa-IR" sz="4000"/>
              <a:t>آقاي مالكي فكر مي</a:t>
            </a:r>
            <a:r>
              <a:rPr lang="fa-IR" sz="4000">
                <a:cs typeface="Arial" pitchFamily="34" charset="0"/>
              </a:rPr>
              <a:t>‌</a:t>
            </a:r>
            <a:r>
              <a:rPr lang="fa-IR" sz="4000"/>
              <a:t>كند يك تعميرگاه دايركند تا زمانيكه </a:t>
            </a:r>
            <a:r>
              <a:rPr lang="fa-IR" sz="4000" u="sng">
                <a:solidFill>
                  <a:srgbClr val="FF0000"/>
                </a:solidFill>
              </a:rPr>
              <a:t>فكر مي</a:t>
            </a:r>
            <a:r>
              <a:rPr lang="fa-IR" sz="4000" u="sng">
                <a:solidFill>
                  <a:srgbClr val="FF0000"/>
                </a:solidFill>
                <a:cs typeface="Arial" pitchFamily="34" charset="0"/>
              </a:rPr>
              <a:t>‌</a:t>
            </a:r>
            <a:r>
              <a:rPr lang="fa-IR" sz="4000" u="sng">
                <a:solidFill>
                  <a:srgbClr val="FF0000"/>
                </a:solidFill>
              </a:rPr>
              <a:t>كند</a:t>
            </a:r>
            <a:r>
              <a:rPr lang="fa-IR" sz="4000"/>
              <a:t> و اقدام ننموده است معادله حسابداري ايشان در تعميرگاه چنين است </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3908" name="Rectangle 4"/>
          <p:cNvSpPr>
            <a:spLocks noGrp="1" noChangeArrowheads="1"/>
          </p:cNvSpPr>
          <p:nvPr>
            <p:ph type="title"/>
          </p:nvPr>
        </p:nvSpPr>
        <p:spPr>
          <a:xfrm>
            <a:off x="1763713" y="538163"/>
            <a:ext cx="6980237" cy="457200"/>
          </a:xfrm>
          <a:noFill/>
          <a:ln/>
        </p:spPr>
        <p:txBody>
          <a:bodyPr/>
          <a:lstStyle/>
          <a:p>
            <a:r>
              <a:rPr lang="fa-IR" sz="2400"/>
              <a:t>ثبت تعديلات مربوط به ملزومات- روش ثبت در حساب هزينه</a:t>
            </a:r>
            <a:endParaRPr lang="en-US" sz="2400"/>
          </a:p>
        </p:txBody>
      </p:sp>
      <p:sp>
        <p:nvSpPr>
          <p:cNvPr id="763907" name="Rectangle 3"/>
          <p:cNvSpPr>
            <a:spLocks noGrp="1" noChangeArrowheads="1"/>
          </p:cNvSpPr>
          <p:nvPr>
            <p:ph idx="1"/>
          </p:nvPr>
        </p:nvSpPr>
        <p:spPr>
          <a:xfrm>
            <a:off x="611188" y="1989138"/>
            <a:ext cx="7847012" cy="3403600"/>
          </a:xfrm>
        </p:spPr>
        <p:txBody>
          <a:bodyPr/>
          <a:lstStyle/>
          <a:p>
            <a:pPr>
              <a:buFontTx/>
              <a:buNone/>
            </a:pPr>
            <a:r>
              <a:rPr lang="fa-IR"/>
              <a:t>در موسسه بتا ملزومات نيز در حساب هزينه ثبت ميشود بر اين اساس خريد100.000ملزومات دردفتر روزنامه</a:t>
            </a:r>
          </a:p>
          <a:p>
            <a:pPr>
              <a:buFontTx/>
              <a:buNone/>
            </a:pPr>
            <a:r>
              <a:rPr lang="fa-IR"/>
              <a:t>اينگونه ثبت  ميشود</a:t>
            </a:r>
          </a:p>
          <a:p>
            <a:pPr>
              <a:buFontTx/>
              <a:buNone/>
            </a:pPr>
            <a:r>
              <a:rPr lang="fa-IR"/>
              <a:t>4/11هزينه ملزومات100.000</a:t>
            </a:r>
          </a:p>
          <a:p>
            <a:pPr>
              <a:buFontTx/>
              <a:buNone/>
            </a:pPr>
            <a:r>
              <a:rPr lang="fa-IR"/>
              <a:t>				بانك			100.000</a:t>
            </a:r>
          </a:p>
          <a:p>
            <a:pPr>
              <a:buFontTx/>
              <a:buNone/>
            </a:pPr>
            <a:r>
              <a:rPr lang="fa-IR"/>
              <a:t>بابت خريد ملزومات</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4932" name="Rectangle 4"/>
          <p:cNvSpPr>
            <a:spLocks noGrp="1" noChangeArrowheads="1"/>
          </p:cNvSpPr>
          <p:nvPr>
            <p:ph type="title"/>
          </p:nvPr>
        </p:nvSpPr>
        <p:spPr>
          <a:xfrm>
            <a:off x="1763713" y="538163"/>
            <a:ext cx="6980237" cy="457200"/>
          </a:xfrm>
          <a:noFill/>
          <a:ln/>
        </p:spPr>
        <p:txBody>
          <a:bodyPr/>
          <a:lstStyle/>
          <a:p>
            <a:r>
              <a:rPr lang="fa-IR" sz="2400"/>
              <a:t>ثبت تعديلات مربوط به ملزومات- روش ثبت در حساب هزينه</a:t>
            </a:r>
            <a:endParaRPr lang="en-US" sz="2400"/>
          </a:p>
        </p:txBody>
      </p:sp>
      <p:sp>
        <p:nvSpPr>
          <p:cNvPr id="764931" name="Rectangle 3"/>
          <p:cNvSpPr>
            <a:spLocks noGrp="1" noChangeArrowheads="1"/>
          </p:cNvSpPr>
          <p:nvPr>
            <p:ph idx="1"/>
          </p:nvPr>
        </p:nvSpPr>
        <p:spPr>
          <a:xfrm>
            <a:off x="611188" y="1989138"/>
            <a:ext cx="7847012" cy="3403600"/>
          </a:xfrm>
        </p:spPr>
        <p:txBody>
          <a:bodyPr/>
          <a:lstStyle/>
          <a:p>
            <a:pPr>
              <a:buFontTx/>
              <a:buNone/>
            </a:pPr>
            <a:r>
              <a:rPr lang="fa-IR"/>
              <a:t>با فرض اينكه در انتهاي دوره مبلغ 35.000 ريال ملزومات در موسسه موجود باشد.</a:t>
            </a:r>
          </a:p>
          <a:p>
            <a:pPr>
              <a:buFontTx/>
              <a:buNone/>
            </a:pPr>
            <a:endParaRPr lang="fa-IR"/>
          </a:p>
          <a:p>
            <a:pPr>
              <a:buFontTx/>
              <a:buNone/>
            </a:pPr>
            <a:r>
              <a:rPr lang="fa-IR"/>
              <a:t>29/12 ملزومات اداري 35.000</a:t>
            </a:r>
          </a:p>
          <a:p>
            <a:pPr>
              <a:buFontTx/>
              <a:buNone/>
            </a:pPr>
            <a:r>
              <a:rPr lang="fa-IR"/>
              <a:t>				هزينه ملزومات 35.000</a:t>
            </a:r>
          </a:p>
          <a:p>
            <a:pPr>
              <a:buFontTx/>
              <a:buNone/>
            </a:pPr>
            <a:r>
              <a:rPr lang="fa-IR"/>
              <a:t>اصلاح حساب ملزومات</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5984" name="Rectangle 32"/>
          <p:cNvSpPr>
            <a:spLocks noGrp="1" noChangeArrowheads="1"/>
          </p:cNvSpPr>
          <p:nvPr>
            <p:ph type="title"/>
          </p:nvPr>
        </p:nvSpPr>
        <p:spPr>
          <a:xfrm>
            <a:off x="1763713" y="538163"/>
            <a:ext cx="6980237" cy="457200"/>
          </a:xfrm>
          <a:noFill/>
          <a:ln/>
        </p:spPr>
        <p:txBody>
          <a:bodyPr/>
          <a:lstStyle/>
          <a:p>
            <a:r>
              <a:rPr lang="fa-IR" sz="2400"/>
              <a:t>ثبت تعديلات مربوط به ملزومات- روش ثبت در حساب هزينه</a:t>
            </a:r>
            <a:endParaRPr lang="en-US" sz="2400"/>
          </a:p>
        </p:txBody>
      </p:sp>
      <p:graphicFrame>
        <p:nvGraphicFramePr>
          <p:cNvPr id="765983" name="Group 31"/>
          <p:cNvGraphicFramePr>
            <a:graphicFrameLocks noGrp="1"/>
          </p:cNvGraphicFramePr>
          <p:nvPr>
            <p:ph type="tbl" idx="1"/>
          </p:nvPr>
        </p:nvGraphicFramePr>
        <p:xfrm>
          <a:off x="611188" y="1989138"/>
          <a:ext cx="7847012" cy="2260600"/>
        </p:xfrm>
        <a:graphic>
          <a:graphicData uri="http://schemas.openxmlformats.org/drawingml/2006/table">
            <a:tbl>
              <a:tblPr rtl="1"/>
              <a:tblGrid>
                <a:gridCol w="1824037">
                  <a:extLst>
                    <a:ext uri="{9D8B030D-6E8A-4147-A177-3AD203B41FA5}">
                      <a16:colId xmlns:a16="http://schemas.microsoft.com/office/drawing/2014/main" val="20000"/>
                    </a:ext>
                  </a:extLst>
                </a:gridCol>
                <a:gridCol w="1674813">
                  <a:extLst>
                    <a:ext uri="{9D8B030D-6E8A-4147-A177-3AD203B41FA5}">
                      <a16:colId xmlns:a16="http://schemas.microsoft.com/office/drawing/2014/main" val="20001"/>
                    </a:ext>
                  </a:extLst>
                </a:gridCol>
                <a:gridCol w="987425">
                  <a:extLst>
                    <a:ext uri="{9D8B030D-6E8A-4147-A177-3AD203B41FA5}">
                      <a16:colId xmlns:a16="http://schemas.microsoft.com/office/drawing/2014/main" val="20002"/>
                    </a:ext>
                  </a:extLst>
                </a:gridCol>
                <a:gridCol w="1657350">
                  <a:extLst>
                    <a:ext uri="{9D8B030D-6E8A-4147-A177-3AD203B41FA5}">
                      <a16:colId xmlns:a16="http://schemas.microsoft.com/office/drawing/2014/main" val="20003"/>
                    </a:ext>
                  </a:extLst>
                </a:gridCol>
                <a:gridCol w="1703387">
                  <a:extLst>
                    <a:ext uri="{9D8B030D-6E8A-4147-A177-3AD203B41FA5}">
                      <a16:colId xmlns:a16="http://schemas.microsoft.com/office/drawing/2014/main" val="20004"/>
                    </a:ext>
                  </a:extLst>
                </a:gridCol>
              </a:tblGrid>
              <a:tr h="719138">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هزينه ملزومات</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ملزومات اداري</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792163">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100.000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35.000</a:t>
                      </a:r>
                      <a:endPar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35.000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874713">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مانده75.000</a:t>
                      </a:r>
                      <a:endPar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fa-IR"/>
              <a:t> </a:t>
            </a:r>
            <a:endParaRPr lang="en-US"/>
          </a:p>
        </p:txBody>
      </p:sp>
      <p:sp>
        <p:nvSpPr>
          <p:cNvPr id="766979" name="Rectangle 3"/>
          <p:cNvSpPr>
            <a:spLocks noGrp="1" noChangeArrowheads="1"/>
          </p:cNvSpPr>
          <p:nvPr>
            <p:ph idx="1"/>
          </p:nvPr>
        </p:nvSpPr>
        <p:spPr>
          <a:xfrm>
            <a:off x="611188" y="1989138"/>
            <a:ext cx="7847012" cy="2819400"/>
          </a:xfrm>
        </p:spPr>
        <p:txBody>
          <a:bodyPr/>
          <a:lstStyle/>
          <a:p>
            <a:pPr>
              <a:buFontTx/>
              <a:buNone/>
            </a:pPr>
            <a:r>
              <a:rPr lang="fa-IR"/>
              <a:t>با توجه به روش موسسه بتا، در ابتداي سال بعد ثبت زير ضروري است</a:t>
            </a:r>
          </a:p>
          <a:p>
            <a:pPr>
              <a:buFontTx/>
              <a:buNone/>
            </a:pPr>
            <a:r>
              <a:rPr lang="fa-IR"/>
              <a:t>1/1 هزينه ملزومات اداري 35.000</a:t>
            </a:r>
          </a:p>
          <a:p>
            <a:pPr>
              <a:buFontTx/>
              <a:buNone/>
            </a:pPr>
            <a:r>
              <a:rPr lang="fa-IR"/>
              <a:t>					ملزومات اداري 35.000</a:t>
            </a:r>
          </a:p>
          <a:p>
            <a:pPr>
              <a:buFontTx/>
              <a:buNone/>
            </a:pPr>
            <a:r>
              <a:rPr lang="fa-IR"/>
              <a:t>انتقال مانده ملزومات به هزينه</a:t>
            </a:r>
            <a:endParaRPr lang="en-US"/>
          </a:p>
        </p:txBody>
      </p:sp>
      <p:sp>
        <p:nvSpPr>
          <p:cNvPr id="766980" name="Rectangle 4"/>
          <p:cNvSpPr>
            <a:spLocks noChangeArrowheads="1"/>
          </p:cNvSpPr>
          <p:nvPr/>
        </p:nvSpPr>
        <p:spPr bwMode="auto">
          <a:xfrm>
            <a:off x="1763713" y="538163"/>
            <a:ext cx="6980237" cy="457200"/>
          </a:xfrm>
          <a:prstGeom prst="rect">
            <a:avLst/>
          </a:prstGeom>
          <a:noFill/>
          <a:ln w="9525">
            <a:noFill/>
            <a:miter lim="800000"/>
            <a:headEnd/>
            <a:tailEnd/>
          </a:ln>
          <a:effectLst/>
        </p:spPr>
        <p:txBody>
          <a:bodyPr anchor="b">
            <a:spAutoFit/>
          </a:bodyPr>
          <a:lstStyle/>
          <a:p>
            <a:pPr eaLnBrk="1" hangingPunct="1"/>
            <a:r>
              <a:rPr lang="fa-IR" sz="2400">
                <a:solidFill>
                  <a:schemeClr val="tx2"/>
                </a:solidFill>
                <a:latin typeface="Times New Roman" pitchFamily="18" charset="0"/>
                <a:cs typeface="Zar" pitchFamily="2" charset="-78"/>
              </a:rPr>
              <a:t>ثبت تعديلات مربوط به ملزومات- روش ثبت در حساب هزينه</a:t>
            </a:r>
            <a:endParaRPr lang="en-US" sz="2400">
              <a:solidFill>
                <a:schemeClr val="tx2"/>
              </a:solidFill>
              <a:latin typeface="Times New Roman" pitchFamily="18" charset="0"/>
              <a:cs typeface="Zar" pitchFamily="2" charset="-78"/>
            </a:endParaRPr>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a:xfrm>
            <a:off x="1093788" y="725488"/>
            <a:ext cx="7772400" cy="701675"/>
          </a:xfrm>
        </p:spPr>
        <p:txBody>
          <a:bodyPr/>
          <a:lstStyle/>
          <a:p>
            <a:r>
              <a:rPr lang="fa-IR" sz="4000"/>
              <a:t>اصلاح پيش دريافت درآمد</a:t>
            </a:r>
            <a:endParaRPr lang="en-US" sz="2800"/>
          </a:p>
        </p:txBody>
      </p:sp>
      <p:sp>
        <p:nvSpPr>
          <p:cNvPr id="775171" name="Rectangle 3"/>
          <p:cNvSpPr>
            <a:spLocks noGrp="1" noChangeArrowheads="1"/>
          </p:cNvSpPr>
          <p:nvPr>
            <p:ph idx="1"/>
          </p:nvPr>
        </p:nvSpPr>
        <p:spPr>
          <a:xfrm>
            <a:off x="611188" y="1989138"/>
            <a:ext cx="7847012" cy="3113087"/>
          </a:xfrm>
        </p:spPr>
        <p:txBody>
          <a:bodyPr/>
          <a:lstStyle/>
          <a:p>
            <a:pPr>
              <a:buFontTx/>
              <a:buNone/>
            </a:pPr>
            <a:r>
              <a:rPr lang="fa-IR"/>
              <a:t>2- اصلاح پيش دريافت‌هاي درآمد</a:t>
            </a:r>
          </a:p>
          <a:p>
            <a:pPr>
              <a:buFontTx/>
              <a:buNone/>
            </a:pPr>
            <a:r>
              <a:rPr lang="fa-IR"/>
              <a:t>اگر موسسه‌اي مبلغي را از مشتريان خود دريافت نمايد تا در آينده، كالا يا خدماتي را ارائه نمايد، مبلغ دريافت شده به عنوان پيش دريافت در آمد تلقي و ماهيتاً تا ماداميكه كالا و خدمت تحويل نشده نوعي بدهي است</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6196" name="Rectangle 4"/>
          <p:cNvSpPr>
            <a:spLocks noGrp="1" noChangeArrowheads="1"/>
          </p:cNvSpPr>
          <p:nvPr>
            <p:ph type="title"/>
          </p:nvPr>
        </p:nvSpPr>
        <p:spPr>
          <a:xfrm>
            <a:off x="1093788" y="785813"/>
            <a:ext cx="7772400" cy="641350"/>
          </a:xfrm>
          <a:noFill/>
          <a:ln/>
        </p:spPr>
        <p:txBody>
          <a:bodyPr/>
          <a:lstStyle/>
          <a:p>
            <a:r>
              <a:rPr lang="fa-IR" sz="3600"/>
              <a:t>اصلاح پيش دريافت درآمد</a:t>
            </a:r>
            <a:endParaRPr lang="en-US" sz="3600"/>
          </a:p>
        </p:txBody>
      </p:sp>
      <p:sp>
        <p:nvSpPr>
          <p:cNvPr id="776195" name="Rectangle 3"/>
          <p:cNvSpPr>
            <a:spLocks noGrp="1" noChangeArrowheads="1"/>
          </p:cNvSpPr>
          <p:nvPr>
            <p:ph idx="1"/>
          </p:nvPr>
        </p:nvSpPr>
        <p:spPr>
          <a:xfrm>
            <a:off x="611188" y="1989138"/>
            <a:ext cx="7847012" cy="3306762"/>
          </a:xfrm>
        </p:spPr>
        <p:txBody>
          <a:bodyPr/>
          <a:lstStyle/>
          <a:p>
            <a:pPr>
              <a:buFontTx/>
              <a:buNone/>
            </a:pPr>
            <a:r>
              <a:rPr lang="fa-IR"/>
              <a:t>روش ثبت به دو صورت خواهد بود.</a:t>
            </a:r>
          </a:p>
          <a:p>
            <a:pPr>
              <a:buFontTx/>
              <a:buNone/>
            </a:pPr>
            <a:r>
              <a:rPr lang="fa-IR"/>
              <a:t>1- ثبت در حساب يك بدهي</a:t>
            </a:r>
          </a:p>
          <a:p>
            <a:pPr>
              <a:buFontTx/>
              <a:buNone/>
            </a:pPr>
            <a:r>
              <a:rPr lang="fa-IR"/>
              <a:t>در اين حالت مبلغ دريافت شده در بدهكار بانك / صندوق ثبت و حساب پيش دريافت در آمد بستانكار مي‌گردد</a:t>
            </a:r>
          </a:p>
          <a:p>
            <a:pPr>
              <a:buFontTx/>
              <a:buNone/>
            </a:pPr>
            <a:r>
              <a:rPr lang="fa-IR"/>
              <a:t>مثال</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7220" name="Rectangle 4"/>
          <p:cNvSpPr>
            <a:spLocks noGrp="1" noChangeArrowheads="1"/>
          </p:cNvSpPr>
          <p:nvPr>
            <p:ph type="title"/>
          </p:nvPr>
        </p:nvSpPr>
        <p:spPr>
          <a:xfrm>
            <a:off x="1093788" y="847725"/>
            <a:ext cx="7772400" cy="579438"/>
          </a:xfrm>
          <a:noFill/>
          <a:ln/>
        </p:spPr>
        <p:txBody>
          <a:bodyPr/>
          <a:lstStyle/>
          <a:p>
            <a:r>
              <a:rPr lang="fa-IR" sz="3200"/>
              <a:t>اصلاح پيش دريافت درآمد - ثبت در بدهي</a:t>
            </a:r>
            <a:endParaRPr lang="en-US" sz="3200"/>
          </a:p>
        </p:txBody>
      </p:sp>
      <p:sp>
        <p:nvSpPr>
          <p:cNvPr id="777219" name="Rectangle 3"/>
          <p:cNvSpPr>
            <a:spLocks noGrp="1" noChangeArrowheads="1"/>
          </p:cNvSpPr>
          <p:nvPr>
            <p:ph idx="1"/>
          </p:nvPr>
        </p:nvSpPr>
        <p:spPr>
          <a:xfrm>
            <a:off x="611188" y="1989138"/>
            <a:ext cx="7847012" cy="2722562"/>
          </a:xfrm>
        </p:spPr>
        <p:txBody>
          <a:bodyPr/>
          <a:lstStyle/>
          <a:p>
            <a:pPr>
              <a:buFontTx/>
              <a:buNone/>
            </a:pPr>
            <a:r>
              <a:rPr lang="fa-IR"/>
              <a:t>شركت آلفا با دريافت مبلغ 150.000 ريال متعهد مي‌شود كه پشتيباني كامپيوترهاي شركت گاما را به مدت 6ماه بعهده بگيرد</a:t>
            </a:r>
          </a:p>
          <a:p>
            <a:pPr>
              <a:buFontTx/>
              <a:buNone/>
            </a:pPr>
            <a:r>
              <a:rPr lang="fa-IR"/>
              <a:t>1/11 بانك 150.000</a:t>
            </a:r>
          </a:p>
          <a:p>
            <a:pPr>
              <a:buFontTx/>
              <a:buNone/>
            </a:pPr>
            <a:r>
              <a:rPr lang="fa-IR"/>
              <a:t>				پيش دريافت درآمد 150.000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44" name="Rectangle 4"/>
          <p:cNvSpPr>
            <a:spLocks noGrp="1" noChangeArrowheads="1"/>
          </p:cNvSpPr>
          <p:nvPr>
            <p:ph type="title"/>
          </p:nvPr>
        </p:nvSpPr>
        <p:spPr>
          <a:xfrm>
            <a:off x="1116013" y="476250"/>
            <a:ext cx="7772400" cy="641350"/>
          </a:xfrm>
          <a:noFill/>
          <a:ln/>
        </p:spPr>
        <p:txBody>
          <a:bodyPr/>
          <a:lstStyle/>
          <a:p>
            <a:r>
              <a:rPr lang="fa-IR" sz="3600"/>
              <a:t>اصلاح پيش دريافت درآمد - ثبت در بدهي</a:t>
            </a:r>
            <a:endParaRPr lang="en-US" sz="3600"/>
          </a:p>
        </p:txBody>
      </p:sp>
      <p:sp>
        <p:nvSpPr>
          <p:cNvPr id="778243" name="Rectangle 3"/>
          <p:cNvSpPr>
            <a:spLocks noGrp="1" noChangeArrowheads="1"/>
          </p:cNvSpPr>
          <p:nvPr>
            <p:ph idx="1"/>
          </p:nvPr>
        </p:nvSpPr>
        <p:spPr>
          <a:xfrm>
            <a:off x="611188" y="1989138"/>
            <a:ext cx="7847012" cy="1554162"/>
          </a:xfrm>
        </p:spPr>
        <p:txBody>
          <a:bodyPr/>
          <a:lstStyle/>
          <a:p>
            <a:pPr>
              <a:buFontTx/>
              <a:buNone/>
            </a:pPr>
            <a:r>
              <a:rPr lang="fa-IR"/>
              <a:t>در انتهاي سال مالي شركت آلفا خدمات 2ماه را انجام داده است، در نتيجه مبلغ 2ماه از بدهي مذكور، به عنوان درآمد تحقيق يافته است</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9268" name="Rectangle 4"/>
          <p:cNvSpPr>
            <a:spLocks noGrp="1" noChangeArrowheads="1"/>
          </p:cNvSpPr>
          <p:nvPr>
            <p:ph type="title"/>
          </p:nvPr>
        </p:nvSpPr>
        <p:spPr>
          <a:xfrm>
            <a:off x="1093788" y="785813"/>
            <a:ext cx="7772400" cy="641350"/>
          </a:xfrm>
          <a:noFill/>
          <a:ln/>
        </p:spPr>
        <p:txBody>
          <a:bodyPr/>
          <a:lstStyle/>
          <a:p>
            <a:r>
              <a:rPr lang="fa-IR" sz="3600"/>
              <a:t>اصلاح پيش دريافت درآمد - ثبت در بدهي</a:t>
            </a:r>
            <a:endParaRPr lang="en-US" sz="3600"/>
          </a:p>
        </p:txBody>
      </p:sp>
      <p:sp>
        <p:nvSpPr>
          <p:cNvPr id="779267" name="Rectangle 3"/>
          <p:cNvSpPr>
            <a:spLocks noGrp="1" noChangeArrowheads="1"/>
          </p:cNvSpPr>
          <p:nvPr>
            <p:ph idx="1"/>
          </p:nvPr>
        </p:nvSpPr>
        <p:spPr>
          <a:xfrm>
            <a:off x="611188" y="1989138"/>
            <a:ext cx="7847012" cy="2332037"/>
          </a:xfrm>
        </p:spPr>
        <p:txBody>
          <a:bodyPr/>
          <a:lstStyle/>
          <a:p>
            <a:pPr>
              <a:buFontTx/>
              <a:buNone/>
            </a:pPr>
            <a:r>
              <a:rPr lang="fa-IR"/>
              <a:t>29/12 پيش دريافت درآمد 50.000</a:t>
            </a:r>
          </a:p>
          <a:p>
            <a:pPr>
              <a:buFontTx/>
              <a:buNone/>
            </a:pPr>
            <a:r>
              <a:rPr lang="fa-IR"/>
              <a:t>				درآمد حاصل از خدمات 50.000</a:t>
            </a:r>
          </a:p>
          <a:p>
            <a:pPr>
              <a:buFontTx/>
              <a:buNone/>
            </a:pPr>
            <a:r>
              <a:rPr lang="fa-IR"/>
              <a:t>ثبت درآمد تحقق يافته 2 ماهه</a:t>
            </a:r>
          </a:p>
          <a:p>
            <a:pPr>
              <a:buFontTx/>
              <a:buNone/>
            </a:pPr>
            <a:r>
              <a:rPr lang="fa-IR"/>
              <a:t>قرارداد با شركت گاما</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0321" name="Rectangle 33"/>
          <p:cNvSpPr>
            <a:spLocks noGrp="1" noChangeArrowheads="1"/>
          </p:cNvSpPr>
          <p:nvPr>
            <p:ph type="title"/>
          </p:nvPr>
        </p:nvSpPr>
        <p:spPr>
          <a:xfrm>
            <a:off x="1093788" y="785813"/>
            <a:ext cx="7772400" cy="641350"/>
          </a:xfrm>
          <a:noFill/>
          <a:ln/>
        </p:spPr>
        <p:txBody>
          <a:bodyPr/>
          <a:lstStyle/>
          <a:p>
            <a:r>
              <a:rPr lang="fa-IR" sz="3600"/>
              <a:t>اصلاح پيش دريافت درآمد - ثبت در بدهي</a:t>
            </a:r>
            <a:endParaRPr lang="en-US" sz="3600"/>
          </a:p>
        </p:txBody>
      </p:sp>
      <p:graphicFrame>
        <p:nvGraphicFramePr>
          <p:cNvPr id="780320" name="Group 32"/>
          <p:cNvGraphicFramePr>
            <a:graphicFrameLocks noGrp="1"/>
          </p:cNvGraphicFramePr>
          <p:nvPr>
            <p:ph type="tbl" idx="1"/>
          </p:nvPr>
        </p:nvGraphicFramePr>
        <p:xfrm>
          <a:off x="611188" y="1989138"/>
          <a:ext cx="7847012" cy="2260600"/>
        </p:xfrm>
        <a:graphic>
          <a:graphicData uri="http://schemas.openxmlformats.org/drawingml/2006/table">
            <a:tbl>
              <a:tblPr rtl="1"/>
              <a:tblGrid>
                <a:gridCol w="1509712">
                  <a:extLst>
                    <a:ext uri="{9D8B030D-6E8A-4147-A177-3AD203B41FA5}">
                      <a16:colId xmlns:a16="http://schemas.microsoft.com/office/drawing/2014/main" val="20000"/>
                    </a:ext>
                  </a:extLst>
                </a:gridCol>
                <a:gridCol w="2305050">
                  <a:extLst>
                    <a:ext uri="{9D8B030D-6E8A-4147-A177-3AD203B41FA5}">
                      <a16:colId xmlns:a16="http://schemas.microsoft.com/office/drawing/2014/main" val="20001"/>
                    </a:ext>
                  </a:extLst>
                </a:gridCol>
                <a:gridCol w="671513">
                  <a:extLst>
                    <a:ext uri="{9D8B030D-6E8A-4147-A177-3AD203B41FA5}">
                      <a16:colId xmlns:a16="http://schemas.microsoft.com/office/drawing/2014/main" val="20002"/>
                    </a:ext>
                  </a:extLst>
                </a:gridCol>
                <a:gridCol w="1657350">
                  <a:extLst>
                    <a:ext uri="{9D8B030D-6E8A-4147-A177-3AD203B41FA5}">
                      <a16:colId xmlns:a16="http://schemas.microsoft.com/office/drawing/2014/main" val="20003"/>
                    </a:ext>
                  </a:extLst>
                </a:gridCol>
                <a:gridCol w="1703387">
                  <a:extLst>
                    <a:ext uri="{9D8B030D-6E8A-4147-A177-3AD203B41FA5}">
                      <a16:colId xmlns:a16="http://schemas.microsoft.com/office/drawing/2014/main" val="20004"/>
                    </a:ext>
                  </a:extLst>
                </a:gridCol>
              </a:tblGrid>
              <a:tr h="681038">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پيش دريافت درآمد</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درآمد حاصل از خدمات</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750888">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(29/12)50.000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(1/11)150.000</a:t>
                      </a:r>
                      <a:endPar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50.000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828675">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مانده100.000</a:t>
                      </a:r>
                      <a:endPar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pPr algn="ctr"/>
            <a:r>
              <a:rPr lang="fa-IR"/>
              <a:t>تعميرگاه مالكي</a:t>
            </a:r>
            <a:endParaRPr lang="en-US"/>
          </a:p>
        </p:txBody>
      </p:sp>
      <p:sp>
        <p:nvSpPr>
          <p:cNvPr id="459779" name="Rectangle 3"/>
          <p:cNvSpPr>
            <a:spLocks noGrp="1" noChangeArrowheads="1"/>
          </p:cNvSpPr>
          <p:nvPr>
            <p:ph idx="1"/>
          </p:nvPr>
        </p:nvSpPr>
        <p:spPr>
          <a:xfrm>
            <a:off x="250825" y="2541588"/>
            <a:ext cx="8059738" cy="2103437"/>
          </a:xfrm>
        </p:spPr>
        <p:txBody>
          <a:bodyPr/>
          <a:lstStyle/>
          <a:p>
            <a:pPr>
              <a:buFontTx/>
              <a:buNone/>
            </a:pPr>
            <a:r>
              <a:rPr lang="fa-IR" sz="6000"/>
              <a:t>دارائي ها = بدهيها + سرمايه</a:t>
            </a:r>
          </a:p>
          <a:p>
            <a:pPr>
              <a:buFontTx/>
              <a:buNone/>
            </a:pPr>
            <a:r>
              <a:rPr lang="fa-IR" sz="6000"/>
              <a:t>	     </a:t>
            </a:r>
            <a:r>
              <a:rPr lang="en-US" sz="6000">
                <a:sym typeface="Wingdings 2" pitchFamily="18" charset="2"/>
              </a:rPr>
              <a:t></a:t>
            </a:r>
            <a:r>
              <a:rPr lang="fa-IR" sz="6000"/>
              <a:t>  =    </a:t>
            </a:r>
            <a:r>
              <a:rPr lang="en-US" sz="6000">
                <a:sym typeface="Wingdings 2" pitchFamily="18" charset="2"/>
              </a:rPr>
              <a:t></a:t>
            </a:r>
            <a:r>
              <a:rPr lang="fa-IR" sz="6000">
                <a:sym typeface="Wingdings 2" pitchFamily="18" charset="2"/>
              </a:rPr>
              <a:t> </a:t>
            </a:r>
            <a:r>
              <a:rPr lang="fa-IR" sz="6000"/>
              <a:t>  +   </a:t>
            </a:r>
            <a:r>
              <a:rPr lang="en-US" sz="6000">
                <a:sym typeface="Wingdings 2" pitchFamily="18" charset="2"/>
              </a:rPr>
              <a:t></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1316" name="Rectangle 4"/>
          <p:cNvSpPr>
            <a:spLocks noGrp="1" noChangeArrowheads="1"/>
          </p:cNvSpPr>
          <p:nvPr>
            <p:ph type="title"/>
          </p:nvPr>
        </p:nvSpPr>
        <p:spPr>
          <a:xfrm>
            <a:off x="1093788" y="785813"/>
            <a:ext cx="7772400" cy="641350"/>
          </a:xfrm>
          <a:noFill/>
          <a:ln/>
        </p:spPr>
        <p:txBody>
          <a:bodyPr/>
          <a:lstStyle/>
          <a:p>
            <a:r>
              <a:rPr lang="fa-IR" sz="3600"/>
              <a:t>اصلاح پيش دريافت درآمد - ثبت در درآمد</a:t>
            </a:r>
            <a:endParaRPr lang="en-US" sz="3600"/>
          </a:p>
        </p:txBody>
      </p:sp>
      <p:sp>
        <p:nvSpPr>
          <p:cNvPr id="781315" name="Rectangle 3"/>
          <p:cNvSpPr>
            <a:spLocks noGrp="1" noChangeArrowheads="1"/>
          </p:cNvSpPr>
          <p:nvPr>
            <p:ph idx="1"/>
          </p:nvPr>
        </p:nvSpPr>
        <p:spPr>
          <a:xfrm>
            <a:off x="611188" y="1989138"/>
            <a:ext cx="7847012" cy="2235200"/>
          </a:xfrm>
        </p:spPr>
        <p:txBody>
          <a:bodyPr/>
          <a:lstStyle/>
          <a:p>
            <a:pPr>
              <a:buFontTx/>
              <a:buNone/>
            </a:pPr>
            <a:r>
              <a:rPr lang="fa-IR"/>
              <a:t>اگر حسابدار شركت مبلغ مذكور را به عنوان درآمد تلقي نمايد و آنرا در حساب درآمد ثبت نمايد</a:t>
            </a:r>
          </a:p>
          <a:p>
            <a:pPr>
              <a:buFontTx/>
              <a:buNone/>
            </a:pPr>
            <a:r>
              <a:rPr lang="fa-IR"/>
              <a:t>1/11 بانك 150.000</a:t>
            </a:r>
          </a:p>
          <a:p>
            <a:pPr>
              <a:buFontTx/>
              <a:buNone/>
            </a:pPr>
            <a:r>
              <a:rPr lang="fa-IR"/>
              <a:t>			درآمد حاصل از خدمات150.000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2340" name="Rectangle 4"/>
          <p:cNvSpPr>
            <a:spLocks noGrp="1" noChangeArrowheads="1"/>
          </p:cNvSpPr>
          <p:nvPr>
            <p:ph type="title"/>
          </p:nvPr>
        </p:nvSpPr>
        <p:spPr>
          <a:xfrm>
            <a:off x="1093788" y="785813"/>
            <a:ext cx="7772400" cy="641350"/>
          </a:xfrm>
          <a:noFill/>
          <a:ln/>
        </p:spPr>
        <p:txBody>
          <a:bodyPr/>
          <a:lstStyle/>
          <a:p>
            <a:r>
              <a:rPr lang="fa-IR" sz="3600"/>
              <a:t>اصلاح پيش دريافت درآمد - ثبت در درآمد</a:t>
            </a:r>
            <a:endParaRPr lang="en-US" sz="3600"/>
          </a:p>
        </p:txBody>
      </p:sp>
      <p:sp>
        <p:nvSpPr>
          <p:cNvPr id="782339" name="Rectangle 3"/>
          <p:cNvSpPr>
            <a:spLocks noGrp="1" noChangeArrowheads="1"/>
          </p:cNvSpPr>
          <p:nvPr>
            <p:ph idx="1"/>
          </p:nvPr>
        </p:nvSpPr>
        <p:spPr>
          <a:xfrm>
            <a:off x="611188" y="1989138"/>
            <a:ext cx="7847012" cy="3306762"/>
          </a:xfrm>
        </p:spPr>
        <p:txBody>
          <a:bodyPr/>
          <a:lstStyle/>
          <a:p>
            <a:pPr>
              <a:buFontTx/>
              <a:buNone/>
            </a:pPr>
            <a:r>
              <a:rPr lang="fa-IR"/>
              <a:t>در انتهاي سال مالي فقط 2ماه از مبلغ مذكور درآمد و 4ماه آن بدهي است لذا مبلغ بدهي به حساب پيش دريافت درآمد منتقل مي‌شود</a:t>
            </a:r>
          </a:p>
          <a:p>
            <a:pPr>
              <a:buFontTx/>
              <a:buNone/>
            </a:pPr>
            <a:r>
              <a:rPr lang="fa-IR"/>
              <a:t>29/12 درآمد حاصل از خدمات 100.000</a:t>
            </a:r>
          </a:p>
          <a:p>
            <a:pPr>
              <a:buFontTx/>
              <a:buNone/>
            </a:pPr>
            <a:r>
              <a:rPr lang="fa-IR"/>
              <a:t>				پيش دريافت درآمد 100.000</a:t>
            </a:r>
          </a:p>
          <a:p>
            <a:pPr>
              <a:buFontTx/>
              <a:buNone/>
            </a:pPr>
            <a:r>
              <a:rPr lang="fa-IR"/>
              <a:t>تعديل حساب درآمد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3364" name="Rectangle 4"/>
          <p:cNvSpPr>
            <a:spLocks noGrp="1" noChangeArrowheads="1"/>
          </p:cNvSpPr>
          <p:nvPr>
            <p:ph type="title"/>
          </p:nvPr>
        </p:nvSpPr>
        <p:spPr>
          <a:xfrm>
            <a:off x="1093788" y="785813"/>
            <a:ext cx="7772400" cy="641350"/>
          </a:xfrm>
          <a:noFill/>
          <a:ln/>
        </p:spPr>
        <p:txBody>
          <a:bodyPr/>
          <a:lstStyle/>
          <a:p>
            <a:r>
              <a:rPr lang="fa-IR" sz="3600"/>
              <a:t>اصلاح پيش دريافت درآمد - ثبت در درآمد</a:t>
            </a:r>
            <a:endParaRPr lang="en-US" sz="3600"/>
          </a:p>
        </p:txBody>
      </p:sp>
      <p:sp>
        <p:nvSpPr>
          <p:cNvPr id="783363" name="Rectangle 3"/>
          <p:cNvSpPr>
            <a:spLocks noGrp="1" noChangeArrowheads="1"/>
          </p:cNvSpPr>
          <p:nvPr>
            <p:ph idx="1"/>
          </p:nvPr>
        </p:nvSpPr>
        <p:spPr>
          <a:xfrm>
            <a:off x="611188" y="1989138"/>
            <a:ext cx="7847012" cy="2041525"/>
          </a:xfrm>
        </p:spPr>
        <p:txBody>
          <a:bodyPr/>
          <a:lstStyle/>
          <a:p>
            <a:pPr>
              <a:buFontTx/>
              <a:buNone/>
            </a:pPr>
            <a:r>
              <a:rPr lang="fa-IR"/>
              <a:t>مانده حساب دريافت درآمد به عنوان يك حساب دائمي به سال بعد منتقل مي‌شود به منظور حفظ ثبات رويه در ابتداي سال مجدداً مبلغ مذكور از بدهي به حساب درآمد منتقل مي‌شود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4388" name="Rectangle 4"/>
          <p:cNvSpPr>
            <a:spLocks noGrp="1" noChangeArrowheads="1"/>
          </p:cNvSpPr>
          <p:nvPr>
            <p:ph type="title"/>
          </p:nvPr>
        </p:nvSpPr>
        <p:spPr>
          <a:xfrm>
            <a:off x="1093788" y="785813"/>
            <a:ext cx="7772400" cy="641350"/>
          </a:xfrm>
          <a:noFill/>
          <a:ln/>
        </p:spPr>
        <p:txBody>
          <a:bodyPr/>
          <a:lstStyle/>
          <a:p>
            <a:r>
              <a:rPr lang="fa-IR" sz="3600"/>
              <a:t>اصلاح پيش دريافت درآمد - ثبت در درآمد</a:t>
            </a:r>
            <a:endParaRPr lang="en-US" sz="3600"/>
          </a:p>
        </p:txBody>
      </p:sp>
      <p:sp>
        <p:nvSpPr>
          <p:cNvPr id="784387" name="Rectangle 3"/>
          <p:cNvSpPr>
            <a:spLocks noGrp="1" noChangeArrowheads="1"/>
          </p:cNvSpPr>
          <p:nvPr>
            <p:ph idx="1"/>
          </p:nvPr>
        </p:nvSpPr>
        <p:spPr>
          <a:xfrm>
            <a:off x="611188" y="1989138"/>
            <a:ext cx="7847012" cy="1163637"/>
          </a:xfrm>
        </p:spPr>
        <p:txBody>
          <a:bodyPr/>
          <a:lstStyle/>
          <a:p>
            <a:pPr>
              <a:buFontTx/>
              <a:buNone/>
            </a:pPr>
            <a:r>
              <a:rPr lang="fa-IR"/>
              <a:t>1/1  پيش دريافت درآمد 100.000</a:t>
            </a:r>
          </a:p>
          <a:p>
            <a:pPr>
              <a:buFontTx/>
              <a:buNone/>
            </a:pPr>
            <a:r>
              <a:rPr lang="fa-IR"/>
              <a:t>                              درآمد حاصل از خدمات 100.000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5410" name="Rectangle 2"/>
          <p:cNvSpPr>
            <a:spLocks noGrp="1" noChangeArrowheads="1"/>
          </p:cNvSpPr>
          <p:nvPr>
            <p:ph type="title"/>
          </p:nvPr>
        </p:nvSpPr>
        <p:spPr/>
        <p:txBody>
          <a:bodyPr/>
          <a:lstStyle/>
          <a:p>
            <a:r>
              <a:rPr lang="fa-IR"/>
              <a:t>3- هزينه‌هاي ثبت نشده</a:t>
            </a:r>
            <a:endParaRPr lang="en-US"/>
          </a:p>
        </p:txBody>
      </p:sp>
      <p:sp>
        <p:nvSpPr>
          <p:cNvPr id="785411" name="Rectangle 3"/>
          <p:cNvSpPr>
            <a:spLocks noGrp="1" noChangeArrowheads="1"/>
          </p:cNvSpPr>
          <p:nvPr>
            <p:ph idx="1"/>
          </p:nvPr>
        </p:nvSpPr>
        <p:spPr>
          <a:xfrm>
            <a:off x="323850" y="1989138"/>
            <a:ext cx="8424863" cy="3306762"/>
          </a:xfrm>
        </p:spPr>
        <p:txBody>
          <a:bodyPr/>
          <a:lstStyle/>
          <a:p>
            <a:pPr>
              <a:buFontTx/>
              <a:buNone/>
            </a:pPr>
            <a:endParaRPr lang="fa-IR"/>
          </a:p>
          <a:p>
            <a:pPr>
              <a:buFontTx/>
              <a:buNone/>
            </a:pPr>
            <a:r>
              <a:rPr lang="fa-IR"/>
              <a:t>اينگونه هزينه‌ها تحقق يافته‌اند اما در دفاتر ثبت نشده اند.</a:t>
            </a:r>
          </a:p>
          <a:p>
            <a:pPr>
              <a:buFontTx/>
              <a:buNone/>
            </a:pPr>
            <a:endParaRPr lang="fa-IR"/>
          </a:p>
          <a:p>
            <a:pPr>
              <a:buFontTx/>
              <a:buNone/>
            </a:pPr>
            <a:r>
              <a:rPr lang="fa-IR"/>
              <a:t> مثال، اجاره ماهانه دفتر در حالتي كه اواسط ماه اسفند قرارداد اجاره تنظيم شده باشد و پرداخت منوط به اتمام يك ماه كامل باشد.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6436" name="Rectangle 4"/>
          <p:cNvSpPr>
            <a:spLocks noGrp="1" noChangeArrowheads="1"/>
          </p:cNvSpPr>
          <p:nvPr>
            <p:ph type="title"/>
          </p:nvPr>
        </p:nvSpPr>
        <p:spPr>
          <a:noFill/>
          <a:ln/>
        </p:spPr>
        <p:txBody>
          <a:bodyPr/>
          <a:lstStyle/>
          <a:p>
            <a:r>
              <a:rPr lang="fa-IR"/>
              <a:t>3- هزينه‌هاي ثبت نشده</a:t>
            </a:r>
            <a:endParaRPr lang="en-US"/>
          </a:p>
        </p:txBody>
      </p:sp>
      <p:sp>
        <p:nvSpPr>
          <p:cNvPr id="786435" name="Rectangle 3"/>
          <p:cNvSpPr>
            <a:spLocks noGrp="1" noChangeArrowheads="1"/>
          </p:cNvSpPr>
          <p:nvPr>
            <p:ph idx="1"/>
          </p:nvPr>
        </p:nvSpPr>
        <p:spPr>
          <a:xfrm>
            <a:off x="611188" y="1989138"/>
            <a:ext cx="7847012" cy="3600450"/>
          </a:xfrm>
        </p:spPr>
        <p:txBody>
          <a:bodyPr/>
          <a:lstStyle/>
          <a:p>
            <a:pPr>
              <a:buFontTx/>
              <a:buNone/>
            </a:pPr>
            <a:r>
              <a:rPr lang="fa-IR"/>
              <a:t>مثال: فرض كنيد موسسه آلفا در 15 اسفند ماه يك فروشنده را با حقوق ماهانه 200.000 ريال به كارگيرد، با توجه به تنظيم گزارش پس از يك ماه انجام كار، در انتهاي اسفند ماه فروشنده مذكور به اندازه نيمي از حقوق ماهانه خود را طلب دارد، هرچند مبلغي دريافت ننمايد.</a:t>
            </a:r>
          </a:p>
          <a:p>
            <a:pPr algn="l">
              <a:buFontTx/>
              <a:buNone/>
            </a:pPr>
            <a:r>
              <a:rPr lang="fa-IR"/>
              <a:t>پس</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484" name="Rectangle 4"/>
          <p:cNvSpPr>
            <a:spLocks noGrp="1" noChangeArrowheads="1"/>
          </p:cNvSpPr>
          <p:nvPr>
            <p:ph type="title"/>
          </p:nvPr>
        </p:nvSpPr>
        <p:spPr>
          <a:noFill/>
          <a:ln/>
        </p:spPr>
        <p:txBody>
          <a:bodyPr/>
          <a:lstStyle/>
          <a:p>
            <a:r>
              <a:rPr lang="fa-IR"/>
              <a:t>3- هزينه‌هاي ثبت نشده</a:t>
            </a:r>
            <a:endParaRPr lang="en-US"/>
          </a:p>
        </p:txBody>
      </p:sp>
      <p:sp>
        <p:nvSpPr>
          <p:cNvPr id="788483" name="Rectangle 3"/>
          <p:cNvSpPr>
            <a:spLocks noGrp="1" noChangeArrowheads="1"/>
          </p:cNvSpPr>
          <p:nvPr>
            <p:ph idx="1"/>
          </p:nvPr>
        </p:nvSpPr>
        <p:spPr>
          <a:xfrm>
            <a:off x="611188" y="1989138"/>
            <a:ext cx="7847012" cy="1747837"/>
          </a:xfrm>
        </p:spPr>
        <p:txBody>
          <a:bodyPr/>
          <a:lstStyle/>
          <a:p>
            <a:pPr>
              <a:buFontTx/>
              <a:buNone/>
            </a:pPr>
            <a:r>
              <a:rPr lang="fa-IR"/>
              <a:t>4-هزينه حقوق 100.000</a:t>
            </a:r>
          </a:p>
          <a:p>
            <a:pPr>
              <a:buFontTx/>
              <a:buNone/>
            </a:pPr>
            <a:r>
              <a:rPr lang="fa-IR"/>
              <a:t>				حقوق پرداختني 100.000</a:t>
            </a:r>
          </a:p>
          <a:p>
            <a:pPr>
              <a:buFontTx/>
              <a:buNone/>
            </a:pPr>
            <a:r>
              <a:rPr lang="fa-IR"/>
              <a:t>ثبت حقوق 15روز فروشنده</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7488" name="Rectangle 32"/>
          <p:cNvSpPr>
            <a:spLocks noGrp="1" noChangeArrowheads="1"/>
          </p:cNvSpPr>
          <p:nvPr>
            <p:ph type="title"/>
          </p:nvPr>
        </p:nvSpPr>
        <p:spPr>
          <a:noFill/>
          <a:ln/>
        </p:spPr>
        <p:txBody>
          <a:bodyPr/>
          <a:lstStyle/>
          <a:p>
            <a:r>
              <a:rPr lang="fa-IR"/>
              <a:t>3- هزينه‌هاي ثبت نشده</a:t>
            </a:r>
            <a:endParaRPr lang="en-US"/>
          </a:p>
        </p:txBody>
      </p:sp>
      <p:graphicFrame>
        <p:nvGraphicFramePr>
          <p:cNvPr id="787495" name="Group 39"/>
          <p:cNvGraphicFramePr>
            <a:graphicFrameLocks noGrp="1"/>
          </p:cNvGraphicFramePr>
          <p:nvPr>
            <p:ph type="tbl" idx="1"/>
          </p:nvPr>
        </p:nvGraphicFramePr>
        <p:xfrm>
          <a:off x="611188" y="1989138"/>
          <a:ext cx="8208962" cy="1431925"/>
        </p:xfrm>
        <a:graphic>
          <a:graphicData uri="http://schemas.openxmlformats.org/drawingml/2006/table">
            <a:tbl>
              <a:tblPr rtl="1"/>
              <a:tblGrid>
                <a:gridCol w="2257425">
                  <a:extLst>
                    <a:ext uri="{9D8B030D-6E8A-4147-A177-3AD203B41FA5}">
                      <a16:colId xmlns:a16="http://schemas.microsoft.com/office/drawing/2014/main" val="20000"/>
                    </a:ext>
                  </a:extLst>
                </a:gridCol>
                <a:gridCol w="1403350">
                  <a:extLst>
                    <a:ext uri="{9D8B030D-6E8A-4147-A177-3AD203B41FA5}">
                      <a16:colId xmlns:a16="http://schemas.microsoft.com/office/drawing/2014/main" val="20001"/>
                    </a:ext>
                  </a:extLst>
                </a:gridCol>
                <a:gridCol w="1031875">
                  <a:extLst>
                    <a:ext uri="{9D8B030D-6E8A-4147-A177-3AD203B41FA5}">
                      <a16:colId xmlns:a16="http://schemas.microsoft.com/office/drawing/2014/main" val="20002"/>
                    </a:ext>
                  </a:extLst>
                </a:gridCol>
                <a:gridCol w="1571625">
                  <a:extLst>
                    <a:ext uri="{9D8B030D-6E8A-4147-A177-3AD203B41FA5}">
                      <a16:colId xmlns:a16="http://schemas.microsoft.com/office/drawing/2014/main" val="20003"/>
                    </a:ext>
                  </a:extLst>
                </a:gridCol>
                <a:gridCol w="1944687">
                  <a:extLst>
                    <a:ext uri="{9D8B030D-6E8A-4147-A177-3AD203B41FA5}">
                      <a16:colId xmlns:a16="http://schemas.microsoft.com/office/drawing/2014/main" val="20004"/>
                    </a:ext>
                  </a:extLst>
                </a:gridCol>
              </a:tblGrid>
              <a:tr h="681038">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هزينه حقوق</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حقوق پرداختني</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750888">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(29/12)100.000</a:t>
                      </a:r>
                      <a:endParaRPr kumimoji="0" lang="en-US" sz="28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(29/12)100.000</a:t>
                      </a:r>
                      <a:endPar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9506" name="Rectangle 2"/>
          <p:cNvSpPr>
            <a:spLocks noGrp="1" noChangeArrowheads="1"/>
          </p:cNvSpPr>
          <p:nvPr>
            <p:ph type="title"/>
          </p:nvPr>
        </p:nvSpPr>
        <p:spPr>
          <a:xfrm>
            <a:off x="1476375" y="665163"/>
            <a:ext cx="7389813" cy="762000"/>
          </a:xfrm>
        </p:spPr>
        <p:txBody>
          <a:bodyPr/>
          <a:lstStyle/>
          <a:p>
            <a:r>
              <a:rPr lang="fa-IR"/>
              <a:t>4- در آمدهای ثبت نشده </a:t>
            </a:r>
            <a:endParaRPr lang="en-US"/>
          </a:p>
        </p:txBody>
      </p:sp>
      <p:sp>
        <p:nvSpPr>
          <p:cNvPr id="789507" name="Rectangle 3"/>
          <p:cNvSpPr>
            <a:spLocks noGrp="1" noChangeArrowheads="1"/>
          </p:cNvSpPr>
          <p:nvPr>
            <p:ph idx="1"/>
          </p:nvPr>
        </p:nvSpPr>
        <p:spPr>
          <a:xfrm>
            <a:off x="611188" y="1989138"/>
            <a:ext cx="7847012" cy="2722562"/>
          </a:xfrm>
        </p:spPr>
        <p:txBody>
          <a:bodyPr/>
          <a:lstStyle/>
          <a:p>
            <a:pPr>
              <a:buFontTx/>
              <a:buNone/>
            </a:pPr>
            <a:endParaRPr lang="fa-IR"/>
          </a:p>
          <a:p>
            <a:pPr>
              <a:buFontTx/>
              <a:buNone/>
            </a:pPr>
            <a:r>
              <a:rPr lang="fa-IR"/>
              <a:t>درآمدهايي که تحقق يافته است ولي دريافت و ثبت نشده است</a:t>
            </a:r>
          </a:p>
          <a:p>
            <a:pPr>
              <a:buFontTx/>
              <a:buNone/>
            </a:pPr>
            <a:r>
              <a:rPr lang="fa-IR"/>
              <a:t>فرضاً موسسه قراردادي را منعقد و دريافت وجه منوط به اجراي کامل كار باشد. </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0532" name="Rectangle 4"/>
          <p:cNvSpPr>
            <a:spLocks noGrp="1" noChangeArrowheads="1"/>
          </p:cNvSpPr>
          <p:nvPr>
            <p:ph type="title"/>
          </p:nvPr>
        </p:nvSpPr>
        <p:spPr>
          <a:noFill/>
          <a:ln/>
        </p:spPr>
        <p:txBody>
          <a:bodyPr/>
          <a:lstStyle/>
          <a:p>
            <a:r>
              <a:rPr lang="fa-IR"/>
              <a:t>4- در آمدهای ثبت نشده </a:t>
            </a:r>
            <a:endParaRPr lang="en-US"/>
          </a:p>
        </p:txBody>
      </p:sp>
      <p:sp>
        <p:nvSpPr>
          <p:cNvPr id="790531" name="Rectangle 3"/>
          <p:cNvSpPr>
            <a:spLocks noGrp="1" noChangeArrowheads="1"/>
          </p:cNvSpPr>
          <p:nvPr>
            <p:ph idx="1"/>
          </p:nvPr>
        </p:nvSpPr>
        <p:spPr>
          <a:xfrm>
            <a:off x="611188" y="1989138"/>
            <a:ext cx="7847012" cy="1554162"/>
          </a:xfrm>
        </p:spPr>
        <p:txBody>
          <a:bodyPr/>
          <a:lstStyle/>
          <a:p>
            <a:pPr>
              <a:buFontTx/>
              <a:buNone/>
            </a:pPr>
            <a:r>
              <a:rPr lang="fa-IR"/>
              <a:t>در چنين حالتي به ميزان كار انجام شده مي‌بايد درآمد شناسايي شده و در بستانكار حساب درآمد ثبت 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p:txBody>
          <a:bodyPr/>
          <a:lstStyle/>
          <a:p>
            <a:r>
              <a:rPr lang="fa-IR"/>
              <a:t>فعاليت شماره يک:</a:t>
            </a:r>
            <a:endParaRPr lang="en-US"/>
          </a:p>
        </p:txBody>
      </p:sp>
      <p:sp>
        <p:nvSpPr>
          <p:cNvPr id="460803" name="Rectangle 3"/>
          <p:cNvSpPr>
            <a:spLocks noGrp="1" noChangeArrowheads="1"/>
          </p:cNvSpPr>
          <p:nvPr>
            <p:ph idx="1"/>
          </p:nvPr>
        </p:nvSpPr>
        <p:spPr>
          <a:xfrm>
            <a:off x="611188" y="1989138"/>
            <a:ext cx="7847012" cy="2819400"/>
          </a:xfrm>
        </p:spPr>
        <p:txBody>
          <a:bodyPr>
            <a:normAutofit/>
          </a:bodyPr>
          <a:lstStyle/>
          <a:p>
            <a:pPr>
              <a:buFontTx/>
              <a:buNone/>
            </a:pPr>
            <a:r>
              <a:rPr lang="fa-IR"/>
              <a:t>به محض واريز 10.000 ريال وجه نقد به حساب بانك ر معادله چنين مي</a:t>
            </a:r>
            <a:r>
              <a:rPr lang="fa-IR">
                <a:cs typeface="Arial" pitchFamily="34" charset="0"/>
              </a:rPr>
              <a:t>‌</a:t>
            </a:r>
            <a:r>
              <a:rPr lang="fa-IR"/>
              <a:t>شود (تاريخ 10اسفند)</a:t>
            </a:r>
          </a:p>
          <a:p>
            <a:pPr>
              <a:buFontTx/>
              <a:buNone/>
            </a:pPr>
            <a:r>
              <a:rPr lang="fa-IR"/>
              <a:t>دارائي</a:t>
            </a:r>
            <a:r>
              <a:rPr lang="fa-IR">
                <a:cs typeface="Arial" pitchFamily="34" charset="0"/>
              </a:rPr>
              <a:t>‌</a:t>
            </a:r>
            <a:r>
              <a:rPr lang="fa-IR"/>
              <a:t>ها    =         بدهيها       + حقوق صاحبان سرمايه</a:t>
            </a:r>
          </a:p>
          <a:p>
            <a:pPr>
              <a:buFontTx/>
              <a:buNone/>
            </a:pPr>
            <a:r>
              <a:rPr lang="fa-IR"/>
              <a:t>      بانك     =  </a:t>
            </a:r>
            <a:r>
              <a:rPr lang="fa-IR" sz="2400"/>
              <a:t>حسابهاي پرداختني</a:t>
            </a:r>
            <a:r>
              <a:rPr lang="fa-IR"/>
              <a:t> + </a:t>
            </a:r>
            <a:r>
              <a:rPr lang="fa-IR" sz="2800"/>
              <a:t>سرمايه آقاي مالكي</a:t>
            </a:r>
          </a:p>
          <a:p>
            <a:pPr>
              <a:buFontTx/>
              <a:buNone/>
            </a:pPr>
            <a:r>
              <a:rPr lang="fa-IR"/>
              <a:t>10.000 +  =                  0        +       10.000+</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1557" name="Rectangle 5"/>
          <p:cNvSpPr>
            <a:spLocks noGrp="1" noChangeArrowheads="1"/>
          </p:cNvSpPr>
          <p:nvPr>
            <p:ph type="title"/>
          </p:nvPr>
        </p:nvSpPr>
        <p:spPr>
          <a:noFill/>
          <a:ln/>
        </p:spPr>
        <p:txBody>
          <a:bodyPr/>
          <a:lstStyle/>
          <a:p>
            <a:r>
              <a:rPr lang="fa-IR"/>
              <a:t>4- در آمدهای ثبت نشده </a:t>
            </a:r>
            <a:endParaRPr lang="en-US"/>
          </a:p>
        </p:txBody>
      </p:sp>
      <p:sp>
        <p:nvSpPr>
          <p:cNvPr id="791555" name="Rectangle 3"/>
          <p:cNvSpPr>
            <a:spLocks noGrp="1" noChangeArrowheads="1"/>
          </p:cNvSpPr>
          <p:nvPr>
            <p:ph idx="1"/>
          </p:nvPr>
        </p:nvSpPr>
        <p:spPr>
          <a:xfrm>
            <a:off x="611188" y="1989138"/>
            <a:ext cx="7847012" cy="3113087"/>
          </a:xfrm>
        </p:spPr>
        <p:txBody>
          <a:bodyPr/>
          <a:lstStyle/>
          <a:p>
            <a:pPr>
              <a:buFontTx/>
              <a:buNone/>
            </a:pPr>
            <a:r>
              <a:rPr lang="fa-IR"/>
              <a:t>مثال: شركت آلفا بدون دريافت وجهي پشتيباني خدمات كامپيوتري شركت پيام را طبق قراردادي به ميزان 90.000 ريال به عهده گرفته است اگر در انتهاي اسفند ماه براساس نظر كارشناسان 30% كار انجام شده باشد </a:t>
            </a:r>
          </a:p>
          <a:p>
            <a:pPr>
              <a:buFontTx/>
              <a:buNone/>
            </a:pPr>
            <a:r>
              <a:rPr lang="fa-IR"/>
              <a:t>ثبت دفتر روزنامه</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2580" name="Rectangle 4"/>
          <p:cNvSpPr>
            <a:spLocks noGrp="1" noChangeArrowheads="1"/>
          </p:cNvSpPr>
          <p:nvPr>
            <p:ph type="title"/>
          </p:nvPr>
        </p:nvSpPr>
        <p:spPr>
          <a:noFill/>
          <a:ln/>
        </p:spPr>
        <p:txBody>
          <a:bodyPr/>
          <a:lstStyle/>
          <a:p>
            <a:r>
              <a:rPr lang="fa-IR"/>
              <a:t>4- در آمدهای ثبت نشده </a:t>
            </a:r>
            <a:endParaRPr lang="en-US"/>
          </a:p>
        </p:txBody>
      </p:sp>
      <p:sp>
        <p:nvSpPr>
          <p:cNvPr id="792579" name="Rectangle 3"/>
          <p:cNvSpPr>
            <a:spLocks noGrp="1" noChangeArrowheads="1"/>
          </p:cNvSpPr>
          <p:nvPr>
            <p:ph idx="1"/>
          </p:nvPr>
        </p:nvSpPr>
        <p:spPr>
          <a:xfrm>
            <a:off x="611188" y="1989138"/>
            <a:ext cx="7847012" cy="1747837"/>
          </a:xfrm>
        </p:spPr>
        <p:txBody>
          <a:bodyPr/>
          <a:lstStyle/>
          <a:p>
            <a:pPr>
              <a:buFontTx/>
              <a:buNone/>
            </a:pPr>
            <a:r>
              <a:rPr lang="fa-IR"/>
              <a:t>29/12 درآمد دريافتني 27.000</a:t>
            </a:r>
          </a:p>
          <a:p>
            <a:pPr>
              <a:buFontTx/>
              <a:buNone/>
            </a:pPr>
            <a:r>
              <a:rPr lang="fa-IR"/>
              <a:t>				درآمد حاصل از خدمات 27.000</a:t>
            </a:r>
          </a:p>
          <a:p>
            <a:pPr>
              <a:buFontTx/>
              <a:buNone/>
            </a:pPr>
            <a:r>
              <a:rPr lang="fa-IR"/>
              <a:t>ثبت درآمد تحقيق يافته</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3630" name="Rectangle 30"/>
          <p:cNvSpPr>
            <a:spLocks noGrp="1" noChangeArrowheads="1"/>
          </p:cNvSpPr>
          <p:nvPr>
            <p:ph type="title"/>
          </p:nvPr>
        </p:nvSpPr>
        <p:spPr>
          <a:noFill/>
          <a:ln/>
        </p:spPr>
        <p:txBody>
          <a:bodyPr/>
          <a:lstStyle/>
          <a:p>
            <a:r>
              <a:rPr lang="fa-IR"/>
              <a:t>4- در آمدهای ثبت نشده </a:t>
            </a:r>
            <a:endParaRPr lang="en-US"/>
          </a:p>
        </p:txBody>
      </p:sp>
      <p:graphicFrame>
        <p:nvGraphicFramePr>
          <p:cNvPr id="793632" name="Group 32"/>
          <p:cNvGraphicFramePr>
            <a:graphicFrameLocks noGrp="1"/>
          </p:cNvGraphicFramePr>
          <p:nvPr>
            <p:ph type="tbl" idx="1"/>
          </p:nvPr>
        </p:nvGraphicFramePr>
        <p:xfrm>
          <a:off x="611188" y="1989138"/>
          <a:ext cx="7847012" cy="2260600"/>
        </p:xfrm>
        <a:graphic>
          <a:graphicData uri="http://schemas.openxmlformats.org/drawingml/2006/table">
            <a:tbl>
              <a:tblPr rtl="1"/>
              <a:tblGrid>
                <a:gridCol w="1824037">
                  <a:extLst>
                    <a:ext uri="{9D8B030D-6E8A-4147-A177-3AD203B41FA5}">
                      <a16:colId xmlns:a16="http://schemas.microsoft.com/office/drawing/2014/main" val="20000"/>
                    </a:ext>
                  </a:extLst>
                </a:gridCol>
                <a:gridCol w="1674813">
                  <a:extLst>
                    <a:ext uri="{9D8B030D-6E8A-4147-A177-3AD203B41FA5}">
                      <a16:colId xmlns:a16="http://schemas.microsoft.com/office/drawing/2014/main" val="20001"/>
                    </a:ext>
                  </a:extLst>
                </a:gridCol>
                <a:gridCol w="987425">
                  <a:extLst>
                    <a:ext uri="{9D8B030D-6E8A-4147-A177-3AD203B41FA5}">
                      <a16:colId xmlns:a16="http://schemas.microsoft.com/office/drawing/2014/main" val="20002"/>
                    </a:ext>
                  </a:extLst>
                </a:gridCol>
                <a:gridCol w="1657350">
                  <a:extLst>
                    <a:ext uri="{9D8B030D-6E8A-4147-A177-3AD203B41FA5}">
                      <a16:colId xmlns:a16="http://schemas.microsoft.com/office/drawing/2014/main" val="20003"/>
                    </a:ext>
                  </a:extLst>
                </a:gridCol>
                <a:gridCol w="1703387">
                  <a:extLst>
                    <a:ext uri="{9D8B030D-6E8A-4147-A177-3AD203B41FA5}">
                      <a16:colId xmlns:a16="http://schemas.microsoft.com/office/drawing/2014/main" val="20004"/>
                    </a:ext>
                  </a:extLst>
                </a:gridCol>
              </a:tblGrid>
              <a:tr h="681038">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cs typeface="Lotus" pitchFamily="2" charset="-78"/>
                        </a:rPr>
                        <a:t>درآمد دريافتني</a:t>
                      </a:r>
                      <a:endParaRPr kumimoji="0" lang="en-US" sz="32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2400" b="1" i="0" u="none" strike="noStrike" cap="none" normalizeH="0" baseline="0" smtClean="0">
                          <a:ln>
                            <a:noFill/>
                          </a:ln>
                          <a:solidFill>
                            <a:schemeClr val="tx1"/>
                          </a:solidFill>
                          <a:effectLst/>
                          <a:latin typeface="Times New Roman" pitchFamily="18" charset="0"/>
                          <a:cs typeface="Lotus" pitchFamily="2" charset="-78"/>
                        </a:rPr>
                        <a:t>درآمد حاصل از خدمات</a:t>
                      </a:r>
                      <a:endParaRPr kumimoji="0" lang="en-US" sz="2400" b="1" i="0" u="none" strike="noStrike" cap="none" normalizeH="0" baseline="0" smtClean="0">
                        <a:ln>
                          <a:noFill/>
                        </a:ln>
                        <a:solidFill>
                          <a:schemeClr val="tx1"/>
                        </a:solidFill>
                        <a:effectLst/>
                        <a:latin typeface="Times New Roman" pitchFamily="18" charset="0"/>
                        <a:cs typeface="Lotus" pitchFamily="2" charset="-78"/>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750888">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27.000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rPr>
                        <a:t>27.000</a:t>
                      </a:r>
                      <a:endParaRPr kumimoji="0" lang="en-US" sz="3200" b="1" i="0" u="none" strike="noStrike" cap="none" normalizeH="0" baseline="0" smtClean="0">
                        <a:ln>
                          <a:noFill/>
                        </a:ln>
                        <a:solidFill>
                          <a:schemeClr val="tx1"/>
                        </a:solidFill>
                        <a:effectLst/>
                        <a:latin typeface="Times New Roman" pitchFamily="18" charset="0"/>
                        <a:ea typeface="Times New Roman" pitchFamily="18" charset="0"/>
                        <a:cs typeface="Lotus" pitchFamily="2" charset="-78"/>
                      </a:endParaRPr>
                    </a:p>
                  </a:txBody>
                  <a:tcPr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4627" name="Rectangle 3"/>
          <p:cNvSpPr>
            <a:spLocks noGrp="1" noChangeArrowheads="1"/>
          </p:cNvSpPr>
          <p:nvPr>
            <p:ph idx="1"/>
          </p:nvPr>
        </p:nvSpPr>
        <p:spPr>
          <a:xfrm>
            <a:off x="611188" y="1989138"/>
            <a:ext cx="7847012" cy="3500437"/>
          </a:xfrm>
        </p:spPr>
        <p:txBody>
          <a:bodyPr/>
          <a:lstStyle/>
          <a:p>
            <a:pPr>
              <a:buFontTx/>
              <a:buNone/>
            </a:pPr>
            <a:r>
              <a:rPr lang="fa-IR"/>
              <a:t>پس از انجام اصلاحات:</a:t>
            </a:r>
          </a:p>
          <a:p>
            <a:pPr>
              <a:buFontTx/>
              <a:buNone/>
            </a:pPr>
            <a:r>
              <a:rPr lang="fa-IR"/>
              <a:t>تنظيم صورتهاي مالي</a:t>
            </a:r>
          </a:p>
          <a:p>
            <a:pPr>
              <a:buFontTx/>
              <a:buNone/>
            </a:pPr>
            <a:r>
              <a:rPr lang="fa-IR"/>
              <a:t>				- تراز نامه</a:t>
            </a:r>
          </a:p>
          <a:p>
            <a:pPr>
              <a:buFontTx/>
              <a:buNone/>
            </a:pPr>
            <a:r>
              <a:rPr lang="fa-IR"/>
              <a:t>				- صورت سود و زيان</a:t>
            </a:r>
          </a:p>
          <a:p>
            <a:pPr>
              <a:buFontTx/>
              <a:buNone/>
            </a:pPr>
            <a:r>
              <a:rPr lang="fa-IR"/>
              <a:t>				- صورت سرمايه</a:t>
            </a:r>
          </a:p>
          <a:p>
            <a:pPr>
              <a:buFontTx/>
              <a:buNone/>
            </a:pPr>
            <a:r>
              <a:rPr lang="fa-IR"/>
              <a:t>و كاربرگ</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5651" name="Rectangle 3"/>
          <p:cNvSpPr>
            <a:spLocks noGrp="1" noChangeArrowheads="1"/>
          </p:cNvSpPr>
          <p:nvPr>
            <p:ph idx="1"/>
          </p:nvPr>
        </p:nvSpPr>
        <p:spPr>
          <a:xfrm>
            <a:off x="611188" y="1989138"/>
            <a:ext cx="7847012" cy="2722562"/>
          </a:xfrm>
        </p:spPr>
        <p:txBody>
          <a:bodyPr/>
          <a:lstStyle/>
          <a:p>
            <a:pPr>
              <a:buFontTx/>
              <a:buNone/>
            </a:pPr>
            <a:r>
              <a:rPr lang="fa-IR"/>
              <a:t>فرآيند بستي حسابهاي موقت و دائم </a:t>
            </a:r>
          </a:p>
          <a:p>
            <a:pPr>
              <a:buFontTx/>
              <a:buNone/>
            </a:pPr>
            <a:r>
              <a:rPr lang="fa-IR"/>
              <a:t>1- كليه حسابهاي موقتي كه مانده بستانكار دارند         ( فروش كالا- درآمدها- برگشت از خريد و ...)</a:t>
            </a:r>
          </a:p>
          <a:p>
            <a:pPr>
              <a:buFontTx/>
              <a:buNone/>
            </a:pPr>
            <a:r>
              <a:rPr lang="fa-IR"/>
              <a:t>    به اندازه مانده، بدهكار شده و در مقابل خلاصه سود و زيان بستانكار مي‌شود</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a:xfrm>
            <a:off x="1093788" y="785813"/>
            <a:ext cx="7772400" cy="641350"/>
          </a:xfrm>
        </p:spPr>
        <p:txBody>
          <a:bodyPr/>
          <a:lstStyle/>
          <a:p>
            <a:r>
              <a:rPr lang="fa-IR" sz="3600"/>
              <a:t>ثبت دفتر روزنامه بستن حسابهای موقت:</a:t>
            </a:r>
            <a:endParaRPr lang="en-US" sz="3600"/>
          </a:p>
        </p:txBody>
      </p:sp>
      <p:sp>
        <p:nvSpPr>
          <p:cNvPr id="796675" name="Rectangle 3"/>
          <p:cNvSpPr>
            <a:spLocks noGrp="1" noChangeArrowheads="1"/>
          </p:cNvSpPr>
          <p:nvPr>
            <p:ph idx="1"/>
          </p:nvPr>
        </p:nvSpPr>
        <p:spPr>
          <a:xfrm>
            <a:off x="611188" y="1989138"/>
            <a:ext cx="7847012" cy="3500437"/>
          </a:xfrm>
        </p:spPr>
        <p:txBody>
          <a:bodyPr/>
          <a:lstStyle/>
          <a:p>
            <a:pPr>
              <a:buFontTx/>
              <a:buNone/>
            </a:pPr>
            <a:r>
              <a:rPr lang="fa-IR"/>
              <a:t>فروش 			   </a:t>
            </a:r>
            <a:r>
              <a:rPr lang="en-US"/>
              <a:t>XXX</a:t>
            </a:r>
          </a:p>
          <a:p>
            <a:pPr>
              <a:buFontTx/>
              <a:buNone/>
            </a:pPr>
            <a:r>
              <a:rPr lang="fa-IR"/>
              <a:t>درآمد بهره			   </a:t>
            </a:r>
            <a:r>
              <a:rPr lang="en-US"/>
              <a:t>XXX			</a:t>
            </a:r>
            <a:endParaRPr lang="fa-IR"/>
          </a:p>
          <a:p>
            <a:pPr>
              <a:buFontTx/>
              <a:buNone/>
            </a:pPr>
            <a:r>
              <a:rPr lang="fa-IR"/>
              <a:t>درآمد اجاره			   </a:t>
            </a:r>
            <a:r>
              <a:rPr lang="en-US"/>
              <a:t>XXX</a:t>
            </a:r>
            <a:endParaRPr lang="fa-IR"/>
          </a:p>
          <a:p>
            <a:pPr>
              <a:buFontTx/>
              <a:buNone/>
            </a:pPr>
            <a:r>
              <a:rPr lang="fa-IR"/>
              <a:t>برگشت از خريد و تحقيقات </a:t>
            </a:r>
            <a:r>
              <a:rPr lang="en-US"/>
              <a:t>XXX</a:t>
            </a:r>
            <a:endParaRPr lang="fa-IR"/>
          </a:p>
          <a:p>
            <a:pPr>
              <a:buFontTx/>
              <a:buNone/>
            </a:pPr>
            <a:r>
              <a:rPr lang="fa-IR"/>
              <a:t>تخفيفات نقدي خريد	   </a:t>
            </a:r>
            <a:r>
              <a:rPr lang="en-US"/>
              <a:t>XXX</a:t>
            </a:r>
            <a:endParaRPr lang="fa-IR"/>
          </a:p>
          <a:p>
            <a:pPr>
              <a:buFontTx/>
              <a:buNone/>
            </a:pPr>
            <a:r>
              <a:rPr lang="fa-IR"/>
              <a:t>				خلاصه سودو زيان </a:t>
            </a:r>
            <a:r>
              <a:rPr lang="en-US"/>
              <a:t>XXX</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7700" name="Rectangle 4"/>
          <p:cNvSpPr>
            <a:spLocks noGrp="1" noChangeArrowheads="1"/>
          </p:cNvSpPr>
          <p:nvPr>
            <p:ph type="title"/>
          </p:nvPr>
        </p:nvSpPr>
        <p:spPr>
          <a:xfrm>
            <a:off x="1093788" y="725488"/>
            <a:ext cx="7772400" cy="701675"/>
          </a:xfrm>
          <a:noFill/>
          <a:ln/>
        </p:spPr>
        <p:txBody>
          <a:bodyPr/>
          <a:lstStyle/>
          <a:p>
            <a:r>
              <a:rPr lang="fa-IR" sz="4000"/>
              <a:t>ثبت دفتر روزنامه بستن حسابهای موقت:</a:t>
            </a:r>
            <a:endParaRPr lang="en-US" sz="4000"/>
          </a:p>
        </p:txBody>
      </p:sp>
      <p:sp>
        <p:nvSpPr>
          <p:cNvPr id="797699" name="Rectangle 3"/>
          <p:cNvSpPr>
            <a:spLocks noGrp="1" noChangeArrowheads="1"/>
          </p:cNvSpPr>
          <p:nvPr>
            <p:ph idx="1"/>
          </p:nvPr>
        </p:nvSpPr>
        <p:spPr>
          <a:xfrm>
            <a:off x="611188" y="1989138"/>
            <a:ext cx="7847012" cy="2138362"/>
          </a:xfrm>
        </p:spPr>
        <p:txBody>
          <a:bodyPr/>
          <a:lstStyle/>
          <a:p>
            <a:pPr>
              <a:buFontTx/>
              <a:buNone/>
            </a:pPr>
            <a:r>
              <a:rPr lang="fa-IR"/>
              <a:t>2- كليه حسابهاي موقتي كه مانده بدهكار دارند</a:t>
            </a:r>
          </a:p>
          <a:p>
            <a:pPr>
              <a:buFontTx/>
              <a:buNone/>
            </a:pPr>
            <a:r>
              <a:rPr lang="fa-IR"/>
              <a:t>(خريد كالا- برگشت از فروش و تخفيفات – هزينه‌ها و ...) به ميزان مانده، بستانكار شده و در مقابل حساب خلاصه سودو زيان بدهكار مي‌شود.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25" name="Rectangle 5"/>
          <p:cNvSpPr>
            <a:spLocks noGrp="1" noChangeArrowheads="1"/>
          </p:cNvSpPr>
          <p:nvPr>
            <p:ph type="title"/>
          </p:nvPr>
        </p:nvSpPr>
        <p:spPr>
          <a:xfrm>
            <a:off x="1093788" y="725488"/>
            <a:ext cx="7772400" cy="701675"/>
          </a:xfrm>
          <a:noFill/>
          <a:ln/>
        </p:spPr>
        <p:txBody>
          <a:bodyPr/>
          <a:lstStyle/>
          <a:p>
            <a:r>
              <a:rPr lang="fa-IR" sz="4000"/>
              <a:t>ثبت دفتر روزنامه بستن حسابهای موقت:</a:t>
            </a:r>
            <a:endParaRPr lang="en-US" sz="4000"/>
          </a:p>
        </p:txBody>
      </p:sp>
      <p:sp>
        <p:nvSpPr>
          <p:cNvPr id="798723" name="Rectangle 3"/>
          <p:cNvSpPr>
            <a:spLocks noGrp="1" noChangeArrowheads="1"/>
          </p:cNvSpPr>
          <p:nvPr>
            <p:ph idx="1"/>
          </p:nvPr>
        </p:nvSpPr>
        <p:spPr>
          <a:xfrm>
            <a:off x="179388" y="1557338"/>
            <a:ext cx="8713787" cy="5253037"/>
          </a:xfrm>
        </p:spPr>
        <p:txBody>
          <a:bodyPr/>
          <a:lstStyle/>
          <a:p>
            <a:pPr>
              <a:buFontTx/>
              <a:buNone/>
            </a:pPr>
            <a:r>
              <a:rPr lang="fa-IR"/>
              <a:t>29/12 خلاصه سودو زيان   </a:t>
            </a:r>
            <a:r>
              <a:rPr lang="en-US"/>
              <a:t>XXX</a:t>
            </a:r>
            <a:r>
              <a:rPr lang="fa-IR"/>
              <a:t>		</a:t>
            </a:r>
          </a:p>
          <a:p>
            <a:pPr>
              <a:buFontTx/>
              <a:buNone/>
            </a:pPr>
            <a:r>
              <a:rPr lang="fa-IR"/>
              <a:t>				خريد 					 </a:t>
            </a:r>
            <a:r>
              <a:rPr lang="en-US"/>
              <a:t>XXX</a:t>
            </a:r>
            <a:endParaRPr lang="fa-IR"/>
          </a:p>
          <a:p>
            <a:pPr>
              <a:buFontTx/>
              <a:buNone/>
            </a:pPr>
            <a:r>
              <a:rPr lang="fa-IR"/>
              <a:t>				هزينه هاي مستقيم خريد		 </a:t>
            </a:r>
            <a:r>
              <a:rPr lang="en-US"/>
              <a:t>XXX	</a:t>
            </a:r>
            <a:endParaRPr lang="fa-IR"/>
          </a:p>
          <a:p>
            <a:pPr>
              <a:buFontTx/>
              <a:buNone/>
            </a:pPr>
            <a:r>
              <a:rPr lang="fa-IR"/>
              <a:t>				برگشت از فروش و تخفيفات	 </a:t>
            </a:r>
            <a:r>
              <a:rPr lang="en-US"/>
              <a:t>XXX</a:t>
            </a:r>
            <a:endParaRPr lang="fa-IR"/>
          </a:p>
          <a:p>
            <a:pPr>
              <a:buFontTx/>
              <a:buNone/>
            </a:pPr>
            <a:r>
              <a:rPr lang="fa-IR"/>
              <a:t>				تخفيفات نقدي فروش		 </a:t>
            </a:r>
            <a:r>
              <a:rPr lang="en-US"/>
              <a:t>XXX</a:t>
            </a:r>
            <a:endParaRPr lang="fa-IR"/>
          </a:p>
          <a:p>
            <a:pPr>
              <a:buFontTx/>
              <a:buNone/>
            </a:pPr>
            <a:r>
              <a:rPr lang="fa-IR"/>
              <a:t>				هزينه حقوق فروشندگان		 </a:t>
            </a:r>
            <a:r>
              <a:rPr lang="en-US"/>
              <a:t>XXX</a:t>
            </a:r>
            <a:endParaRPr lang="fa-IR"/>
          </a:p>
          <a:p>
            <a:pPr>
              <a:buFontTx/>
              <a:buNone/>
            </a:pPr>
            <a:r>
              <a:rPr lang="fa-IR"/>
              <a:t>				هزينه آگهي 			 </a:t>
            </a:r>
            <a:r>
              <a:rPr lang="en-US"/>
              <a:t>XXX</a:t>
            </a:r>
            <a:endParaRPr lang="fa-IR"/>
          </a:p>
          <a:p>
            <a:pPr>
              <a:buFontTx/>
              <a:buNone/>
            </a:pPr>
            <a:r>
              <a:rPr lang="fa-IR"/>
              <a:t>				هزينه ...				 </a:t>
            </a:r>
            <a:r>
              <a:rPr lang="en-US"/>
              <a:t>XXX</a:t>
            </a:r>
            <a:endParaRPr lang="fa-IR"/>
          </a:p>
          <a:p>
            <a:pPr>
              <a:buFontTx/>
              <a:buNone/>
            </a:pPr>
            <a:r>
              <a:rPr lang="fa-IR"/>
              <a:t>		</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9748" name="Rectangle 4"/>
          <p:cNvSpPr>
            <a:spLocks noGrp="1" noChangeArrowheads="1"/>
          </p:cNvSpPr>
          <p:nvPr>
            <p:ph type="title"/>
          </p:nvPr>
        </p:nvSpPr>
        <p:spPr>
          <a:xfrm>
            <a:off x="1093788" y="725488"/>
            <a:ext cx="7772400" cy="701675"/>
          </a:xfrm>
          <a:noFill/>
          <a:ln/>
        </p:spPr>
        <p:txBody>
          <a:bodyPr/>
          <a:lstStyle/>
          <a:p>
            <a:r>
              <a:rPr lang="fa-IR" sz="4000"/>
              <a:t>ثبت دفتر روزنامه بستن حسابهای موقت:</a:t>
            </a:r>
            <a:endParaRPr lang="en-US" sz="4000"/>
          </a:p>
        </p:txBody>
      </p:sp>
      <p:sp>
        <p:nvSpPr>
          <p:cNvPr id="799747" name="Rectangle 3"/>
          <p:cNvSpPr>
            <a:spLocks noGrp="1" noChangeArrowheads="1"/>
          </p:cNvSpPr>
          <p:nvPr>
            <p:ph idx="1"/>
          </p:nvPr>
        </p:nvSpPr>
        <p:spPr>
          <a:xfrm>
            <a:off x="611188" y="1989138"/>
            <a:ext cx="7847012" cy="2916237"/>
          </a:xfrm>
        </p:spPr>
        <p:txBody>
          <a:bodyPr/>
          <a:lstStyle/>
          <a:p>
            <a:pPr>
              <a:buFontTx/>
              <a:buNone/>
            </a:pPr>
            <a:r>
              <a:rPr lang="fa-IR"/>
              <a:t>3- مانده حساب خلاصه سودوزيان</a:t>
            </a:r>
          </a:p>
          <a:p>
            <a:pPr>
              <a:buFontTx/>
              <a:buNone/>
            </a:pPr>
            <a:r>
              <a:rPr lang="fa-IR"/>
              <a:t>اگر بدهكار باشد نشاندهنده زيان خالص</a:t>
            </a:r>
          </a:p>
          <a:p>
            <a:pPr>
              <a:buFontTx/>
              <a:buNone/>
            </a:pPr>
            <a:r>
              <a:rPr lang="fa-IR"/>
              <a:t>اگر بستانكار باشد نشاندهنده سود خالص</a:t>
            </a:r>
          </a:p>
          <a:p>
            <a:pPr>
              <a:buFontTx/>
              <a:buNone/>
            </a:pPr>
            <a:r>
              <a:rPr lang="fa-IR"/>
              <a:t>است و</a:t>
            </a:r>
          </a:p>
          <a:p>
            <a:pPr>
              <a:buFontTx/>
              <a:buNone/>
            </a:pPr>
            <a:r>
              <a:rPr lang="fa-IR"/>
              <a:t> بايد به حساب سرمايه منتقل 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0770" name="Rectangle 2"/>
          <p:cNvSpPr>
            <a:spLocks noGrp="1" noChangeArrowheads="1"/>
          </p:cNvSpPr>
          <p:nvPr>
            <p:ph type="title"/>
          </p:nvPr>
        </p:nvSpPr>
        <p:spPr/>
        <p:txBody>
          <a:bodyPr/>
          <a:lstStyle/>
          <a:p>
            <a:r>
              <a:rPr lang="fa-IR"/>
              <a:t>بستن حساب سود وزيان </a:t>
            </a:r>
            <a:endParaRPr lang="en-US"/>
          </a:p>
        </p:txBody>
      </p:sp>
      <p:sp>
        <p:nvSpPr>
          <p:cNvPr id="800771" name="Rectangle 3"/>
          <p:cNvSpPr>
            <a:spLocks noGrp="1" noChangeArrowheads="1"/>
          </p:cNvSpPr>
          <p:nvPr>
            <p:ph idx="1"/>
          </p:nvPr>
        </p:nvSpPr>
        <p:spPr>
          <a:xfrm>
            <a:off x="611188" y="1989138"/>
            <a:ext cx="7847012" cy="3500437"/>
          </a:xfrm>
        </p:spPr>
        <p:txBody>
          <a:bodyPr/>
          <a:lstStyle/>
          <a:p>
            <a:pPr>
              <a:buFontTx/>
              <a:buNone/>
            </a:pPr>
            <a:r>
              <a:rPr lang="fa-IR"/>
              <a:t>در حالت سود:</a:t>
            </a:r>
          </a:p>
          <a:p>
            <a:pPr>
              <a:buFontTx/>
              <a:buNone/>
            </a:pPr>
            <a:r>
              <a:rPr lang="fa-IR"/>
              <a:t>خلاصه سود وزيان		 </a:t>
            </a:r>
            <a:r>
              <a:rPr lang="en-US"/>
              <a:t>XXX</a:t>
            </a:r>
            <a:endParaRPr lang="fa-IR"/>
          </a:p>
          <a:p>
            <a:pPr>
              <a:buFontTx/>
              <a:buNone/>
            </a:pPr>
            <a:r>
              <a:rPr lang="fa-IR"/>
              <a:t>			سرمايه 		 </a:t>
            </a:r>
            <a:r>
              <a:rPr lang="en-US"/>
              <a:t>XXX</a:t>
            </a:r>
            <a:endParaRPr lang="fa-IR"/>
          </a:p>
          <a:p>
            <a:pPr>
              <a:buFontTx/>
              <a:buNone/>
            </a:pPr>
            <a:r>
              <a:rPr lang="fa-IR"/>
              <a:t>درحالت زيان:</a:t>
            </a:r>
          </a:p>
          <a:p>
            <a:pPr>
              <a:buFontTx/>
              <a:buNone/>
            </a:pPr>
            <a:r>
              <a:rPr lang="fa-IR"/>
              <a:t>سرمايه           </a:t>
            </a:r>
            <a:r>
              <a:rPr lang="en-US"/>
              <a:t>XXX</a:t>
            </a:r>
            <a:endParaRPr lang="fa-IR"/>
          </a:p>
          <a:p>
            <a:pPr>
              <a:buFontTx/>
              <a:buNone/>
            </a:pPr>
            <a:r>
              <a:rPr lang="fa-IR"/>
              <a:t>			خلاصه سودوزيان 	 </a:t>
            </a:r>
            <a:r>
              <a:rPr lang="en-US"/>
              <a:t>XXX</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1093788" y="236538"/>
            <a:ext cx="7772400" cy="1190625"/>
          </a:xfrm>
        </p:spPr>
        <p:txBody>
          <a:bodyPr/>
          <a:lstStyle/>
          <a:p>
            <a:r>
              <a:rPr lang="fa-IR" sz="3600"/>
              <a:t>2- خريد مقداري اثاثه به ارزش 200 ريال به طور نقد به تاريخ 11اسفند</a:t>
            </a:r>
            <a:endParaRPr lang="en-US" sz="3600"/>
          </a:p>
        </p:txBody>
      </p:sp>
      <p:graphicFrame>
        <p:nvGraphicFramePr>
          <p:cNvPr id="462545" name="Group 721"/>
          <p:cNvGraphicFramePr>
            <a:graphicFrameLocks noGrp="1"/>
          </p:cNvGraphicFramePr>
          <p:nvPr/>
        </p:nvGraphicFramePr>
        <p:xfrm>
          <a:off x="250825" y="1547813"/>
          <a:ext cx="8531225" cy="4799648"/>
        </p:xfrm>
        <a:graphic>
          <a:graphicData uri="http://schemas.openxmlformats.org/drawingml/2006/table">
            <a:tbl>
              <a:tblPr/>
              <a:tblGrid>
                <a:gridCol w="1439863">
                  <a:extLst>
                    <a:ext uri="{9D8B030D-6E8A-4147-A177-3AD203B41FA5}">
                      <a16:colId xmlns:a16="http://schemas.microsoft.com/office/drawing/2014/main" val="20000"/>
                    </a:ext>
                  </a:extLst>
                </a:gridCol>
                <a:gridCol w="288925">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gridCol w="823912">
                  <a:extLst>
                    <a:ext uri="{9D8B030D-6E8A-4147-A177-3AD203B41FA5}">
                      <a16:colId xmlns:a16="http://schemas.microsoft.com/office/drawing/2014/main" val="20003"/>
                    </a:ext>
                  </a:extLst>
                </a:gridCol>
                <a:gridCol w="400050">
                  <a:extLst>
                    <a:ext uri="{9D8B030D-6E8A-4147-A177-3AD203B41FA5}">
                      <a16:colId xmlns:a16="http://schemas.microsoft.com/office/drawing/2014/main" val="20004"/>
                    </a:ext>
                  </a:extLst>
                </a:gridCol>
                <a:gridCol w="711200">
                  <a:extLst>
                    <a:ext uri="{9D8B030D-6E8A-4147-A177-3AD203B41FA5}">
                      <a16:colId xmlns:a16="http://schemas.microsoft.com/office/drawing/2014/main" val="20005"/>
                    </a:ext>
                  </a:extLst>
                </a:gridCol>
                <a:gridCol w="576263">
                  <a:extLst>
                    <a:ext uri="{9D8B030D-6E8A-4147-A177-3AD203B41FA5}">
                      <a16:colId xmlns:a16="http://schemas.microsoft.com/office/drawing/2014/main" val="20006"/>
                    </a:ext>
                  </a:extLst>
                </a:gridCol>
                <a:gridCol w="647700">
                  <a:extLst>
                    <a:ext uri="{9D8B030D-6E8A-4147-A177-3AD203B41FA5}">
                      <a16:colId xmlns:a16="http://schemas.microsoft.com/office/drawing/2014/main" val="20007"/>
                    </a:ext>
                  </a:extLst>
                </a:gridCol>
                <a:gridCol w="649287">
                  <a:extLst>
                    <a:ext uri="{9D8B030D-6E8A-4147-A177-3AD203B41FA5}">
                      <a16:colId xmlns:a16="http://schemas.microsoft.com/office/drawing/2014/main" val="20008"/>
                    </a:ext>
                  </a:extLst>
                </a:gridCol>
                <a:gridCol w="728663">
                  <a:extLst>
                    <a:ext uri="{9D8B030D-6E8A-4147-A177-3AD203B41FA5}">
                      <a16:colId xmlns:a16="http://schemas.microsoft.com/office/drawing/2014/main" val="20009"/>
                    </a:ext>
                  </a:extLst>
                </a:gridCol>
                <a:gridCol w="1041400">
                  <a:extLst>
                    <a:ext uri="{9D8B030D-6E8A-4147-A177-3AD203B41FA5}">
                      <a16:colId xmlns:a16="http://schemas.microsoft.com/office/drawing/2014/main" val="20010"/>
                    </a:ext>
                  </a:extLst>
                </a:gridCol>
                <a:gridCol w="360362">
                  <a:extLst>
                    <a:ext uri="{9D8B030D-6E8A-4147-A177-3AD203B41FA5}">
                      <a16:colId xmlns:a16="http://schemas.microsoft.com/office/drawing/2014/main" val="20011"/>
                    </a:ext>
                  </a:extLst>
                </a:gridCol>
              </a:tblGrid>
              <a:tr h="3571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حقوق صاحبان </a:t>
                      </a:r>
                      <a:r>
                        <a:rPr kumimoji="0" lang="fa-IR" sz="1800" b="1" i="0" u="none" strike="noStrike" cap="none" normalizeH="0" baseline="0" smtClean="0">
                          <a:ln>
                            <a:noFill/>
                          </a:ln>
                          <a:solidFill>
                            <a:schemeClr val="tx1"/>
                          </a:solidFill>
                          <a:effectLst/>
                          <a:latin typeface="Arial" pitchFamily="34" charset="0"/>
                          <a:cs typeface="Zar" pitchFamily="2" charset="-78"/>
                        </a:rPr>
                        <a:t>سرمايه</a:t>
                      </a: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بدهيها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4800" b="1" i="0" u="none" strike="noStrike" cap="none" normalizeH="0" baseline="0" smtClean="0">
                          <a:ln>
                            <a:noFill/>
                          </a:ln>
                          <a:solidFill>
                            <a:schemeClr val="tx1"/>
                          </a:solidFill>
                          <a:effectLst/>
                          <a:latin typeface="Arial" pitchFamily="34" charset="0"/>
                          <a:cs typeface="Zar" pitchFamily="2" charset="-78"/>
                        </a:rPr>
                        <a:t>=</a:t>
                      </a: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6">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دارائي</a:t>
                      </a:r>
                      <a:r>
                        <a:rPr kumimoji="0" lang="fa-IR" sz="2800" b="1" i="0" u="none" strike="noStrike" cap="none" normalizeH="0" baseline="0" smtClean="0">
                          <a:ln>
                            <a:noFill/>
                          </a:ln>
                          <a:solidFill>
                            <a:schemeClr val="tx1"/>
                          </a:solidFill>
                          <a:effectLst/>
                          <a:latin typeface="Arial" pitchFamily="34" charset="0"/>
                          <a:cs typeface="Arial" pitchFamily="34" charset="0"/>
                        </a:rPr>
                        <a:t>‌</a:t>
                      </a:r>
                      <a:r>
                        <a:rPr kumimoji="0" lang="fa-IR" sz="2800" b="1" i="0" u="none" strike="noStrike" cap="none" normalizeH="0" baseline="0" smtClean="0">
                          <a:ln>
                            <a:noFill/>
                          </a:ln>
                          <a:solidFill>
                            <a:schemeClr val="tx1"/>
                          </a:solidFill>
                          <a:effectLst/>
                          <a:latin typeface="Arial" pitchFamily="34" charset="0"/>
                          <a:cs typeface="Zar" pitchFamily="2" charset="-78"/>
                        </a:rPr>
                        <a:t>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162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سرمايه مالكي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حسابهاي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اسناد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اثاثه</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بانك</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extLst>
                  <a:ext uri="{0D108BD9-81ED-4DB2-BD59-A6C34878D82A}">
                    <a16:rowId xmlns:a16="http://schemas.microsoft.com/office/drawing/2014/main" val="10001"/>
                  </a:ext>
                </a:extLst>
              </a:tr>
              <a:tr h="2428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10000</a:t>
                      </a:r>
                      <a:r>
                        <a:rPr kumimoji="0" lang="fa-IR" sz="1400" b="0" i="0" u="none" strike="noStrike" cap="none" normalizeH="0" baseline="0" smtClean="0">
                          <a:ln>
                            <a:noFill/>
                          </a:ln>
                          <a:solidFill>
                            <a:schemeClr val="tx1"/>
                          </a:solidFill>
                          <a:effectLst/>
                          <a:latin typeface="Arial" pitchFamily="34" charset="0"/>
                          <a:cs typeface="Zar" pitchFamily="2" charset="-78"/>
                        </a:rPr>
                        <a:t>+</a:t>
                      </a: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10.000 +</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8450">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200+</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200</a:t>
                      </a:r>
                      <a:r>
                        <a:rPr kumimoji="0" lang="fa-IR" sz="1400" b="0" i="0" u="none" strike="noStrike" cap="none" normalizeH="0" baseline="0" smtClean="0">
                          <a:ln>
                            <a:noFill/>
                          </a:ln>
                          <a:solidFill>
                            <a:schemeClr val="tx1"/>
                          </a:solidFill>
                          <a:effectLst/>
                          <a:latin typeface="Arial" pitchFamily="34" charset="0"/>
                          <a:cs typeface="Zar" pitchFamily="2" charset="-78"/>
                        </a:rPr>
                        <a:t>-</a:t>
                      </a: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113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74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097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66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3652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3652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0">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3652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190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571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462000" name="Rectangle 176"/>
          <p:cNvSpPr>
            <a:spLocks noChangeArrowheads="1"/>
          </p:cNvSpPr>
          <p:nvPr/>
        </p:nvSpPr>
        <p:spPr bwMode="auto">
          <a:xfrm rot="16200000">
            <a:off x="8066882" y="1970881"/>
            <a:ext cx="1079500" cy="217487"/>
          </a:xfrm>
          <a:prstGeom prst="rect">
            <a:avLst/>
          </a:prstGeom>
          <a:noFill/>
          <a:ln w="9525">
            <a:noFill/>
            <a:miter lim="800000"/>
            <a:headEnd/>
            <a:tailEnd/>
          </a:ln>
          <a:effectLst/>
        </p:spPr>
        <p:txBody>
          <a:bodyPr wrap="none" anchor="ctr"/>
          <a:lstStyle/>
          <a:p>
            <a:pPr rtl="0" eaLnBrk="1" hangingPunct="1"/>
            <a:r>
              <a:rPr lang="fa-IR" sz="1600">
                <a:latin typeface="Times New Roman" pitchFamily="18" charset="0"/>
                <a:cs typeface="Zar" pitchFamily="2" charset="-78"/>
              </a:rPr>
              <a:t>شماره فعاليت</a:t>
            </a:r>
            <a:endParaRPr lang="en-US" sz="1600">
              <a:latin typeface="Times New Roman" pitchFamily="18" charset="0"/>
              <a:cs typeface="Zar" pitchFamily="2" charset="-78"/>
            </a:endParaRPr>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1796" name="Rectangle 4"/>
          <p:cNvSpPr>
            <a:spLocks noGrp="1" noChangeArrowheads="1"/>
          </p:cNvSpPr>
          <p:nvPr>
            <p:ph type="title"/>
          </p:nvPr>
        </p:nvSpPr>
        <p:spPr>
          <a:noFill/>
          <a:ln/>
        </p:spPr>
        <p:txBody>
          <a:bodyPr/>
          <a:lstStyle/>
          <a:p>
            <a:r>
              <a:rPr lang="fa-IR"/>
              <a:t>بستن حساب برداشت  </a:t>
            </a:r>
            <a:endParaRPr lang="en-US"/>
          </a:p>
        </p:txBody>
      </p:sp>
      <p:sp>
        <p:nvSpPr>
          <p:cNvPr id="801795" name="Rectangle 3"/>
          <p:cNvSpPr>
            <a:spLocks noGrp="1" noChangeArrowheads="1"/>
          </p:cNvSpPr>
          <p:nvPr>
            <p:ph idx="1"/>
          </p:nvPr>
        </p:nvSpPr>
        <p:spPr>
          <a:xfrm>
            <a:off x="611188" y="1989138"/>
            <a:ext cx="7847012" cy="2819400"/>
          </a:xfrm>
        </p:spPr>
        <p:txBody>
          <a:bodyPr/>
          <a:lstStyle/>
          <a:p>
            <a:pPr>
              <a:buFontTx/>
              <a:buNone/>
            </a:pPr>
            <a:r>
              <a:rPr lang="fa-IR"/>
              <a:t>4- مانده حساب برداشت نيز به حساب سرمايه منتقل مي‌شود</a:t>
            </a:r>
          </a:p>
          <a:p>
            <a:pPr>
              <a:buFontTx/>
              <a:buNone/>
            </a:pPr>
            <a:r>
              <a:rPr lang="fa-IR"/>
              <a:t>سرمايه 		 </a:t>
            </a:r>
            <a:r>
              <a:rPr lang="en-US"/>
              <a:t>XXX</a:t>
            </a:r>
            <a:endParaRPr lang="fa-IR"/>
          </a:p>
          <a:p>
            <a:pPr>
              <a:buFontTx/>
              <a:buNone/>
            </a:pPr>
            <a:r>
              <a:rPr lang="fa-IR"/>
              <a:t>			برداشت 		 </a:t>
            </a:r>
            <a:r>
              <a:rPr lang="en-US"/>
              <a:t>XXX</a:t>
            </a:r>
            <a:endParaRPr lang="fa-IR"/>
          </a:p>
          <a:p>
            <a:pPr>
              <a:buFontTx/>
              <a:buNone/>
            </a:pPr>
            <a:r>
              <a:rPr lang="fa-IR"/>
              <a:t>بستن حساب برداشت</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2819" name="Rectangle 3"/>
          <p:cNvSpPr>
            <a:spLocks noGrp="1" noChangeArrowheads="1"/>
          </p:cNvSpPr>
          <p:nvPr>
            <p:ph idx="1"/>
          </p:nvPr>
        </p:nvSpPr>
        <p:spPr>
          <a:xfrm>
            <a:off x="611188" y="1989138"/>
            <a:ext cx="7847012" cy="1651000"/>
          </a:xfrm>
        </p:spPr>
        <p:txBody>
          <a:bodyPr/>
          <a:lstStyle/>
          <a:p>
            <a:pPr>
              <a:buFontTx/>
              <a:buNone/>
            </a:pPr>
            <a:r>
              <a:rPr lang="fa-IR"/>
              <a:t>5- تهيه تراز آزمايشي</a:t>
            </a:r>
          </a:p>
          <a:p>
            <a:pPr>
              <a:buFontTx/>
              <a:buNone/>
            </a:pPr>
            <a:r>
              <a:rPr lang="fa-IR"/>
              <a:t>به منظور حصول اطمينان از صحت حسابها تراز آزمايشي اختتامي</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3842" name="Rectangle 2"/>
          <p:cNvSpPr>
            <a:spLocks noGrp="1" noChangeArrowheads="1"/>
          </p:cNvSpPr>
          <p:nvPr>
            <p:ph type="title"/>
          </p:nvPr>
        </p:nvSpPr>
        <p:spPr/>
        <p:txBody>
          <a:bodyPr/>
          <a:lstStyle/>
          <a:p>
            <a:r>
              <a:rPr lang="fa-IR"/>
              <a:t>بستن حسابهای دائمي </a:t>
            </a:r>
            <a:endParaRPr lang="en-US"/>
          </a:p>
        </p:txBody>
      </p:sp>
      <p:sp>
        <p:nvSpPr>
          <p:cNvPr id="803843" name="Rectangle 3"/>
          <p:cNvSpPr>
            <a:spLocks noGrp="1" noChangeArrowheads="1"/>
          </p:cNvSpPr>
          <p:nvPr>
            <p:ph idx="1"/>
          </p:nvPr>
        </p:nvSpPr>
        <p:spPr>
          <a:xfrm>
            <a:off x="611188" y="1989138"/>
            <a:ext cx="7847012" cy="2819400"/>
          </a:xfrm>
        </p:spPr>
        <p:txBody>
          <a:bodyPr/>
          <a:lstStyle/>
          <a:p>
            <a:pPr>
              <a:buFontTx/>
              <a:buNone/>
            </a:pPr>
            <a:endParaRPr lang="fa-IR"/>
          </a:p>
          <a:p>
            <a:pPr>
              <a:buFontTx/>
              <a:buNone/>
            </a:pPr>
            <a:r>
              <a:rPr lang="fa-IR"/>
              <a:t>روش اول:</a:t>
            </a:r>
          </a:p>
          <a:p>
            <a:pPr>
              <a:buFontTx/>
              <a:buNone/>
            </a:pPr>
            <a:endParaRPr lang="fa-IR"/>
          </a:p>
          <a:p>
            <a:pPr>
              <a:buFontTx/>
              <a:buNone/>
            </a:pPr>
            <a:r>
              <a:rPr lang="fa-IR"/>
              <a:t>6-1- كليه حسابهاي داراي مانده بدهكار و بستانكار با يكديگر بسته مي‌شود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4868" name="Rectangle 4"/>
          <p:cNvSpPr>
            <a:spLocks noGrp="1" noChangeArrowheads="1"/>
          </p:cNvSpPr>
          <p:nvPr>
            <p:ph type="title"/>
          </p:nvPr>
        </p:nvSpPr>
        <p:spPr>
          <a:xfrm>
            <a:off x="1116013" y="476250"/>
            <a:ext cx="7772400" cy="701675"/>
          </a:xfrm>
          <a:noFill/>
          <a:ln/>
        </p:spPr>
        <p:txBody>
          <a:bodyPr/>
          <a:lstStyle/>
          <a:p>
            <a:r>
              <a:rPr lang="fa-IR" sz="4000"/>
              <a:t>بستن حسابهای دائمي </a:t>
            </a:r>
            <a:endParaRPr lang="en-US" sz="4000"/>
          </a:p>
        </p:txBody>
      </p:sp>
      <p:sp>
        <p:nvSpPr>
          <p:cNvPr id="804867" name="Rectangle 3"/>
          <p:cNvSpPr>
            <a:spLocks noGrp="1" noChangeArrowheads="1"/>
          </p:cNvSpPr>
          <p:nvPr>
            <p:ph idx="1"/>
          </p:nvPr>
        </p:nvSpPr>
        <p:spPr>
          <a:xfrm>
            <a:off x="611188" y="1628775"/>
            <a:ext cx="7847012" cy="4584700"/>
          </a:xfrm>
        </p:spPr>
        <p:txBody>
          <a:bodyPr/>
          <a:lstStyle/>
          <a:p>
            <a:pPr>
              <a:lnSpc>
                <a:spcPct val="90000"/>
              </a:lnSpc>
              <a:buFontTx/>
              <a:buNone/>
            </a:pPr>
            <a:r>
              <a:rPr lang="fa-IR" sz="1800"/>
              <a:t>29/12 استهلاك انباشته  ساختمان  		 </a:t>
            </a:r>
            <a:r>
              <a:rPr lang="en-US" sz="1800"/>
              <a:t>XXX</a:t>
            </a:r>
            <a:endParaRPr lang="fa-IR" sz="1800"/>
          </a:p>
          <a:p>
            <a:pPr>
              <a:lnSpc>
                <a:spcPct val="90000"/>
              </a:lnSpc>
              <a:buFontTx/>
              <a:buNone/>
            </a:pPr>
            <a:r>
              <a:rPr lang="fa-IR" sz="1800"/>
              <a:t>		استهلاك انباشته  تجهزات 		 </a:t>
            </a:r>
            <a:r>
              <a:rPr lang="en-US" sz="1800"/>
              <a:t>XXX</a:t>
            </a:r>
          </a:p>
          <a:p>
            <a:pPr>
              <a:lnSpc>
                <a:spcPct val="90000"/>
              </a:lnSpc>
              <a:buFontTx/>
              <a:buNone/>
            </a:pPr>
            <a:r>
              <a:rPr lang="en-US" sz="1800"/>
              <a:t>		//	//</a:t>
            </a:r>
          </a:p>
          <a:p>
            <a:pPr>
              <a:lnSpc>
                <a:spcPct val="90000"/>
              </a:lnSpc>
              <a:buFontTx/>
              <a:buNone/>
            </a:pPr>
            <a:r>
              <a:rPr lang="en-US" sz="1800"/>
              <a:t>		//	//</a:t>
            </a:r>
            <a:endParaRPr lang="fa-IR" sz="1800"/>
          </a:p>
          <a:p>
            <a:pPr>
              <a:lnSpc>
                <a:spcPct val="90000"/>
              </a:lnSpc>
              <a:buFontTx/>
              <a:buNone/>
            </a:pPr>
            <a:r>
              <a:rPr lang="fa-IR" sz="1800"/>
              <a:t>		حسابهاي پرداختني			 </a:t>
            </a:r>
            <a:r>
              <a:rPr lang="en-US" sz="1800"/>
              <a:t>XXX</a:t>
            </a:r>
            <a:endParaRPr lang="fa-IR" sz="1800"/>
          </a:p>
          <a:p>
            <a:pPr>
              <a:lnSpc>
                <a:spcPct val="90000"/>
              </a:lnSpc>
              <a:buFontTx/>
              <a:buNone/>
            </a:pPr>
            <a:r>
              <a:rPr lang="fa-IR" sz="1800"/>
              <a:t>		اسناد پرداختني			 </a:t>
            </a:r>
            <a:r>
              <a:rPr lang="en-US" sz="1800"/>
              <a:t>XXX</a:t>
            </a:r>
          </a:p>
          <a:p>
            <a:pPr>
              <a:lnSpc>
                <a:spcPct val="90000"/>
              </a:lnSpc>
              <a:buFontTx/>
              <a:buNone/>
            </a:pPr>
            <a:r>
              <a:rPr lang="en-US" sz="1800"/>
              <a:t>		//	//</a:t>
            </a:r>
          </a:p>
          <a:p>
            <a:pPr>
              <a:lnSpc>
                <a:spcPct val="90000"/>
              </a:lnSpc>
              <a:buFontTx/>
              <a:buNone/>
            </a:pPr>
            <a:r>
              <a:rPr lang="en-US" sz="1800"/>
              <a:t>		//	//</a:t>
            </a:r>
            <a:endParaRPr lang="fa-IR" sz="1800"/>
          </a:p>
          <a:p>
            <a:pPr>
              <a:lnSpc>
                <a:spcPct val="90000"/>
              </a:lnSpc>
              <a:buFontTx/>
              <a:buNone/>
            </a:pPr>
            <a:r>
              <a:rPr lang="fa-IR" sz="1800"/>
              <a:t>		سرمايه 				 </a:t>
            </a:r>
            <a:r>
              <a:rPr lang="en-US" sz="1800"/>
              <a:t>XXX</a:t>
            </a:r>
            <a:endParaRPr lang="fa-IR" sz="1800"/>
          </a:p>
          <a:p>
            <a:pPr>
              <a:lnSpc>
                <a:spcPct val="90000"/>
              </a:lnSpc>
              <a:buFontTx/>
              <a:buNone/>
            </a:pPr>
            <a:r>
              <a:rPr lang="fa-IR" sz="1800"/>
              <a:t>						صندوق 		 </a:t>
            </a:r>
            <a:r>
              <a:rPr lang="en-US" sz="1800"/>
              <a:t>XXX</a:t>
            </a:r>
            <a:endParaRPr lang="fa-IR" sz="1800"/>
          </a:p>
          <a:p>
            <a:pPr>
              <a:lnSpc>
                <a:spcPct val="90000"/>
              </a:lnSpc>
              <a:buFontTx/>
              <a:buNone/>
            </a:pPr>
            <a:r>
              <a:rPr lang="fa-IR" sz="1800"/>
              <a:t>						بانك		 </a:t>
            </a:r>
            <a:r>
              <a:rPr lang="en-US" sz="1800"/>
              <a:t>XXX</a:t>
            </a:r>
            <a:endParaRPr lang="fa-IR" sz="1800"/>
          </a:p>
          <a:p>
            <a:pPr>
              <a:lnSpc>
                <a:spcPct val="90000"/>
              </a:lnSpc>
              <a:buFontTx/>
              <a:buNone/>
            </a:pPr>
            <a:r>
              <a:rPr lang="fa-IR" sz="1800"/>
              <a:t>						حسابهاي دريافتني	 </a:t>
            </a:r>
            <a:r>
              <a:rPr lang="en-US" sz="1800"/>
              <a:t>XXX</a:t>
            </a:r>
            <a:endParaRPr lang="fa-IR" sz="1800"/>
          </a:p>
          <a:p>
            <a:pPr>
              <a:lnSpc>
                <a:spcPct val="90000"/>
              </a:lnSpc>
              <a:buFontTx/>
              <a:buNone/>
            </a:pPr>
            <a:r>
              <a:rPr lang="fa-IR" sz="1800"/>
              <a:t>						اسناد دريافتني	 </a:t>
            </a:r>
            <a:r>
              <a:rPr lang="en-US" sz="1800"/>
              <a:t>XXX</a:t>
            </a:r>
            <a:endParaRPr lang="fa-IR" sz="1800"/>
          </a:p>
          <a:p>
            <a:pPr>
              <a:lnSpc>
                <a:spcPct val="90000"/>
              </a:lnSpc>
              <a:buFontTx/>
              <a:buNone/>
            </a:pPr>
            <a:r>
              <a:rPr lang="fa-IR" sz="1800"/>
              <a:t>						//	//</a:t>
            </a:r>
            <a:endParaRPr lang="en-US" sz="1800"/>
          </a:p>
          <a:p>
            <a:pPr>
              <a:lnSpc>
                <a:spcPct val="90000"/>
              </a:lnSpc>
              <a:buFontTx/>
              <a:buNone/>
            </a:pPr>
            <a:r>
              <a:rPr lang="en-US" sz="1800"/>
              <a:t>						//	//</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5892" name="Rectangle 4"/>
          <p:cNvSpPr>
            <a:spLocks noGrp="1" noChangeArrowheads="1"/>
          </p:cNvSpPr>
          <p:nvPr>
            <p:ph type="title"/>
          </p:nvPr>
        </p:nvSpPr>
        <p:spPr>
          <a:xfrm>
            <a:off x="1093788" y="725488"/>
            <a:ext cx="7772400" cy="701675"/>
          </a:xfrm>
          <a:noFill/>
          <a:ln/>
        </p:spPr>
        <p:txBody>
          <a:bodyPr/>
          <a:lstStyle/>
          <a:p>
            <a:r>
              <a:rPr lang="fa-IR" sz="4000"/>
              <a:t>بستن حسابهای دائمي </a:t>
            </a:r>
            <a:endParaRPr lang="en-US" sz="4000"/>
          </a:p>
        </p:txBody>
      </p:sp>
      <p:sp>
        <p:nvSpPr>
          <p:cNvPr id="805891" name="Rectangle 3"/>
          <p:cNvSpPr>
            <a:spLocks noGrp="1" noChangeArrowheads="1"/>
          </p:cNvSpPr>
          <p:nvPr>
            <p:ph idx="1"/>
          </p:nvPr>
        </p:nvSpPr>
        <p:spPr>
          <a:xfrm>
            <a:off x="611188" y="1989138"/>
            <a:ext cx="7847012" cy="1651000"/>
          </a:xfrm>
        </p:spPr>
        <p:txBody>
          <a:bodyPr/>
          <a:lstStyle/>
          <a:p>
            <a:pPr>
              <a:buFontTx/>
              <a:buNone/>
            </a:pPr>
            <a:r>
              <a:rPr lang="fa-IR"/>
              <a:t>روش دوم:</a:t>
            </a:r>
          </a:p>
          <a:p>
            <a:pPr>
              <a:buFontTx/>
              <a:buNone/>
            </a:pPr>
            <a:r>
              <a:rPr lang="fa-IR"/>
              <a:t>6-2- از دو حساب واسطه به نامهاي تراز اختتامي و تراز افتتاحي استفاده مي‌شود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8180" name="Rectangle 4"/>
          <p:cNvSpPr>
            <a:spLocks noGrp="1" noChangeArrowheads="1"/>
          </p:cNvSpPr>
          <p:nvPr>
            <p:ph type="title"/>
          </p:nvPr>
        </p:nvSpPr>
        <p:spPr>
          <a:noFill/>
          <a:ln/>
        </p:spPr>
        <p:txBody>
          <a:bodyPr/>
          <a:lstStyle/>
          <a:p>
            <a:r>
              <a:rPr lang="fa-IR"/>
              <a:t>بستن حسابهای دائمي </a:t>
            </a:r>
            <a:endParaRPr lang="en-US"/>
          </a:p>
        </p:txBody>
      </p:sp>
      <p:sp>
        <p:nvSpPr>
          <p:cNvPr id="818181" name="Rectangle 5"/>
          <p:cNvSpPr>
            <a:spLocks noGrp="1" noChangeArrowheads="1"/>
          </p:cNvSpPr>
          <p:nvPr>
            <p:ph idx="1"/>
          </p:nvPr>
        </p:nvSpPr>
        <p:spPr>
          <a:xfrm>
            <a:off x="755650" y="1557338"/>
            <a:ext cx="7847013" cy="4908550"/>
          </a:xfrm>
        </p:spPr>
        <p:txBody>
          <a:bodyPr/>
          <a:lstStyle/>
          <a:p>
            <a:pPr>
              <a:lnSpc>
                <a:spcPct val="80000"/>
              </a:lnSpc>
              <a:buFontTx/>
              <a:buNone/>
            </a:pPr>
            <a:r>
              <a:rPr lang="fa-IR" sz="2000"/>
              <a:t>29/12 استهلاك انباشته  ساختمان  		 </a:t>
            </a:r>
            <a:r>
              <a:rPr lang="en-US" sz="2000"/>
              <a:t>XXX</a:t>
            </a:r>
            <a:endParaRPr lang="fa-IR" sz="2000"/>
          </a:p>
          <a:p>
            <a:pPr>
              <a:lnSpc>
                <a:spcPct val="80000"/>
              </a:lnSpc>
              <a:buFontTx/>
              <a:buNone/>
            </a:pPr>
            <a:r>
              <a:rPr lang="fa-IR" sz="2000"/>
              <a:t>		استهلاك انباشته  تجهزات 		 </a:t>
            </a:r>
            <a:r>
              <a:rPr lang="en-US" sz="2000"/>
              <a:t>XXX</a:t>
            </a:r>
          </a:p>
          <a:p>
            <a:pPr>
              <a:lnSpc>
                <a:spcPct val="80000"/>
              </a:lnSpc>
              <a:buFontTx/>
              <a:buNone/>
            </a:pPr>
            <a:r>
              <a:rPr lang="en-US" sz="2000"/>
              <a:t>		//	//</a:t>
            </a:r>
          </a:p>
          <a:p>
            <a:pPr>
              <a:lnSpc>
                <a:spcPct val="80000"/>
              </a:lnSpc>
              <a:buFontTx/>
              <a:buNone/>
            </a:pPr>
            <a:r>
              <a:rPr lang="en-US" sz="2000"/>
              <a:t>		//	//</a:t>
            </a:r>
            <a:endParaRPr lang="fa-IR" sz="2000"/>
          </a:p>
          <a:p>
            <a:pPr>
              <a:lnSpc>
                <a:spcPct val="80000"/>
              </a:lnSpc>
              <a:buFontTx/>
              <a:buNone/>
            </a:pPr>
            <a:r>
              <a:rPr lang="fa-IR" sz="2000"/>
              <a:t>		حسابهاي پرداختني			 </a:t>
            </a:r>
            <a:r>
              <a:rPr lang="en-US" sz="2000"/>
              <a:t>XXX</a:t>
            </a:r>
            <a:endParaRPr lang="fa-IR" sz="2000"/>
          </a:p>
          <a:p>
            <a:pPr>
              <a:lnSpc>
                <a:spcPct val="80000"/>
              </a:lnSpc>
              <a:buFontTx/>
              <a:buNone/>
            </a:pPr>
            <a:r>
              <a:rPr lang="fa-IR" sz="2000"/>
              <a:t>		اسناد پرداختني			 </a:t>
            </a:r>
            <a:r>
              <a:rPr lang="en-US" sz="2000"/>
              <a:t>XXX</a:t>
            </a:r>
          </a:p>
          <a:p>
            <a:pPr>
              <a:lnSpc>
                <a:spcPct val="80000"/>
              </a:lnSpc>
              <a:buFontTx/>
              <a:buNone/>
            </a:pPr>
            <a:r>
              <a:rPr lang="en-US" sz="2000"/>
              <a:t>		//	//</a:t>
            </a:r>
          </a:p>
          <a:p>
            <a:pPr>
              <a:lnSpc>
                <a:spcPct val="80000"/>
              </a:lnSpc>
              <a:buFontTx/>
              <a:buNone/>
            </a:pPr>
            <a:r>
              <a:rPr lang="en-US" sz="2000"/>
              <a:t>	</a:t>
            </a:r>
            <a:r>
              <a:rPr lang="fa-IR" sz="2000"/>
              <a:t>	سرمايه 				 </a:t>
            </a:r>
            <a:r>
              <a:rPr lang="en-US" sz="2000"/>
              <a:t>XXX</a:t>
            </a:r>
            <a:endParaRPr lang="fa-IR" sz="2000"/>
          </a:p>
          <a:p>
            <a:pPr>
              <a:lnSpc>
                <a:spcPct val="80000"/>
              </a:lnSpc>
              <a:buFontTx/>
              <a:buNone/>
            </a:pPr>
            <a:r>
              <a:rPr lang="fa-IR" sz="2000"/>
              <a:t>						</a:t>
            </a:r>
            <a:r>
              <a:rPr lang="fa-IR" sz="2000">
                <a:solidFill>
                  <a:srgbClr val="FF0000"/>
                </a:solidFill>
              </a:rPr>
              <a:t>تراز اختتامي              </a:t>
            </a:r>
            <a:r>
              <a:rPr lang="en-US" sz="2000">
                <a:solidFill>
                  <a:srgbClr val="FF0000"/>
                </a:solidFill>
              </a:rPr>
              <a:t>XXX</a:t>
            </a:r>
            <a:endParaRPr lang="fa-IR" sz="2000">
              <a:solidFill>
                <a:srgbClr val="FF0000"/>
              </a:solidFill>
            </a:endParaRPr>
          </a:p>
          <a:p>
            <a:pPr>
              <a:lnSpc>
                <a:spcPct val="80000"/>
              </a:lnSpc>
              <a:buFontTx/>
              <a:buNone/>
            </a:pPr>
            <a:r>
              <a:rPr lang="fa-IR" sz="2000"/>
              <a:t>		</a:t>
            </a:r>
            <a:r>
              <a:rPr lang="fa-IR" sz="2000">
                <a:solidFill>
                  <a:srgbClr val="FF0000"/>
                </a:solidFill>
              </a:rPr>
              <a:t>تراز اختتامي                                            </a:t>
            </a:r>
            <a:r>
              <a:rPr lang="en-US" sz="2000">
                <a:solidFill>
                  <a:srgbClr val="FF0000"/>
                </a:solidFill>
              </a:rPr>
              <a:t>XXX</a:t>
            </a:r>
            <a:endParaRPr lang="fa-IR" sz="2000">
              <a:solidFill>
                <a:srgbClr val="FF0000"/>
              </a:solidFill>
            </a:endParaRPr>
          </a:p>
          <a:p>
            <a:pPr>
              <a:lnSpc>
                <a:spcPct val="80000"/>
              </a:lnSpc>
              <a:buFontTx/>
              <a:buNone/>
            </a:pPr>
            <a:r>
              <a:rPr lang="fa-IR" sz="2000"/>
              <a:t>						صندوق 		 </a:t>
            </a:r>
            <a:r>
              <a:rPr lang="en-US" sz="2000"/>
              <a:t>XXX</a:t>
            </a:r>
            <a:endParaRPr lang="fa-IR" sz="2000"/>
          </a:p>
          <a:p>
            <a:pPr>
              <a:lnSpc>
                <a:spcPct val="80000"/>
              </a:lnSpc>
              <a:buFontTx/>
              <a:buNone/>
            </a:pPr>
            <a:r>
              <a:rPr lang="fa-IR" sz="2000"/>
              <a:t>						بانك		 </a:t>
            </a:r>
            <a:r>
              <a:rPr lang="en-US" sz="2000"/>
              <a:t>XXX</a:t>
            </a:r>
            <a:endParaRPr lang="fa-IR" sz="2000"/>
          </a:p>
          <a:p>
            <a:pPr>
              <a:lnSpc>
                <a:spcPct val="80000"/>
              </a:lnSpc>
              <a:buFontTx/>
              <a:buNone/>
            </a:pPr>
            <a:r>
              <a:rPr lang="fa-IR" sz="2000"/>
              <a:t>						حسابهاي دريافتني	 </a:t>
            </a:r>
            <a:r>
              <a:rPr lang="en-US" sz="2000"/>
              <a:t>XXX</a:t>
            </a:r>
            <a:endParaRPr lang="fa-IR" sz="2000"/>
          </a:p>
          <a:p>
            <a:pPr>
              <a:lnSpc>
                <a:spcPct val="80000"/>
              </a:lnSpc>
              <a:buFontTx/>
              <a:buNone/>
            </a:pPr>
            <a:r>
              <a:rPr lang="fa-IR" sz="2000"/>
              <a:t>						اسناد دريافتني	 </a:t>
            </a:r>
            <a:r>
              <a:rPr lang="en-US" sz="2000"/>
              <a:t>XXX</a:t>
            </a:r>
            <a:endParaRPr lang="fa-IR" sz="2000"/>
          </a:p>
          <a:p>
            <a:pPr>
              <a:lnSpc>
                <a:spcPct val="80000"/>
              </a:lnSpc>
              <a:buFontTx/>
              <a:buNone/>
            </a:pPr>
            <a:r>
              <a:rPr lang="fa-IR" sz="2000"/>
              <a:t>						//	//</a:t>
            </a:r>
            <a:endParaRPr lang="en-US" sz="2000"/>
          </a:p>
          <a:p>
            <a:pPr>
              <a:lnSpc>
                <a:spcPct val="80000"/>
              </a:lnSpc>
              <a:buFontTx/>
              <a:buNone/>
            </a:pPr>
            <a:r>
              <a:rPr lang="en-US" sz="2000"/>
              <a:t>						</a:t>
            </a:r>
            <a:endParaRPr lang="en-US" sz="5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04" name="Rectangle 4"/>
          <p:cNvSpPr>
            <a:spLocks noGrp="1" noChangeArrowheads="1"/>
          </p:cNvSpPr>
          <p:nvPr>
            <p:ph type="title"/>
          </p:nvPr>
        </p:nvSpPr>
        <p:spPr>
          <a:noFill/>
          <a:ln/>
        </p:spPr>
        <p:txBody>
          <a:bodyPr/>
          <a:lstStyle/>
          <a:p>
            <a:r>
              <a:rPr lang="fa-IR"/>
              <a:t>افتتاح حسابهای دائمي در سال بعد</a:t>
            </a:r>
            <a:endParaRPr lang="en-US"/>
          </a:p>
        </p:txBody>
      </p:sp>
      <p:sp>
        <p:nvSpPr>
          <p:cNvPr id="819203" name="Rectangle 3"/>
          <p:cNvSpPr>
            <a:spLocks noGrp="1" noChangeArrowheads="1"/>
          </p:cNvSpPr>
          <p:nvPr>
            <p:ph idx="1"/>
          </p:nvPr>
        </p:nvSpPr>
        <p:spPr>
          <a:xfrm>
            <a:off x="611188" y="1989138"/>
            <a:ext cx="7847012" cy="3500437"/>
          </a:xfrm>
        </p:spPr>
        <p:txBody>
          <a:bodyPr/>
          <a:lstStyle/>
          <a:p>
            <a:pPr>
              <a:buFontTx/>
              <a:buNone/>
            </a:pPr>
            <a:r>
              <a:rPr lang="fa-IR"/>
              <a:t>افتتاح حسابهاي دائمي در </a:t>
            </a:r>
          </a:p>
          <a:p>
            <a:pPr>
              <a:buFontTx/>
              <a:buNone/>
            </a:pPr>
            <a:r>
              <a:rPr lang="fa-IR"/>
              <a:t>ابتداي سال بعد به دو روش انجام ميشود :</a:t>
            </a:r>
          </a:p>
          <a:p>
            <a:pPr>
              <a:buFontTx/>
              <a:buNone/>
            </a:pPr>
            <a:r>
              <a:rPr lang="fa-IR"/>
              <a:t>روش اول :</a:t>
            </a:r>
          </a:p>
          <a:p>
            <a:pPr>
              <a:buFontTx/>
              <a:buNone/>
            </a:pPr>
            <a:r>
              <a:rPr lang="fa-IR"/>
              <a:t>کليه حسابهای دارائي بدهکار </a:t>
            </a:r>
          </a:p>
          <a:p>
            <a:pPr>
              <a:buFontTx/>
              <a:buNone/>
            </a:pPr>
            <a:r>
              <a:rPr lang="fa-IR"/>
              <a:t>و کليه حسابهای بدهي و سرمايه بستانکار </a:t>
            </a:r>
          </a:p>
          <a:p>
            <a:pPr>
              <a:buFontTx/>
              <a:buNone/>
            </a:pPr>
            <a:r>
              <a:rPr lang="fa-IR"/>
              <a:t>ميگردد.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0226" name="Rectangle 2"/>
          <p:cNvSpPr>
            <a:spLocks noGrp="1" noChangeArrowheads="1"/>
          </p:cNvSpPr>
          <p:nvPr>
            <p:ph type="title"/>
          </p:nvPr>
        </p:nvSpPr>
        <p:spPr>
          <a:xfrm>
            <a:off x="1093788" y="481013"/>
            <a:ext cx="7772400" cy="946150"/>
          </a:xfrm>
        </p:spPr>
        <p:txBody>
          <a:bodyPr/>
          <a:lstStyle/>
          <a:p>
            <a:r>
              <a:rPr lang="fa-IR" sz="2800"/>
              <a:t>روش اول:</a:t>
            </a:r>
            <a:br>
              <a:rPr lang="fa-IR" sz="2800"/>
            </a:br>
            <a:endParaRPr lang="en-US" sz="2800"/>
          </a:p>
        </p:txBody>
      </p:sp>
      <p:sp>
        <p:nvSpPr>
          <p:cNvPr id="820227" name="Rectangle 3"/>
          <p:cNvSpPr>
            <a:spLocks noGrp="1" noChangeArrowheads="1"/>
          </p:cNvSpPr>
          <p:nvPr>
            <p:ph idx="1"/>
          </p:nvPr>
        </p:nvSpPr>
        <p:spPr>
          <a:xfrm>
            <a:off x="611188" y="1628775"/>
            <a:ext cx="7847012" cy="4437063"/>
          </a:xfrm>
        </p:spPr>
        <p:txBody>
          <a:bodyPr>
            <a:normAutofit lnSpcReduction="10000"/>
          </a:bodyPr>
          <a:lstStyle/>
          <a:p>
            <a:pPr>
              <a:lnSpc>
                <a:spcPct val="90000"/>
              </a:lnSpc>
              <a:buFontTx/>
              <a:buNone/>
            </a:pPr>
            <a:r>
              <a:rPr lang="fa-IR" sz="2400"/>
              <a:t>1/1 صندوق  		 </a:t>
            </a:r>
            <a:r>
              <a:rPr lang="en-US" sz="2400"/>
              <a:t>XXX</a:t>
            </a:r>
            <a:endParaRPr lang="fa-IR" sz="2400"/>
          </a:p>
          <a:p>
            <a:pPr>
              <a:lnSpc>
                <a:spcPct val="90000"/>
              </a:lnSpc>
              <a:buFontTx/>
              <a:buNone/>
            </a:pPr>
            <a:r>
              <a:rPr lang="fa-IR" sz="2400"/>
              <a:t>      بانك 		 </a:t>
            </a:r>
            <a:r>
              <a:rPr lang="en-US" sz="2400"/>
              <a:t>XXX</a:t>
            </a:r>
            <a:endParaRPr lang="fa-IR" sz="2400"/>
          </a:p>
          <a:p>
            <a:pPr>
              <a:lnSpc>
                <a:spcPct val="90000"/>
              </a:lnSpc>
              <a:buFontTx/>
              <a:buNone/>
            </a:pPr>
            <a:r>
              <a:rPr lang="fa-IR" sz="2400"/>
              <a:t>	حسابهاي دريافتني       </a:t>
            </a:r>
            <a:r>
              <a:rPr lang="en-US" sz="2400"/>
              <a:t>XXX</a:t>
            </a:r>
            <a:endParaRPr lang="fa-IR" sz="2400"/>
          </a:p>
          <a:p>
            <a:pPr>
              <a:lnSpc>
                <a:spcPct val="90000"/>
              </a:lnSpc>
              <a:buFontTx/>
              <a:buNone/>
            </a:pPr>
            <a:r>
              <a:rPr lang="fa-IR" sz="2400"/>
              <a:t>		//	//	</a:t>
            </a:r>
          </a:p>
          <a:p>
            <a:pPr>
              <a:lnSpc>
                <a:spcPct val="90000"/>
              </a:lnSpc>
              <a:buFontTx/>
              <a:buNone/>
            </a:pPr>
            <a:r>
              <a:rPr lang="fa-IR" sz="2400"/>
              <a:t>		//	//</a:t>
            </a:r>
          </a:p>
          <a:p>
            <a:pPr>
              <a:lnSpc>
                <a:spcPct val="90000"/>
              </a:lnSpc>
              <a:buFontTx/>
              <a:buNone/>
            </a:pPr>
            <a:r>
              <a:rPr lang="fa-IR" sz="2400"/>
              <a:t>				استهلاك انباشته ساختمان    	 </a:t>
            </a:r>
            <a:r>
              <a:rPr lang="en-US" sz="2400"/>
              <a:t>XXX</a:t>
            </a:r>
            <a:endParaRPr lang="fa-IR" sz="2400"/>
          </a:p>
          <a:p>
            <a:pPr>
              <a:lnSpc>
                <a:spcPct val="90000"/>
              </a:lnSpc>
              <a:buFontTx/>
              <a:buNone/>
            </a:pPr>
            <a:r>
              <a:rPr lang="fa-IR" sz="2400"/>
              <a:t>				//	//	تجهيزات              </a:t>
            </a:r>
            <a:r>
              <a:rPr lang="en-US" sz="2400"/>
              <a:t>XXX</a:t>
            </a:r>
            <a:endParaRPr lang="fa-IR" sz="2400"/>
          </a:p>
          <a:p>
            <a:pPr>
              <a:lnSpc>
                <a:spcPct val="90000"/>
              </a:lnSpc>
              <a:buFontTx/>
              <a:buNone/>
            </a:pPr>
            <a:r>
              <a:rPr lang="fa-IR" sz="2400"/>
              <a:t>				حسابهاي پرداختني	              </a:t>
            </a:r>
            <a:r>
              <a:rPr lang="en-US" sz="2400"/>
              <a:t>XXX</a:t>
            </a:r>
            <a:endParaRPr lang="fa-IR" sz="2400"/>
          </a:p>
          <a:p>
            <a:pPr>
              <a:lnSpc>
                <a:spcPct val="90000"/>
              </a:lnSpc>
              <a:buFontTx/>
              <a:buNone/>
            </a:pPr>
            <a:r>
              <a:rPr lang="fa-IR" sz="2400"/>
              <a:t>				//	//</a:t>
            </a:r>
          </a:p>
          <a:p>
            <a:pPr>
              <a:lnSpc>
                <a:spcPct val="90000"/>
              </a:lnSpc>
              <a:buFontTx/>
              <a:buNone/>
            </a:pPr>
            <a:r>
              <a:rPr lang="fa-IR" sz="2400"/>
              <a:t>				//	//</a:t>
            </a:r>
          </a:p>
          <a:p>
            <a:pPr>
              <a:lnSpc>
                <a:spcPct val="90000"/>
              </a:lnSpc>
              <a:buFontTx/>
              <a:buNone/>
            </a:pPr>
            <a:r>
              <a:rPr lang="fa-IR" sz="2400"/>
              <a:t>				سرمايه 		              	 </a:t>
            </a:r>
            <a:r>
              <a:rPr lang="en-US" sz="2400"/>
              <a:t>XXX</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1250" name="Rectangle 2"/>
          <p:cNvSpPr>
            <a:spLocks noGrp="1" noChangeArrowheads="1"/>
          </p:cNvSpPr>
          <p:nvPr>
            <p:ph type="title"/>
          </p:nvPr>
        </p:nvSpPr>
        <p:spPr/>
        <p:txBody>
          <a:bodyPr/>
          <a:lstStyle/>
          <a:p>
            <a:r>
              <a:rPr lang="fa-IR"/>
              <a:t>روش دوم:استفاده از تراز افتتاحي</a:t>
            </a:r>
            <a:endParaRPr lang="en-US"/>
          </a:p>
        </p:txBody>
      </p:sp>
      <p:sp>
        <p:nvSpPr>
          <p:cNvPr id="821251" name="Rectangle 3"/>
          <p:cNvSpPr>
            <a:spLocks noGrp="1" noChangeArrowheads="1"/>
          </p:cNvSpPr>
          <p:nvPr>
            <p:ph idx="1"/>
          </p:nvPr>
        </p:nvSpPr>
        <p:spPr>
          <a:xfrm>
            <a:off x="323850" y="1628775"/>
            <a:ext cx="8424863" cy="4400550"/>
          </a:xfrm>
        </p:spPr>
        <p:txBody>
          <a:bodyPr>
            <a:normAutofit lnSpcReduction="10000"/>
          </a:bodyPr>
          <a:lstStyle/>
          <a:p>
            <a:pPr>
              <a:lnSpc>
                <a:spcPct val="80000"/>
              </a:lnSpc>
              <a:buFontTx/>
              <a:buNone/>
            </a:pPr>
            <a:r>
              <a:rPr lang="fa-IR" sz="2400"/>
              <a:t>1/1 صندوق 			 </a:t>
            </a:r>
            <a:r>
              <a:rPr lang="en-US" sz="2400"/>
              <a:t>XXX</a:t>
            </a:r>
            <a:endParaRPr lang="fa-IR" sz="2400"/>
          </a:p>
          <a:p>
            <a:pPr>
              <a:lnSpc>
                <a:spcPct val="80000"/>
              </a:lnSpc>
              <a:buFontTx/>
              <a:buNone/>
            </a:pPr>
            <a:r>
              <a:rPr lang="fa-IR" sz="2400"/>
              <a:t>	بانك 			 </a:t>
            </a:r>
            <a:r>
              <a:rPr lang="en-US" sz="2400"/>
              <a:t>XXX</a:t>
            </a:r>
            <a:endParaRPr lang="fa-IR" sz="2400"/>
          </a:p>
          <a:p>
            <a:pPr>
              <a:lnSpc>
                <a:spcPct val="80000"/>
              </a:lnSpc>
              <a:buFontTx/>
              <a:buNone/>
            </a:pPr>
            <a:r>
              <a:rPr lang="fa-IR" sz="2400"/>
              <a:t>	حسابهاي دريافتني       	 </a:t>
            </a:r>
            <a:r>
              <a:rPr lang="en-US" sz="2400"/>
              <a:t>XXX</a:t>
            </a:r>
            <a:endParaRPr lang="fa-IR" sz="2400"/>
          </a:p>
          <a:p>
            <a:pPr>
              <a:lnSpc>
                <a:spcPct val="80000"/>
              </a:lnSpc>
              <a:buFontTx/>
              <a:buNone/>
            </a:pPr>
            <a:r>
              <a:rPr lang="fa-IR" sz="2400"/>
              <a:t>	//		//</a:t>
            </a:r>
          </a:p>
          <a:p>
            <a:pPr>
              <a:lnSpc>
                <a:spcPct val="80000"/>
              </a:lnSpc>
              <a:buFontTx/>
              <a:buNone/>
            </a:pPr>
            <a:r>
              <a:rPr lang="fa-IR" sz="2400"/>
              <a:t>	//		//</a:t>
            </a:r>
          </a:p>
          <a:p>
            <a:pPr>
              <a:lnSpc>
                <a:spcPct val="80000"/>
              </a:lnSpc>
              <a:buFontTx/>
              <a:buNone/>
            </a:pPr>
            <a:r>
              <a:rPr lang="fa-IR" sz="2400"/>
              <a:t>				</a:t>
            </a:r>
            <a:r>
              <a:rPr lang="fa-IR" sz="2400">
                <a:solidFill>
                  <a:srgbClr val="FF0000"/>
                </a:solidFill>
              </a:rPr>
              <a:t>تراز افتتاحي 			 </a:t>
            </a:r>
            <a:r>
              <a:rPr lang="en-US" sz="2400">
                <a:solidFill>
                  <a:srgbClr val="FF0000"/>
                </a:solidFill>
              </a:rPr>
              <a:t>XXX</a:t>
            </a:r>
            <a:endParaRPr lang="fa-IR" sz="2400">
              <a:solidFill>
                <a:srgbClr val="FF0000"/>
              </a:solidFill>
            </a:endParaRPr>
          </a:p>
          <a:p>
            <a:pPr>
              <a:lnSpc>
                <a:spcPct val="80000"/>
              </a:lnSpc>
              <a:buFontTx/>
              <a:buNone/>
            </a:pPr>
            <a:r>
              <a:rPr lang="fa-IR" sz="2400">
                <a:solidFill>
                  <a:srgbClr val="FF0000"/>
                </a:solidFill>
              </a:rPr>
              <a:t>تراز افتتاحي		 </a:t>
            </a:r>
            <a:r>
              <a:rPr lang="en-US" sz="2400">
                <a:solidFill>
                  <a:srgbClr val="FF0000"/>
                </a:solidFill>
              </a:rPr>
              <a:t>XXX</a:t>
            </a:r>
            <a:endParaRPr lang="fa-IR" sz="2400">
              <a:solidFill>
                <a:srgbClr val="FF0000"/>
              </a:solidFill>
            </a:endParaRPr>
          </a:p>
          <a:p>
            <a:pPr>
              <a:lnSpc>
                <a:spcPct val="80000"/>
              </a:lnSpc>
              <a:buFontTx/>
              <a:buNone/>
            </a:pPr>
            <a:r>
              <a:rPr lang="fa-IR" sz="2400"/>
              <a:t>				استهلاك انباشته ساختمان		 </a:t>
            </a:r>
            <a:r>
              <a:rPr lang="en-US" sz="2400"/>
              <a:t>XXX	</a:t>
            </a:r>
            <a:endParaRPr lang="fa-IR" sz="2400"/>
          </a:p>
          <a:p>
            <a:pPr>
              <a:lnSpc>
                <a:spcPct val="80000"/>
              </a:lnSpc>
              <a:buFontTx/>
              <a:buNone/>
            </a:pPr>
            <a:r>
              <a:rPr lang="fa-IR" sz="2400"/>
              <a:t>				     //	    // 	 تجهيزات             </a:t>
            </a:r>
            <a:r>
              <a:rPr lang="en-US" sz="2400"/>
              <a:t>XXX</a:t>
            </a:r>
            <a:endParaRPr lang="fa-IR" sz="2400"/>
          </a:p>
          <a:p>
            <a:pPr>
              <a:lnSpc>
                <a:spcPct val="80000"/>
              </a:lnSpc>
              <a:buFontTx/>
              <a:buNone/>
            </a:pPr>
            <a:r>
              <a:rPr lang="fa-IR" sz="2400"/>
              <a:t>				حسابهاي پرداختني 		 </a:t>
            </a:r>
            <a:r>
              <a:rPr lang="en-US" sz="2400"/>
              <a:t>XXX</a:t>
            </a:r>
            <a:endParaRPr lang="fa-IR" sz="2400"/>
          </a:p>
          <a:p>
            <a:pPr>
              <a:lnSpc>
                <a:spcPct val="80000"/>
              </a:lnSpc>
              <a:buFontTx/>
              <a:buNone/>
            </a:pPr>
            <a:r>
              <a:rPr lang="fa-IR" sz="2400"/>
              <a:t>				   //	    //</a:t>
            </a:r>
          </a:p>
          <a:p>
            <a:pPr>
              <a:lnSpc>
                <a:spcPct val="80000"/>
              </a:lnSpc>
              <a:buFontTx/>
              <a:buNone/>
            </a:pPr>
            <a:r>
              <a:rPr lang="fa-IR" sz="2400"/>
              <a:t>					سرمايه 			 </a:t>
            </a:r>
            <a:r>
              <a:rPr lang="en-US" sz="2400"/>
              <a:t>XXX</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21251">
                                            <p:txEl>
                                              <p:pRg st="0" end="0"/>
                                            </p:txEl>
                                          </p:spTgt>
                                        </p:tgtEl>
                                        <p:attrNameLst>
                                          <p:attrName>style.visibility</p:attrName>
                                        </p:attrNameLst>
                                      </p:cBhvr>
                                      <p:to>
                                        <p:strVal val="visible"/>
                                      </p:to>
                                    </p:set>
                                    <p:anim calcmode="lin" valueType="num">
                                      <p:cBhvr additive="base">
                                        <p:cTn id="7" dur="500" fill="hold"/>
                                        <p:tgtEl>
                                          <p:spTgt spid="821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1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821251">
                                            <p:txEl>
                                              <p:pRg st="1" end="1"/>
                                            </p:txEl>
                                          </p:spTgt>
                                        </p:tgtEl>
                                        <p:attrNameLst>
                                          <p:attrName>style.visibility</p:attrName>
                                        </p:attrNameLst>
                                      </p:cBhvr>
                                      <p:to>
                                        <p:strVal val="visible"/>
                                      </p:to>
                                    </p:set>
                                    <p:animEffect transition="in" filter="blinds(horizontal)">
                                      <p:cBhvr>
                                        <p:cTn id="13" dur="500"/>
                                        <p:tgtEl>
                                          <p:spTgt spid="821251">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821251">
                                            <p:txEl>
                                              <p:pRg st="2" end="2"/>
                                            </p:txEl>
                                          </p:spTgt>
                                        </p:tgtEl>
                                        <p:attrNameLst>
                                          <p:attrName>style.visibility</p:attrName>
                                        </p:attrNameLst>
                                      </p:cBhvr>
                                      <p:to>
                                        <p:strVal val="visible"/>
                                      </p:to>
                                    </p:set>
                                    <p:animEffect transition="in" filter="diamond(in)">
                                      <p:cBhvr>
                                        <p:cTn id="18" dur="2000"/>
                                        <p:tgtEl>
                                          <p:spTgt spid="821251">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821251">
                                            <p:txEl>
                                              <p:pRg st="3" end="3"/>
                                            </p:txEl>
                                          </p:spTgt>
                                        </p:tgtEl>
                                        <p:attrNameLst>
                                          <p:attrName>style.visibility</p:attrName>
                                        </p:attrNameLst>
                                      </p:cBhvr>
                                      <p:to>
                                        <p:strVal val="visible"/>
                                      </p:to>
                                    </p:set>
                                    <p:animEffect transition="in" filter="diamond(in)">
                                      <p:cBhvr>
                                        <p:cTn id="21" dur="2000"/>
                                        <p:tgtEl>
                                          <p:spTgt spid="821251">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821251">
                                            <p:txEl>
                                              <p:pRg st="4" end="4"/>
                                            </p:txEl>
                                          </p:spTgt>
                                        </p:tgtEl>
                                        <p:attrNameLst>
                                          <p:attrName>style.visibility</p:attrName>
                                        </p:attrNameLst>
                                      </p:cBhvr>
                                      <p:to>
                                        <p:strVal val="visible"/>
                                      </p:to>
                                    </p:set>
                                    <p:animEffect transition="in" filter="diamond(in)">
                                      <p:cBhvr>
                                        <p:cTn id="24" dur="2000"/>
                                        <p:tgtEl>
                                          <p:spTgt spid="821251">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21251">
                                            <p:txEl>
                                              <p:pRg st="5" end="5"/>
                                            </p:txEl>
                                          </p:spTgt>
                                        </p:tgtEl>
                                        <p:attrNameLst>
                                          <p:attrName>style.visibility</p:attrName>
                                        </p:attrNameLst>
                                      </p:cBhvr>
                                      <p:to>
                                        <p:strVal val="visible"/>
                                      </p:to>
                                    </p:set>
                                    <p:anim calcmode="lin" valueType="num">
                                      <p:cBhvr additive="base">
                                        <p:cTn id="29" dur="500" fill="hold"/>
                                        <p:tgtEl>
                                          <p:spTgt spid="82125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212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2515" name="Rectangle 3"/>
          <p:cNvSpPr>
            <a:spLocks noGrp="1" noChangeArrowheads="1"/>
          </p:cNvSpPr>
          <p:nvPr>
            <p:ph idx="1"/>
          </p:nvPr>
        </p:nvSpPr>
        <p:spPr>
          <a:xfrm>
            <a:off x="611188" y="1989138"/>
            <a:ext cx="7847012" cy="3503612"/>
          </a:xfrm>
        </p:spPr>
        <p:txBody>
          <a:bodyPr>
            <a:normAutofit/>
          </a:bodyPr>
          <a:lstStyle/>
          <a:p>
            <a:pPr>
              <a:buFontTx/>
              <a:buNone/>
            </a:pPr>
            <a:r>
              <a:rPr lang="fa-IR"/>
              <a:t>به پايان آمد اين دفتر حکايت همچنان باقي</a:t>
            </a:r>
          </a:p>
          <a:p>
            <a:pPr>
              <a:buFontTx/>
              <a:buNone/>
            </a:pPr>
            <a:r>
              <a:rPr lang="fa-IR"/>
              <a:t>                   به صد دفتر نشايد گفت شرح حال مشتاقان</a:t>
            </a:r>
          </a:p>
          <a:p>
            <a:pPr>
              <a:buFontTx/>
              <a:buNone/>
            </a:pPr>
            <a:endParaRPr lang="fa-IR"/>
          </a:p>
          <a:p>
            <a:pPr algn="ctr">
              <a:buFontTx/>
              <a:buNone/>
            </a:pPr>
            <a:r>
              <a:rPr lang="fa-IR" sz="9600"/>
              <a:t>موفق باشيد</a:t>
            </a:r>
            <a:endParaRPr lang="en-US" sz="9600"/>
          </a:p>
        </p:txBody>
      </p:sp>
      <p:sp>
        <p:nvSpPr>
          <p:cNvPr id="832516" name="Rectangle 4"/>
          <p:cNvSpPr>
            <a:spLocks noChangeArrowheads="1"/>
          </p:cNvSpPr>
          <p:nvPr/>
        </p:nvSpPr>
        <p:spPr bwMode="auto">
          <a:xfrm>
            <a:off x="1619250" y="404813"/>
            <a:ext cx="6124575" cy="914400"/>
          </a:xfrm>
          <a:prstGeom prst="rect">
            <a:avLst/>
          </a:prstGeom>
          <a:noFill/>
          <a:ln w="9525" algn="ctr">
            <a:noFill/>
            <a:miter lim="800000"/>
            <a:headEnd/>
            <a:tailEnd/>
          </a:ln>
          <a:effectLst/>
        </p:spPr>
        <p:txBody>
          <a:bodyPr wrap="none">
            <a:spAutoFit/>
          </a:bodyPr>
          <a:lstStyle/>
          <a:p>
            <a:pPr eaLnBrk="1" hangingPunct="1"/>
            <a:r>
              <a:rPr lang="fa-IR" sz="5400">
                <a:solidFill>
                  <a:schemeClr val="tx2"/>
                </a:solidFill>
              </a:rPr>
              <a:t>والاخره تفويض الامر اليه</a:t>
            </a:r>
            <a:endParaRPr lang="en-US" sz="5400">
              <a:solidFill>
                <a:schemeClr val="tx2"/>
              </a:solidFill>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2851" name="Rectangle 3"/>
          <p:cNvSpPr>
            <a:spLocks noGrp="1" noChangeArrowheads="1"/>
          </p:cNvSpPr>
          <p:nvPr>
            <p:ph idx="1"/>
          </p:nvPr>
        </p:nvSpPr>
        <p:spPr>
          <a:xfrm>
            <a:off x="611188" y="1989138"/>
            <a:ext cx="7847012" cy="2332037"/>
          </a:xfrm>
        </p:spPr>
        <p:txBody>
          <a:bodyPr>
            <a:normAutofit/>
          </a:bodyPr>
          <a:lstStyle/>
          <a:p>
            <a:pPr>
              <a:buFontTx/>
              <a:buNone/>
            </a:pPr>
            <a:r>
              <a:rPr lang="fa-IR"/>
              <a:t>دارائيها:    		                   </a:t>
            </a:r>
            <a:r>
              <a:rPr lang="fa-IR" sz="2000"/>
              <a:t>بدهيها و حقوق صاحبان سرمايه:</a:t>
            </a:r>
          </a:p>
          <a:p>
            <a:pPr>
              <a:buFontTx/>
              <a:buNone/>
            </a:pPr>
            <a:r>
              <a:rPr lang="fa-IR"/>
              <a:t>بانك             9.800        سرمايه آقاي مالكي   10.000 </a:t>
            </a:r>
          </a:p>
          <a:p>
            <a:pPr>
              <a:buFontTx/>
              <a:buNone/>
            </a:pPr>
            <a:r>
              <a:rPr lang="fa-IR"/>
              <a:t>اثاثه                </a:t>
            </a:r>
            <a:r>
              <a:rPr lang="fa-IR" u="sng"/>
              <a:t>200</a:t>
            </a:r>
            <a:r>
              <a:rPr lang="fa-IR"/>
              <a:t> </a:t>
            </a:r>
          </a:p>
          <a:p>
            <a:pPr>
              <a:buFontTx/>
              <a:buNone/>
            </a:pPr>
            <a:r>
              <a:rPr lang="fa-IR" sz="2800"/>
              <a:t>جمع دارائيها</a:t>
            </a:r>
            <a:r>
              <a:rPr lang="fa-IR"/>
              <a:t> 10.000      </a:t>
            </a:r>
            <a:r>
              <a:rPr lang="fa-IR" sz="2800"/>
              <a:t>جمع بدهيها و سرمايه  </a:t>
            </a:r>
            <a:r>
              <a:rPr lang="fa-IR"/>
              <a:t> 10.000 </a:t>
            </a:r>
            <a:endParaRPr lang="en-US"/>
          </a:p>
        </p:txBody>
      </p:sp>
      <p:sp>
        <p:nvSpPr>
          <p:cNvPr id="462852" name="Rectangle 4"/>
          <p:cNvSpPr>
            <a:spLocks noChangeArrowheads="1"/>
          </p:cNvSpPr>
          <p:nvPr/>
        </p:nvSpPr>
        <p:spPr bwMode="auto">
          <a:xfrm>
            <a:off x="3419475" y="260350"/>
            <a:ext cx="2836863"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تعميرگاه مالکي</a:t>
            </a:r>
          </a:p>
          <a:p>
            <a:pPr algn="ctr"/>
            <a:r>
              <a:rPr lang="fa-IR" sz="2000">
                <a:solidFill>
                  <a:schemeClr val="tx2"/>
                </a:solidFill>
                <a:cs typeface="Zar" pitchFamily="2" charset="-78"/>
              </a:rPr>
              <a:t>ترازنامه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11/12/</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62854" name="Line 6"/>
          <p:cNvSpPr>
            <a:spLocks noChangeShapeType="1"/>
          </p:cNvSpPr>
          <p:nvPr/>
        </p:nvSpPr>
        <p:spPr bwMode="auto">
          <a:xfrm>
            <a:off x="5580063" y="4292600"/>
            <a:ext cx="1152525" cy="0"/>
          </a:xfrm>
          <a:prstGeom prst="line">
            <a:avLst/>
          </a:prstGeom>
          <a:noFill/>
          <a:ln w="9525">
            <a:solidFill>
              <a:srgbClr val="FF0000"/>
            </a:solidFill>
            <a:round/>
            <a:headEnd/>
            <a:tailEnd/>
          </a:ln>
          <a:effectLst/>
        </p:spPr>
        <p:txBody>
          <a:bodyPr>
            <a:spAutoFit/>
          </a:bodyPr>
          <a:lstStyle/>
          <a:p>
            <a:endParaRPr lang="fa-IR"/>
          </a:p>
        </p:txBody>
      </p:sp>
      <p:sp>
        <p:nvSpPr>
          <p:cNvPr id="462855" name="Line 7"/>
          <p:cNvSpPr>
            <a:spLocks noChangeShapeType="1"/>
          </p:cNvSpPr>
          <p:nvPr/>
        </p:nvSpPr>
        <p:spPr bwMode="auto">
          <a:xfrm>
            <a:off x="5580063" y="4360863"/>
            <a:ext cx="1152525" cy="0"/>
          </a:xfrm>
          <a:prstGeom prst="line">
            <a:avLst/>
          </a:prstGeom>
          <a:noFill/>
          <a:ln w="9525">
            <a:solidFill>
              <a:srgbClr val="FF0000"/>
            </a:solidFill>
            <a:round/>
            <a:headEnd/>
            <a:tailEnd/>
          </a:ln>
          <a:effectLst/>
        </p:spPr>
        <p:txBody>
          <a:bodyPr>
            <a:spAutoFit/>
          </a:bodyPr>
          <a:lstStyle/>
          <a:p>
            <a:endParaRPr lang="fa-IR"/>
          </a:p>
        </p:txBody>
      </p:sp>
      <p:sp>
        <p:nvSpPr>
          <p:cNvPr id="462856" name="Line 8"/>
          <p:cNvSpPr>
            <a:spLocks noChangeShapeType="1"/>
          </p:cNvSpPr>
          <p:nvPr/>
        </p:nvSpPr>
        <p:spPr bwMode="auto">
          <a:xfrm>
            <a:off x="1116013" y="4292600"/>
            <a:ext cx="1152525" cy="0"/>
          </a:xfrm>
          <a:prstGeom prst="line">
            <a:avLst/>
          </a:prstGeom>
          <a:noFill/>
          <a:ln w="9525">
            <a:solidFill>
              <a:srgbClr val="FF0000"/>
            </a:solidFill>
            <a:round/>
            <a:headEnd/>
            <a:tailEnd/>
          </a:ln>
          <a:effectLst/>
        </p:spPr>
        <p:txBody>
          <a:bodyPr>
            <a:spAutoFit/>
          </a:bodyPr>
          <a:lstStyle/>
          <a:p>
            <a:endParaRPr lang="fa-IR"/>
          </a:p>
        </p:txBody>
      </p:sp>
      <p:sp>
        <p:nvSpPr>
          <p:cNvPr id="462857" name="Line 9"/>
          <p:cNvSpPr>
            <a:spLocks noChangeShapeType="1"/>
          </p:cNvSpPr>
          <p:nvPr/>
        </p:nvSpPr>
        <p:spPr bwMode="auto">
          <a:xfrm>
            <a:off x="1116013" y="4221163"/>
            <a:ext cx="1152525" cy="0"/>
          </a:xfrm>
          <a:prstGeom prst="line">
            <a:avLst/>
          </a:prstGeom>
          <a:noFill/>
          <a:ln w="9525">
            <a:solidFill>
              <a:srgbClr val="FF0000"/>
            </a:solidFill>
            <a:round/>
            <a:headEnd/>
            <a:tailEnd/>
          </a:ln>
          <a:effectLst/>
        </p:spPr>
        <p:txBody>
          <a:bodyPr>
            <a:spAutoFit/>
          </a:bodyPr>
          <a:lstStyle/>
          <a:p>
            <a:endParaRPr lang="fa-IR"/>
          </a:p>
        </p:txBody>
      </p:sp>
      <p:sp>
        <p:nvSpPr>
          <p:cNvPr id="8" name="Footer Placeholder 7"/>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093788" y="450850"/>
            <a:ext cx="7772400" cy="976313"/>
          </a:xfrm>
        </p:spPr>
        <p:txBody>
          <a:bodyPr>
            <a:normAutofit/>
          </a:bodyPr>
          <a:lstStyle/>
          <a:p>
            <a:r>
              <a:rPr lang="fa-IR" sz="3600">
                <a:solidFill>
                  <a:srgbClr val="0066FF"/>
                </a:solidFill>
              </a:rPr>
              <a:t>فعاليت سوم</a:t>
            </a:r>
            <a:r>
              <a:rPr lang="fa-IR" sz="3200">
                <a:solidFill>
                  <a:srgbClr val="0066FF"/>
                </a:solidFill>
              </a:rPr>
              <a:t/>
            </a:r>
            <a:br>
              <a:rPr lang="fa-IR" sz="3200">
                <a:solidFill>
                  <a:srgbClr val="0066FF"/>
                </a:solidFill>
              </a:rPr>
            </a:br>
            <a:r>
              <a:rPr lang="fa-IR" sz="2200"/>
              <a:t>خريد مقداري ملزومات به ارزش 100 ريال به طور نسيه به تاريخ 12 اسفند ماه</a:t>
            </a:r>
            <a:endParaRPr lang="en-US" sz="2200"/>
          </a:p>
        </p:txBody>
      </p:sp>
      <p:graphicFrame>
        <p:nvGraphicFramePr>
          <p:cNvPr id="464198" name="Group 326"/>
          <p:cNvGraphicFramePr>
            <a:graphicFrameLocks noGrp="1"/>
          </p:cNvGraphicFramePr>
          <p:nvPr>
            <p:ph type="tbl" idx="1"/>
          </p:nvPr>
        </p:nvGraphicFramePr>
        <p:xfrm>
          <a:off x="323850" y="1557338"/>
          <a:ext cx="8532813" cy="4870450"/>
        </p:xfrm>
        <a:graphic>
          <a:graphicData uri="http://schemas.openxmlformats.org/drawingml/2006/table">
            <a:tbl>
              <a:tblPr/>
              <a:tblGrid>
                <a:gridCol w="1439863">
                  <a:extLst>
                    <a:ext uri="{9D8B030D-6E8A-4147-A177-3AD203B41FA5}">
                      <a16:colId xmlns:a16="http://schemas.microsoft.com/office/drawing/2014/main" val="20000"/>
                    </a:ext>
                  </a:extLst>
                </a:gridCol>
                <a:gridCol w="287337">
                  <a:extLst>
                    <a:ext uri="{9D8B030D-6E8A-4147-A177-3AD203B41FA5}">
                      <a16:colId xmlns:a16="http://schemas.microsoft.com/office/drawing/2014/main" val="20001"/>
                    </a:ext>
                  </a:extLst>
                </a:gridCol>
                <a:gridCol w="865188">
                  <a:extLst>
                    <a:ext uri="{9D8B030D-6E8A-4147-A177-3AD203B41FA5}">
                      <a16:colId xmlns:a16="http://schemas.microsoft.com/office/drawing/2014/main" val="20002"/>
                    </a:ext>
                  </a:extLst>
                </a:gridCol>
                <a:gridCol w="823912">
                  <a:extLst>
                    <a:ext uri="{9D8B030D-6E8A-4147-A177-3AD203B41FA5}">
                      <a16:colId xmlns:a16="http://schemas.microsoft.com/office/drawing/2014/main" val="20003"/>
                    </a:ext>
                  </a:extLst>
                </a:gridCol>
                <a:gridCol w="400050">
                  <a:extLst>
                    <a:ext uri="{9D8B030D-6E8A-4147-A177-3AD203B41FA5}">
                      <a16:colId xmlns:a16="http://schemas.microsoft.com/office/drawing/2014/main" val="20004"/>
                    </a:ext>
                  </a:extLst>
                </a:gridCol>
                <a:gridCol w="711200">
                  <a:extLst>
                    <a:ext uri="{9D8B030D-6E8A-4147-A177-3AD203B41FA5}">
                      <a16:colId xmlns:a16="http://schemas.microsoft.com/office/drawing/2014/main" val="20005"/>
                    </a:ext>
                  </a:extLst>
                </a:gridCol>
                <a:gridCol w="576263">
                  <a:extLst>
                    <a:ext uri="{9D8B030D-6E8A-4147-A177-3AD203B41FA5}">
                      <a16:colId xmlns:a16="http://schemas.microsoft.com/office/drawing/2014/main" val="20006"/>
                    </a:ext>
                  </a:extLst>
                </a:gridCol>
                <a:gridCol w="647700">
                  <a:extLst>
                    <a:ext uri="{9D8B030D-6E8A-4147-A177-3AD203B41FA5}">
                      <a16:colId xmlns:a16="http://schemas.microsoft.com/office/drawing/2014/main" val="20007"/>
                    </a:ext>
                  </a:extLst>
                </a:gridCol>
                <a:gridCol w="650875">
                  <a:extLst>
                    <a:ext uri="{9D8B030D-6E8A-4147-A177-3AD203B41FA5}">
                      <a16:colId xmlns:a16="http://schemas.microsoft.com/office/drawing/2014/main" val="20008"/>
                    </a:ext>
                  </a:extLst>
                </a:gridCol>
                <a:gridCol w="728662">
                  <a:extLst>
                    <a:ext uri="{9D8B030D-6E8A-4147-A177-3AD203B41FA5}">
                      <a16:colId xmlns:a16="http://schemas.microsoft.com/office/drawing/2014/main" val="20009"/>
                    </a:ext>
                  </a:extLst>
                </a:gridCol>
                <a:gridCol w="1041400">
                  <a:extLst>
                    <a:ext uri="{9D8B030D-6E8A-4147-A177-3AD203B41FA5}">
                      <a16:colId xmlns:a16="http://schemas.microsoft.com/office/drawing/2014/main" val="20010"/>
                    </a:ext>
                  </a:extLst>
                </a:gridCol>
                <a:gridCol w="360363">
                  <a:extLst>
                    <a:ext uri="{9D8B030D-6E8A-4147-A177-3AD203B41FA5}">
                      <a16:colId xmlns:a16="http://schemas.microsoft.com/office/drawing/2014/main" val="20011"/>
                    </a:ext>
                  </a:extLst>
                </a:gridCol>
              </a:tblGrid>
              <a:tr h="5476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حقوق صاحبان </a:t>
                      </a:r>
                      <a:r>
                        <a:rPr kumimoji="0" lang="fa-IR" sz="1800" b="1" i="0" u="none" strike="noStrike" cap="none" normalizeH="0" baseline="0" smtClean="0">
                          <a:ln>
                            <a:noFill/>
                          </a:ln>
                          <a:solidFill>
                            <a:schemeClr val="tx1"/>
                          </a:solidFill>
                          <a:effectLst/>
                          <a:latin typeface="Arial" pitchFamily="34" charset="0"/>
                          <a:cs typeface="Zar" pitchFamily="2" charset="-78"/>
                        </a:rPr>
                        <a:t>سرمايه</a:t>
                      </a: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بدهيها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4800" b="1" i="0" u="none" strike="noStrike" cap="none" normalizeH="0" baseline="0" smtClean="0">
                          <a:ln>
                            <a:noFill/>
                          </a:ln>
                          <a:solidFill>
                            <a:schemeClr val="tx1"/>
                          </a:solidFill>
                          <a:effectLst/>
                          <a:latin typeface="Arial" pitchFamily="34" charset="0"/>
                          <a:cs typeface="Zar" pitchFamily="2" charset="-78"/>
                        </a:rPr>
                        <a:t>=</a:t>
                      </a: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6">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دارائي</a:t>
                      </a:r>
                      <a:r>
                        <a:rPr kumimoji="0" lang="fa-IR" sz="2800" b="1" i="0" u="none" strike="noStrike" cap="none" normalizeH="0" baseline="0" smtClean="0">
                          <a:ln>
                            <a:noFill/>
                          </a:ln>
                          <a:solidFill>
                            <a:schemeClr val="tx1"/>
                          </a:solidFill>
                          <a:effectLst/>
                          <a:latin typeface="Arial" pitchFamily="34" charset="0"/>
                          <a:cs typeface="Arial" pitchFamily="34" charset="0"/>
                        </a:rPr>
                        <a:t>‌</a:t>
                      </a:r>
                      <a:r>
                        <a:rPr kumimoji="0" lang="fa-IR" sz="2800" b="1" i="0" u="none" strike="noStrike" cap="none" normalizeH="0" baseline="0" smtClean="0">
                          <a:ln>
                            <a:noFill/>
                          </a:ln>
                          <a:solidFill>
                            <a:schemeClr val="tx1"/>
                          </a:solidFill>
                          <a:effectLst/>
                          <a:latin typeface="Arial" pitchFamily="34" charset="0"/>
                          <a:cs typeface="Zar" pitchFamily="2" charset="-78"/>
                        </a:rPr>
                        <a:t>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3250">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سرمايه مالكي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حسابهاي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اسناد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200" b="1" i="0" u="none" strike="noStrike" cap="none" normalizeH="0" baseline="0" smtClean="0">
                          <a:ln>
                            <a:noFill/>
                          </a:ln>
                          <a:solidFill>
                            <a:schemeClr val="tx1"/>
                          </a:solidFill>
                          <a:effectLst/>
                          <a:latin typeface="Arial" pitchFamily="34" charset="0"/>
                          <a:cs typeface="Zar" pitchFamily="2" charset="-78"/>
                        </a:rPr>
                        <a:t>ملزومات</a:t>
                      </a:r>
                      <a:endParaRPr kumimoji="0" lang="en-US" sz="1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اثاثه</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بانك</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extLst>
                  <a:ext uri="{0D108BD9-81ED-4DB2-BD59-A6C34878D82A}">
                    <a16:rowId xmlns:a16="http://schemas.microsoft.com/office/drawing/2014/main" val="10001"/>
                  </a:ext>
                </a:extLst>
              </a:tr>
              <a:tr h="273050">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0" i="0" u="none" strike="noStrike" cap="none" normalizeH="0" baseline="0" smtClean="0">
                          <a:ln>
                            <a:noFill/>
                          </a:ln>
                          <a:solidFill>
                            <a:schemeClr val="tx1"/>
                          </a:solidFill>
                          <a:effectLst/>
                          <a:latin typeface="Arial" pitchFamily="34" charset="0"/>
                          <a:cs typeface="Zar" pitchFamily="2" charset="-78"/>
                        </a:rPr>
                        <a:t>10.000 +</a:t>
                      </a: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14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0" i="0" u="none" strike="noStrike" cap="none" normalizeH="0" baseline="0" smtClean="0">
                          <a:ln>
                            <a:noFill/>
                          </a:ln>
                          <a:solidFill>
                            <a:schemeClr val="tx1"/>
                          </a:solidFill>
                          <a:effectLst/>
                          <a:latin typeface="Arial" pitchFamily="34" charset="0"/>
                          <a:cs typeface="Zar" pitchFamily="2" charset="-78"/>
                        </a:rPr>
                        <a:t>10.000</a:t>
                      </a: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0" i="0" u="none" strike="noStrike" cap="none" normalizeH="0" baseline="0" smtClean="0">
                          <a:ln>
                            <a:noFill/>
                          </a:ln>
                          <a:solidFill>
                            <a:schemeClr val="tx1"/>
                          </a:solidFill>
                          <a:effectLst/>
                          <a:latin typeface="Arial" pitchFamily="34" charset="0"/>
                          <a:cs typeface="Zar" pitchFamily="2" charset="-78"/>
                        </a:rPr>
                        <a:t>200+</a:t>
                      </a: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0" i="0" u="none" strike="noStrike" cap="none" normalizeH="0" baseline="0" smtClean="0">
                          <a:ln>
                            <a:noFill/>
                          </a:ln>
                          <a:solidFill>
                            <a:schemeClr val="tx1"/>
                          </a:solidFill>
                          <a:effectLst/>
                          <a:latin typeface="Arial" pitchFamily="34" charset="0"/>
                          <a:cs typeface="Zar" pitchFamily="2" charset="-78"/>
                        </a:rPr>
                        <a:t>200-</a:t>
                      </a: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3050">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100+</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0" i="0" u="none" strike="noStrike" cap="none" normalizeH="0" baseline="0" smtClean="0">
                          <a:ln>
                            <a:noFill/>
                          </a:ln>
                          <a:solidFill>
                            <a:schemeClr val="tx1"/>
                          </a:solidFill>
                          <a:effectLst/>
                          <a:latin typeface="Arial" pitchFamily="34" charset="0"/>
                          <a:cs typeface="Zar" pitchFamily="2" charset="-78"/>
                        </a:rPr>
                        <a:t>100+</a:t>
                      </a: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3</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14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14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050">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14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14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3050">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714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73050">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714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464001" name="Rectangle 129"/>
          <p:cNvSpPr>
            <a:spLocks noChangeArrowheads="1"/>
          </p:cNvSpPr>
          <p:nvPr/>
        </p:nvSpPr>
        <p:spPr bwMode="auto">
          <a:xfrm rot="16200000">
            <a:off x="8064500" y="2097088"/>
            <a:ext cx="1223963" cy="287337"/>
          </a:xfrm>
          <a:prstGeom prst="rect">
            <a:avLst/>
          </a:prstGeom>
          <a:noFill/>
          <a:ln w="9525">
            <a:noFill/>
            <a:miter lim="800000"/>
            <a:headEnd/>
            <a:tailEnd/>
          </a:ln>
          <a:effectLst/>
        </p:spPr>
        <p:txBody>
          <a:bodyPr wrap="none" anchor="ctr"/>
          <a:lstStyle/>
          <a:p>
            <a:pPr algn="ctr" rtl="0" eaLnBrk="1" hangingPunct="1"/>
            <a:r>
              <a:rPr lang="fa-IR" sz="1600">
                <a:latin typeface="Times New Roman" pitchFamily="18" charset="0"/>
                <a:cs typeface="Zar" pitchFamily="2" charset="-78"/>
              </a:rPr>
              <a:t>شماره فعاليت</a:t>
            </a:r>
            <a:endParaRPr lang="en-US" sz="1600">
              <a:latin typeface="Times New Roman" pitchFamily="18" charset="0"/>
              <a:cs typeface="Zar"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4902" name="Rectangle 6"/>
          <p:cNvSpPr>
            <a:spLocks noGrp="1" noChangeArrowheads="1"/>
          </p:cNvSpPr>
          <p:nvPr>
            <p:ph idx="1"/>
          </p:nvPr>
        </p:nvSpPr>
        <p:spPr>
          <a:xfrm>
            <a:off x="611188" y="1989138"/>
            <a:ext cx="7847012" cy="2916237"/>
          </a:xfrm>
          <a:noFill/>
          <a:ln/>
        </p:spPr>
        <p:txBody>
          <a:bodyPr>
            <a:normAutofit/>
          </a:bodyPr>
          <a:lstStyle/>
          <a:p>
            <a:pPr>
              <a:buFontTx/>
              <a:buNone/>
            </a:pPr>
            <a:r>
              <a:rPr lang="fa-IR"/>
              <a:t>دارائيها: 		بدهيها و حقوق صاحبان سرمايه</a:t>
            </a:r>
          </a:p>
          <a:p>
            <a:pPr>
              <a:buFontTx/>
              <a:buNone/>
            </a:pPr>
            <a:r>
              <a:rPr lang="fa-IR"/>
              <a:t>بانك            9.800      حسابهاي پرداختني           100 </a:t>
            </a:r>
          </a:p>
          <a:p>
            <a:pPr>
              <a:buFontTx/>
              <a:buNone/>
            </a:pPr>
            <a:r>
              <a:rPr lang="fa-IR"/>
              <a:t>اثاثه             200 </a:t>
            </a:r>
          </a:p>
          <a:p>
            <a:pPr>
              <a:buFontTx/>
              <a:buNone/>
            </a:pPr>
            <a:r>
              <a:rPr lang="fa-IR"/>
              <a:t>ملزومات       </a:t>
            </a:r>
            <a:r>
              <a:rPr lang="fa-IR" u="sng"/>
              <a:t>100    </a:t>
            </a:r>
            <a:r>
              <a:rPr lang="fa-IR"/>
              <a:t>	سرمايه آقاي مالكي </a:t>
            </a:r>
            <a:r>
              <a:rPr lang="fa-IR" u="sng"/>
              <a:t>10.000</a:t>
            </a:r>
          </a:p>
          <a:p>
            <a:pPr>
              <a:buFontTx/>
              <a:buNone/>
            </a:pPr>
            <a:r>
              <a:rPr lang="fa-IR"/>
              <a:t>جمع دارائيها </a:t>
            </a:r>
            <a:r>
              <a:rPr lang="fa-IR" u="sng"/>
              <a:t>10.100</a:t>
            </a:r>
            <a:r>
              <a:rPr lang="fa-IR"/>
              <a:t> جمع بدهيها و سرمايه   </a:t>
            </a:r>
            <a:r>
              <a:rPr lang="fa-IR" u="sng"/>
              <a:t>10.100</a:t>
            </a:r>
            <a:endParaRPr lang="en-US" u="sng"/>
          </a:p>
        </p:txBody>
      </p:sp>
      <p:sp>
        <p:nvSpPr>
          <p:cNvPr id="464904" name="Rectangle 8"/>
          <p:cNvSpPr>
            <a:spLocks noChangeArrowheads="1"/>
          </p:cNvSpPr>
          <p:nvPr/>
        </p:nvSpPr>
        <p:spPr bwMode="auto">
          <a:xfrm>
            <a:off x="3419475" y="260350"/>
            <a:ext cx="2836863"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تعميرگاه مالکي</a:t>
            </a:r>
          </a:p>
          <a:p>
            <a:pPr algn="ctr"/>
            <a:r>
              <a:rPr lang="fa-IR" sz="2000">
                <a:solidFill>
                  <a:schemeClr val="tx2"/>
                </a:solidFill>
                <a:cs typeface="Zar" pitchFamily="2" charset="-78"/>
              </a:rPr>
              <a:t>ترازنامه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12/12/</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fa-IR">
                <a:solidFill>
                  <a:srgbClr val="0066FF"/>
                </a:solidFill>
              </a:rPr>
              <a:t>فعاليت چهارم</a:t>
            </a:r>
            <a:endParaRPr lang="en-US">
              <a:solidFill>
                <a:srgbClr val="0066FF"/>
              </a:solidFill>
            </a:endParaRPr>
          </a:p>
        </p:txBody>
      </p:sp>
      <p:sp>
        <p:nvSpPr>
          <p:cNvPr id="465923" name="Rectangle 3"/>
          <p:cNvSpPr>
            <a:spLocks noGrp="1" noChangeArrowheads="1"/>
          </p:cNvSpPr>
          <p:nvPr>
            <p:ph idx="1"/>
          </p:nvPr>
        </p:nvSpPr>
        <p:spPr>
          <a:xfrm>
            <a:off x="611188" y="1989138"/>
            <a:ext cx="7847012" cy="3306762"/>
          </a:xfrm>
        </p:spPr>
        <p:txBody>
          <a:bodyPr>
            <a:normAutofit/>
          </a:bodyPr>
          <a:lstStyle/>
          <a:p>
            <a:pPr>
              <a:buFontTx/>
              <a:buNone/>
            </a:pPr>
            <a:r>
              <a:rPr lang="fa-IR"/>
              <a:t>واريز درآمد نقدي حاصل از خدمات به حساب بانك به مبلغ 300 ريال</a:t>
            </a:r>
          </a:p>
          <a:p>
            <a:pPr>
              <a:buFontTx/>
              <a:buNone/>
            </a:pPr>
            <a:r>
              <a:rPr lang="fa-IR"/>
              <a:t>تحليل: </a:t>
            </a:r>
          </a:p>
          <a:p>
            <a:pPr>
              <a:buFontTx/>
              <a:buNone/>
            </a:pPr>
            <a:r>
              <a:rPr lang="fa-IR"/>
              <a:t>دراثر اين فعاليت بانك به ميزان 300 ريال</a:t>
            </a:r>
          </a:p>
          <a:p>
            <a:pPr>
              <a:buFontTx/>
              <a:buNone/>
            </a:pPr>
            <a:r>
              <a:rPr lang="fa-IR"/>
              <a:t>افزايش يافته و سرمايه آقاي مالكي هم 300ريال افزايش مي</a:t>
            </a:r>
            <a:r>
              <a:rPr lang="fa-IR">
                <a:cs typeface="Arial" pitchFamily="34" charset="0"/>
              </a:rPr>
              <a:t>‌</a:t>
            </a:r>
            <a:r>
              <a:rPr lang="fa-IR"/>
              <a:t>يابد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71550" y="404813"/>
            <a:ext cx="7772400" cy="762000"/>
          </a:xfrm>
        </p:spPr>
        <p:txBody>
          <a:bodyPr/>
          <a:lstStyle/>
          <a:p>
            <a:r>
              <a:rPr lang="fa-IR"/>
              <a:t>ثبت تاثير فعاليت در معادله</a:t>
            </a:r>
            <a:endParaRPr lang="en-US"/>
          </a:p>
        </p:txBody>
      </p:sp>
      <p:graphicFrame>
        <p:nvGraphicFramePr>
          <p:cNvPr id="467250" name="Group 306"/>
          <p:cNvGraphicFramePr>
            <a:graphicFrameLocks noGrp="1"/>
          </p:cNvGraphicFramePr>
          <p:nvPr>
            <p:ph type="tbl" idx="1"/>
          </p:nvPr>
        </p:nvGraphicFramePr>
        <p:xfrm>
          <a:off x="250825" y="1557338"/>
          <a:ext cx="8642350" cy="4785360"/>
        </p:xfrm>
        <a:graphic>
          <a:graphicData uri="http://schemas.openxmlformats.org/drawingml/2006/table">
            <a:tbl>
              <a:tblPr/>
              <a:tblGrid>
                <a:gridCol w="1457325">
                  <a:extLst>
                    <a:ext uri="{9D8B030D-6E8A-4147-A177-3AD203B41FA5}">
                      <a16:colId xmlns:a16="http://schemas.microsoft.com/office/drawing/2014/main" val="20000"/>
                    </a:ext>
                  </a:extLst>
                </a:gridCol>
                <a:gridCol w="293688">
                  <a:extLst>
                    <a:ext uri="{9D8B030D-6E8A-4147-A177-3AD203B41FA5}">
                      <a16:colId xmlns:a16="http://schemas.microsoft.com/office/drawing/2014/main" val="20001"/>
                    </a:ext>
                  </a:extLst>
                </a:gridCol>
                <a:gridCol w="876300">
                  <a:extLst>
                    <a:ext uri="{9D8B030D-6E8A-4147-A177-3AD203B41FA5}">
                      <a16:colId xmlns:a16="http://schemas.microsoft.com/office/drawing/2014/main" val="20002"/>
                    </a:ext>
                  </a:extLst>
                </a:gridCol>
                <a:gridCol w="833437">
                  <a:extLst>
                    <a:ext uri="{9D8B030D-6E8A-4147-A177-3AD203B41FA5}">
                      <a16:colId xmlns:a16="http://schemas.microsoft.com/office/drawing/2014/main" val="20003"/>
                    </a:ext>
                  </a:extLst>
                </a:gridCol>
                <a:gridCol w="404813">
                  <a:extLst>
                    <a:ext uri="{9D8B030D-6E8A-4147-A177-3AD203B41FA5}">
                      <a16:colId xmlns:a16="http://schemas.microsoft.com/office/drawing/2014/main" val="20004"/>
                    </a:ext>
                  </a:extLst>
                </a:gridCol>
                <a:gridCol w="720725">
                  <a:extLst>
                    <a:ext uri="{9D8B030D-6E8A-4147-A177-3AD203B41FA5}">
                      <a16:colId xmlns:a16="http://schemas.microsoft.com/office/drawing/2014/main" val="20005"/>
                    </a:ext>
                  </a:extLst>
                </a:gridCol>
                <a:gridCol w="584200">
                  <a:extLst>
                    <a:ext uri="{9D8B030D-6E8A-4147-A177-3AD203B41FA5}">
                      <a16:colId xmlns:a16="http://schemas.microsoft.com/office/drawing/2014/main" val="20006"/>
                    </a:ext>
                  </a:extLst>
                </a:gridCol>
                <a:gridCol w="654050">
                  <a:extLst>
                    <a:ext uri="{9D8B030D-6E8A-4147-A177-3AD203B41FA5}">
                      <a16:colId xmlns:a16="http://schemas.microsoft.com/office/drawing/2014/main" val="20007"/>
                    </a:ext>
                  </a:extLst>
                </a:gridCol>
                <a:gridCol w="660400">
                  <a:extLst>
                    <a:ext uri="{9D8B030D-6E8A-4147-A177-3AD203B41FA5}">
                      <a16:colId xmlns:a16="http://schemas.microsoft.com/office/drawing/2014/main" val="20008"/>
                    </a:ext>
                  </a:extLst>
                </a:gridCol>
                <a:gridCol w="736600">
                  <a:extLst>
                    <a:ext uri="{9D8B030D-6E8A-4147-A177-3AD203B41FA5}">
                      <a16:colId xmlns:a16="http://schemas.microsoft.com/office/drawing/2014/main" val="20009"/>
                    </a:ext>
                  </a:extLst>
                </a:gridCol>
                <a:gridCol w="1055687">
                  <a:extLst>
                    <a:ext uri="{9D8B030D-6E8A-4147-A177-3AD203B41FA5}">
                      <a16:colId xmlns:a16="http://schemas.microsoft.com/office/drawing/2014/main" val="20010"/>
                    </a:ext>
                  </a:extLst>
                </a:gridCol>
                <a:gridCol w="365125">
                  <a:extLst>
                    <a:ext uri="{9D8B030D-6E8A-4147-A177-3AD203B41FA5}">
                      <a16:colId xmlns:a16="http://schemas.microsoft.com/office/drawing/2014/main" val="20011"/>
                    </a:ext>
                  </a:extLst>
                </a:gridCol>
              </a:tblGrid>
              <a:tr h="2841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حقوق صاحبان </a:t>
                      </a:r>
                      <a:r>
                        <a:rPr kumimoji="0" lang="fa-IR" sz="1800" b="1" i="0" u="none" strike="noStrike" cap="none" normalizeH="0" baseline="0" smtClean="0">
                          <a:ln>
                            <a:noFill/>
                          </a:ln>
                          <a:solidFill>
                            <a:schemeClr val="tx1"/>
                          </a:solidFill>
                          <a:effectLst/>
                          <a:latin typeface="Arial" pitchFamily="34" charset="0"/>
                          <a:cs typeface="Zar" pitchFamily="2" charset="-78"/>
                        </a:rPr>
                        <a:t>سرمايه</a:t>
                      </a: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4000" b="0" i="0" u="none" strike="noStrike" cap="none" normalizeH="0" baseline="0" smtClean="0">
                          <a:ln>
                            <a:noFill/>
                          </a:ln>
                          <a:solidFill>
                            <a:schemeClr val="tx1"/>
                          </a:solidFill>
                          <a:effectLst/>
                          <a:latin typeface="Arial" pitchFamily="34" charset="0"/>
                          <a:cs typeface="Zar" pitchFamily="2" charset="-78"/>
                        </a:rPr>
                        <a:t>+</a:t>
                      </a:r>
                      <a:endParaRPr kumimoji="0" lang="en-US" sz="40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بدهيها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4800" b="1" i="0" u="none" strike="noStrike" cap="none" normalizeH="0" baseline="0" smtClean="0">
                          <a:ln>
                            <a:noFill/>
                          </a:ln>
                          <a:solidFill>
                            <a:schemeClr val="tx1"/>
                          </a:solidFill>
                          <a:effectLst/>
                          <a:latin typeface="Arial" pitchFamily="34" charset="0"/>
                          <a:cs typeface="Zar" pitchFamily="2" charset="-78"/>
                        </a:rPr>
                        <a:t>=</a:t>
                      </a: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6">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دارائي</a:t>
                      </a:r>
                      <a:r>
                        <a:rPr kumimoji="0" lang="fa-IR" sz="2800" b="1" i="0" u="none" strike="noStrike" cap="none" normalizeH="0" baseline="0" smtClean="0">
                          <a:ln>
                            <a:noFill/>
                          </a:ln>
                          <a:solidFill>
                            <a:schemeClr val="tx1"/>
                          </a:solidFill>
                          <a:effectLst/>
                          <a:latin typeface="Arial" pitchFamily="34" charset="0"/>
                          <a:cs typeface="Arial" pitchFamily="34" charset="0"/>
                        </a:rPr>
                        <a:t>‌</a:t>
                      </a:r>
                      <a:r>
                        <a:rPr kumimoji="0" lang="fa-IR" sz="2800" b="1" i="0" u="none" strike="noStrike" cap="none" normalizeH="0" baseline="0" smtClean="0">
                          <a:ln>
                            <a:noFill/>
                          </a:ln>
                          <a:solidFill>
                            <a:schemeClr val="tx1"/>
                          </a:solidFill>
                          <a:effectLst/>
                          <a:latin typeface="Arial" pitchFamily="34" charset="0"/>
                          <a:cs typeface="Zar" pitchFamily="2" charset="-78"/>
                        </a:rPr>
                        <a:t>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9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سرمايه مالكي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حسابهاي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اسناد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200" b="1" i="0" u="none" strike="noStrike" cap="none" normalizeH="0" baseline="0" smtClean="0">
                          <a:ln>
                            <a:noFill/>
                          </a:ln>
                          <a:solidFill>
                            <a:schemeClr val="tx1"/>
                          </a:solidFill>
                          <a:effectLst/>
                          <a:latin typeface="Arial" pitchFamily="34" charset="0"/>
                          <a:cs typeface="Zar" pitchFamily="2" charset="-78"/>
                        </a:rPr>
                        <a:t>ملزومات</a:t>
                      </a:r>
                      <a:endParaRPr kumimoji="0" lang="en-US" sz="12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اثاثه</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بانك</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extLst>
                  <a:ext uri="{0D108BD9-81ED-4DB2-BD59-A6C34878D82A}">
                    <a16:rowId xmlns:a16="http://schemas.microsoft.com/office/drawing/2014/main" val="1000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10000+</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10.000 +</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200+</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200-</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100</a:t>
                      </a:r>
                      <a:r>
                        <a:rPr kumimoji="0" lang="fa-IR" sz="1400" b="0" i="0" u="none" strike="noStrike" cap="none" normalizeH="0" baseline="0" smtClean="0">
                          <a:ln>
                            <a:noFill/>
                          </a:ln>
                          <a:solidFill>
                            <a:schemeClr val="tx1"/>
                          </a:solidFill>
                          <a:effectLst/>
                          <a:latin typeface="Arial" pitchFamily="34" charset="0"/>
                          <a:cs typeface="Zar" pitchFamily="2" charset="-78"/>
                        </a:rPr>
                        <a:t>+</a:t>
                      </a: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100+</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3</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300+</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300+</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4</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467045" name="Rectangle 101"/>
          <p:cNvSpPr>
            <a:spLocks noChangeArrowheads="1"/>
          </p:cNvSpPr>
          <p:nvPr/>
        </p:nvSpPr>
        <p:spPr bwMode="auto">
          <a:xfrm rot="16200000">
            <a:off x="7668418" y="2132807"/>
            <a:ext cx="2087563" cy="215900"/>
          </a:xfrm>
          <a:prstGeom prst="rect">
            <a:avLst/>
          </a:prstGeom>
          <a:noFill/>
          <a:ln w="9525">
            <a:noFill/>
            <a:miter lim="800000"/>
            <a:headEnd/>
            <a:tailEnd/>
          </a:ln>
          <a:effectLst/>
        </p:spPr>
        <p:txBody>
          <a:bodyPr wrap="none" anchor="ctr"/>
          <a:lstStyle/>
          <a:p>
            <a:pPr algn="ctr" rtl="0" eaLnBrk="1" hangingPunct="1"/>
            <a:r>
              <a:rPr lang="fa-IR" sz="1600">
                <a:latin typeface="Times New Roman" pitchFamily="18" charset="0"/>
                <a:cs typeface="Zar" pitchFamily="2" charset="-78"/>
              </a:rPr>
              <a:t>شماره فعاليت</a:t>
            </a:r>
            <a:endParaRPr lang="en-US" sz="1600">
              <a:latin typeface="Times New Roman" pitchFamily="18" charset="0"/>
              <a:cs typeface="Zar"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7973" name="Rectangle 5"/>
          <p:cNvSpPr>
            <a:spLocks noGrp="1" noChangeArrowheads="1"/>
          </p:cNvSpPr>
          <p:nvPr>
            <p:ph idx="1"/>
          </p:nvPr>
        </p:nvSpPr>
        <p:spPr>
          <a:xfrm>
            <a:off x="290513" y="1989138"/>
            <a:ext cx="8458200" cy="2916237"/>
          </a:xfrm>
          <a:noFill/>
          <a:ln/>
        </p:spPr>
        <p:txBody>
          <a:bodyPr>
            <a:normAutofit/>
          </a:bodyPr>
          <a:lstStyle/>
          <a:p>
            <a:pPr>
              <a:buFontTx/>
              <a:buNone/>
            </a:pPr>
            <a:r>
              <a:rPr lang="fa-IR"/>
              <a:t>دارائيها: 		بدهيها و حقوق صاحبان سرمايه</a:t>
            </a:r>
          </a:p>
          <a:p>
            <a:pPr>
              <a:buFontTx/>
              <a:buNone/>
            </a:pPr>
            <a:r>
              <a:rPr lang="fa-IR"/>
              <a:t>بانك         10.100            حسابهای پرداختني      100 </a:t>
            </a:r>
          </a:p>
          <a:p>
            <a:pPr>
              <a:buFontTx/>
              <a:buNone/>
            </a:pPr>
            <a:r>
              <a:rPr lang="fa-IR"/>
              <a:t>اثاثه               200 </a:t>
            </a:r>
          </a:p>
          <a:p>
            <a:pPr>
              <a:buFontTx/>
              <a:buNone/>
            </a:pPr>
            <a:r>
              <a:rPr lang="fa-IR"/>
              <a:t>ملزومات        </a:t>
            </a:r>
            <a:r>
              <a:rPr lang="fa-IR" u="sng"/>
              <a:t>100</a:t>
            </a:r>
            <a:r>
              <a:rPr lang="fa-IR"/>
              <a:t>		سرمايه آقاي مالكي  </a:t>
            </a:r>
            <a:r>
              <a:rPr lang="fa-IR" u="sng"/>
              <a:t>10.300</a:t>
            </a:r>
          </a:p>
          <a:p>
            <a:pPr>
              <a:buFontTx/>
              <a:buNone/>
            </a:pPr>
            <a:r>
              <a:rPr lang="fa-IR"/>
              <a:t>جمع دارائيها </a:t>
            </a:r>
            <a:r>
              <a:rPr lang="fa-IR" u="sng"/>
              <a:t>10.400</a:t>
            </a:r>
            <a:r>
              <a:rPr lang="fa-IR"/>
              <a:t> جمع بدهيها و سرمايه   </a:t>
            </a:r>
            <a:r>
              <a:rPr lang="fa-IR" u="sng"/>
              <a:t>10.400</a:t>
            </a:r>
            <a:endParaRPr lang="en-US" u="sng"/>
          </a:p>
        </p:txBody>
      </p:sp>
      <p:sp>
        <p:nvSpPr>
          <p:cNvPr id="467976" name="Rectangle 8"/>
          <p:cNvSpPr>
            <a:spLocks noChangeArrowheads="1"/>
          </p:cNvSpPr>
          <p:nvPr/>
        </p:nvSpPr>
        <p:spPr bwMode="auto">
          <a:xfrm>
            <a:off x="3419475" y="260350"/>
            <a:ext cx="2836863"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تعميرگاه مالکي</a:t>
            </a:r>
          </a:p>
          <a:p>
            <a:pPr algn="ctr"/>
            <a:r>
              <a:rPr lang="fa-IR" sz="2000">
                <a:solidFill>
                  <a:schemeClr val="tx2"/>
                </a:solidFill>
                <a:cs typeface="Zar" pitchFamily="2" charset="-78"/>
              </a:rPr>
              <a:t>ترازنامه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13/12/</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5435600" y="404813"/>
            <a:ext cx="3286125" cy="914400"/>
          </a:xfrm>
        </p:spPr>
        <p:txBody>
          <a:bodyPr>
            <a:normAutofit/>
          </a:bodyPr>
          <a:lstStyle/>
          <a:p>
            <a:r>
              <a:rPr lang="fa-IR" sz="5400"/>
              <a:t>قرون وسطي</a:t>
            </a:r>
            <a:endParaRPr lang="en-US" sz="5400"/>
          </a:p>
        </p:txBody>
      </p:sp>
      <p:sp>
        <p:nvSpPr>
          <p:cNvPr id="222211" name="Rectangle 3"/>
          <p:cNvSpPr>
            <a:spLocks noGrp="1" noChangeArrowheads="1"/>
          </p:cNvSpPr>
          <p:nvPr>
            <p:ph idx="1"/>
          </p:nvPr>
        </p:nvSpPr>
        <p:spPr>
          <a:xfrm>
            <a:off x="611188" y="1989138"/>
            <a:ext cx="7847012" cy="2722562"/>
          </a:xfrm>
        </p:spPr>
        <p:txBody>
          <a:bodyPr/>
          <a:lstStyle/>
          <a:p>
            <a:r>
              <a:rPr lang="fa-IR"/>
              <a:t>جمع آوري ماليات توسط فرمانروايان و انجام مخارج حکومت</a:t>
            </a:r>
            <a:endParaRPr lang="en-US"/>
          </a:p>
          <a:p>
            <a:r>
              <a:rPr lang="fa-IR"/>
              <a:t>در ايران خزانه دار و مستوفي ها حسابهاي دخل و خرج شاهانه را نکه مي داشتند.</a:t>
            </a:r>
          </a:p>
          <a:p>
            <a:pPr>
              <a:buFontTx/>
              <a:buNone/>
            </a:pPr>
            <a:endParaRPr lang="en-US"/>
          </a:p>
        </p:txBody>
      </p:sp>
    </p:spTree>
  </p:cSld>
  <p:clrMapOvr>
    <a:masterClrMapping/>
  </p:clrMapOvr>
  <p:transition>
    <p:blinds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1093788" y="404813"/>
            <a:ext cx="7772400" cy="762000"/>
          </a:xfrm>
        </p:spPr>
        <p:txBody>
          <a:bodyPr/>
          <a:lstStyle/>
          <a:p>
            <a:r>
              <a:rPr lang="fa-IR">
                <a:solidFill>
                  <a:srgbClr val="0066FF"/>
                </a:solidFill>
              </a:rPr>
              <a:t>فعاليت پنجم:</a:t>
            </a:r>
            <a:endParaRPr lang="en-US">
              <a:solidFill>
                <a:srgbClr val="0066FF"/>
              </a:solidFill>
            </a:endParaRPr>
          </a:p>
        </p:txBody>
      </p:sp>
      <p:sp>
        <p:nvSpPr>
          <p:cNvPr id="468995" name="Rectangle 3"/>
          <p:cNvSpPr>
            <a:spLocks noGrp="1" noChangeArrowheads="1"/>
          </p:cNvSpPr>
          <p:nvPr>
            <p:ph idx="1"/>
          </p:nvPr>
        </p:nvSpPr>
        <p:spPr>
          <a:xfrm>
            <a:off x="611188" y="1628775"/>
            <a:ext cx="7847012" cy="4705350"/>
          </a:xfrm>
        </p:spPr>
        <p:txBody>
          <a:bodyPr/>
          <a:lstStyle/>
          <a:p>
            <a:pPr>
              <a:buFontTx/>
              <a:buNone/>
            </a:pPr>
            <a:r>
              <a:rPr lang="fa-IR" sz="2800"/>
              <a:t>تعيمرگاه خدماتي معادل 500 ريال براي موسسه آذري انجام داد واز بابت آن 250 ريال نقد و قرار شد مابقي بعداً پرداخت شود </a:t>
            </a:r>
          </a:p>
          <a:p>
            <a:pPr>
              <a:buFontTx/>
              <a:buNone/>
            </a:pPr>
            <a:r>
              <a:rPr lang="fa-IR" sz="2800"/>
              <a:t>تحليل:</a:t>
            </a:r>
          </a:p>
          <a:p>
            <a:pPr>
              <a:buFontTx/>
              <a:buNone/>
            </a:pPr>
            <a:r>
              <a:rPr lang="fa-IR" sz="2800"/>
              <a:t>معادل خدمات انجام شده به سرمايه آقاي مالكي اضافه مي</a:t>
            </a:r>
            <a:r>
              <a:rPr lang="fa-IR" sz="2800">
                <a:cs typeface="Arial" pitchFamily="34" charset="0"/>
              </a:rPr>
              <a:t>‌</a:t>
            </a:r>
            <a:r>
              <a:rPr lang="fa-IR" sz="2800"/>
              <a:t>شود معادل وجه نقد دريافت شده به حساب بانك اضافه مي</a:t>
            </a:r>
            <a:r>
              <a:rPr lang="fa-IR" sz="2800">
                <a:cs typeface="Arial" pitchFamily="34" charset="0"/>
              </a:rPr>
              <a:t>‌</a:t>
            </a:r>
            <a:r>
              <a:rPr lang="fa-IR" sz="2800"/>
              <a:t>شود</a:t>
            </a:r>
          </a:p>
          <a:p>
            <a:pPr>
              <a:buFontTx/>
              <a:buNone/>
            </a:pPr>
            <a:r>
              <a:rPr lang="fa-IR" sz="2800"/>
              <a:t>معادل طلب آقاي مالكي به حسابهاي دريافتي اضافه مي</a:t>
            </a:r>
            <a:r>
              <a:rPr lang="fa-IR" sz="2800">
                <a:cs typeface="Arial" pitchFamily="34" charset="0"/>
              </a:rPr>
              <a:t>‌</a:t>
            </a:r>
            <a:r>
              <a:rPr lang="fa-IR" sz="2800"/>
              <a:t>شود</a:t>
            </a:r>
          </a:p>
          <a:p>
            <a:pPr>
              <a:buFontTx/>
              <a:buNone/>
            </a:pPr>
            <a:r>
              <a:rPr lang="fa-IR" sz="2800"/>
              <a:t>( عنوان حساب : حسابهاي دريافتي در ذيل دارائيها ايجاد مي</a:t>
            </a:r>
            <a:r>
              <a:rPr lang="fa-IR" sz="2800">
                <a:cs typeface="Arial" pitchFamily="34" charset="0"/>
              </a:rPr>
              <a:t>‌</a:t>
            </a:r>
            <a:r>
              <a:rPr lang="fa-IR" sz="2800"/>
              <a:t>شود)</a:t>
            </a:r>
            <a:endParaRPr lang="en-US" sz="28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a:xfrm>
            <a:off x="1093788" y="476250"/>
            <a:ext cx="7772400" cy="762000"/>
          </a:xfrm>
        </p:spPr>
        <p:txBody>
          <a:bodyPr/>
          <a:lstStyle/>
          <a:p>
            <a:r>
              <a:rPr lang="fa-IR"/>
              <a:t>ثبت تاثير فعاليت در معادله</a:t>
            </a:r>
            <a:endParaRPr lang="en-US"/>
          </a:p>
        </p:txBody>
      </p:sp>
      <p:graphicFrame>
        <p:nvGraphicFramePr>
          <p:cNvPr id="470283" name="Group 267"/>
          <p:cNvGraphicFramePr>
            <a:graphicFrameLocks noGrp="1"/>
          </p:cNvGraphicFramePr>
          <p:nvPr>
            <p:ph type="tbl" idx="1"/>
          </p:nvPr>
        </p:nvGraphicFramePr>
        <p:xfrm>
          <a:off x="323850" y="1557338"/>
          <a:ext cx="8532813" cy="4968240"/>
        </p:xfrm>
        <a:graphic>
          <a:graphicData uri="http://schemas.openxmlformats.org/drawingml/2006/table">
            <a:tbl>
              <a:tblPr/>
              <a:tblGrid>
                <a:gridCol w="1439863">
                  <a:extLst>
                    <a:ext uri="{9D8B030D-6E8A-4147-A177-3AD203B41FA5}">
                      <a16:colId xmlns:a16="http://schemas.microsoft.com/office/drawing/2014/main" val="20000"/>
                    </a:ext>
                  </a:extLst>
                </a:gridCol>
                <a:gridCol w="287337">
                  <a:extLst>
                    <a:ext uri="{9D8B030D-6E8A-4147-A177-3AD203B41FA5}">
                      <a16:colId xmlns:a16="http://schemas.microsoft.com/office/drawing/2014/main" val="20001"/>
                    </a:ext>
                  </a:extLst>
                </a:gridCol>
                <a:gridCol w="865188">
                  <a:extLst>
                    <a:ext uri="{9D8B030D-6E8A-4147-A177-3AD203B41FA5}">
                      <a16:colId xmlns:a16="http://schemas.microsoft.com/office/drawing/2014/main" val="20002"/>
                    </a:ext>
                  </a:extLst>
                </a:gridCol>
                <a:gridCol w="823912">
                  <a:extLst>
                    <a:ext uri="{9D8B030D-6E8A-4147-A177-3AD203B41FA5}">
                      <a16:colId xmlns:a16="http://schemas.microsoft.com/office/drawing/2014/main" val="20003"/>
                    </a:ext>
                  </a:extLst>
                </a:gridCol>
                <a:gridCol w="400050">
                  <a:extLst>
                    <a:ext uri="{9D8B030D-6E8A-4147-A177-3AD203B41FA5}">
                      <a16:colId xmlns:a16="http://schemas.microsoft.com/office/drawing/2014/main" val="20004"/>
                    </a:ext>
                  </a:extLst>
                </a:gridCol>
                <a:gridCol w="711200">
                  <a:extLst>
                    <a:ext uri="{9D8B030D-6E8A-4147-A177-3AD203B41FA5}">
                      <a16:colId xmlns:a16="http://schemas.microsoft.com/office/drawing/2014/main" val="20005"/>
                    </a:ext>
                  </a:extLst>
                </a:gridCol>
                <a:gridCol w="576263">
                  <a:extLst>
                    <a:ext uri="{9D8B030D-6E8A-4147-A177-3AD203B41FA5}">
                      <a16:colId xmlns:a16="http://schemas.microsoft.com/office/drawing/2014/main" val="20006"/>
                    </a:ext>
                  </a:extLst>
                </a:gridCol>
                <a:gridCol w="647700">
                  <a:extLst>
                    <a:ext uri="{9D8B030D-6E8A-4147-A177-3AD203B41FA5}">
                      <a16:colId xmlns:a16="http://schemas.microsoft.com/office/drawing/2014/main" val="20007"/>
                    </a:ext>
                  </a:extLst>
                </a:gridCol>
                <a:gridCol w="728662">
                  <a:extLst>
                    <a:ext uri="{9D8B030D-6E8A-4147-A177-3AD203B41FA5}">
                      <a16:colId xmlns:a16="http://schemas.microsoft.com/office/drawing/2014/main" val="20008"/>
                    </a:ext>
                  </a:extLst>
                </a:gridCol>
                <a:gridCol w="650875">
                  <a:extLst>
                    <a:ext uri="{9D8B030D-6E8A-4147-A177-3AD203B41FA5}">
                      <a16:colId xmlns:a16="http://schemas.microsoft.com/office/drawing/2014/main" val="20009"/>
                    </a:ext>
                  </a:extLst>
                </a:gridCol>
                <a:gridCol w="1041400">
                  <a:extLst>
                    <a:ext uri="{9D8B030D-6E8A-4147-A177-3AD203B41FA5}">
                      <a16:colId xmlns:a16="http://schemas.microsoft.com/office/drawing/2014/main" val="20010"/>
                    </a:ext>
                  </a:extLst>
                </a:gridCol>
                <a:gridCol w="360363">
                  <a:extLst>
                    <a:ext uri="{9D8B030D-6E8A-4147-A177-3AD203B41FA5}">
                      <a16:colId xmlns:a16="http://schemas.microsoft.com/office/drawing/2014/main" val="20011"/>
                    </a:ext>
                  </a:extLst>
                </a:gridCol>
              </a:tblGrid>
              <a:tr h="6016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حقوق صاحبان </a:t>
                      </a:r>
                      <a:r>
                        <a:rPr kumimoji="0" lang="fa-IR" sz="1800" b="1" i="0" u="none" strike="noStrike" cap="none" normalizeH="0" baseline="0" smtClean="0">
                          <a:ln>
                            <a:noFill/>
                          </a:ln>
                          <a:solidFill>
                            <a:schemeClr val="tx1"/>
                          </a:solidFill>
                          <a:effectLst/>
                          <a:latin typeface="Arial" pitchFamily="34" charset="0"/>
                          <a:cs typeface="Zar" pitchFamily="2" charset="-78"/>
                        </a:rPr>
                        <a:t>سرمايه</a:t>
                      </a: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0" i="0" u="none" strike="noStrike" cap="none" normalizeH="0" baseline="0" smtClean="0">
                          <a:ln>
                            <a:noFill/>
                          </a:ln>
                          <a:solidFill>
                            <a:schemeClr val="tx1"/>
                          </a:solidFill>
                          <a:effectLst/>
                          <a:latin typeface="Arial" pitchFamily="34" charset="0"/>
                          <a:cs typeface="Zar" pitchFamily="2" charset="-78"/>
                        </a:rPr>
                        <a:t>+</a:t>
                      </a:r>
                      <a:endParaRPr kumimoji="0" lang="en-US" sz="28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بدهيها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4800" b="1" i="0" u="none" strike="noStrike" cap="none" normalizeH="0" baseline="0" smtClean="0">
                          <a:ln>
                            <a:noFill/>
                          </a:ln>
                          <a:solidFill>
                            <a:schemeClr val="tx1"/>
                          </a:solidFill>
                          <a:effectLst/>
                          <a:latin typeface="Arial" pitchFamily="34" charset="0"/>
                          <a:cs typeface="Zar" pitchFamily="2" charset="-78"/>
                        </a:rPr>
                        <a:t>=</a:t>
                      </a: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6">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دارائي</a:t>
                      </a:r>
                      <a:r>
                        <a:rPr kumimoji="0" lang="fa-IR" sz="2800" b="1" i="0" u="none" strike="noStrike" cap="none" normalizeH="0" baseline="0" smtClean="0">
                          <a:ln>
                            <a:noFill/>
                          </a:ln>
                          <a:solidFill>
                            <a:schemeClr val="tx1"/>
                          </a:solidFill>
                          <a:effectLst/>
                          <a:latin typeface="Arial" pitchFamily="34" charset="0"/>
                          <a:cs typeface="Arial" pitchFamily="34" charset="0"/>
                        </a:rPr>
                        <a:t>‌</a:t>
                      </a:r>
                      <a:r>
                        <a:rPr kumimoji="0" lang="fa-IR" sz="2800" b="1" i="0" u="none" strike="noStrike" cap="none" normalizeH="0" baseline="0" smtClean="0">
                          <a:ln>
                            <a:noFill/>
                          </a:ln>
                          <a:solidFill>
                            <a:schemeClr val="tx1"/>
                          </a:solidFill>
                          <a:effectLst/>
                          <a:latin typeface="Arial" pitchFamily="34" charset="0"/>
                          <a:cs typeface="Zar" pitchFamily="2" charset="-78"/>
                        </a:rPr>
                        <a:t>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117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سرمايه مالكي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حسابهاي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اسناد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000" b="1" i="0" u="none" strike="noStrike" cap="none" normalizeH="0" baseline="0" smtClean="0">
                          <a:ln>
                            <a:noFill/>
                          </a:ln>
                          <a:solidFill>
                            <a:schemeClr val="tx1"/>
                          </a:solidFill>
                          <a:effectLst/>
                          <a:latin typeface="Arial" pitchFamily="34" charset="0"/>
                          <a:cs typeface="Zar" pitchFamily="2" charset="-78"/>
                        </a:rPr>
                        <a:t>حسابهای دريافتني</a:t>
                      </a:r>
                      <a:endParaRPr kumimoji="0" lang="en-US" sz="1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ملزومات</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اثاثه</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بانك</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extLst>
                  <a:ext uri="{0D108BD9-81ED-4DB2-BD59-A6C34878D82A}">
                    <a16:rowId xmlns:a16="http://schemas.microsoft.com/office/drawing/2014/main" val="10001"/>
                  </a:ext>
                </a:extLst>
              </a:tr>
              <a:tr h="31432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 +</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17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r>
                        <a:rPr kumimoji="0" lang="fa-IR" sz="1600" b="0" i="0" u="none" strike="noStrike" cap="none" normalizeH="0" baseline="0" smtClean="0">
                          <a:ln>
                            <a:noFill/>
                          </a:ln>
                          <a:solidFill>
                            <a:schemeClr val="tx1"/>
                          </a:solidFill>
                          <a:effectLst/>
                          <a:latin typeface="Arial" pitchFamily="34" charset="0"/>
                          <a:cs typeface="Zar" pitchFamily="2" charset="-78"/>
                        </a:rPr>
                        <a:t>+</a:t>
                      </a: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3</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17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4</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0200">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5</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8450">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003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8450">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470068" name="Rectangle 52"/>
          <p:cNvSpPr>
            <a:spLocks noChangeArrowheads="1"/>
          </p:cNvSpPr>
          <p:nvPr/>
        </p:nvSpPr>
        <p:spPr bwMode="auto">
          <a:xfrm rot="16200000">
            <a:off x="7668419" y="1988344"/>
            <a:ext cx="2087562" cy="215900"/>
          </a:xfrm>
          <a:prstGeom prst="rect">
            <a:avLst/>
          </a:prstGeom>
          <a:noFill/>
          <a:ln w="9525">
            <a:noFill/>
            <a:miter lim="800000"/>
            <a:headEnd/>
            <a:tailEnd/>
          </a:ln>
          <a:effectLst/>
        </p:spPr>
        <p:txBody>
          <a:bodyPr wrap="none" anchor="ctr"/>
          <a:lstStyle/>
          <a:p>
            <a:pPr algn="ctr" rtl="0" eaLnBrk="1" hangingPunct="1"/>
            <a:r>
              <a:rPr lang="fa-IR" sz="1600">
                <a:latin typeface="Times New Roman" pitchFamily="18" charset="0"/>
                <a:cs typeface="Zar" pitchFamily="2" charset="-78"/>
              </a:rPr>
              <a:t>شماره فعاليت</a:t>
            </a:r>
            <a:endParaRPr lang="en-US" sz="1600">
              <a:latin typeface="Times New Roman" pitchFamily="18" charset="0"/>
              <a:cs typeface="Zar"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45" name="Rectangle 5"/>
          <p:cNvSpPr>
            <a:spLocks noGrp="1" noChangeArrowheads="1"/>
          </p:cNvSpPr>
          <p:nvPr>
            <p:ph idx="1"/>
          </p:nvPr>
        </p:nvSpPr>
        <p:spPr>
          <a:xfrm>
            <a:off x="290513" y="1989138"/>
            <a:ext cx="8458200" cy="3500437"/>
          </a:xfrm>
          <a:noFill/>
          <a:ln/>
        </p:spPr>
        <p:txBody>
          <a:bodyPr>
            <a:normAutofit/>
          </a:bodyPr>
          <a:lstStyle/>
          <a:p>
            <a:pPr>
              <a:buFontTx/>
              <a:buNone/>
            </a:pPr>
            <a:r>
              <a:rPr lang="fa-IR"/>
              <a:t>دارائيها: 		           </a:t>
            </a:r>
            <a:r>
              <a:rPr lang="fa-IR" sz="2800"/>
              <a:t>بدهيها و حقوق صاحبان سرمايه:</a:t>
            </a:r>
          </a:p>
          <a:p>
            <a:pPr>
              <a:buFontTx/>
              <a:buNone/>
            </a:pPr>
            <a:r>
              <a:rPr lang="fa-IR"/>
              <a:t>بانك            10.350            حسابهای پرداختني      100 </a:t>
            </a:r>
          </a:p>
          <a:p>
            <a:pPr>
              <a:buFontTx/>
              <a:buNone/>
            </a:pPr>
            <a:r>
              <a:rPr lang="fa-IR"/>
              <a:t>اثاثه               200 </a:t>
            </a:r>
          </a:p>
          <a:p>
            <a:pPr>
              <a:buFontTx/>
              <a:buNone/>
            </a:pPr>
            <a:r>
              <a:rPr lang="fa-IR"/>
              <a:t>ملزومات        100		سرمايه آقاي مالكي    </a:t>
            </a:r>
            <a:r>
              <a:rPr lang="fa-IR" u="sng"/>
              <a:t>10.800</a:t>
            </a:r>
          </a:p>
          <a:p>
            <a:pPr>
              <a:buFontTx/>
              <a:buNone/>
            </a:pPr>
            <a:r>
              <a:rPr lang="fa-IR" sz="2400"/>
              <a:t>حسابهاي دريافتني</a:t>
            </a:r>
            <a:r>
              <a:rPr lang="fa-IR"/>
              <a:t> </a:t>
            </a:r>
            <a:r>
              <a:rPr lang="fa-IR" u="sng"/>
              <a:t>250</a:t>
            </a:r>
          </a:p>
          <a:p>
            <a:pPr>
              <a:buFontTx/>
              <a:buNone/>
            </a:pPr>
            <a:r>
              <a:rPr lang="fa-IR"/>
              <a:t>جمع دارائيها </a:t>
            </a:r>
            <a:r>
              <a:rPr lang="fa-IR" u="sng"/>
              <a:t>10.900</a:t>
            </a:r>
            <a:r>
              <a:rPr lang="fa-IR"/>
              <a:t> </a:t>
            </a:r>
            <a:r>
              <a:rPr lang="fa-IR" sz="2800"/>
              <a:t>جمع بدهيها و سرمايه</a:t>
            </a:r>
            <a:r>
              <a:rPr lang="fa-IR"/>
              <a:t>        </a:t>
            </a:r>
            <a:r>
              <a:rPr lang="fa-IR" u="sng"/>
              <a:t>10.900</a:t>
            </a:r>
            <a:endParaRPr lang="en-US" u="sng"/>
          </a:p>
        </p:txBody>
      </p:sp>
      <p:sp>
        <p:nvSpPr>
          <p:cNvPr id="471048" name="Rectangle 8"/>
          <p:cNvSpPr>
            <a:spLocks noChangeArrowheads="1"/>
          </p:cNvSpPr>
          <p:nvPr/>
        </p:nvSpPr>
        <p:spPr bwMode="auto">
          <a:xfrm>
            <a:off x="3419475" y="260350"/>
            <a:ext cx="2836863"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تعميرگاه مالکي</a:t>
            </a:r>
          </a:p>
          <a:p>
            <a:pPr algn="ctr"/>
            <a:r>
              <a:rPr lang="fa-IR" sz="2000">
                <a:solidFill>
                  <a:schemeClr val="tx2"/>
                </a:solidFill>
                <a:cs typeface="Zar" pitchFamily="2" charset="-78"/>
              </a:rPr>
              <a:t>ترازنامه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14/12/</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a:xfrm>
            <a:off x="1093788" y="404813"/>
            <a:ext cx="7772400" cy="762000"/>
          </a:xfrm>
        </p:spPr>
        <p:txBody>
          <a:bodyPr/>
          <a:lstStyle/>
          <a:p>
            <a:r>
              <a:rPr lang="fa-IR">
                <a:solidFill>
                  <a:srgbClr val="0066FF"/>
                </a:solidFill>
              </a:rPr>
              <a:t>فعاليت ششم:</a:t>
            </a:r>
            <a:endParaRPr lang="en-US">
              <a:solidFill>
                <a:srgbClr val="0066FF"/>
              </a:solidFill>
            </a:endParaRPr>
          </a:p>
        </p:txBody>
      </p:sp>
      <p:sp>
        <p:nvSpPr>
          <p:cNvPr id="472067" name="Rectangle 3"/>
          <p:cNvSpPr>
            <a:spLocks noGrp="1" noChangeArrowheads="1"/>
          </p:cNvSpPr>
          <p:nvPr>
            <p:ph idx="1"/>
          </p:nvPr>
        </p:nvSpPr>
        <p:spPr>
          <a:xfrm>
            <a:off x="250825" y="1989138"/>
            <a:ext cx="8642350" cy="4475162"/>
          </a:xfrm>
        </p:spPr>
        <p:txBody>
          <a:bodyPr/>
          <a:lstStyle/>
          <a:p>
            <a:pPr>
              <a:buFontTx/>
              <a:buNone/>
            </a:pPr>
            <a:r>
              <a:rPr lang="fa-IR"/>
              <a:t>در تاريخ 15/12 مبلغ 100ريال حقوق به كاركنان پرداخت شد</a:t>
            </a:r>
          </a:p>
          <a:p>
            <a:pPr>
              <a:buFontTx/>
              <a:buNone/>
            </a:pPr>
            <a:r>
              <a:rPr lang="fa-IR"/>
              <a:t>تحليل:</a:t>
            </a:r>
          </a:p>
          <a:p>
            <a:pPr>
              <a:buFontTx/>
              <a:buNone/>
            </a:pPr>
            <a:r>
              <a:rPr lang="fa-IR"/>
              <a:t>در اثر اين فعاليت از حساب بانك 100 ريال كاسته و ازحق مالكيت آقاي مالكي نيز 100 ريال كم مي</a:t>
            </a:r>
            <a:r>
              <a:rPr lang="fa-IR">
                <a:cs typeface="Arial" pitchFamily="34" charset="0"/>
              </a:rPr>
              <a:t>‌</a:t>
            </a:r>
            <a:r>
              <a:rPr lang="fa-IR"/>
              <a:t>شود</a:t>
            </a:r>
          </a:p>
          <a:p>
            <a:pPr>
              <a:buFontTx/>
              <a:buNone/>
            </a:pPr>
            <a:endParaRPr lang="fa-IR"/>
          </a:p>
          <a:p>
            <a:pPr>
              <a:buFontTx/>
              <a:buNone/>
            </a:pPr>
            <a:endParaRPr lang="fa-IR"/>
          </a:p>
          <a:p>
            <a:pPr>
              <a:buFontTx/>
              <a:buNone/>
            </a:pPr>
            <a:r>
              <a:rPr lang="fa-IR"/>
              <a:t>پس </a:t>
            </a:r>
            <a:r>
              <a:rPr lang="en-US">
                <a:sym typeface="Wingdings 3" pitchFamily="18" charset="2"/>
              </a:rPr>
              <a:t></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a:xfrm>
            <a:off x="1093788" y="476250"/>
            <a:ext cx="7772400" cy="762000"/>
          </a:xfrm>
        </p:spPr>
        <p:txBody>
          <a:bodyPr/>
          <a:lstStyle/>
          <a:p>
            <a:r>
              <a:rPr lang="fa-IR"/>
              <a:t>ثبت تاثير فعاليت در معادله</a:t>
            </a:r>
            <a:endParaRPr lang="en-US"/>
          </a:p>
        </p:txBody>
      </p:sp>
      <p:graphicFrame>
        <p:nvGraphicFramePr>
          <p:cNvPr id="473311" name="Group 223"/>
          <p:cNvGraphicFramePr>
            <a:graphicFrameLocks noGrp="1"/>
          </p:cNvGraphicFramePr>
          <p:nvPr>
            <p:ph type="tbl" idx="1"/>
          </p:nvPr>
        </p:nvGraphicFramePr>
        <p:xfrm>
          <a:off x="468313" y="1557338"/>
          <a:ext cx="8353425" cy="4998720"/>
        </p:xfrm>
        <a:graphic>
          <a:graphicData uri="http://schemas.openxmlformats.org/drawingml/2006/table">
            <a:tbl>
              <a:tblPr/>
              <a:tblGrid>
                <a:gridCol w="1409700">
                  <a:extLst>
                    <a:ext uri="{9D8B030D-6E8A-4147-A177-3AD203B41FA5}">
                      <a16:colId xmlns:a16="http://schemas.microsoft.com/office/drawing/2014/main" val="20000"/>
                    </a:ext>
                  </a:extLst>
                </a:gridCol>
                <a:gridCol w="282575">
                  <a:extLst>
                    <a:ext uri="{9D8B030D-6E8A-4147-A177-3AD203B41FA5}">
                      <a16:colId xmlns:a16="http://schemas.microsoft.com/office/drawing/2014/main" val="20001"/>
                    </a:ext>
                  </a:extLst>
                </a:gridCol>
                <a:gridCol w="846137">
                  <a:extLst>
                    <a:ext uri="{9D8B030D-6E8A-4147-A177-3AD203B41FA5}">
                      <a16:colId xmlns:a16="http://schemas.microsoft.com/office/drawing/2014/main" val="20002"/>
                    </a:ext>
                  </a:extLst>
                </a:gridCol>
                <a:gridCol w="806450">
                  <a:extLst>
                    <a:ext uri="{9D8B030D-6E8A-4147-A177-3AD203B41FA5}">
                      <a16:colId xmlns:a16="http://schemas.microsoft.com/office/drawing/2014/main" val="20003"/>
                    </a:ext>
                  </a:extLst>
                </a:gridCol>
                <a:gridCol w="392113">
                  <a:extLst>
                    <a:ext uri="{9D8B030D-6E8A-4147-A177-3AD203B41FA5}">
                      <a16:colId xmlns:a16="http://schemas.microsoft.com/office/drawing/2014/main" val="20004"/>
                    </a:ext>
                  </a:extLst>
                </a:gridCol>
                <a:gridCol w="695325">
                  <a:extLst>
                    <a:ext uri="{9D8B030D-6E8A-4147-A177-3AD203B41FA5}">
                      <a16:colId xmlns:a16="http://schemas.microsoft.com/office/drawing/2014/main" val="20005"/>
                    </a:ext>
                  </a:extLst>
                </a:gridCol>
                <a:gridCol w="565150">
                  <a:extLst>
                    <a:ext uri="{9D8B030D-6E8A-4147-A177-3AD203B41FA5}">
                      <a16:colId xmlns:a16="http://schemas.microsoft.com/office/drawing/2014/main" val="20006"/>
                    </a:ext>
                  </a:extLst>
                </a:gridCol>
                <a:gridCol w="633412">
                  <a:extLst>
                    <a:ext uri="{9D8B030D-6E8A-4147-A177-3AD203B41FA5}">
                      <a16:colId xmlns:a16="http://schemas.microsoft.com/office/drawing/2014/main" val="20007"/>
                    </a:ext>
                  </a:extLst>
                </a:gridCol>
                <a:gridCol w="712788">
                  <a:extLst>
                    <a:ext uri="{9D8B030D-6E8A-4147-A177-3AD203B41FA5}">
                      <a16:colId xmlns:a16="http://schemas.microsoft.com/office/drawing/2014/main" val="20008"/>
                    </a:ext>
                  </a:extLst>
                </a:gridCol>
                <a:gridCol w="638175">
                  <a:extLst>
                    <a:ext uri="{9D8B030D-6E8A-4147-A177-3AD203B41FA5}">
                      <a16:colId xmlns:a16="http://schemas.microsoft.com/office/drawing/2014/main" val="20009"/>
                    </a:ext>
                  </a:extLst>
                </a:gridCol>
                <a:gridCol w="1019175">
                  <a:extLst>
                    <a:ext uri="{9D8B030D-6E8A-4147-A177-3AD203B41FA5}">
                      <a16:colId xmlns:a16="http://schemas.microsoft.com/office/drawing/2014/main" val="20010"/>
                    </a:ext>
                  </a:extLst>
                </a:gridCol>
                <a:gridCol w="352425">
                  <a:extLst>
                    <a:ext uri="{9D8B030D-6E8A-4147-A177-3AD203B41FA5}">
                      <a16:colId xmlns:a16="http://schemas.microsoft.com/office/drawing/2014/main" val="20011"/>
                    </a:ext>
                  </a:extLst>
                </a:gridCol>
              </a:tblGrid>
              <a:tr h="2841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حقوق صاحبان </a:t>
                      </a:r>
                      <a:r>
                        <a:rPr kumimoji="0" lang="fa-IR" sz="1800" b="1" i="0" u="none" strike="noStrike" cap="none" normalizeH="0" baseline="0" smtClean="0">
                          <a:ln>
                            <a:noFill/>
                          </a:ln>
                          <a:solidFill>
                            <a:schemeClr val="tx1"/>
                          </a:solidFill>
                          <a:effectLst/>
                          <a:latin typeface="Arial" pitchFamily="34" charset="0"/>
                          <a:cs typeface="Zar" pitchFamily="2" charset="-78"/>
                        </a:rPr>
                        <a:t>سرمايه</a:t>
                      </a: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0" i="0" u="none" strike="noStrike" cap="none" normalizeH="0" baseline="0" smtClean="0">
                          <a:ln>
                            <a:noFill/>
                          </a:ln>
                          <a:solidFill>
                            <a:schemeClr val="tx1"/>
                          </a:solidFill>
                          <a:effectLst/>
                          <a:latin typeface="Arial" pitchFamily="34" charset="0"/>
                          <a:cs typeface="Zar" pitchFamily="2" charset="-78"/>
                        </a:rPr>
                        <a:t>+</a:t>
                      </a:r>
                      <a:endParaRPr kumimoji="0" lang="en-US" sz="28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بدهيها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4800" b="1" i="0" u="none" strike="noStrike" cap="none" normalizeH="0" baseline="0" smtClean="0">
                          <a:ln>
                            <a:noFill/>
                          </a:ln>
                          <a:solidFill>
                            <a:schemeClr val="tx1"/>
                          </a:solidFill>
                          <a:effectLst/>
                          <a:latin typeface="Arial" pitchFamily="34" charset="0"/>
                          <a:cs typeface="Zar" pitchFamily="2" charset="-78"/>
                        </a:rPr>
                        <a:t>=</a:t>
                      </a: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6">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دارائي</a:t>
                      </a:r>
                      <a:r>
                        <a:rPr kumimoji="0" lang="fa-IR" sz="2800" b="1" i="0" u="none" strike="noStrike" cap="none" normalizeH="0" baseline="0" smtClean="0">
                          <a:ln>
                            <a:noFill/>
                          </a:ln>
                          <a:solidFill>
                            <a:schemeClr val="tx1"/>
                          </a:solidFill>
                          <a:effectLst/>
                          <a:latin typeface="Arial" pitchFamily="34" charset="0"/>
                          <a:cs typeface="Arial" pitchFamily="34" charset="0"/>
                        </a:rPr>
                        <a:t>‌</a:t>
                      </a:r>
                      <a:r>
                        <a:rPr kumimoji="0" lang="fa-IR" sz="2800" b="1" i="0" u="none" strike="noStrike" cap="none" normalizeH="0" baseline="0" smtClean="0">
                          <a:ln>
                            <a:noFill/>
                          </a:ln>
                          <a:solidFill>
                            <a:schemeClr val="tx1"/>
                          </a:solidFill>
                          <a:effectLst/>
                          <a:latin typeface="Arial" pitchFamily="34" charset="0"/>
                          <a:cs typeface="Zar" pitchFamily="2" charset="-78"/>
                        </a:rPr>
                        <a:t>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447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سرمايه مالكي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حسابهاي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اسناد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000" b="1" i="0" u="none" strike="noStrike" cap="none" normalizeH="0" baseline="0" smtClean="0">
                          <a:ln>
                            <a:noFill/>
                          </a:ln>
                          <a:solidFill>
                            <a:schemeClr val="tx1"/>
                          </a:solidFill>
                          <a:effectLst/>
                          <a:latin typeface="Arial" pitchFamily="34" charset="0"/>
                          <a:cs typeface="Zar" pitchFamily="2" charset="-78"/>
                        </a:rPr>
                        <a:t>حسابهای دريافتني</a:t>
                      </a:r>
                      <a:endParaRPr kumimoji="0" lang="en-US" sz="1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ملزومات</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اثاثه</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بانك</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extLst>
                  <a:ext uri="{0D108BD9-81ED-4DB2-BD59-A6C34878D82A}">
                    <a16:rowId xmlns:a16="http://schemas.microsoft.com/office/drawing/2014/main" val="1000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 +</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r>
                        <a:rPr kumimoji="0" lang="fa-IR" sz="1600" b="0" i="0" u="none" strike="noStrike" cap="none" normalizeH="0" baseline="0" smtClean="0">
                          <a:ln>
                            <a:noFill/>
                          </a:ln>
                          <a:solidFill>
                            <a:schemeClr val="tx1"/>
                          </a:solidFill>
                          <a:effectLst/>
                          <a:latin typeface="Arial" pitchFamily="34" charset="0"/>
                          <a:cs typeface="Zar" pitchFamily="2" charset="-78"/>
                        </a:rPr>
                        <a:t>+</a:t>
                      </a: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3</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4</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5</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6</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473111" name="Rectangle 23"/>
          <p:cNvSpPr>
            <a:spLocks noChangeArrowheads="1"/>
          </p:cNvSpPr>
          <p:nvPr/>
        </p:nvSpPr>
        <p:spPr bwMode="auto">
          <a:xfrm rot="16200000">
            <a:off x="7596982" y="1988344"/>
            <a:ext cx="2087562" cy="215900"/>
          </a:xfrm>
          <a:prstGeom prst="rect">
            <a:avLst/>
          </a:prstGeom>
          <a:noFill/>
          <a:ln w="9525">
            <a:noFill/>
            <a:miter lim="800000"/>
            <a:headEnd/>
            <a:tailEnd/>
          </a:ln>
          <a:effectLst/>
        </p:spPr>
        <p:txBody>
          <a:bodyPr wrap="none" anchor="ctr"/>
          <a:lstStyle/>
          <a:p>
            <a:pPr algn="ctr" rtl="0" eaLnBrk="1" hangingPunct="1"/>
            <a:r>
              <a:rPr lang="fa-IR" sz="1600">
                <a:latin typeface="Times New Roman" pitchFamily="18" charset="0"/>
                <a:cs typeface="Zar" pitchFamily="2" charset="-78"/>
              </a:rPr>
              <a:t>شماره فعاليت</a:t>
            </a:r>
            <a:endParaRPr lang="en-US" sz="1600">
              <a:latin typeface="Times New Roman" pitchFamily="18" charset="0"/>
              <a:cs typeface="Zar"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4117" name="Rectangle 5"/>
          <p:cNvSpPr>
            <a:spLocks noGrp="1" noChangeArrowheads="1"/>
          </p:cNvSpPr>
          <p:nvPr>
            <p:ph idx="1"/>
          </p:nvPr>
        </p:nvSpPr>
        <p:spPr>
          <a:xfrm>
            <a:off x="290513" y="1989138"/>
            <a:ext cx="8458200" cy="3500437"/>
          </a:xfrm>
          <a:noFill/>
          <a:ln/>
        </p:spPr>
        <p:txBody>
          <a:bodyPr>
            <a:normAutofit/>
          </a:bodyPr>
          <a:lstStyle/>
          <a:p>
            <a:pPr>
              <a:buFontTx/>
              <a:buNone/>
            </a:pPr>
            <a:r>
              <a:rPr lang="fa-IR"/>
              <a:t>دارائيها: 		بدهيها و حقوق صاحبان سرمايه</a:t>
            </a:r>
          </a:p>
          <a:p>
            <a:pPr>
              <a:buFontTx/>
              <a:buNone/>
            </a:pPr>
            <a:r>
              <a:rPr lang="fa-IR"/>
              <a:t>بانك            10.250            حسابهای پرداختني   100 </a:t>
            </a:r>
          </a:p>
          <a:p>
            <a:pPr>
              <a:buFontTx/>
              <a:buNone/>
            </a:pPr>
            <a:r>
              <a:rPr lang="fa-IR"/>
              <a:t>اثاثه             200 </a:t>
            </a:r>
          </a:p>
          <a:p>
            <a:pPr>
              <a:buFontTx/>
              <a:buNone/>
            </a:pPr>
            <a:r>
              <a:rPr lang="fa-IR"/>
              <a:t>ملزومات       100 		سرمايه آقاي مالكي </a:t>
            </a:r>
            <a:r>
              <a:rPr lang="fa-IR" u="sng"/>
              <a:t>10.700</a:t>
            </a:r>
          </a:p>
          <a:p>
            <a:pPr>
              <a:buFontTx/>
              <a:buNone/>
            </a:pPr>
            <a:r>
              <a:rPr lang="fa-IR" sz="2400"/>
              <a:t>حسابهاي دريافتني</a:t>
            </a:r>
            <a:r>
              <a:rPr lang="fa-IR"/>
              <a:t> </a:t>
            </a:r>
            <a:r>
              <a:rPr lang="fa-IR" u="sng"/>
              <a:t>250</a:t>
            </a:r>
          </a:p>
          <a:p>
            <a:pPr>
              <a:buFontTx/>
              <a:buNone/>
            </a:pPr>
            <a:r>
              <a:rPr lang="fa-IR"/>
              <a:t>جمع دارائيها </a:t>
            </a:r>
            <a:r>
              <a:rPr lang="fa-IR" u="sng"/>
              <a:t>10.800</a:t>
            </a:r>
            <a:r>
              <a:rPr lang="fa-IR"/>
              <a:t> جمع بدهيها و سرمايه </a:t>
            </a:r>
            <a:r>
              <a:rPr lang="fa-IR" u="sng"/>
              <a:t>10.800</a:t>
            </a:r>
            <a:endParaRPr lang="en-US" u="sng"/>
          </a:p>
        </p:txBody>
      </p:sp>
      <p:sp>
        <p:nvSpPr>
          <p:cNvPr id="474120" name="Rectangle 8"/>
          <p:cNvSpPr>
            <a:spLocks noChangeArrowheads="1"/>
          </p:cNvSpPr>
          <p:nvPr/>
        </p:nvSpPr>
        <p:spPr bwMode="auto">
          <a:xfrm>
            <a:off x="3419475" y="260350"/>
            <a:ext cx="2836863"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تعميرگاه مالکي</a:t>
            </a:r>
          </a:p>
          <a:p>
            <a:pPr algn="ctr"/>
            <a:r>
              <a:rPr lang="fa-IR" sz="2000">
                <a:solidFill>
                  <a:schemeClr val="tx2"/>
                </a:solidFill>
                <a:cs typeface="Zar" pitchFamily="2" charset="-78"/>
              </a:rPr>
              <a:t>ترازنامه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15/12/</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a:xfrm>
            <a:off x="1093788" y="476250"/>
            <a:ext cx="7772400" cy="762000"/>
          </a:xfrm>
        </p:spPr>
        <p:txBody>
          <a:bodyPr/>
          <a:lstStyle/>
          <a:p>
            <a:r>
              <a:rPr lang="fa-IR">
                <a:solidFill>
                  <a:srgbClr val="0066FF"/>
                </a:solidFill>
              </a:rPr>
              <a:t>فعاليت هفتم:</a:t>
            </a:r>
            <a:endParaRPr lang="en-US">
              <a:solidFill>
                <a:srgbClr val="0066FF"/>
              </a:solidFill>
            </a:endParaRPr>
          </a:p>
        </p:txBody>
      </p:sp>
      <p:sp>
        <p:nvSpPr>
          <p:cNvPr id="475139" name="Rectangle 3"/>
          <p:cNvSpPr>
            <a:spLocks noGrp="1" noChangeArrowheads="1"/>
          </p:cNvSpPr>
          <p:nvPr>
            <p:ph idx="1"/>
          </p:nvPr>
        </p:nvSpPr>
        <p:spPr>
          <a:xfrm>
            <a:off x="611188" y="1989138"/>
            <a:ext cx="7847012" cy="3306762"/>
          </a:xfrm>
        </p:spPr>
        <p:txBody>
          <a:bodyPr/>
          <a:lstStyle/>
          <a:p>
            <a:pPr>
              <a:buFontTx/>
              <a:buNone/>
            </a:pPr>
            <a:r>
              <a:rPr lang="fa-IR"/>
              <a:t>موسسه آذري 150ريال از بدهي خود را پرداخت نمود </a:t>
            </a:r>
          </a:p>
          <a:p>
            <a:pPr>
              <a:buFontTx/>
              <a:buNone/>
            </a:pPr>
            <a:r>
              <a:rPr lang="fa-IR"/>
              <a:t>تحليل:</a:t>
            </a:r>
          </a:p>
          <a:p>
            <a:pPr>
              <a:buFontTx/>
              <a:buNone/>
            </a:pPr>
            <a:r>
              <a:rPr lang="fa-IR"/>
              <a:t>معادل وجه دريافت شده به بانك اضافه مي</a:t>
            </a:r>
            <a:r>
              <a:rPr lang="fa-IR">
                <a:cs typeface="Arial" pitchFamily="34" charset="0"/>
              </a:rPr>
              <a:t>‌</a:t>
            </a:r>
            <a:r>
              <a:rPr lang="fa-IR"/>
              <a:t>شود</a:t>
            </a:r>
          </a:p>
          <a:p>
            <a:pPr>
              <a:buFontTx/>
              <a:buNone/>
            </a:pPr>
            <a:r>
              <a:rPr lang="fa-IR"/>
              <a:t>وبه همان ميزان از بدهي موسسه آذري كاسته مي</a:t>
            </a:r>
            <a:r>
              <a:rPr lang="fa-IR">
                <a:cs typeface="Arial" pitchFamily="34" charset="0"/>
              </a:rPr>
              <a:t>‌</a:t>
            </a:r>
            <a:r>
              <a:rPr lang="fa-IR"/>
              <a:t>گردد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a:xfrm>
            <a:off x="1093788" y="476250"/>
            <a:ext cx="7772400" cy="762000"/>
          </a:xfrm>
        </p:spPr>
        <p:txBody>
          <a:bodyPr/>
          <a:lstStyle/>
          <a:p>
            <a:r>
              <a:rPr lang="fa-IR"/>
              <a:t>ثبت تاثير فعاليت در معادله حسابداري</a:t>
            </a:r>
            <a:endParaRPr lang="en-US"/>
          </a:p>
        </p:txBody>
      </p:sp>
      <p:graphicFrame>
        <p:nvGraphicFramePr>
          <p:cNvPr id="476385" name="Group 225"/>
          <p:cNvGraphicFramePr>
            <a:graphicFrameLocks noGrp="1"/>
          </p:cNvGraphicFramePr>
          <p:nvPr>
            <p:ph type="tbl" idx="1"/>
          </p:nvPr>
        </p:nvGraphicFramePr>
        <p:xfrm>
          <a:off x="217488" y="1557338"/>
          <a:ext cx="8458200" cy="4998720"/>
        </p:xfrm>
        <a:graphic>
          <a:graphicData uri="http://schemas.openxmlformats.org/drawingml/2006/table">
            <a:tbl>
              <a:tblPr/>
              <a:tblGrid>
                <a:gridCol w="1427162">
                  <a:extLst>
                    <a:ext uri="{9D8B030D-6E8A-4147-A177-3AD203B41FA5}">
                      <a16:colId xmlns:a16="http://schemas.microsoft.com/office/drawing/2014/main" val="20000"/>
                    </a:ext>
                  </a:extLst>
                </a:gridCol>
                <a:gridCol w="2857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15975">
                  <a:extLst>
                    <a:ext uri="{9D8B030D-6E8A-4147-A177-3AD203B41FA5}">
                      <a16:colId xmlns:a16="http://schemas.microsoft.com/office/drawing/2014/main" val="20003"/>
                    </a:ext>
                  </a:extLst>
                </a:gridCol>
                <a:gridCol w="396875">
                  <a:extLst>
                    <a:ext uri="{9D8B030D-6E8A-4147-A177-3AD203B41FA5}">
                      <a16:colId xmlns:a16="http://schemas.microsoft.com/office/drawing/2014/main" val="20004"/>
                    </a:ext>
                  </a:extLst>
                </a:gridCol>
                <a:gridCol w="704850">
                  <a:extLst>
                    <a:ext uri="{9D8B030D-6E8A-4147-A177-3AD203B41FA5}">
                      <a16:colId xmlns:a16="http://schemas.microsoft.com/office/drawing/2014/main" val="20005"/>
                    </a:ext>
                  </a:extLst>
                </a:gridCol>
                <a:gridCol w="571500">
                  <a:extLst>
                    <a:ext uri="{9D8B030D-6E8A-4147-A177-3AD203B41FA5}">
                      <a16:colId xmlns:a16="http://schemas.microsoft.com/office/drawing/2014/main" val="20006"/>
                    </a:ext>
                  </a:extLst>
                </a:gridCol>
                <a:gridCol w="642938">
                  <a:extLst>
                    <a:ext uri="{9D8B030D-6E8A-4147-A177-3AD203B41FA5}">
                      <a16:colId xmlns:a16="http://schemas.microsoft.com/office/drawing/2014/main" val="20007"/>
                    </a:ext>
                  </a:extLst>
                </a:gridCol>
                <a:gridCol w="720725">
                  <a:extLst>
                    <a:ext uri="{9D8B030D-6E8A-4147-A177-3AD203B41FA5}">
                      <a16:colId xmlns:a16="http://schemas.microsoft.com/office/drawing/2014/main" val="20008"/>
                    </a:ext>
                  </a:extLst>
                </a:gridCol>
                <a:gridCol w="646112">
                  <a:extLst>
                    <a:ext uri="{9D8B030D-6E8A-4147-A177-3AD203B41FA5}">
                      <a16:colId xmlns:a16="http://schemas.microsoft.com/office/drawing/2014/main" val="20009"/>
                    </a:ext>
                  </a:extLst>
                </a:gridCol>
                <a:gridCol w="1031875">
                  <a:extLst>
                    <a:ext uri="{9D8B030D-6E8A-4147-A177-3AD203B41FA5}">
                      <a16:colId xmlns:a16="http://schemas.microsoft.com/office/drawing/2014/main" val="20010"/>
                    </a:ext>
                  </a:extLst>
                </a:gridCol>
                <a:gridCol w="357188">
                  <a:extLst>
                    <a:ext uri="{9D8B030D-6E8A-4147-A177-3AD203B41FA5}">
                      <a16:colId xmlns:a16="http://schemas.microsoft.com/office/drawing/2014/main" val="20011"/>
                    </a:ext>
                  </a:extLst>
                </a:gridCol>
              </a:tblGrid>
              <a:tr h="2841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حقوق صاحبان </a:t>
                      </a:r>
                      <a:r>
                        <a:rPr kumimoji="0" lang="fa-IR" sz="1800" b="1" i="0" u="none" strike="noStrike" cap="none" normalizeH="0" baseline="0" smtClean="0">
                          <a:ln>
                            <a:noFill/>
                          </a:ln>
                          <a:solidFill>
                            <a:schemeClr val="tx1"/>
                          </a:solidFill>
                          <a:effectLst/>
                          <a:latin typeface="Arial" pitchFamily="34" charset="0"/>
                          <a:cs typeface="Zar" pitchFamily="2" charset="-78"/>
                        </a:rPr>
                        <a:t>سرمايه</a:t>
                      </a: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0" i="0" u="none" strike="noStrike" cap="none" normalizeH="0" baseline="0" smtClean="0">
                          <a:ln>
                            <a:noFill/>
                          </a:ln>
                          <a:solidFill>
                            <a:schemeClr val="tx1"/>
                          </a:solidFill>
                          <a:effectLst/>
                          <a:latin typeface="Arial" pitchFamily="34" charset="0"/>
                          <a:cs typeface="Zar" pitchFamily="2" charset="-78"/>
                        </a:rPr>
                        <a:t>+</a:t>
                      </a:r>
                      <a:endParaRPr kumimoji="0" lang="en-US" sz="28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بدهيها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4800" b="1" i="0" u="none" strike="noStrike" cap="none" normalizeH="0" baseline="0" smtClean="0">
                          <a:ln>
                            <a:noFill/>
                          </a:ln>
                          <a:solidFill>
                            <a:schemeClr val="tx1"/>
                          </a:solidFill>
                          <a:effectLst/>
                          <a:latin typeface="Arial" pitchFamily="34" charset="0"/>
                          <a:cs typeface="Zar" pitchFamily="2" charset="-78"/>
                        </a:rPr>
                        <a:t>=</a:t>
                      </a: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6">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دارائي</a:t>
                      </a:r>
                      <a:r>
                        <a:rPr kumimoji="0" lang="fa-IR" sz="2800" b="1" i="0" u="none" strike="noStrike" cap="none" normalizeH="0" baseline="0" smtClean="0">
                          <a:ln>
                            <a:noFill/>
                          </a:ln>
                          <a:solidFill>
                            <a:schemeClr val="tx1"/>
                          </a:solidFill>
                          <a:effectLst/>
                          <a:latin typeface="Arial" pitchFamily="34" charset="0"/>
                          <a:cs typeface="Arial" pitchFamily="34" charset="0"/>
                        </a:rPr>
                        <a:t>‌</a:t>
                      </a:r>
                      <a:r>
                        <a:rPr kumimoji="0" lang="fa-IR" sz="2800" b="1" i="0" u="none" strike="noStrike" cap="none" normalizeH="0" baseline="0" smtClean="0">
                          <a:ln>
                            <a:noFill/>
                          </a:ln>
                          <a:solidFill>
                            <a:schemeClr val="tx1"/>
                          </a:solidFill>
                          <a:effectLst/>
                          <a:latin typeface="Arial" pitchFamily="34" charset="0"/>
                          <a:cs typeface="Zar" pitchFamily="2" charset="-78"/>
                        </a:rPr>
                        <a:t>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447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سرمايه مالكي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حسابهاي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اسناد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000" b="1" i="0" u="none" strike="noStrike" cap="none" normalizeH="0" baseline="0" smtClean="0">
                          <a:ln>
                            <a:noFill/>
                          </a:ln>
                          <a:solidFill>
                            <a:schemeClr val="tx1"/>
                          </a:solidFill>
                          <a:effectLst/>
                          <a:latin typeface="Arial" pitchFamily="34" charset="0"/>
                          <a:cs typeface="Zar" pitchFamily="2" charset="-78"/>
                        </a:rPr>
                        <a:t>حسابهای دريافتني</a:t>
                      </a:r>
                      <a:endParaRPr kumimoji="0" lang="en-US" sz="1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ملزومات</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اثاثه</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بانك</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extLst>
                  <a:ext uri="{0D108BD9-81ED-4DB2-BD59-A6C34878D82A}">
                    <a16:rowId xmlns:a16="http://schemas.microsoft.com/office/drawing/2014/main" val="1000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 +</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r>
                        <a:rPr kumimoji="0" lang="fa-IR" sz="1600" b="0" i="0" u="none" strike="noStrike" cap="none" normalizeH="0" baseline="0" smtClean="0">
                          <a:ln>
                            <a:noFill/>
                          </a:ln>
                          <a:solidFill>
                            <a:schemeClr val="tx1"/>
                          </a:solidFill>
                          <a:effectLst/>
                          <a:latin typeface="Arial" pitchFamily="34" charset="0"/>
                          <a:cs typeface="Zar" pitchFamily="2" charset="-78"/>
                        </a:rPr>
                        <a:t>+</a:t>
                      </a: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3</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4</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5</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6</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7</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476185" name="Rectangle 25"/>
          <p:cNvSpPr>
            <a:spLocks noChangeArrowheads="1"/>
          </p:cNvSpPr>
          <p:nvPr/>
        </p:nvSpPr>
        <p:spPr bwMode="auto">
          <a:xfrm rot="16200000">
            <a:off x="7498556" y="1967707"/>
            <a:ext cx="2087563" cy="215900"/>
          </a:xfrm>
          <a:prstGeom prst="rect">
            <a:avLst/>
          </a:prstGeom>
          <a:noFill/>
          <a:ln w="9525">
            <a:noFill/>
            <a:miter lim="800000"/>
            <a:headEnd/>
            <a:tailEnd/>
          </a:ln>
          <a:effectLst/>
        </p:spPr>
        <p:txBody>
          <a:bodyPr wrap="none" anchor="ctr"/>
          <a:lstStyle/>
          <a:p>
            <a:pPr algn="ctr" rtl="0" eaLnBrk="1" hangingPunct="1"/>
            <a:r>
              <a:rPr lang="fa-IR" sz="1600">
                <a:latin typeface="Times New Roman" pitchFamily="18" charset="0"/>
                <a:cs typeface="Zar" pitchFamily="2" charset="-78"/>
              </a:rPr>
              <a:t>شماره فعاليت</a:t>
            </a:r>
            <a:endParaRPr lang="en-US" sz="1600">
              <a:latin typeface="Times New Roman" pitchFamily="18" charset="0"/>
              <a:cs typeface="Zar"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1093788" y="476250"/>
            <a:ext cx="7772400" cy="762000"/>
          </a:xfrm>
        </p:spPr>
        <p:txBody>
          <a:bodyPr/>
          <a:lstStyle/>
          <a:p>
            <a:r>
              <a:rPr lang="fa-IR">
                <a:solidFill>
                  <a:srgbClr val="0066FF"/>
                </a:solidFill>
              </a:rPr>
              <a:t>فعاليت هشتم:</a:t>
            </a:r>
            <a:endParaRPr lang="en-US">
              <a:solidFill>
                <a:srgbClr val="0066FF"/>
              </a:solidFill>
            </a:endParaRPr>
          </a:p>
        </p:txBody>
      </p:sp>
      <p:sp>
        <p:nvSpPr>
          <p:cNvPr id="477187" name="Rectangle 3"/>
          <p:cNvSpPr>
            <a:spLocks noGrp="1" noChangeArrowheads="1"/>
          </p:cNvSpPr>
          <p:nvPr>
            <p:ph idx="1"/>
          </p:nvPr>
        </p:nvSpPr>
        <p:spPr>
          <a:xfrm>
            <a:off x="611188" y="1989138"/>
            <a:ext cx="7847012" cy="3890962"/>
          </a:xfrm>
        </p:spPr>
        <p:txBody>
          <a:bodyPr/>
          <a:lstStyle/>
          <a:p>
            <a:pPr>
              <a:buFontTx/>
              <a:buNone/>
            </a:pPr>
            <a:r>
              <a:rPr lang="fa-IR"/>
              <a:t>خريد تعدادي اثاثه اداري به ميزان 450ريال و پرداخت 150ريال بطور نقد از بانك و مابقي به صورت نسيه</a:t>
            </a:r>
          </a:p>
          <a:p>
            <a:pPr>
              <a:buFontTx/>
              <a:buNone/>
            </a:pPr>
            <a:r>
              <a:rPr lang="fa-IR"/>
              <a:t>تحليل:</a:t>
            </a:r>
          </a:p>
          <a:p>
            <a:pPr>
              <a:buFontTx/>
              <a:buNone/>
            </a:pPr>
            <a:r>
              <a:rPr lang="fa-IR"/>
              <a:t>به اثاثه اداري 450ريال اضافه مي</a:t>
            </a:r>
            <a:r>
              <a:rPr lang="fa-IR">
                <a:cs typeface="Arial" pitchFamily="34" charset="0"/>
              </a:rPr>
              <a:t>‌</a:t>
            </a:r>
            <a:r>
              <a:rPr lang="fa-IR"/>
              <a:t>شود</a:t>
            </a:r>
          </a:p>
          <a:p>
            <a:pPr>
              <a:buFontTx/>
              <a:buNone/>
            </a:pPr>
            <a:r>
              <a:rPr lang="fa-IR"/>
              <a:t>از حساب بانك 150ريال كم مي</a:t>
            </a:r>
            <a:r>
              <a:rPr lang="fa-IR">
                <a:cs typeface="Arial" pitchFamily="34" charset="0"/>
              </a:rPr>
              <a:t>‌</a:t>
            </a:r>
            <a:r>
              <a:rPr lang="fa-IR"/>
              <a:t>شود</a:t>
            </a:r>
          </a:p>
          <a:p>
            <a:pPr>
              <a:buFontTx/>
              <a:buNone/>
            </a:pPr>
            <a:r>
              <a:rPr lang="fa-IR"/>
              <a:t>به حساب بدهيها مبلغ 300ريال اضافه مي</a:t>
            </a:r>
            <a:r>
              <a:rPr lang="fa-IR">
                <a:cs typeface="Arial" pitchFamily="34" charset="0"/>
              </a:rPr>
              <a:t>‌</a:t>
            </a:r>
            <a:r>
              <a:rPr lang="fa-IR"/>
              <a:t>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a:xfrm>
            <a:off x="1093788" y="404813"/>
            <a:ext cx="7772400" cy="762000"/>
          </a:xfrm>
        </p:spPr>
        <p:txBody>
          <a:bodyPr/>
          <a:lstStyle/>
          <a:p>
            <a:r>
              <a:rPr lang="fa-IR"/>
              <a:t>ثبت تاثير فعاليت در معادله حسابداري</a:t>
            </a:r>
            <a:endParaRPr lang="en-US"/>
          </a:p>
        </p:txBody>
      </p:sp>
      <p:graphicFrame>
        <p:nvGraphicFramePr>
          <p:cNvPr id="478433" name="Group 225"/>
          <p:cNvGraphicFramePr>
            <a:graphicFrameLocks noGrp="1"/>
          </p:cNvGraphicFramePr>
          <p:nvPr>
            <p:ph type="tbl" idx="1"/>
          </p:nvPr>
        </p:nvGraphicFramePr>
        <p:xfrm>
          <a:off x="109538" y="1557338"/>
          <a:ext cx="8639175" cy="5029200"/>
        </p:xfrm>
        <a:graphic>
          <a:graphicData uri="http://schemas.openxmlformats.org/drawingml/2006/table">
            <a:tbl>
              <a:tblPr/>
              <a:tblGrid>
                <a:gridCol w="1457325">
                  <a:extLst>
                    <a:ext uri="{9D8B030D-6E8A-4147-A177-3AD203B41FA5}">
                      <a16:colId xmlns:a16="http://schemas.microsoft.com/office/drawing/2014/main" val="20000"/>
                    </a:ext>
                  </a:extLst>
                </a:gridCol>
                <a:gridCol w="292100">
                  <a:extLst>
                    <a:ext uri="{9D8B030D-6E8A-4147-A177-3AD203B41FA5}">
                      <a16:colId xmlns:a16="http://schemas.microsoft.com/office/drawing/2014/main" val="20001"/>
                    </a:ext>
                  </a:extLst>
                </a:gridCol>
                <a:gridCol w="876300">
                  <a:extLst>
                    <a:ext uri="{9D8B030D-6E8A-4147-A177-3AD203B41FA5}">
                      <a16:colId xmlns:a16="http://schemas.microsoft.com/office/drawing/2014/main" val="20002"/>
                    </a:ext>
                  </a:extLst>
                </a:gridCol>
                <a:gridCol w="833437">
                  <a:extLst>
                    <a:ext uri="{9D8B030D-6E8A-4147-A177-3AD203B41FA5}">
                      <a16:colId xmlns:a16="http://schemas.microsoft.com/office/drawing/2014/main" val="20003"/>
                    </a:ext>
                  </a:extLst>
                </a:gridCol>
                <a:gridCol w="404813">
                  <a:extLst>
                    <a:ext uri="{9D8B030D-6E8A-4147-A177-3AD203B41FA5}">
                      <a16:colId xmlns:a16="http://schemas.microsoft.com/office/drawing/2014/main" val="20004"/>
                    </a:ext>
                  </a:extLst>
                </a:gridCol>
                <a:gridCol w="720725">
                  <a:extLst>
                    <a:ext uri="{9D8B030D-6E8A-4147-A177-3AD203B41FA5}">
                      <a16:colId xmlns:a16="http://schemas.microsoft.com/office/drawing/2014/main" val="20005"/>
                    </a:ext>
                  </a:extLst>
                </a:gridCol>
                <a:gridCol w="584200">
                  <a:extLst>
                    <a:ext uri="{9D8B030D-6E8A-4147-A177-3AD203B41FA5}">
                      <a16:colId xmlns:a16="http://schemas.microsoft.com/office/drawing/2014/main" val="20006"/>
                    </a:ext>
                  </a:extLst>
                </a:gridCol>
                <a:gridCol w="654050">
                  <a:extLst>
                    <a:ext uri="{9D8B030D-6E8A-4147-A177-3AD203B41FA5}">
                      <a16:colId xmlns:a16="http://schemas.microsoft.com/office/drawing/2014/main" val="20007"/>
                    </a:ext>
                  </a:extLst>
                </a:gridCol>
                <a:gridCol w="738187">
                  <a:extLst>
                    <a:ext uri="{9D8B030D-6E8A-4147-A177-3AD203B41FA5}">
                      <a16:colId xmlns:a16="http://schemas.microsoft.com/office/drawing/2014/main" val="20008"/>
                    </a:ext>
                  </a:extLst>
                </a:gridCol>
                <a:gridCol w="658813">
                  <a:extLst>
                    <a:ext uri="{9D8B030D-6E8A-4147-A177-3AD203B41FA5}">
                      <a16:colId xmlns:a16="http://schemas.microsoft.com/office/drawing/2014/main" val="20009"/>
                    </a:ext>
                  </a:extLst>
                </a:gridCol>
                <a:gridCol w="1054100">
                  <a:extLst>
                    <a:ext uri="{9D8B030D-6E8A-4147-A177-3AD203B41FA5}">
                      <a16:colId xmlns:a16="http://schemas.microsoft.com/office/drawing/2014/main" val="20010"/>
                    </a:ext>
                  </a:extLst>
                </a:gridCol>
                <a:gridCol w="365125">
                  <a:extLst>
                    <a:ext uri="{9D8B030D-6E8A-4147-A177-3AD203B41FA5}">
                      <a16:colId xmlns:a16="http://schemas.microsoft.com/office/drawing/2014/main" val="20011"/>
                    </a:ext>
                  </a:extLst>
                </a:gridCol>
              </a:tblGrid>
              <a:tr h="2841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حقوق صاحبان </a:t>
                      </a:r>
                      <a:r>
                        <a:rPr kumimoji="0" lang="fa-IR" sz="1800" b="1" i="0" u="none" strike="noStrike" cap="none" normalizeH="0" baseline="0" smtClean="0">
                          <a:ln>
                            <a:noFill/>
                          </a:ln>
                          <a:solidFill>
                            <a:schemeClr val="tx1"/>
                          </a:solidFill>
                          <a:effectLst/>
                          <a:latin typeface="Arial" pitchFamily="34" charset="0"/>
                          <a:cs typeface="Zar" pitchFamily="2" charset="-78"/>
                        </a:rPr>
                        <a:t>سرمايه</a:t>
                      </a: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بدهيها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4800" b="1" i="0" u="none" strike="noStrike" cap="none" normalizeH="0" baseline="0" smtClean="0">
                          <a:ln>
                            <a:noFill/>
                          </a:ln>
                          <a:solidFill>
                            <a:schemeClr val="tx1"/>
                          </a:solidFill>
                          <a:effectLst/>
                          <a:latin typeface="Arial" pitchFamily="34" charset="0"/>
                          <a:cs typeface="Zar" pitchFamily="2" charset="-78"/>
                        </a:rPr>
                        <a:t>=</a:t>
                      </a: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6">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دارائي</a:t>
                      </a:r>
                      <a:r>
                        <a:rPr kumimoji="0" lang="fa-IR" sz="2800" b="1" i="0" u="none" strike="noStrike" cap="none" normalizeH="0" baseline="0" smtClean="0">
                          <a:ln>
                            <a:noFill/>
                          </a:ln>
                          <a:solidFill>
                            <a:schemeClr val="tx1"/>
                          </a:solidFill>
                          <a:effectLst/>
                          <a:latin typeface="Arial" pitchFamily="34" charset="0"/>
                          <a:cs typeface="Arial" pitchFamily="34" charset="0"/>
                        </a:rPr>
                        <a:t>‌</a:t>
                      </a:r>
                      <a:r>
                        <a:rPr kumimoji="0" lang="fa-IR" sz="2800" b="1" i="0" u="none" strike="noStrike" cap="none" normalizeH="0" baseline="0" smtClean="0">
                          <a:ln>
                            <a:noFill/>
                          </a:ln>
                          <a:solidFill>
                            <a:schemeClr val="tx1"/>
                          </a:solidFill>
                          <a:effectLst/>
                          <a:latin typeface="Arial" pitchFamily="34" charset="0"/>
                          <a:cs typeface="Zar" pitchFamily="2" charset="-78"/>
                        </a:rPr>
                        <a:t>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447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سرمايه مالكي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حسابهاي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اسناد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000" b="1" i="0" u="none" strike="noStrike" cap="none" normalizeH="0" baseline="0" smtClean="0">
                          <a:ln>
                            <a:noFill/>
                          </a:ln>
                          <a:solidFill>
                            <a:schemeClr val="tx1"/>
                          </a:solidFill>
                          <a:effectLst/>
                          <a:latin typeface="Arial" pitchFamily="34" charset="0"/>
                          <a:cs typeface="Zar" pitchFamily="2" charset="-78"/>
                        </a:rPr>
                        <a:t>حسابهای دريافتني</a:t>
                      </a:r>
                      <a:endParaRPr kumimoji="0" lang="en-US" sz="1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ملزومات</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اثاثه</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بانك</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extLst>
                  <a:ext uri="{0D108BD9-81ED-4DB2-BD59-A6C34878D82A}">
                    <a16:rowId xmlns:a16="http://schemas.microsoft.com/office/drawing/2014/main" val="1000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 +</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r>
                        <a:rPr kumimoji="0" lang="fa-IR" sz="1600" b="0" i="0" u="none" strike="noStrike" cap="none" normalizeH="0" baseline="0" smtClean="0">
                          <a:ln>
                            <a:noFill/>
                          </a:ln>
                          <a:solidFill>
                            <a:schemeClr val="tx1"/>
                          </a:solidFill>
                          <a:effectLst/>
                          <a:latin typeface="Arial" pitchFamily="34" charset="0"/>
                          <a:cs typeface="Zar" pitchFamily="2" charset="-78"/>
                        </a:rPr>
                        <a:t>+</a:t>
                      </a: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3</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4</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5</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6</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7</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450+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8</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478231" name="Rectangle 23"/>
          <p:cNvSpPr>
            <a:spLocks noChangeArrowheads="1"/>
          </p:cNvSpPr>
          <p:nvPr/>
        </p:nvSpPr>
        <p:spPr bwMode="auto">
          <a:xfrm rot="16200000">
            <a:off x="7523956" y="1989932"/>
            <a:ext cx="2087563" cy="215900"/>
          </a:xfrm>
          <a:prstGeom prst="rect">
            <a:avLst/>
          </a:prstGeom>
          <a:noFill/>
          <a:ln w="9525">
            <a:noFill/>
            <a:miter lim="800000"/>
            <a:headEnd/>
            <a:tailEnd/>
          </a:ln>
          <a:effectLst/>
        </p:spPr>
        <p:txBody>
          <a:bodyPr wrap="none" anchor="ctr"/>
          <a:lstStyle/>
          <a:p>
            <a:pPr algn="ctr" rtl="0" eaLnBrk="1" hangingPunct="1"/>
            <a:r>
              <a:rPr lang="fa-IR" sz="1600">
                <a:latin typeface="Times New Roman" pitchFamily="18" charset="0"/>
                <a:cs typeface="Zar" pitchFamily="2" charset="-78"/>
              </a:rPr>
              <a:t>شماره فعاليت</a:t>
            </a:r>
            <a:endParaRPr lang="en-US" sz="1600">
              <a:latin typeface="Times New Roman" pitchFamily="18" charset="0"/>
              <a:cs typeface="Za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1093788" y="512763"/>
            <a:ext cx="7772400" cy="914400"/>
          </a:xfrm>
        </p:spPr>
        <p:txBody>
          <a:bodyPr>
            <a:normAutofit/>
          </a:bodyPr>
          <a:lstStyle/>
          <a:p>
            <a:r>
              <a:rPr lang="fa-IR" sz="5400"/>
              <a:t>اولين جرقه حسابداري دوطرفه</a:t>
            </a:r>
            <a:endParaRPr lang="en-US" sz="5400"/>
          </a:p>
        </p:txBody>
      </p:sp>
      <p:sp>
        <p:nvSpPr>
          <p:cNvPr id="217091" name="Rectangle 3"/>
          <p:cNvSpPr>
            <a:spLocks noGrp="1" noChangeArrowheads="1"/>
          </p:cNvSpPr>
          <p:nvPr>
            <p:ph idx="1"/>
          </p:nvPr>
        </p:nvSpPr>
        <p:spPr>
          <a:xfrm>
            <a:off x="0" y="1989138"/>
            <a:ext cx="9144000" cy="4405312"/>
          </a:xfrm>
        </p:spPr>
        <p:txBody>
          <a:bodyPr>
            <a:normAutofit/>
          </a:bodyPr>
          <a:lstStyle/>
          <a:p>
            <a:r>
              <a:rPr lang="fa-IR"/>
              <a:t>کتاب رياضيات نويسنده لوکا پاچيولي کشيش ايتاليائي</a:t>
            </a:r>
          </a:p>
          <a:p>
            <a:r>
              <a:rPr lang="fa-IR"/>
              <a:t>سال انتشار1494 </a:t>
            </a:r>
          </a:p>
          <a:p>
            <a:r>
              <a:rPr lang="fa-IR"/>
              <a:t>مشخصات :</a:t>
            </a:r>
          </a:p>
          <a:p>
            <a:pPr lvl="1"/>
            <a:r>
              <a:rPr lang="fa-IR" sz="4000">
                <a:solidFill>
                  <a:schemeClr val="tx1"/>
                </a:solidFill>
              </a:rPr>
              <a:t>عدم تمايز بين اموال شخصي مالک و سازمان تجاري</a:t>
            </a:r>
          </a:p>
          <a:p>
            <a:pPr lvl="1"/>
            <a:r>
              <a:rPr lang="fa-IR" sz="4000">
                <a:solidFill>
                  <a:schemeClr val="tx1"/>
                </a:solidFill>
              </a:rPr>
              <a:t>عدم توجه به صورتهاي مالي و نگهداري حساب دارائيهاي ثابت</a:t>
            </a:r>
            <a:endParaRPr lang="en-US" sz="4000">
              <a:solidFill>
                <a:schemeClr val="tx1"/>
              </a:solidFill>
            </a:endParaRPr>
          </a:p>
          <a:p>
            <a:pPr>
              <a:buFontTx/>
              <a:buNone/>
            </a:pPr>
            <a:endParaRPr lang="en-US"/>
          </a:p>
        </p:txBody>
      </p:sp>
    </p:spTree>
  </p:cSld>
  <p:clrMapOvr>
    <a:masterClrMapping/>
  </p:clrMapOvr>
  <p:transition>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9237" name="Rectangle 5"/>
          <p:cNvSpPr>
            <a:spLocks noGrp="1" noChangeArrowheads="1"/>
          </p:cNvSpPr>
          <p:nvPr>
            <p:ph idx="1"/>
          </p:nvPr>
        </p:nvSpPr>
        <p:spPr>
          <a:xfrm>
            <a:off x="290513" y="1989138"/>
            <a:ext cx="8458200" cy="3500437"/>
          </a:xfrm>
          <a:noFill/>
          <a:ln/>
        </p:spPr>
        <p:txBody>
          <a:bodyPr>
            <a:normAutofit/>
          </a:bodyPr>
          <a:lstStyle/>
          <a:p>
            <a:pPr>
              <a:buFontTx/>
              <a:buNone/>
            </a:pPr>
            <a:r>
              <a:rPr lang="fa-IR"/>
              <a:t>دارائيها: 		بدهيها و حقوق صاحبان سرمايه</a:t>
            </a:r>
          </a:p>
          <a:p>
            <a:pPr>
              <a:buFontTx/>
              <a:buNone/>
            </a:pPr>
            <a:r>
              <a:rPr lang="fa-IR"/>
              <a:t>بانك            10.250            حسابهای پرداختني   400 </a:t>
            </a:r>
          </a:p>
          <a:p>
            <a:pPr>
              <a:buFontTx/>
              <a:buNone/>
            </a:pPr>
            <a:r>
              <a:rPr lang="fa-IR"/>
              <a:t>اثاثه           650 </a:t>
            </a:r>
          </a:p>
          <a:p>
            <a:pPr>
              <a:buFontTx/>
              <a:buNone/>
            </a:pPr>
            <a:r>
              <a:rPr lang="fa-IR"/>
              <a:t>ملزومات      100		سرمايه آقاي مالكي </a:t>
            </a:r>
            <a:r>
              <a:rPr lang="fa-IR" u="sng"/>
              <a:t>10.700</a:t>
            </a:r>
          </a:p>
          <a:p>
            <a:pPr>
              <a:buFontTx/>
              <a:buNone/>
            </a:pPr>
            <a:r>
              <a:rPr lang="fa-IR" sz="2400"/>
              <a:t>حسابهاي دريافتي</a:t>
            </a:r>
            <a:r>
              <a:rPr lang="fa-IR"/>
              <a:t> </a:t>
            </a:r>
            <a:r>
              <a:rPr lang="fa-IR" u="sng"/>
              <a:t>100</a:t>
            </a:r>
          </a:p>
          <a:p>
            <a:pPr>
              <a:buFontTx/>
              <a:buNone/>
            </a:pPr>
            <a:r>
              <a:rPr lang="fa-IR"/>
              <a:t>جمع دارائيها </a:t>
            </a:r>
            <a:r>
              <a:rPr lang="fa-IR" u="sng"/>
              <a:t>11.100 </a:t>
            </a:r>
            <a:r>
              <a:rPr lang="fa-IR"/>
              <a:t>جمع بدهيها و سرمايه   </a:t>
            </a:r>
            <a:r>
              <a:rPr lang="fa-IR" u="sng"/>
              <a:t>11.100</a:t>
            </a:r>
            <a:endParaRPr lang="en-US" u="sng"/>
          </a:p>
        </p:txBody>
      </p:sp>
      <p:sp>
        <p:nvSpPr>
          <p:cNvPr id="479240" name="Rectangle 8"/>
          <p:cNvSpPr>
            <a:spLocks noChangeArrowheads="1"/>
          </p:cNvSpPr>
          <p:nvPr/>
        </p:nvSpPr>
        <p:spPr bwMode="auto">
          <a:xfrm>
            <a:off x="3419475" y="260350"/>
            <a:ext cx="2836863"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تعميرگاه مالکي</a:t>
            </a:r>
          </a:p>
          <a:p>
            <a:pPr algn="ctr"/>
            <a:r>
              <a:rPr lang="fa-IR" sz="2000">
                <a:solidFill>
                  <a:schemeClr val="tx2"/>
                </a:solidFill>
                <a:cs typeface="Zar" pitchFamily="2" charset="-78"/>
              </a:rPr>
              <a:t>ترازنامه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17/12/</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a:xfrm>
            <a:off x="1093788" y="476250"/>
            <a:ext cx="7772400" cy="762000"/>
          </a:xfrm>
        </p:spPr>
        <p:txBody>
          <a:bodyPr/>
          <a:lstStyle/>
          <a:p>
            <a:r>
              <a:rPr lang="fa-IR">
                <a:solidFill>
                  <a:srgbClr val="0066FF"/>
                </a:solidFill>
              </a:rPr>
              <a:t>فعاليت نهم:</a:t>
            </a:r>
            <a:endParaRPr lang="en-US">
              <a:solidFill>
                <a:srgbClr val="0066FF"/>
              </a:solidFill>
            </a:endParaRPr>
          </a:p>
        </p:txBody>
      </p:sp>
      <p:sp>
        <p:nvSpPr>
          <p:cNvPr id="480259" name="Rectangle 3"/>
          <p:cNvSpPr>
            <a:spLocks noGrp="1" noChangeArrowheads="1"/>
          </p:cNvSpPr>
          <p:nvPr>
            <p:ph idx="1"/>
          </p:nvPr>
        </p:nvSpPr>
        <p:spPr>
          <a:xfrm>
            <a:off x="611188" y="1989138"/>
            <a:ext cx="7847012" cy="3306762"/>
          </a:xfrm>
        </p:spPr>
        <p:txBody>
          <a:bodyPr>
            <a:normAutofit/>
          </a:bodyPr>
          <a:lstStyle/>
          <a:p>
            <a:pPr>
              <a:buFontTx/>
              <a:buNone/>
            </a:pPr>
            <a:r>
              <a:rPr lang="fa-IR"/>
              <a:t>يكي از اثاثه خريداري به ارزش 50ريال معيوب بود آقاي مالكي آنرا عودت نموده و قرارشد از بدهي ايشان كسر گردد</a:t>
            </a:r>
          </a:p>
          <a:p>
            <a:pPr>
              <a:buFontTx/>
              <a:buNone/>
            </a:pPr>
            <a:r>
              <a:rPr lang="fa-IR"/>
              <a:t>تحليل:</a:t>
            </a:r>
          </a:p>
          <a:p>
            <a:pPr>
              <a:buFontTx/>
              <a:buNone/>
            </a:pPr>
            <a:r>
              <a:rPr lang="fa-IR"/>
              <a:t>از موجودي اثاثه اداري 50ريال كسر مي</a:t>
            </a:r>
            <a:r>
              <a:rPr lang="fa-IR">
                <a:cs typeface="Arial" pitchFamily="34" charset="0"/>
              </a:rPr>
              <a:t>‌</a:t>
            </a:r>
            <a:r>
              <a:rPr lang="fa-IR"/>
              <a:t>شود</a:t>
            </a:r>
          </a:p>
          <a:p>
            <a:pPr>
              <a:buFontTx/>
              <a:buNone/>
            </a:pPr>
            <a:r>
              <a:rPr lang="fa-IR"/>
              <a:t>از ميزان بدهي هم 50ريال كسر مي</a:t>
            </a:r>
            <a:r>
              <a:rPr lang="fa-IR">
                <a:cs typeface="Arial" pitchFamily="34" charset="0"/>
              </a:rPr>
              <a:t>‌</a:t>
            </a:r>
            <a:r>
              <a:rPr lang="fa-IR"/>
              <a:t>گردد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84" name="Rectangle 4" descr="Large confetti"/>
          <p:cNvSpPr>
            <a:spLocks noGrp="1" noChangeArrowheads="1"/>
          </p:cNvSpPr>
          <p:nvPr>
            <p:ph type="title"/>
          </p:nvPr>
        </p:nvSpPr>
        <p:spPr>
          <a:xfrm>
            <a:off x="1093788" y="476250"/>
            <a:ext cx="7772400" cy="762000"/>
          </a:xfrm>
          <a:noFill/>
          <a:ln/>
        </p:spPr>
        <p:txBody>
          <a:bodyPr/>
          <a:lstStyle/>
          <a:p>
            <a:r>
              <a:rPr lang="fa-IR"/>
              <a:t>ثبت تاثير فعاليت در معادله حسابداري</a:t>
            </a:r>
            <a:endParaRPr lang="en-US"/>
          </a:p>
        </p:txBody>
      </p:sp>
      <p:graphicFrame>
        <p:nvGraphicFramePr>
          <p:cNvPr id="481503" name="Group 223"/>
          <p:cNvGraphicFramePr>
            <a:graphicFrameLocks noGrp="1"/>
          </p:cNvGraphicFramePr>
          <p:nvPr>
            <p:ph type="tbl" idx="1"/>
          </p:nvPr>
        </p:nvGraphicFramePr>
        <p:xfrm>
          <a:off x="217488" y="1557338"/>
          <a:ext cx="8458200" cy="5059680"/>
        </p:xfrm>
        <a:graphic>
          <a:graphicData uri="http://schemas.openxmlformats.org/drawingml/2006/table">
            <a:tbl>
              <a:tblPr/>
              <a:tblGrid>
                <a:gridCol w="1427162">
                  <a:extLst>
                    <a:ext uri="{9D8B030D-6E8A-4147-A177-3AD203B41FA5}">
                      <a16:colId xmlns:a16="http://schemas.microsoft.com/office/drawing/2014/main" val="20000"/>
                    </a:ext>
                  </a:extLst>
                </a:gridCol>
                <a:gridCol w="2857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15975">
                  <a:extLst>
                    <a:ext uri="{9D8B030D-6E8A-4147-A177-3AD203B41FA5}">
                      <a16:colId xmlns:a16="http://schemas.microsoft.com/office/drawing/2014/main" val="20003"/>
                    </a:ext>
                  </a:extLst>
                </a:gridCol>
                <a:gridCol w="396875">
                  <a:extLst>
                    <a:ext uri="{9D8B030D-6E8A-4147-A177-3AD203B41FA5}">
                      <a16:colId xmlns:a16="http://schemas.microsoft.com/office/drawing/2014/main" val="20004"/>
                    </a:ext>
                  </a:extLst>
                </a:gridCol>
                <a:gridCol w="704850">
                  <a:extLst>
                    <a:ext uri="{9D8B030D-6E8A-4147-A177-3AD203B41FA5}">
                      <a16:colId xmlns:a16="http://schemas.microsoft.com/office/drawing/2014/main" val="20005"/>
                    </a:ext>
                  </a:extLst>
                </a:gridCol>
                <a:gridCol w="571500">
                  <a:extLst>
                    <a:ext uri="{9D8B030D-6E8A-4147-A177-3AD203B41FA5}">
                      <a16:colId xmlns:a16="http://schemas.microsoft.com/office/drawing/2014/main" val="20006"/>
                    </a:ext>
                  </a:extLst>
                </a:gridCol>
                <a:gridCol w="642938">
                  <a:extLst>
                    <a:ext uri="{9D8B030D-6E8A-4147-A177-3AD203B41FA5}">
                      <a16:colId xmlns:a16="http://schemas.microsoft.com/office/drawing/2014/main" val="20007"/>
                    </a:ext>
                  </a:extLst>
                </a:gridCol>
                <a:gridCol w="720725">
                  <a:extLst>
                    <a:ext uri="{9D8B030D-6E8A-4147-A177-3AD203B41FA5}">
                      <a16:colId xmlns:a16="http://schemas.microsoft.com/office/drawing/2014/main" val="20008"/>
                    </a:ext>
                  </a:extLst>
                </a:gridCol>
                <a:gridCol w="646112">
                  <a:extLst>
                    <a:ext uri="{9D8B030D-6E8A-4147-A177-3AD203B41FA5}">
                      <a16:colId xmlns:a16="http://schemas.microsoft.com/office/drawing/2014/main" val="20009"/>
                    </a:ext>
                  </a:extLst>
                </a:gridCol>
                <a:gridCol w="1031875">
                  <a:extLst>
                    <a:ext uri="{9D8B030D-6E8A-4147-A177-3AD203B41FA5}">
                      <a16:colId xmlns:a16="http://schemas.microsoft.com/office/drawing/2014/main" val="20010"/>
                    </a:ext>
                  </a:extLst>
                </a:gridCol>
                <a:gridCol w="357188">
                  <a:extLst>
                    <a:ext uri="{9D8B030D-6E8A-4147-A177-3AD203B41FA5}">
                      <a16:colId xmlns:a16="http://schemas.microsoft.com/office/drawing/2014/main" val="20011"/>
                    </a:ext>
                  </a:extLst>
                </a:gridCol>
              </a:tblGrid>
              <a:tr h="2841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حقوق صاحبان </a:t>
                      </a:r>
                      <a:r>
                        <a:rPr kumimoji="0" lang="fa-IR" sz="1800" b="1" i="0" u="none" strike="noStrike" cap="none" normalizeH="0" baseline="0" smtClean="0">
                          <a:ln>
                            <a:noFill/>
                          </a:ln>
                          <a:solidFill>
                            <a:schemeClr val="tx1"/>
                          </a:solidFill>
                          <a:effectLst/>
                          <a:latin typeface="Arial" pitchFamily="34" charset="0"/>
                          <a:cs typeface="Zar" pitchFamily="2" charset="-78"/>
                        </a:rPr>
                        <a:t>سرمايه</a:t>
                      </a: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بدهيها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4800" b="1" i="0" u="none" strike="noStrike" cap="none" normalizeH="0" baseline="0" smtClean="0">
                          <a:ln>
                            <a:noFill/>
                          </a:ln>
                          <a:solidFill>
                            <a:schemeClr val="tx1"/>
                          </a:solidFill>
                          <a:effectLst/>
                          <a:latin typeface="Arial" pitchFamily="34" charset="0"/>
                          <a:cs typeface="Zar" pitchFamily="2" charset="-78"/>
                        </a:rPr>
                        <a:t>=</a:t>
                      </a: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6">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دارائي</a:t>
                      </a:r>
                      <a:r>
                        <a:rPr kumimoji="0" lang="fa-IR" sz="2800" b="1" i="0" u="none" strike="noStrike" cap="none" normalizeH="0" baseline="0" smtClean="0">
                          <a:ln>
                            <a:noFill/>
                          </a:ln>
                          <a:solidFill>
                            <a:schemeClr val="tx1"/>
                          </a:solidFill>
                          <a:effectLst/>
                          <a:latin typeface="Arial" pitchFamily="34" charset="0"/>
                          <a:cs typeface="Arial" pitchFamily="34" charset="0"/>
                        </a:rPr>
                        <a:t>‌</a:t>
                      </a:r>
                      <a:r>
                        <a:rPr kumimoji="0" lang="fa-IR" sz="2800" b="1" i="0" u="none" strike="noStrike" cap="none" normalizeH="0" baseline="0" smtClean="0">
                          <a:ln>
                            <a:noFill/>
                          </a:ln>
                          <a:solidFill>
                            <a:schemeClr val="tx1"/>
                          </a:solidFill>
                          <a:effectLst/>
                          <a:latin typeface="Arial" pitchFamily="34" charset="0"/>
                          <a:cs typeface="Zar" pitchFamily="2" charset="-78"/>
                        </a:rPr>
                        <a:t>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447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سرمايه مالكي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حسابهاي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اسناد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000" b="1" i="0" u="none" strike="noStrike" cap="none" normalizeH="0" baseline="0" smtClean="0">
                          <a:ln>
                            <a:noFill/>
                          </a:ln>
                          <a:solidFill>
                            <a:schemeClr val="tx1"/>
                          </a:solidFill>
                          <a:effectLst/>
                          <a:latin typeface="Arial" pitchFamily="34" charset="0"/>
                          <a:cs typeface="Zar" pitchFamily="2" charset="-78"/>
                        </a:rPr>
                        <a:t>حسابهای دريافتني</a:t>
                      </a:r>
                      <a:endParaRPr kumimoji="0" lang="en-US" sz="1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ملزومات</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اثاثه</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بانك</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extLst>
                  <a:ext uri="{0D108BD9-81ED-4DB2-BD59-A6C34878D82A}">
                    <a16:rowId xmlns:a16="http://schemas.microsoft.com/office/drawing/2014/main" val="1000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 +</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r>
                        <a:rPr kumimoji="0" lang="fa-IR" sz="1600" b="0" i="0" u="none" strike="noStrike" cap="none" normalizeH="0" baseline="0" smtClean="0">
                          <a:ln>
                            <a:noFill/>
                          </a:ln>
                          <a:solidFill>
                            <a:schemeClr val="tx1"/>
                          </a:solidFill>
                          <a:effectLst/>
                          <a:latin typeface="Arial" pitchFamily="34" charset="0"/>
                          <a:cs typeface="Zar" pitchFamily="2" charset="-78"/>
                        </a:rPr>
                        <a:t>+</a:t>
                      </a: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3</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4</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5</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6</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7</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450+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8</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9</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481307" name="Rectangle 27"/>
          <p:cNvSpPr>
            <a:spLocks noChangeArrowheads="1"/>
          </p:cNvSpPr>
          <p:nvPr/>
        </p:nvSpPr>
        <p:spPr bwMode="auto">
          <a:xfrm rot="16200000">
            <a:off x="7452518" y="1989932"/>
            <a:ext cx="2087563" cy="215900"/>
          </a:xfrm>
          <a:prstGeom prst="rect">
            <a:avLst/>
          </a:prstGeom>
          <a:noFill/>
          <a:ln w="9525">
            <a:noFill/>
            <a:miter lim="800000"/>
            <a:headEnd/>
            <a:tailEnd/>
          </a:ln>
          <a:effectLst/>
        </p:spPr>
        <p:txBody>
          <a:bodyPr wrap="none" anchor="ctr"/>
          <a:lstStyle/>
          <a:p>
            <a:pPr algn="ctr" rtl="0" eaLnBrk="1" hangingPunct="1"/>
            <a:r>
              <a:rPr lang="fa-IR" sz="1600">
                <a:latin typeface="Times New Roman" pitchFamily="18" charset="0"/>
                <a:cs typeface="Zar" pitchFamily="2" charset="-78"/>
              </a:rPr>
              <a:t>شماره فعاليت</a:t>
            </a:r>
            <a:endParaRPr lang="en-US" sz="1600">
              <a:latin typeface="Times New Roman" pitchFamily="18" charset="0"/>
              <a:cs typeface="Zar"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1093788" y="404813"/>
            <a:ext cx="7772400" cy="762000"/>
          </a:xfrm>
        </p:spPr>
        <p:txBody>
          <a:bodyPr/>
          <a:lstStyle/>
          <a:p>
            <a:r>
              <a:rPr lang="fa-IR">
                <a:solidFill>
                  <a:srgbClr val="0066FF"/>
                </a:solidFill>
              </a:rPr>
              <a:t>فعاليت دهم:</a:t>
            </a:r>
            <a:endParaRPr lang="en-US">
              <a:solidFill>
                <a:srgbClr val="0066FF"/>
              </a:solidFill>
            </a:endParaRPr>
          </a:p>
        </p:txBody>
      </p:sp>
      <p:sp>
        <p:nvSpPr>
          <p:cNvPr id="482307" name="Rectangle 3"/>
          <p:cNvSpPr>
            <a:spLocks noGrp="1" noChangeArrowheads="1"/>
          </p:cNvSpPr>
          <p:nvPr>
            <p:ph idx="1"/>
          </p:nvPr>
        </p:nvSpPr>
        <p:spPr>
          <a:xfrm>
            <a:off x="611188" y="1989138"/>
            <a:ext cx="7847012" cy="3306762"/>
          </a:xfrm>
        </p:spPr>
        <p:txBody>
          <a:bodyPr>
            <a:normAutofit/>
          </a:bodyPr>
          <a:lstStyle/>
          <a:p>
            <a:pPr>
              <a:buFontTx/>
              <a:buNone/>
            </a:pPr>
            <a:r>
              <a:rPr lang="fa-IR"/>
              <a:t>آقاي مالكي با واريز مبلغ 5000ريال به حساب بانكي سرمايه گذاري خودرا در موسسه افزايش داد</a:t>
            </a:r>
          </a:p>
          <a:p>
            <a:pPr>
              <a:buFontTx/>
              <a:buNone/>
            </a:pPr>
            <a:r>
              <a:rPr lang="fa-IR"/>
              <a:t>تحليل:</a:t>
            </a:r>
          </a:p>
          <a:p>
            <a:pPr>
              <a:buFontTx/>
              <a:buNone/>
            </a:pPr>
            <a:r>
              <a:rPr lang="fa-IR"/>
              <a:t>با اين اقدام، سرمايه ايشان به ميزان 5000ريال افزايش مي</a:t>
            </a:r>
            <a:r>
              <a:rPr lang="fa-IR">
                <a:cs typeface="Arial" pitchFamily="34" charset="0"/>
              </a:rPr>
              <a:t>‌</a:t>
            </a:r>
            <a:r>
              <a:rPr lang="fa-IR"/>
              <a:t>يابد</a:t>
            </a:r>
          </a:p>
          <a:p>
            <a:pPr>
              <a:buFontTx/>
              <a:buNone/>
            </a:pPr>
            <a:r>
              <a:rPr lang="fa-IR"/>
              <a:t>موجودي حساب بانك نيز 5000ريال اضافه مي</a:t>
            </a:r>
            <a:r>
              <a:rPr lang="fa-IR">
                <a:cs typeface="Arial" pitchFamily="34" charset="0"/>
              </a:rPr>
              <a:t>‌</a:t>
            </a:r>
            <a:r>
              <a:rPr lang="fa-IR"/>
              <a:t>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3332" name="Rectangle 4" descr="Large confetti"/>
          <p:cNvSpPr>
            <a:spLocks noGrp="1" noChangeArrowheads="1"/>
          </p:cNvSpPr>
          <p:nvPr>
            <p:ph type="title"/>
          </p:nvPr>
        </p:nvSpPr>
        <p:spPr>
          <a:xfrm>
            <a:off x="1093788" y="476250"/>
            <a:ext cx="7772400" cy="762000"/>
          </a:xfrm>
          <a:noFill/>
          <a:ln/>
        </p:spPr>
        <p:txBody>
          <a:bodyPr/>
          <a:lstStyle/>
          <a:p>
            <a:r>
              <a:rPr lang="fa-IR"/>
              <a:t>ثبت تاثير فعاليت در معادله حسابداري</a:t>
            </a:r>
            <a:endParaRPr lang="en-US"/>
          </a:p>
        </p:txBody>
      </p:sp>
      <p:graphicFrame>
        <p:nvGraphicFramePr>
          <p:cNvPr id="483553" name="Group 225"/>
          <p:cNvGraphicFramePr>
            <a:graphicFrameLocks noGrp="1"/>
          </p:cNvGraphicFramePr>
          <p:nvPr>
            <p:ph type="tbl" idx="1"/>
          </p:nvPr>
        </p:nvGraphicFramePr>
        <p:xfrm>
          <a:off x="217488" y="1557338"/>
          <a:ext cx="8458200" cy="5090160"/>
        </p:xfrm>
        <a:graphic>
          <a:graphicData uri="http://schemas.openxmlformats.org/drawingml/2006/table">
            <a:tbl>
              <a:tblPr/>
              <a:tblGrid>
                <a:gridCol w="1427162">
                  <a:extLst>
                    <a:ext uri="{9D8B030D-6E8A-4147-A177-3AD203B41FA5}">
                      <a16:colId xmlns:a16="http://schemas.microsoft.com/office/drawing/2014/main" val="20000"/>
                    </a:ext>
                  </a:extLst>
                </a:gridCol>
                <a:gridCol w="2857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15975">
                  <a:extLst>
                    <a:ext uri="{9D8B030D-6E8A-4147-A177-3AD203B41FA5}">
                      <a16:colId xmlns:a16="http://schemas.microsoft.com/office/drawing/2014/main" val="20003"/>
                    </a:ext>
                  </a:extLst>
                </a:gridCol>
                <a:gridCol w="396875">
                  <a:extLst>
                    <a:ext uri="{9D8B030D-6E8A-4147-A177-3AD203B41FA5}">
                      <a16:colId xmlns:a16="http://schemas.microsoft.com/office/drawing/2014/main" val="20004"/>
                    </a:ext>
                  </a:extLst>
                </a:gridCol>
                <a:gridCol w="704850">
                  <a:extLst>
                    <a:ext uri="{9D8B030D-6E8A-4147-A177-3AD203B41FA5}">
                      <a16:colId xmlns:a16="http://schemas.microsoft.com/office/drawing/2014/main" val="20005"/>
                    </a:ext>
                  </a:extLst>
                </a:gridCol>
                <a:gridCol w="571500">
                  <a:extLst>
                    <a:ext uri="{9D8B030D-6E8A-4147-A177-3AD203B41FA5}">
                      <a16:colId xmlns:a16="http://schemas.microsoft.com/office/drawing/2014/main" val="20006"/>
                    </a:ext>
                  </a:extLst>
                </a:gridCol>
                <a:gridCol w="642938">
                  <a:extLst>
                    <a:ext uri="{9D8B030D-6E8A-4147-A177-3AD203B41FA5}">
                      <a16:colId xmlns:a16="http://schemas.microsoft.com/office/drawing/2014/main" val="20007"/>
                    </a:ext>
                  </a:extLst>
                </a:gridCol>
                <a:gridCol w="720725">
                  <a:extLst>
                    <a:ext uri="{9D8B030D-6E8A-4147-A177-3AD203B41FA5}">
                      <a16:colId xmlns:a16="http://schemas.microsoft.com/office/drawing/2014/main" val="20008"/>
                    </a:ext>
                  </a:extLst>
                </a:gridCol>
                <a:gridCol w="646112">
                  <a:extLst>
                    <a:ext uri="{9D8B030D-6E8A-4147-A177-3AD203B41FA5}">
                      <a16:colId xmlns:a16="http://schemas.microsoft.com/office/drawing/2014/main" val="20009"/>
                    </a:ext>
                  </a:extLst>
                </a:gridCol>
                <a:gridCol w="1031875">
                  <a:extLst>
                    <a:ext uri="{9D8B030D-6E8A-4147-A177-3AD203B41FA5}">
                      <a16:colId xmlns:a16="http://schemas.microsoft.com/office/drawing/2014/main" val="20010"/>
                    </a:ext>
                  </a:extLst>
                </a:gridCol>
                <a:gridCol w="357188">
                  <a:extLst>
                    <a:ext uri="{9D8B030D-6E8A-4147-A177-3AD203B41FA5}">
                      <a16:colId xmlns:a16="http://schemas.microsoft.com/office/drawing/2014/main" val="20011"/>
                    </a:ext>
                  </a:extLst>
                </a:gridCol>
              </a:tblGrid>
              <a:tr h="2841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dirty="0" smtClean="0">
                          <a:ln>
                            <a:noFill/>
                          </a:ln>
                          <a:solidFill>
                            <a:schemeClr val="tx1"/>
                          </a:solidFill>
                          <a:effectLst/>
                          <a:latin typeface="Arial" pitchFamily="34" charset="0"/>
                          <a:cs typeface="Zar" pitchFamily="2" charset="-78"/>
                        </a:rPr>
                        <a:t>حقوق صاحبان </a:t>
                      </a:r>
                      <a:r>
                        <a:rPr kumimoji="0" lang="fa-IR" sz="1800" b="1" i="0" u="none" strike="noStrike" cap="none" normalizeH="0" baseline="0" dirty="0" smtClean="0">
                          <a:ln>
                            <a:noFill/>
                          </a:ln>
                          <a:solidFill>
                            <a:schemeClr val="tx1"/>
                          </a:solidFill>
                          <a:effectLst/>
                          <a:latin typeface="Arial" pitchFamily="34" charset="0"/>
                          <a:cs typeface="Zar" pitchFamily="2" charset="-78"/>
                        </a:rPr>
                        <a:t>سرمايه</a:t>
                      </a:r>
                      <a:endParaRPr kumimoji="0" lang="en-US" sz="1800" b="1" i="0" u="none" strike="noStrike" cap="none" normalizeH="0" baseline="0" dirty="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بدهيها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4800" b="1" i="0" u="none" strike="noStrike" cap="none" normalizeH="0" baseline="0" smtClean="0">
                          <a:ln>
                            <a:noFill/>
                          </a:ln>
                          <a:solidFill>
                            <a:schemeClr val="tx1"/>
                          </a:solidFill>
                          <a:effectLst/>
                          <a:latin typeface="Arial" pitchFamily="34" charset="0"/>
                          <a:cs typeface="Zar" pitchFamily="2" charset="-78"/>
                        </a:rPr>
                        <a:t>=</a:t>
                      </a: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6">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دارائي</a:t>
                      </a:r>
                      <a:r>
                        <a:rPr kumimoji="0" lang="fa-IR" sz="2800" b="1" i="0" u="none" strike="noStrike" cap="none" normalizeH="0" baseline="0" smtClean="0">
                          <a:ln>
                            <a:noFill/>
                          </a:ln>
                          <a:solidFill>
                            <a:schemeClr val="tx1"/>
                          </a:solidFill>
                          <a:effectLst/>
                          <a:latin typeface="Arial" pitchFamily="34" charset="0"/>
                          <a:cs typeface="Arial" pitchFamily="34" charset="0"/>
                        </a:rPr>
                        <a:t>‌</a:t>
                      </a:r>
                      <a:r>
                        <a:rPr kumimoji="0" lang="fa-IR" sz="2800" b="1" i="0" u="none" strike="noStrike" cap="none" normalizeH="0" baseline="0" smtClean="0">
                          <a:ln>
                            <a:noFill/>
                          </a:ln>
                          <a:solidFill>
                            <a:schemeClr val="tx1"/>
                          </a:solidFill>
                          <a:effectLst/>
                          <a:latin typeface="Arial" pitchFamily="34" charset="0"/>
                          <a:cs typeface="Zar" pitchFamily="2" charset="-78"/>
                        </a:rPr>
                        <a:t>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447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سرمايه مالكي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dirty="0" smtClean="0">
                          <a:ln>
                            <a:noFill/>
                          </a:ln>
                          <a:solidFill>
                            <a:schemeClr val="tx1"/>
                          </a:solidFill>
                          <a:effectLst/>
                          <a:latin typeface="Arial" pitchFamily="34" charset="0"/>
                          <a:cs typeface="Zar" pitchFamily="2" charset="-78"/>
                        </a:rPr>
                        <a:t>حسابهاي پرداختني</a:t>
                      </a:r>
                      <a:endParaRPr kumimoji="0" lang="en-US" sz="1400" b="1" i="0" u="none" strike="noStrike" cap="none" normalizeH="0" baseline="0" dirty="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اسناد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000" b="1" i="0" u="none" strike="noStrike" cap="none" normalizeH="0" baseline="0" smtClean="0">
                          <a:ln>
                            <a:noFill/>
                          </a:ln>
                          <a:solidFill>
                            <a:schemeClr val="tx1"/>
                          </a:solidFill>
                          <a:effectLst/>
                          <a:latin typeface="Arial" pitchFamily="34" charset="0"/>
                          <a:cs typeface="Zar" pitchFamily="2" charset="-78"/>
                        </a:rPr>
                        <a:t>حسابهای دريافتني</a:t>
                      </a:r>
                      <a:endParaRPr kumimoji="0" lang="en-US" sz="1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ملزومات</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اثاثه</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بانك</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extLst>
                  <a:ext uri="{0D108BD9-81ED-4DB2-BD59-A6C34878D82A}">
                    <a16:rowId xmlns:a16="http://schemas.microsoft.com/office/drawing/2014/main" val="1000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 +</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r>
                        <a:rPr kumimoji="0" lang="fa-IR" sz="1600" b="0" i="0" u="none" strike="noStrike" cap="none" normalizeH="0" baseline="0" smtClean="0">
                          <a:ln>
                            <a:noFill/>
                          </a:ln>
                          <a:solidFill>
                            <a:schemeClr val="tx1"/>
                          </a:solidFill>
                          <a:effectLst/>
                          <a:latin typeface="Arial" pitchFamily="34" charset="0"/>
                          <a:cs typeface="Zar" pitchFamily="2" charset="-78"/>
                        </a:rPr>
                        <a:t>+</a:t>
                      </a: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3</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4</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5</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6</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7</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450+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8</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9</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10</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483355" name="Rectangle 27"/>
          <p:cNvSpPr>
            <a:spLocks noChangeArrowheads="1"/>
          </p:cNvSpPr>
          <p:nvPr/>
        </p:nvSpPr>
        <p:spPr bwMode="auto">
          <a:xfrm rot="16200000">
            <a:off x="7452518" y="1989932"/>
            <a:ext cx="2087563" cy="215900"/>
          </a:xfrm>
          <a:prstGeom prst="rect">
            <a:avLst/>
          </a:prstGeom>
          <a:noFill/>
          <a:ln w="9525">
            <a:noFill/>
            <a:miter lim="800000"/>
            <a:headEnd/>
            <a:tailEnd/>
          </a:ln>
          <a:effectLst/>
        </p:spPr>
        <p:txBody>
          <a:bodyPr wrap="none" anchor="ctr"/>
          <a:lstStyle/>
          <a:p>
            <a:pPr algn="ctr" rtl="0" eaLnBrk="1" hangingPunct="1"/>
            <a:r>
              <a:rPr lang="fa-IR" sz="1600">
                <a:latin typeface="Times New Roman" pitchFamily="18" charset="0"/>
                <a:cs typeface="Zar" pitchFamily="2" charset="-78"/>
              </a:rPr>
              <a:t>شماره فعاليت</a:t>
            </a:r>
            <a:endParaRPr lang="en-US" sz="1600">
              <a:latin typeface="Times New Roman" pitchFamily="18" charset="0"/>
              <a:cs typeface="Zar"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4357" name="Rectangle 5"/>
          <p:cNvSpPr>
            <a:spLocks noGrp="1" noChangeArrowheads="1"/>
          </p:cNvSpPr>
          <p:nvPr>
            <p:ph idx="1"/>
          </p:nvPr>
        </p:nvSpPr>
        <p:spPr>
          <a:xfrm>
            <a:off x="290513" y="1989138"/>
            <a:ext cx="8458200" cy="3500437"/>
          </a:xfrm>
          <a:noFill/>
          <a:ln/>
        </p:spPr>
        <p:txBody>
          <a:bodyPr>
            <a:normAutofit/>
          </a:bodyPr>
          <a:lstStyle/>
          <a:p>
            <a:pPr>
              <a:buFontTx/>
              <a:buNone/>
            </a:pPr>
            <a:r>
              <a:rPr lang="fa-IR"/>
              <a:t>دارائيها: 		</a:t>
            </a:r>
            <a:r>
              <a:rPr lang="fa-IR" sz="2800"/>
              <a:t>بدهيها و حقوق صاحبان سرمايه:</a:t>
            </a:r>
          </a:p>
          <a:p>
            <a:pPr>
              <a:buFontTx/>
              <a:buNone/>
            </a:pPr>
            <a:r>
              <a:rPr lang="fa-IR"/>
              <a:t>بانك            15.250            حسابهای پرداختني   350 </a:t>
            </a:r>
          </a:p>
          <a:p>
            <a:pPr>
              <a:buFontTx/>
              <a:buNone/>
            </a:pPr>
            <a:r>
              <a:rPr lang="fa-IR"/>
              <a:t>اثاثه           600 </a:t>
            </a:r>
          </a:p>
          <a:p>
            <a:pPr>
              <a:buFontTx/>
              <a:buNone/>
            </a:pPr>
            <a:r>
              <a:rPr lang="fa-IR"/>
              <a:t>ملزومات      100		سرمايه آقاي مالكي </a:t>
            </a:r>
            <a:r>
              <a:rPr lang="fa-IR" u="sng"/>
              <a:t>15.700</a:t>
            </a:r>
          </a:p>
          <a:p>
            <a:pPr>
              <a:buFontTx/>
              <a:buNone/>
            </a:pPr>
            <a:r>
              <a:rPr lang="fa-IR" sz="2400"/>
              <a:t>حسابهاي دريافتني</a:t>
            </a:r>
            <a:r>
              <a:rPr lang="fa-IR"/>
              <a:t> </a:t>
            </a:r>
            <a:r>
              <a:rPr lang="fa-IR" u="sng"/>
              <a:t>100</a:t>
            </a:r>
          </a:p>
          <a:p>
            <a:pPr>
              <a:buFontTx/>
              <a:buNone/>
            </a:pPr>
            <a:r>
              <a:rPr lang="fa-IR"/>
              <a:t>جمع دارائيها </a:t>
            </a:r>
            <a:r>
              <a:rPr lang="fa-IR" u="sng"/>
              <a:t>16.050 </a:t>
            </a:r>
            <a:r>
              <a:rPr lang="fa-IR"/>
              <a:t>جمع بدهيها و سرمايه </a:t>
            </a:r>
            <a:r>
              <a:rPr lang="fa-IR" u="sng"/>
              <a:t>16.050</a:t>
            </a:r>
            <a:endParaRPr lang="en-US" u="sng"/>
          </a:p>
        </p:txBody>
      </p:sp>
      <p:sp>
        <p:nvSpPr>
          <p:cNvPr id="484360" name="Rectangle 8"/>
          <p:cNvSpPr>
            <a:spLocks noChangeArrowheads="1"/>
          </p:cNvSpPr>
          <p:nvPr/>
        </p:nvSpPr>
        <p:spPr bwMode="auto">
          <a:xfrm>
            <a:off x="3419475" y="260350"/>
            <a:ext cx="2836863"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تعميرگاه مالکي</a:t>
            </a:r>
          </a:p>
          <a:p>
            <a:pPr algn="ctr"/>
            <a:r>
              <a:rPr lang="fa-IR" sz="2000">
                <a:solidFill>
                  <a:schemeClr val="tx2"/>
                </a:solidFill>
                <a:cs typeface="Zar" pitchFamily="2" charset="-78"/>
              </a:rPr>
              <a:t>ترازنامه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19/12/</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1093788" y="404813"/>
            <a:ext cx="7772400" cy="762000"/>
          </a:xfrm>
        </p:spPr>
        <p:txBody>
          <a:bodyPr/>
          <a:lstStyle/>
          <a:p>
            <a:r>
              <a:rPr lang="fa-IR">
                <a:solidFill>
                  <a:srgbClr val="0066FF"/>
                </a:solidFill>
              </a:rPr>
              <a:t>فعاليت يازدهم:</a:t>
            </a:r>
            <a:endParaRPr lang="en-US">
              <a:solidFill>
                <a:srgbClr val="0066FF"/>
              </a:solidFill>
            </a:endParaRPr>
          </a:p>
        </p:txBody>
      </p:sp>
      <p:sp>
        <p:nvSpPr>
          <p:cNvPr id="485379" name="Rectangle 3"/>
          <p:cNvSpPr>
            <a:spLocks noGrp="1" noChangeArrowheads="1"/>
          </p:cNvSpPr>
          <p:nvPr>
            <p:ph idx="1"/>
          </p:nvPr>
        </p:nvSpPr>
        <p:spPr>
          <a:xfrm>
            <a:off x="611188" y="1989138"/>
            <a:ext cx="7847012" cy="3306762"/>
          </a:xfrm>
        </p:spPr>
        <p:txBody>
          <a:bodyPr>
            <a:normAutofit/>
          </a:bodyPr>
          <a:lstStyle/>
          <a:p>
            <a:pPr>
              <a:buFontTx/>
              <a:buNone/>
            </a:pPr>
            <a:r>
              <a:rPr lang="fa-IR"/>
              <a:t>آقاي مالكي مبلغ 300ريال جهت مخارج شخصي از حساب بانك برداشت نمود.</a:t>
            </a:r>
          </a:p>
          <a:p>
            <a:pPr>
              <a:buFontTx/>
              <a:buNone/>
            </a:pPr>
            <a:r>
              <a:rPr lang="fa-IR"/>
              <a:t>تحليل:</a:t>
            </a:r>
          </a:p>
          <a:p>
            <a:pPr>
              <a:buFontTx/>
              <a:buNone/>
            </a:pPr>
            <a:r>
              <a:rPr lang="fa-IR"/>
              <a:t>با اين اقدام، سرمايه ايشان به ميزان 300ريال کاهش مي</a:t>
            </a:r>
            <a:r>
              <a:rPr lang="fa-IR">
                <a:cs typeface="Arial" pitchFamily="34" charset="0"/>
              </a:rPr>
              <a:t>‌</a:t>
            </a:r>
            <a:r>
              <a:rPr lang="fa-IR"/>
              <a:t>يابد</a:t>
            </a:r>
          </a:p>
          <a:p>
            <a:pPr>
              <a:buFontTx/>
              <a:buNone/>
            </a:pPr>
            <a:r>
              <a:rPr lang="fa-IR"/>
              <a:t>از موجودي حساب بانك نيز 300ريال کاسته مي</a:t>
            </a:r>
            <a:r>
              <a:rPr lang="fa-IR">
                <a:cs typeface="Arial" pitchFamily="34" charset="0"/>
              </a:rPr>
              <a:t>‌</a:t>
            </a:r>
            <a:r>
              <a:rPr lang="fa-IR"/>
              <a:t>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6610" name="Rectangle 2" descr="Large confetti"/>
          <p:cNvSpPr>
            <a:spLocks noGrp="1" noChangeArrowheads="1"/>
          </p:cNvSpPr>
          <p:nvPr>
            <p:ph type="title"/>
          </p:nvPr>
        </p:nvSpPr>
        <p:spPr>
          <a:xfrm>
            <a:off x="1093788" y="476250"/>
            <a:ext cx="7772400" cy="762000"/>
          </a:xfrm>
          <a:noFill/>
          <a:ln/>
        </p:spPr>
        <p:txBody>
          <a:bodyPr/>
          <a:lstStyle/>
          <a:p>
            <a:r>
              <a:rPr lang="fa-IR"/>
              <a:t>ثبت تاثير فعاليت در معادله حسابداري</a:t>
            </a:r>
            <a:endParaRPr lang="en-US"/>
          </a:p>
        </p:txBody>
      </p:sp>
      <p:graphicFrame>
        <p:nvGraphicFramePr>
          <p:cNvPr id="836802" name="Group 194"/>
          <p:cNvGraphicFramePr>
            <a:graphicFrameLocks noGrp="1"/>
          </p:cNvGraphicFramePr>
          <p:nvPr>
            <p:ph type="tbl" idx="1"/>
          </p:nvPr>
        </p:nvGraphicFramePr>
        <p:xfrm>
          <a:off x="217488" y="1557338"/>
          <a:ext cx="8458200" cy="5120640"/>
        </p:xfrm>
        <a:graphic>
          <a:graphicData uri="http://schemas.openxmlformats.org/drawingml/2006/table">
            <a:tbl>
              <a:tblPr/>
              <a:tblGrid>
                <a:gridCol w="1427162">
                  <a:extLst>
                    <a:ext uri="{9D8B030D-6E8A-4147-A177-3AD203B41FA5}">
                      <a16:colId xmlns:a16="http://schemas.microsoft.com/office/drawing/2014/main" val="20000"/>
                    </a:ext>
                  </a:extLst>
                </a:gridCol>
                <a:gridCol w="2857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15975">
                  <a:extLst>
                    <a:ext uri="{9D8B030D-6E8A-4147-A177-3AD203B41FA5}">
                      <a16:colId xmlns:a16="http://schemas.microsoft.com/office/drawing/2014/main" val="20003"/>
                    </a:ext>
                  </a:extLst>
                </a:gridCol>
                <a:gridCol w="396875">
                  <a:extLst>
                    <a:ext uri="{9D8B030D-6E8A-4147-A177-3AD203B41FA5}">
                      <a16:colId xmlns:a16="http://schemas.microsoft.com/office/drawing/2014/main" val="20004"/>
                    </a:ext>
                  </a:extLst>
                </a:gridCol>
                <a:gridCol w="704850">
                  <a:extLst>
                    <a:ext uri="{9D8B030D-6E8A-4147-A177-3AD203B41FA5}">
                      <a16:colId xmlns:a16="http://schemas.microsoft.com/office/drawing/2014/main" val="20005"/>
                    </a:ext>
                  </a:extLst>
                </a:gridCol>
                <a:gridCol w="571500">
                  <a:extLst>
                    <a:ext uri="{9D8B030D-6E8A-4147-A177-3AD203B41FA5}">
                      <a16:colId xmlns:a16="http://schemas.microsoft.com/office/drawing/2014/main" val="20006"/>
                    </a:ext>
                  </a:extLst>
                </a:gridCol>
                <a:gridCol w="642938">
                  <a:extLst>
                    <a:ext uri="{9D8B030D-6E8A-4147-A177-3AD203B41FA5}">
                      <a16:colId xmlns:a16="http://schemas.microsoft.com/office/drawing/2014/main" val="20007"/>
                    </a:ext>
                  </a:extLst>
                </a:gridCol>
                <a:gridCol w="720725">
                  <a:extLst>
                    <a:ext uri="{9D8B030D-6E8A-4147-A177-3AD203B41FA5}">
                      <a16:colId xmlns:a16="http://schemas.microsoft.com/office/drawing/2014/main" val="20008"/>
                    </a:ext>
                  </a:extLst>
                </a:gridCol>
                <a:gridCol w="646112">
                  <a:extLst>
                    <a:ext uri="{9D8B030D-6E8A-4147-A177-3AD203B41FA5}">
                      <a16:colId xmlns:a16="http://schemas.microsoft.com/office/drawing/2014/main" val="20009"/>
                    </a:ext>
                  </a:extLst>
                </a:gridCol>
                <a:gridCol w="1031875">
                  <a:extLst>
                    <a:ext uri="{9D8B030D-6E8A-4147-A177-3AD203B41FA5}">
                      <a16:colId xmlns:a16="http://schemas.microsoft.com/office/drawing/2014/main" val="20010"/>
                    </a:ext>
                  </a:extLst>
                </a:gridCol>
                <a:gridCol w="357188">
                  <a:extLst>
                    <a:ext uri="{9D8B030D-6E8A-4147-A177-3AD203B41FA5}">
                      <a16:colId xmlns:a16="http://schemas.microsoft.com/office/drawing/2014/main" val="20011"/>
                    </a:ext>
                  </a:extLst>
                </a:gridCol>
              </a:tblGrid>
              <a:tr h="284163">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حقوق صاحبان </a:t>
                      </a:r>
                      <a:r>
                        <a:rPr kumimoji="0" lang="fa-IR" sz="1800" b="1" i="0" u="none" strike="noStrike" cap="none" normalizeH="0" baseline="0" smtClean="0">
                          <a:ln>
                            <a:noFill/>
                          </a:ln>
                          <a:solidFill>
                            <a:schemeClr val="tx1"/>
                          </a:solidFill>
                          <a:effectLst/>
                          <a:latin typeface="Arial" pitchFamily="34" charset="0"/>
                          <a:cs typeface="Zar" pitchFamily="2" charset="-78"/>
                        </a:rPr>
                        <a:t>سرمايه</a:t>
                      </a:r>
                      <a:endParaRPr kumimoji="0" lang="en-US" sz="1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بدهيها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rowSpan="14">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4800" b="1" i="0" u="none" strike="noStrike" cap="none" normalizeH="0" baseline="0" smtClean="0">
                          <a:ln>
                            <a:noFill/>
                          </a:ln>
                          <a:solidFill>
                            <a:schemeClr val="tx1"/>
                          </a:solidFill>
                          <a:effectLst/>
                          <a:latin typeface="Arial" pitchFamily="34" charset="0"/>
                          <a:cs typeface="Zar" pitchFamily="2" charset="-78"/>
                        </a:rPr>
                        <a:t>=</a:t>
                      </a: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6">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2800" b="1" i="0" u="none" strike="noStrike" cap="none" normalizeH="0" baseline="0" smtClean="0">
                          <a:ln>
                            <a:noFill/>
                          </a:ln>
                          <a:solidFill>
                            <a:schemeClr val="tx1"/>
                          </a:solidFill>
                          <a:effectLst/>
                          <a:latin typeface="Arial" pitchFamily="34" charset="0"/>
                          <a:cs typeface="Zar" pitchFamily="2" charset="-78"/>
                        </a:rPr>
                        <a:t>دارائي</a:t>
                      </a:r>
                      <a:r>
                        <a:rPr kumimoji="0" lang="fa-IR" sz="2800" b="1" i="0" u="none" strike="noStrike" cap="none" normalizeH="0" baseline="0" smtClean="0">
                          <a:ln>
                            <a:noFill/>
                          </a:ln>
                          <a:solidFill>
                            <a:schemeClr val="tx1"/>
                          </a:solidFill>
                          <a:effectLst/>
                          <a:latin typeface="Arial" pitchFamily="34" charset="0"/>
                          <a:cs typeface="Arial" pitchFamily="34" charset="0"/>
                        </a:rPr>
                        <a:t>‌</a:t>
                      </a:r>
                      <a:r>
                        <a:rPr kumimoji="0" lang="fa-IR" sz="2800" b="1" i="0" u="none" strike="noStrike" cap="none" normalizeH="0" baseline="0" smtClean="0">
                          <a:ln>
                            <a:noFill/>
                          </a:ln>
                          <a:solidFill>
                            <a:schemeClr val="tx1"/>
                          </a:solidFill>
                          <a:effectLst/>
                          <a:latin typeface="Arial" pitchFamily="34" charset="0"/>
                          <a:cs typeface="Zar" pitchFamily="2" charset="-78"/>
                        </a:rPr>
                        <a:t>ها</a:t>
                      </a: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28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4475">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سرمايه مالكي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حسابهاي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اسناد پرداختني</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000" b="1" i="0" u="none" strike="noStrike" cap="none" normalizeH="0" baseline="0" smtClean="0">
                          <a:ln>
                            <a:noFill/>
                          </a:ln>
                          <a:solidFill>
                            <a:schemeClr val="tx1"/>
                          </a:solidFill>
                          <a:effectLst/>
                          <a:latin typeface="Arial" pitchFamily="34" charset="0"/>
                          <a:cs typeface="Zar" pitchFamily="2" charset="-78"/>
                        </a:rPr>
                        <a:t>حسابهای دريافتني</a:t>
                      </a:r>
                      <a:endParaRPr kumimoji="0" lang="en-US" sz="10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ملزومات</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اثاثه</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بانك</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extLst>
                  <a:ext uri="{0D108BD9-81ED-4DB2-BD59-A6C34878D82A}">
                    <a16:rowId xmlns:a16="http://schemas.microsoft.com/office/drawing/2014/main" val="1000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10.000 +</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2</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r>
                        <a:rPr kumimoji="0" lang="fa-IR" sz="1600" b="0" i="0" u="none" strike="noStrike" cap="none" normalizeH="0" baseline="0" smtClean="0">
                          <a:ln>
                            <a:noFill/>
                          </a:ln>
                          <a:solidFill>
                            <a:schemeClr val="tx1"/>
                          </a:solidFill>
                          <a:effectLst/>
                          <a:latin typeface="Arial" pitchFamily="34" charset="0"/>
                          <a:cs typeface="Zar" pitchFamily="2" charset="-78"/>
                        </a:rPr>
                        <a:t>+</a:t>
                      </a: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3</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4</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250+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5</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6</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7</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450+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150-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8</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9</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5000+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10</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600" b="1" i="0" u="none" strike="noStrike" cap="none" normalizeH="0" baseline="0" smtClean="0">
                          <a:ln>
                            <a:noFill/>
                          </a:ln>
                          <a:solidFill>
                            <a:schemeClr val="tx1"/>
                          </a:solidFill>
                          <a:effectLst/>
                          <a:latin typeface="Arial" pitchFamily="34" charset="0"/>
                          <a:cs typeface="Zar" pitchFamily="2" charset="-78"/>
                        </a:rPr>
                        <a:t>300-</a:t>
                      </a:r>
                      <a:endParaRPr kumimoji="0" lang="en-US" sz="16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sz="1400" b="1" i="0" u="none" strike="noStrike" cap="none" normalizeH="0" baseline="0" smtClean="0">
                          <a:ln>
                            <a:noFill/>
                          </a:ln>
                          <a:solidFill>
                            <a:schemeClr val="tx1"/>
                          </a:solidFill>
                          <a:effectLst/>
                          <a:latin typeface="Arial" pitchFamily="34" charset="0"/>
                          <a:cs typeface="Zar" pitchFamily="2" charset="-78"/>
                        </a:rPr>
                        <a:t>11</a:t>
                      </a: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lgDash"/>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41288">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lgDash"/>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0"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lgDash"/>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1400" b="1" i="0" u="none" strike="noStrike" cap="none" normalizeH="0" baseline="0" smtClean="0">
                        <a:ln>
                          <a:noFill/>
                        </a:ln>
                        <a:solidFill>
                          <a:schemeClr val="tx1"/>
                        </a:solidFill>
                        <a:effectLst/>
                        <a:latin typeface="Arial" pitchFamily="34" charset="0"/>
                        <a:cs typeface="Zar" pitchFamily="2" charset="-7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lg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836611" name="Rectangle 3"/>
          <p:cNvSpPr>
            <a:spLocks noChangeArrowheads="1"/>
          </p:cNvSpPr>
          <p:nvPr/>
        </p:nvSpPr>
        <p:spPr bwMode="auto">
          <a:xfrm rot="16200000">
            <a:off x="7452518" y="1989932"/>
            <a:ext cx="2087563" cy="215900"/>
          </a:xfrm>
          <a:prstGeom prst="rect">
            <a:avLst/>
          </a:prstGeom>
          <a:noFill/>
          <a:ln w="9525">
            <a:noFill/>
            <a:miter lim="800000"/>
            <a:headEnd/>
            <a:tailEnd/>
          </a:ln>
          <a:effectLst/>
        </p:spPr>
        <p:txBody>
          <a:bodyPr wrap="none" anchor="ctr"/>
          <a:lstStyle/>
          <a:p>
            <a:pPr algn="ctr" rtl="0" eaLnBrk="1" hangingPunct="1"/>
            <a:r>
              <a:rPr lang="fa-IR" sz="1600">
                <a:latin typeface="Times New Roman" pitchFamily="18" charset="0"/>
                <a:cs typeface="Zar" pitchFamily="2" charset="-78"/>
              </a:rPr>
              <a:t>شماره فعاليت</a:t>
            </a:r>
            <a:endParaRPr lang="en-US" sz="1600">
              <a:latin typeface="Times New Roman" pitchFamily="18" charset="0"/>
              <a:cs typeface="Zar" pitchFamily="2" charset="-7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7634" name="Rectangle 2"/>
          <p:cNvSpPr>
            <a:spLocks noGrp="1" noChangeArrowheads="1"/>
          </p:cNvSpPr>
          <p:nvPr>
            <p:ph idx="1"/>
          </p:nvPr>
        </p:nvSpPr>
        <p:spPr>
          <a:xfrm>
            <a:off x="290513" y="1989138"/>
            <a:ext cx="8458200" cy="3500437"/>
          </a:xfrm>
          <a:noFill/>
          <a:ln/>
        </p:spPr>
        <p:txBody>
          <a:bodyPr>
            <a:normAutofit/>
          </a:bodyPr>
          <a:lstStyle/>
          <a:p>
            <a:pPr>
              <a:buFontTx/>
              <a:buNone/>
            </a:pPr>
            <a:r>
              <a:rPr lang="fa-IR"/>
              <a:t>دارائيها: 		</a:t>
            </a:r>
            <a:r>
              <a:rPr lang="fa-IR" sz="2800"/>
              <a:t>بدهيها و حقوق صاحبان سرمايه:</a:t>
            </a:r>
          </a:p>
          <a:p>
            <a:pPr>
              <a:buFontTx/>
              <a:buNone/>
            </a:pPr>
            <a:r>
              <a:rPr lang="fa-IR"/>
              <a:t>بانك            14.950            حسابهای پرداختني   350 </a:t>
            </a:r>
          </a:p>
          <a:p>
            <a:pPr>
              <a:buFontTx/>
              <a:buNone/>
            </a:pPr>
            <a:r>
              <a:rPr lang="fa-IR"/>
              <a:t>اثاثه           600 </a:t>
            </a:r>
          </a:p>
          <a:p>
            <a:pPr>
              <a:buFontTx/>
              <a:buNone/>
            </a:pPr>
            <a:r>
              <a:rPr lang="fa-IR"/>
              <a:t>ملزومات      100		سرمايه آقاي مالكي </a:t>
            </a:r>
            <a:r>
              <a:rPr lang="fa-IR" u="sng"/>
              <a:t>15.400</a:t>
            </a:r>
          </a:p>
          <a:p>
            <a:pPr>
              <a:buFontTx/>
              <a:buNone/>
            </a:pPr>
            <a:r>
              <a:rPr lang="fa-IR" sz="2400"/>
              <a:t>حسابهاي دريافتني</a:t>
            </a:r>
            <a:r>
              <a:rPr lang="fa-IR"/>
              <a:t> </a:t>
            </a:r>
            <a:r>
              <a:rPr lang="fa-IR" u="sng"/>
              <a:t>100</a:t>
            </a:r>
          </a:p>
          <a:p>
            <a:pPr>
              <a:buFontTx/>
              <a:buNone/>
            </a:pPr>
            <a:r>
              <a:rPr lang="fa-IR"/>
              <a:t>جمع دارائيها </a:t>
            </a:r>
            <a:r>
              <a:rPr lang="fa-IR" u="sng"/>
              <a:t>15.750 </a:t>
            </a:r>
            <a:r>
              <a:rPr lang="fa-IR"/>
              <a:t>جمع بدهيها و سرمايه </a:t>
            </a:r>
            <a:r>
              <a:rPr lang="fa-IR" u="sng"/>
              <a:t>15.750</a:t>
            </a:r>
            <a:endParaRPr lang="en-US" u="sng"/>
          </a:p>
        </p:txBody>
      </p:sp>
      <p:sp>
        <p:nvSpPr>
          <p:cNvPr id="837635" name="Rectangle 3"/>
          <p:cNvSpPr>
            <a:spLocks noChangeArrowheads="1"/>
          </p:cNvSpPr>
          <p:nvPr/>
        </p:nvSpPr>
        <p:spPr bwMode="auto">
          <a:xfrm>
            <a:off x="3419475" y="260350"/>
            <a:ext cx="2836863"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تعميرگاه مالکي</a:t>
            </a:r>
          </a:p>
          <a:p>
            <a:pPr algn="ctr"/>
            <a:r>
              <a:rPr lang="fa-IR" sz="2000">
                <a:solidFill>
                  <a:schemeClr val="tx2"/>
                </a:solidFill>
                <a:cs typeface="Zar" pitchFamily="2" charset="-78"/>
              </a:rPr>
              <a:t>ترازنامه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20/12/</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a:xfrm>
            <a:off x="1093788" y="404813"/>
            <a:ext cx="7772400" cy="762000"/>
          </a:xfrm>
        </p:spPr>
        <p:txBody>
          <a:bodyPr/>
          <a:lstStyle/>
          <a:p>
            <a:pPr algn="ctr"/>
            <a:r>
              <a:rPr lang="fa-IR">
                <a:solidFill>
                  <a:srgbClr val="0066FF"/>
                </a:solidFill>
              </a:rPr>
              <a:t>تراز نامه:</a:t>
            </a:r>
            <a:endParaRPr lang="en-US">
              <a:solidFill>
                <a:srgbClr val="0066FF"/>
              </a:solidFill>
            </a:endParaRPr>
          </a:p>
        </p:txBody>
      </p:sp>
      <p:sp>
        <p:nvSpPr>
          <p:cNvPr id="838659" name="Rectangle 3"/>
          <p:cNvSpPr>
            <a:spLocks noGrp="1" noChangeArrowheads="1"/>
          </p:cNvSpPr>
          <p:nvPr>
            <p:ph idx="1"/>
          </p:nvPr>
        </p:nvSpPr>
        <p:spPr>
          <a:xfrm>
            <a:off x="611188" y="1989138"/>
            <a:ext cx="7847012" cy="2724150"/>
          </a:xfrm>
        </p:spPr>
        <p:txBody>
          <a:bodyPr>
            <a:normAutofit lnSpcReduction="10000"/>
          </a:bodyPr>
          <a:lstStyle/>
          <a:p>
            <a:pPr>
              <a:buFontTx/>
              <a:buNone/>
            </a:pPr>
            <a:r>
              <a:rPr lang="fa-IR" sz="5400"/>
              <a:t>مانده حسابهای معادله حسابداری را در يک مقطع </a:t>
            </a:r>
          </a:p>
          <a:p>
            <a:pPr>
              <a:buFontTx/>
              <a:buNone/>
            </a:pPr>
            <a:r>
              <a:rPr lang="fa-IR" sz="5400"/>
              <a:t>زماني خاص نشان مي دهد.</a:t>
            </a:r>
            <a:endParaRPr lang="en-US" sz="54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1093788" y="512763"/>
            <a:ext cx="7772400" cy="914400"/>
          </a:xfrm>
        </p:spPr>
        <p:txBody>
          <a:bodyPr/>
          <a:lstStyle/>
          <a:p>
            <a:r>
              <a:rPr lang="fa-IR" sz="5400"/>
              <a:t>ماهيت حسابداري</a:t>
            </a:r>
            <a:endParaRPr lang="en-US" sz="5400"/>
          </a:p>
        </p:txBody>
      </p:sp>
      <p:sp>
        <p:nvSpPr>
          <p:cNvPr id="223235" name="Rectangle 3"/>
          <p:cNvSpPr>
            <a:spLocks noGrp="1" noChangeArrowheads="1"/>
          </p:cNvSpPr>
          <p:nvPr>
            <p:ph idx="1"/>
          </p:nvPr>
        </p:nvSpPr>
        <p:spPr>
          <a:xfrm>
            <a:off x="360363" y="1989138"/>
            <a:ext cx="8388350" cy="3749675"/>
          </a:xfrm>
        </p:spPr>
        <p:txBody>
          <a:bodyPr/>
          <a:lstStyle/>
          <a:p>
            <a:pPr>
              <a:buFontTx/>
              <a:buNone/>
            </a:pPr>
            <a:r>
              <a:rPr lang="fa-IR" sz="6000"/>
              <a:t>روشهاي قراردادي که توسط انجمنهاي حرفه اي يا اساتيد تدوين شده و مورد قبول همگان قرار گرفته است. </a:t>
            </a:r>
            <a:endParaRPr lang="en-US" sz="6000"/>
          </a:p>
        </p:txBody>
      </p:sp>
    </p:spTree>
  </p:cSld>
  <p:clrMapOvr>
    <a:masterClrMapping/>
  </p:clrMapOvr>
  <p:transition>
    <p:blinds dir="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682" name="Rectangle 2"/>
          <p:cNvSpPr>
            <a:spLocks noGrp="1" noChangeArrowheads="1"/>
          </p:cNvSpPr>
          <p:nvPr>
            <p:ph type="title"/>
          </p:nvPr>
        </p:nvSpPr>
        <p:spPr>
          <a:xfrm>
            <a:off x="1093788" y="404813"/>
            <a:ext cx="7772400" cy="762000"/>
          </a:xfrm>
        </p:spPr>
        <p:txBody>
          <a:bodyPr/>
          <a:lstStyle/>
          <a:p>
            <a:pPr algn="ctr"/>
            <a:r>
              <a:rPr lang="fa-IR">
                <a:solidFill>
                  <a:srgbClr val="0066FF"/>
                </a:solidFill>
              </a:rPr>
              <a:t>محاسبه سود خالص (ويژه) موسسه:</a:t>
            </a:r>
            <a:endParaRPr lang="en-US">
              <a:solidFill>
                <a:srgbClr val="0066FF"/>
              </a:solidFill>
            </a:endParaRPr>
          </a:p>
        </p:txBody>
      </p:sp>
      <p:sp>
        <p:nvSpPr>
          <p:cNvPr id="839683" name="Rectangle 3"/>
          <p:cNvSpPr>
            <a:spLocks noGrp="1" noChangeArrowheads="1"/>
          </p:cNvSpPr>
          <p:nvPr>
            <p:ph idx="1"/>
          </p:nvPr>
        </p:nvSpPr>
        <p:spPr>
          <a:xfrm>
            <a:off x="179388" y="1989138"/>
            <a:ext cx="8569325" cy="4133850"/>
          </a:xfrm>
        </p:spPr>
        <p:txBody>
          <a:bodyPr/>
          <a:lstStyle/>
          <a:p>
            <a:pPr>
              <a:buFontTx/>
              <a:buNone/>
            </a:pPr>
            <a:r>
              <a:rPr lang="fa-IR" sz="5400"/>
              <a:t>هزينه ها </a:t>
            </a:r>
            <a:r>
              <a:rPr lang="ar-SA" sz="5400"/>
              <a:t>–</a:t>
            </a:r>
            <a:r>
              <a:rPr lang="fa-IR" sz="5400"/>
              <a:t> درآمدها = </a:t>
            </a:r>
            <a:r>
              <a:rPr lang="fa-IR" sz="4800"/>
              <a:t>سود خالص</a:t>
            </a:r>
          </a:p>
          <a:p>
            <a:pPr>
              <a:buFontTx/>
              <a:buNone/>
            </a:pPr>
            <a:r>
              <a:rPr lang="fa-IR" sz="4800"/>
              <a:t> 100    </a:t>
            </a:r>
            <a:r>
              <a:rPr lang="fa-IR" sz="8000"/>
              <a:t>-</a:t>
            </a:r>
            <a:r>
              <a:rPr lang="fa-IR" sz="4800"/>
              <a:t>       800        </a:t>
            </a:r>
            <a:r>
              <a:rPr lang="fa-IR" sz="6000"/>
              <a:t>=</a:t>
            </a:r>
            <a:r>
              <a:rPr lang="fa-IR" sz="4800"/>
              <a:t>       700 </a:t>
            </a:r>
          </a:p>
          <a:p>
            <a:pPr>
              <a:buFontTx/>
              <a:buNone/>
            </a:pPr>
            <a:r>
              <a:rPr lang="fa-IR" sz="4800"/>
              <a:t>نکته : سود خالص را برای يک دوره</a:t>
            </a:r>
          </a:p>
          <a:p>
            <a:pPr>
              <a:buFontTx/>
              <a:buNone/>
            </a:pPr>
            <a:r>
              <a:rPr lang="fa-IR" sz="4800"/>
              <a:t>		(مثلا شش ماهه) حساب ميکنيم</a:t>
            </a:r>
            <a:endParaRPr lang="en-US" sz="48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1730" name="Rectangle 2"/>
          <p:cNvSpPr>
            <a:spLocks noGrp="1" noChangeArrowheads="1"/>
          </p:cNvSpPr>
          <p:nvPr>
            <p:ph idx="1"/>
          </p:nvPr>
        </p:nvSpPr>
        <p:spPr>
          <a:xfrm>
            <a:off x="290513" y="1989138"/>
            <a:ext cx="8458200" cy="2916237"/>
          </a:xfrm>
          <a:noFill/>
          <a:ln/>
        </p:spPr>
        <p:txBody>
          <a:bodyPr>
            <a:normAutofit/>
          </a:bodyPr>
          <a:lstStyle/>
          <a:p>
            <a:pPr>
              <a:buFontTx/>
              <a:buNone/>
            </a:pPr>
            <a:r>
              <a:rPr lang="fa-IR"/>
              <a:t>درآمدها: 		</a:t>
            </a:r>
          </a:p>
          <a:p>
            <a:pPr>
              <a:buFontTx/>
              <a:buNone/>
            </a:pPr>
            <a:r>
              <a:rPr lang="fa-IR"/>
              <a:t>			در آمد حاصل از خدمات         800</a:t>
            </a:r>
          </a:p>
          <a:p>
            <a:pPr>
              <a:buFontTx/>
              <a:buNone/>
            </a:pPr>
            <a:r>
              <a:rPr lang="fa-IR"/>
              <a:t>هزينه ها:</a:t>
            </a:r>
          </a:p>
          <a:p>
            <a:pPr>
              <a:buFontTx/>
              <a:buNone/>
            </a:pPr>
            <a:r>
              <a:rPr lang="fa-IR"/>
              <a:t>			هزينه حقوق                         </a:t>
            </a:r>
            <a:r>
              <a:rPr lang="fa-IR" u="sng"/>
              <a:t> (100)</a:t>
            </a:r>
          </a:p>
          <a:p>
            <a:pPr>
              <a:buFontTx/>
              <a:buNone/>
            </a:pPr>
            <a:r>
              <a:rPr lang="fa-IR"/>
              <a:t>سود خالص(ويژه )                                     700</a:t>
            </a:r>
            <a:endParaRPr lang="en-US" u="sng"/>
          </a:p>
        </p:txBody>
      </p:sp>
      <p:sp>
        <p:nvSpPr>
          <p:cNvPr id="841731" name="Rectangle 3"/>
          <p:cNvSpPr>
            <a:spLocks noChangeArrowheads="1"/>
          </p:cNvSpPr>
          <p:nvPr/>
        </p:nvSpPr>
        <p:spPr bwMode="auto">
          <a:xfrm>
            <a:off x="3419475" y="260350"/>
            <a:ext cx="2836863"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تعميرگاه مالکي</a:t>
            </a:r>
          </a:p>
          <a:p>
            <a:pPr algn="ctr"/>
            <a:r>
              <a:rPr lang="fa-IR" sz="2000">
                <a:solidFill>
                  <a:schemeClr val="tx2"/>
                </a:solidFill>
                <a:cs typeface="Zar" pitchFamily="2" charset="-78"/>
              </a:rPr>
              <a:t>صورت سود وزيان</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برای دهه دوم اسفند </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a:xfrm>
            <a:off x="1093788" y="404813"/>
            <a:ext cx="7772400" cy="762000"/>
          </a:xfrm>
        </p:spPr>
        <p:txBody>
          <a:bodyPr/>
          <a:lstStyle/>
          <a:p>
            <a:pPr algn="ctr"/>
            <a:r>
              <a:rPr lang="fa-IR">
                <a:solidFill>
                  <a:srgbClr val="0066FF"/>
                </a:solidFill>
              </a:rPr>
              <a:t>محاسبه سرمايه آقای مالکي:</a:t>
            </a:r>
            <a:endParaRPr lang="en-US">
              <a:solidFill>
                <a:srgbClr val="0066FF"/>
              </a:solidFill>
            </a:endParaRPr>
          </a:p>
        </p:txBody>
      </p:sp>
      <p:sp>
        <p:nvSpPr>
          <p:cNvPr id="842755" name="Rectangle 3"/>
          <p:cNvSpPr>
            <a:spLocks noGrp="1" noChangeArrowheads="1"/>
          </p:cNvSpPr>
          <p:nvPr>
            <p:ph idx="1"/>
          </p:nvPr>
        </p:nvSpPr>
        <p:spPr>
          <a:xfrm>
            <a:off x="179388" y="1989138"/>
            <a:ext cx="8569325" cy="2168525"/>
          </a:xfrm>
        </p:spPr>
        <p:txBody>
          <a:bodyPr>
            <a:normAutofit/>
          </a:bodyPr>
          <a:lstStyle/>
          <a:p>
            <a:pPr>
              <a:buFontTx/>
              <a:buNone/>
            </a:pPr>
            <a:r>
              <a:rPr lang="fa-IR" sz="2100"/>
              <a:t>(برداشت-سودخالص)+سرمايه گذاری مجدد+سرمايه در اول دوره =سرمايه در پايان دوره</a:t>
            </a:r>
          </a:p>
          <a:p>
            <a:pPr>
              <a:buFontTx/>
              <a:buNone/>
            </a:pPr>
            <a:r>
              <a:rPr lang="fa-IR" sz="4800"/>
              <a:t> (300-700)+5000+10000=</a:t>
            </a:r>
            <a:r>
              <a:rPr lang="fa-IR" sz="2000"/>
              <a:t> سرمايه در پايان دوره </a:t>
            </a:r>
          </a:p>
          <a:p>
            <a:pPr>
              <a:buFontTx/>
              <a:buNone/>
            </a:pPr>
            <a:r>
              <a:rPr lang="fa-IR" sz="4800"/>
              <a:t>               400/15= </a:t>
            </a:r>
            <a:r>
              <a:rPr lang="fa-IR" sz="4000"/>
              <a:t>سرمايه در پايان دوره</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3778" name="Rectangle 2" descr="Large confetti"/>
          <p:cNvSpPr>
            <a:spLocks noChangeArrowheads="1"/>
          </p:cNvSpPr>
          <p:nvPr/>
        </p:nvSpPr>
        <p:spPr bwMode="auto">
          <a:xfrm>
            <a:off x="755650" y="1989138"/>
            <a:ext cx="7772400" cy="3657600"/>
          </a:xfrm>
          <a:prstGeom prst="rect">
            <a:avLst/>
          </a:prstGeom>
          <a:noFill/>
          <a:ln w="9525">
            <a:noFill/>
            <a:miter lim="800000"/>
            <a:headEnd/>
            <a:tailEnd/>
          </a:ln>
          <a:effectLst/>
        </p:spPr>
        <p:txBody>
          <a:bodyPr anchor="ctr"/>
          <a:lstStyle/>
          <a:p>
            <a:pPr eaLnBrk="1" hangingPunct="1"/>
            <a:r>
              <a:rPr lang="fa-IR" sz="2800">
                <a:latin typeface="Times New Roman" pitchFamily="18" charset="0"/>
                <a:cs typeface="Zar" pitchFamily="2" charset="-78"/>
              </a:rPr>
              <a:t>سرمايه آقاي مالكي در تاريخ 10/12                 10.000</a:t>
            </a:r>
            <a:br>
              <a:rPr lang="fa-IR" sz="2800">
                <a:latin typeface="Times New Roman" pitchFamily="18" charset="0"/>
                <a:cs typeface="Zar" pitchFamily="2" charset="-78"/>
              </a:rPr>
            </a:br>
            <a:r>
              <a:rPr lang="fa-IR" sz="2800">
                <a:latin typeface="Times New Roman" pitchFamily="18" charset="0"/>
                <a:cs typeface="Zar" pitchFamily="2" charset="-78"/>
              </a:rPr>
              <a:t>سرمايه گذاري مجدد                                     </a:t>
            </a:r>
            <a:r>
              <a:rPr lang="fa-IR" sz="2800" u="sng">
                <a:latin typeface="Times New Roman" pitchFamily="18" charset="0"/>
                <a:cs typeface="Zar" pitchFamily="2" charset="-78"/>
              </a:rPr>
              <a:t>5.000</a:t>
            </a:r>
            <a:br>
              <a:rPr lang="fa-IR" sz="2800" u="sng">
                <a:latin typeface="Times New Roman" pitchFamily="18" charset="0"/>
                <a:cs typeface="Zar" pitchFamily="2" charset="-78"/>
              </a:rPr>
            </a:br>
            <a:r>
              <a:rPr lang="fa-IR" sz="2800">
                <a:latin typeface="Times New Roman" pitchFamily="18" charset="0"/>
                <a:cs typeface="Zar" pitchFamily="2" charset="-78"/>
              </a:rPr>
              <a:t>جمع سرمايه 	                       		     15.000  </a:t>
            </a:r>
            <a:br>
              <a:rPr lang="fa-IR" sz="2800">
                <a:latin typeface="Times New Roman" pitchFamily="18" charset="0"/>
                <a:cs typeface="Zar" pitchFamily="2" charset="-78"/>
              </a:rPr>
            </a:br>
            <a:r>
              <a:rPr lang="fa-IR" sz="2800">
                <a:latin typeface="Times New Roman" pitchFamily="18" charset="0"/>
                <a:cs typeface="Zar" pitchFamily="2" charset="-78"/>
              </a:rPr>
              <a:t> </a:t>
            </a:r>
            <a:r>
              <a:rPr lang="fa-IR" sz="2000">
                <a:latin typeface="Times New Roman" pitchFamily="18" charset="0"/>
                <a:cs typeface="Zar" pitchFamily="2" charset="-78"/>
              </a:rPr>
              <a:t>سود خالص در طي دوره</a:t>
            </a:r>
            <a:r>
              <a:rPr lang="fa-IR" sz="2800">
                <a:latin typeface="Times New Roman" pitchFamily="18" charset="0"/>
                <a:cs typeface="Zar" pitchFamily="2" charset="-78"/>
              </a:rPr>
              <a:t> 		700</a:t>
            </a:r>
            <a:br>
              <a:rPr lang="fa-IR" sz="2800">
                <a:latin typeface="Times New Roman" pitchFamily="18" charset="0"/>
                <a:cs typeface="Zar" pitchFamily="2" charset="-78"/>
              </a:rPr>
            </a:br>
            <a:r>
              <a:rPr lang="fa-IR" sz="2800">
                <a:latin typeface="Times New Roman" pitchFamily="18" charset="0"/>
                <a:cs typeface="Zar" pitchFamily="2" charset="-78"/>
              </a:rPr>
              <a:t>كسر مي شود : </a:t>
            </a:r>
            <a:br>
              <a:rPr lang="fa-IR" sz="2800">
                <a:latin typeface="Times New Roman" pitchFamily="18" charset="0"/>
                <a:cs typeface="Zar" pitchFamily="2" charset="-78"/>
              </a:rPr>
            </a:br>
            <a:r>
              <a:rPr lang="fa-IR" sz="2000">
                <a:latin typeface="Times New Roman" pitchFamily="18" charset="0"/>
                <a:cs typeface="Zar" pitchFamily="2" charset="-78"/>
              </a:rPr>
              <a:t>برداشت در طي دوره</a:t>
            </a:r>
            <a:r>
              <a:rPr lang="fa-IR" sz="2800">
                <a:latin typeface="Times New Roman" pitchFamily="18" charset="0"/>
                <a:cs typeface="Zar" pitchFamily="2" charset="-78"/>
              </a:rPr>
              <a:t>	         </a:t>
            </a:r>
            <a:r>
              <a:rPr lang="fa-IR" sz="2800" u="sng">
                <a:latin typeface="Times New Roman" pitchFamily="18" charset="0"/>
                <a:cs typeface="Zar" pitchFamily="2" charset="-78"/>
              </a:rPr>
              <a:t>(300)</a:t>
            </a:r>
            <a:br>
              <a:rPr lang="fa-IR" sz="2800" u="sng">
                <a:latin typeface="Times New Roman" pitchFamily="18" charset="0"/>
                <a:cs typeface="Zar" pitchFamily="2" charset="-78"/>
              </a:rPr>
            </a:br>
            <a:r>
              <a:rPr lang="fa-IR" sz="2800">
                <a:latin typeface="Times New Roman" pitchFamily="18" charset="0"/>
                <a:cs typeface="Zar" pitchFamily="2" charset="-78"/>
              </a:rPr>
              <a:t>افزايش خالص		                  	           </a:t>
            </a:r>
            <a:r>
              <a:rPr lang="fa-IR" sz="2800" u="sng">
                <a:latin typeface="Times New Roman" pitchFamily="18" charset="0"/>
                <a:cs typeface="Zar" pitchFamily="2" charset="-78"/>
              </a:rPr>
              <a:t>    400</a:t>
            </a:r>
            <a:r>
              <a:rPr lang="fa-IR" sz="2800">
                <a:latin typeface="Times New Roman" pitchFamily="18" charset="0"/>
                <a:cs typeface="Zar" pitchFamily="2" charset="-78"/>
              </a:rPr>
              <a:t/>
            </a:r>
            <a:br>
              <a:rPr lang="fa-IR" sz="2800">
                <a:latin typeface="Times New Roman" pitchFamily="18" charset="0"/>
                <a:cs typeface="Zar" pitchFamily="2" charset="-78"/>
              </a:rPr>
            </a:br>
            <a:r>
              <a:rPr lang="fa-IR" sz="2800">
                <a:latin typeface="Times New Roman" pitchFamily="18" charset="0"/>
                <a:cs typeface="Zar" pitchFamily="2" charset="-78"/>
              </a:rPr>
              <a:t>سرمايه آقاي مالكي در پايان دوره 		15.400</a:t>
            </a:r>
            <a:endParaRPr lang="en-US" sz="2800">
              <a:latin typeface="Times New Roman" pitchFamily="18" charset="0"/>
              <a:cs typeface="Zar" pitchFamily="2" charset="-78"/>
            </a:endParaRPr>
          </a:p>
        </p:txBody>
      </p:sp>
      <p:sp>
        <p:nvSpPr>
          <p:cNvPr id="843780" name="Rectangle 4"/>
          <p:cNvSpPr>
            <a:spLocks noChangeArrowheads="1"/>
          </p:cNvSpPr>
          <p:nvPr/>
        </p:nvSpPr>
        <p:spPr bwMode="auto">
          <a:xfrm>
            <a:off x="3563938" y="333375"/>
            <a:ext cx="2836862"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تعميرگاه مالکي</a:t>
            </a:r>
          </a:p>
          <a:p>
            <a:pPr algn="ctr"/>
            <a:r>
              <a:rPr lang="fa-IR" sz="2000">
                <a:solidFill>
                  <a:schemeClr val="tx2"/>
                </a:solidFill>
                <a:cs typeface="Zar" pitchFamily="2" charset="-78"/>
              </a:rPr>
              <a:t>صورت حقوق صاحبان سرمايه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برای دهه دوم اسفند </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5826" name="Rectangle 2"/>
          <p:cNvSpPr>
            <a:spLocks noChangeArrowheads="1"/>
          </p:cNvSpPr>
          <p:nvPr/>
        </p:nvSpPr>
        <p:spPr bwMode="auto">
          <a:xfrm>
            <a:off x="827088" y="1628775"/>
            <a:ext cx="7772400" cy="3225800"/>
          </a:xfrm>
          <a:prstGeom prst="rect">
            <a:avLst/>
          </a:prstGeom>
          <a:noFill/>
          <a:ln w="9525">
            <a:noFill/>
            <a:miter lim="800000"/>
            <a:headEnd/>
            <a:tailEnd/>
          </a:ln>
          <a:effectLst/>
        </p:spPr>
        <p:txBody>
          <a:bodyPr anchor="ctr"/>
          <a:lstStyle/>
          <a:p>
            <a:pPr eaLnBrk="1" hangingPunct="1"/>
            <a:r>
              <a:rPr lang="fa-IR" sz="4000">
                <a:latin typeface="Times New Roman" pitchFamily="18" charset="0"/>
                <a:cs typeface="Zar" pitchFamily="2" charset="-78"/>
              </a:rPr>
              <a:t>حالت اول:</a:t>
            </a:r>
            <a:br>
              <a:rPr lang="fa-IR" sz="4000">
                <a:latin typeface="Times New Roman" pitchFamily="18" charset="0"/>
                <a:cs typeface="Zar" pitchFamily="2" charset="-78"/>
              </a:rPr>
            </a:br>
            <a:r>
              <a:rPr lang="fa-IR" sz="4000">
                <a:latin typeface="Times New Roman" pitchFamily="18" charset="0"/>
                <a:cs typeface="Zar" pitchFamily="2" charset="-78"/>
              </a:rPr>
              <a:t>سرمايه گذاري اوليه همراه با سود خالص</a:t>
            </a:r>
            <a:br>
              <a:rPr lang="fa-IR" sz="4000">
                <a:latin typeface="Times New Roman" pitchFamily="18" charset="0"/>
                <a:cs typeface="Zar" pitchFamily="2" charset="-78"/>
              </a:rPr>
            </a:br>
            <a:r>
              <a:rPr lang="fa-IR" sz="4000">
                <a:latin typeface="Times New Roman" pitchFamily="18" charset="0"/>
                <a:cs typeface="Zar" pitchFamily="2" charset="-78"/>
              </a:rPr>
              <a:t>بدون سرمايه گذاري مجدد و برداشت</a:t>
            </a:r>
            <a:endParaRPr lang="en-US" sz="4000">
              <a:latin typeface="Times New Roman" pitchFamily="18" charset="0"/>
              <a:cs typeface="Zar" pitchFamily="2" charset="-78"/>
            </a:endParaRPr>
          </a:p>
        </p:txBody>
      </p:sp>
      <p:sp>
        <p:nvSpPr>
          <p:cNvPr id="845827" name="Rectangle 3"/>
          <p:cNvSpPr>
            <a:spLocks noChangeArrowheads="1"/>
          </p:cNvSpPr>
          <p:nvPr/>
        </p:nvSpPr>
        <p:spPr bwMode="auto">
          <a:xfrm>
            <a:off x="1295400" y="392113"/>
            <a:ext cx="7499350" cy="579437"/>
          </a:xfrm>
          <a:prstGeom prst="rect">
            <a:avLst/>
          </a:prstGeom>
          <a:noFill/>
          <a:ln w="9525" algn="ctr">
            <a:noFill/>
            <a:miter lim="800000"/>
            <a:headEnd/>
            <a:tailEnd/>
          </a:ln>
          <a:effectLst/>
        </p:spPr>
        <p:txBody>
          <a:bodyPr wrap="none">
            <a:spAutoFit/>
          </a:bodyPr>
          <a:lstStyle/>
          <a:p>
            <a:r>
              <a:rPr lang="fa-IR" sz="3200"/>
              <a:t>حالتهاي مختلف صورت حساب حقوق صاحبان سرمايه</a:t>
            </a:r>
            <a:endParaRPr lang="en-US" sz="32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6850" name="Rectangle 2"/>
          <p:cNvSpPr>
            <a:spLocks noChangeArrowheads="1"/>
          </p:cNvSpPr>
          <p:nvPr/>
        </p:nvSpPr>
        <p:spPr bwMode="auto">
          <a:xfrm>
            <a:off x="900113" y="1557338"/>
            <a:ext cx="7772400" cy="3657600"/>
          </a:xfrm>
          <a:prstGeom prst="rect">
            <a:avLst/>
          </a:prstGeom>
          <a:noFill/>
          <a:ln w="9525">
            <a:noFill/>
            <a:miter lim="800000"/>
            <a:headEnd/>
            <a:tailEnd/>
          </a:ln>
          <a:effectLst/>
        </p:spPr>
        <p:txBody>
          <a:bodyPr anchor="ctr"/>
          <a:lstStyle/>
          <a:p>
            <a:pPr eaLnBrk="1" hangingPunct="1"/>
            <a:r>
              <a:rPr lang="fa-IR" sz="2800">
                <a:latin typeface="Times New Roman" pitchFamily="18" charset="0"/>
                <a:cs typeface="Zar" pitchFamily="2" charset="-78"/>
              </a:rPr>
              <a:t>سرمايه آقاي </a:t>
            </a:r>
            <a:r>
              <a:rPr lang="en-US" sz="2800">
                <a:latin typeface="Times New Roman" pitchFamily="18" charset="0"/>
                <a:cs typeface="Zar" pitchFamily="2" charset="-78"/>
              </a:rPr>
              <a:t>X</a:t>
            </a:r>
            <a:r>
              <a:rPr lang="fa-IR" sz="2800">
                <a:latin typeface="Times New Roman" pitchFamily="18" charset="0"/>
                <a:cs typeface="Zar" pitchFamily="2" charset="-78"/>
              </a:rPr>
              <a:t> در ابتداي دوره                          10.000</a:t>
            </a:r>
            <a:br>
              <a:rPr lang="fa-IR" sz="2800">
                <a:latin typeface="Times New Roman" pitchFamily="18" charset="0"/>
                <a:cs typeface="Zar" pitchFamily="2" charset="-78"/>
              </a:rPr>
            </a:br>
            <a:r>
              <a:rPr lang="fa-IR" sz="2800">
                <a:latin typeface="Times New Roman" pitchFamily="18" charset="0"/>
                <a:cs typeface="Zar" pitchFamily="2" charset="-78"/>
              </a:rPr>
              <a:t/>
            </a:r>
            <a:br>
              <a:rPr lang="fa-IR" sz="2800">
                <a:latin typeface="Times New Roman" pitchFamily="18" charset="0"/>
                <a:cs typeface="Zar" pitchFamily="2" charset="-78"/>
              </a:rPr>
            </a:br>
            <a:r>
              <a:rPr lang="fa-IR" sz="2800">
                <a:latin typeface="Times New Roman" pitchFamily="18" charset="0"/>
                <a:cs typeface="Zar" pitchFamily="2" charset="-78"/>
              </a:rPr>
              <a:t>سود خالص ( ويژه) در طي دوره            	        </a:t>
            </a:r>
            <a:r>
              <a:rPr lang="fa-IR" sz="2800" u="sng">
                <a:latin typeface="Times New Roman" pitchFamily="18" charset="0"/>
                <a:cs typeface="Zar" pitchFamily="2" charset="-78"/>
              </a:rPr>
              <a:t>700</a:t>
            </a:r>
            <a:br>
              <a:rPr lang="fa-IR" sz="2800" u="sng">
                <a:latin typeface="Times New Roman" pitchFamily="18" charset="0"/>
                <a:cs typeface="Zar" pitchFamily="2" charset="-78"/>
              </a:rPr>
            </a:br>
            <a:r>
              <a:rPr lang="fa-IR" sz="2800" u="sng">
                <a:latin typeface="Times New Roman" pitchFamily="18" charset="0"/>
                <a:cs typeface="Zar" pitchFamily="2" charset="-78"/>
              </a:rPr>
              <a:t/>
            </a:r>
            <a:br>
              <a:rPr lang="fa-IR" sz="2800" u="sng">
                <a:latin typeface="Times New Roman" pitchFamily="18" charset="0"/>
                <a:cs typeface="Zar" pitchFamily="2" charset="-78"/>
              </a:rPr>
            </a:br>
            <a:r>
              <a:rPr lang="fa-IR" sz="2800">
                <a:latin typeface="Times New Roman" pitchFamily="18" charset="0"/>
                <a:cs typeface="Zar" pitchFamily="2" charset="-78"/>
              </a:rPr>
              <a:t>سرمايه آقاي </a:t>
            </a:r>
            <a:r>
              <a:rPr lang="en-US" sz="2800">
                <a:latin typeface="Times New Roman" pitchFamily="18" charset="0"/>
                <a:cs typeface="Zar" pitchFamily="2" charset="-78"/>
              </a:rPr>
              <a:t>X</a:t>
            </a:r>
            <a:r>
              <a:rPr lang="fa-IR" sz="2800">
                <a:latin typeface="Times New Roman" pitchFamily="18" charset="0"/>
                <a:cs typeface="Zar" pitchFamily="2" charset="-78"/>
              </a:rPr>
              <a:t> در انتهاي دوره 		         10.700  </a:t>
            </a:r>
            <a:br>
              <a:rPr lang="fa-IR" sz="2800">
                <a:latin typeface="Times New Roman" pitchFamily="18" charset="0"/>
                <a:cs typeface="Zar" pitchFamily="2" charset="-78"/>
              </a:rPr>
            </a:br>
            <a:endParaRPr lang="en-US" sz="2800">
              <a:latin typeface="Times New Roman" pitchFamily="18" charset="0"/>
              <a:cs typeface="Zar" pitchFamily="2" charset="-78"/>
            </a:endParaRPr>
          </a:p>
        </p:txBody>
      </p:sp>
      <p:sp>
        <p:nvSpPr>
          <p:cNvPr id="846853" name="Rectangle 5"/>
          <p:cNvSpPr>
            <a:spLocks noChangeArrowheads="1"/>
          </p:cNvSpPr>
          <p:nvPr/>
        </p:nvSpPr>
        <p:spPr bwMode="auto">
          <a:xfrm>
            <a:off x="3563938" y="333375"/>
            <a:ext cx="2836862"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موسسه آلفا</a:t>
            </a:r>
          </a:p>
          <a:p>
            <a:pPr algn="ctr"/>
            <a:r>
              <a:rPr lang="fa-IR" sz="2000">
                <a:solidFill>
                  <a:schemeClr val="tx2"/>
                </a:solidFill>
                <a:cs typeface="Zar" pitchFamily="2" charset="-78"/>
              </a:rPr>
              <a:t>صورت حقوق صاحبان سرمايه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برای سال مالي </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22" name="Rectangle 2"/>
          <p:cNvSpPr>
            <a:spLocks noChangeArrowheads="1"/>
          </p:cNvSpPr>
          <p:nvPr/>
        </p:nvSpPr>
        <p:spPr bwMode="auto">
          <a:xfrm>
            <a:off x="755650" y="1989138"/>
            <a:ext cx="7772400" cy="3657600"/>
          </a:xfrm>
          <a:prstGeom prst="rect">
            <a:avLst/>
          </a:prstGeom>
          <a:noFill/>
          <a:ln w="9525">
            <a:noFill/>
            <a:miter lim="800000"/>
            <a:headEnd/>
            <a:tailEnd/>
          </a:ln>
          <a:effectLst/>
        </p:spPr>
        <p:txBody>
          <a:bodyPr anchor="ctr"/>
          <a:lstStyle/>
          <a:p>
            <a:pPr eaLnBrk="1" hangingPunct="1"/>
            <a:r>
              <a:rPr lang="fa-IR" sz="4000">
                <a:latin typeface="Times New Roman" pitchFamily="18" charset="0"/>
                <a:cs typeface="Zar" pitchFamily="2" charset="-78"/>
              </a:rPr>
              <a:t>سرمايه</a:t>
            </a:r>
            <a:br>
              <a:rPr lang="fa-IR" sz="4000">
                <a:latin typeface="Times New Roman" pitchFamily="18" charset="0"/>
                <a:cs typeface="Zar" pitchFamily="2" charset="-78"/>
              </a:rPr>
            </a:br>
            <a:r>
              <a:rPr lang="fa-IR" sz="4000">
                <a:latin typeface="Times New Roman" pitchFamily="18" charset="0"/>
                <a:cs typeface="Zar" pitchFamily="2" charset="-78"/>
              </a:rPr>
              <a:t>حالت دوم:</a:t>
            </a:r>
            <a:br>
              <a:rPr lang="fa-IR" sz="4000">
                <a:latin typeface="Times New Roman" pitchFamily="18" charset="0"/>
                <a:cs typeface="Zar" pitchFamily="2" charset="-78"/>
              </a:rPr>
            </a:br>
            <a:r>
              <a:rPr lang="fa-IR" sz="4000">
                <a:latin typeface="Times New Roman" pitchFamily="18" charset="0"/>
                <a:cs typeface="Zar" pitchFamily="2" charset="-78"/>
              </a:rPr>
              <a:t>سرمايه گذاري اوليه همراه با سود خالص و برداشت مالك موسسه ( كمتراز سود خالص)</a:t>
            </a:r>
            <a:br>
              <a:rPr lang="fa-IR" sz="4000">
                <a:latin typeface="Times New Roman" pitchFamily="18" charset="0"/>
                <a:cs typeface="Zar" pitchFamily="2" charset="-78"/>
              </a:rPr>
            </a:br>
            <a:r>
              <a:rPr lang="fa-IR" sz="4000">
                <a:latin typeface="Times New Roman" pitchFamily="18" charset="0"/>
                <a:cs typeface="Zar" pitchFamily="2" charset="-78"/>
              </a:rPr>
              <a:t>بدون سرمايه گذاري مجدد</a:t>
            </a:r>
            <a:endParaRPr lang="en-US" sz="4000">
              <a:latin typeface="Times New Roman" pitchFamily="18" charset="0"/>
              <a:cs typeface="Zar" pitchFamily="2" charset="-78"/>
            </a:endParaRPr>
          </a:p>
        </p:txBody>
      </p:sp>
      <p:sp>
        <p:nvSpPr>
          <p:cNvPr id="849923" name="Rectangle 3"/>
          <p:cNvSpPr>
            <a:spLocks noChangeArrowheads="1"/>
          </p:cNvSpPr>
          <p:nvPr/>
        </p:nvSpPr>
        <p:spPr bwMode="auto">
          <a:xfrm>
            <a:off x="2371725" y="476250"/>
            <a:ext cx="6376988" cy="641350"/>
          </a:xfrm>
          <a:prstGeom prst="rect">
            <a:avLst/>
          </a:prstGeom>
          <a:noFill/>
          <a:ln w="9525">
            <a:noFill/>
            <a:miter lim="800000"/>
            <a:headEnd/>
            <a:tailEnd/>
          </a:ln>
          <a:effectLst/>
        </p:spPr>
        <p:txBody>
          <a:bodyPr wrap="none">
            <a:spAutoFit/>
          </a:bodyPr>
          <a:lstStyle/>
          <a:p>
            <a:pPr algn="l" rtl="0" eaLnBrk="1" hangingPunct="1"/>
            <a:r>
              <a:rPr lang="fa-IR" sz="3600">
                <a:latin typeface="Times New Roman" pitchFamily="18" charset="0"/>
                <a:cs typeface="Zar" pitchFamily="2" charset="-78"/>
              </a:rPr>
              <a:t>حالتهاي مختلف صورت حقوق صاحبان</a:t>
            </a:r>
            <a:endParaRPr lang="en-US" sz="36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4" name="Rectangle 2"/>
          <p:cNvSpPr>
            <a:spLocks noChangeArrowheads="1"/>
          </p:cNvSpPr>
          <p:nvPr/>
        </p:nvSpPr>
        <p:spPr bwMode="auto">
          <a:xfrm>
            <a:off x="900113" y="1989138"/>
            <a:ext cx="7772400" cy="3657600"/>
          </a:xfrm>
          <a:prstGeom prst="rect">
            <a:avLst/>
          </a:prstGeom>
          <a:noFill/>
          <a:ln w="9525">
            <a:noFill/>
            <a:miter lim="800000"/>
            <a:headEnd/>
            <a:tailEnd/>
          </a:ln>
          <a:effectLst/>
        </p:spPr>
        <p:txBody>
          <a:bodyPr anchor="ctr"/>
          <a:lstStyle/>
          <a:p>
            <a:pPr eaLnBrk="1" hangingPunct="1"/>
            <a:r>
              <a:rPr lang="fa-IR" sz="2800">
                <a:latin typeface="Times New Roman" pitchFamily="18" charset="0"/>
                <a:cs typeface="Zar" pitchFamily="2" charset="-78"/>
              </a:rPr>
              <a:t>سرمايه آقاي </a:t>
            </a:r>
            <a:r>
              <a:rPr lang="en-US" sz="2800">
                <a:latin typeface="Times New Roman" pitchFamily="18" charset="0"/>
                <a:cs typeface="Zar" pitchFamily="2" charset="-78"/>
              </a:rPr>
              <a:t>X</a:t>
            </a:r>
            <a:r>
              <a:rPr lang="fa-IR" sz="2800">
                <a:latin typeface="Times New Roman" pitchFamily="18" charset="0"/>
                <a:cs typeface="Zar" pitchFamily="2" charset="-78"/>
              </a:rPr>
              <a:t> در ابتداي دوره                          10.000</a:t>
            </a:r>
            <a:br>
              <a:rPr lang="fa-IR" sz="2800">
                <a:latin typeface="Times New Roman" pitchFamily="18" charset="0"/>
                <a:cs typeface="Zar" pitchFamily="2" charset="-78"/>
              </a:rPr>
            </a:br>
            <a:r>
              <a:rPr lang="fa-IR" sz="2800">
                <a:latin typeface="Times New Roman" pitchFamily="18" charset="0"/>
                <a:cs typeface="Zar" pitchFamily="2" charset="-78"/>
              </a:rPr>
              <a:t>سود خالص در طي دوره         700</a:t>
            </a:r>
            <a:r>
              <a:rPr lang="fa-IR" sz="2800" u="sng">
                <a:latin typeface="Times New Roman" pitchFamily="18" charset="0"/>
                <a:cs typeface="Zar" pitchFamily="2" charset="-78"/>
              </a:rPr>
              <a:t/>
            </a:r>
            <a:br>
              <a:rPr lang="fa-IR" sz="2800" u="sng">
                <a:latin typeface="Times New Roman" pitchFamily="18" charset="0"/>
                <a:cs typeface="Zar" pitchFamily="2" charset="-78"/>
              </a:rPr>
            </a:br>
            <a:r>
              <a:rPr lang="fa-IR" sz="2800">
                <a:latin typeface="Times New Roman" pitchFamily="18" charset="0"/>
                <a:cs typeface="Zar" pitchFamily="2" charset="-78"/>
              </a:rPr>
              <a:t> </a:t>
            </a:r>
            <a:r>
              <a:rPr lang="fa-IR" sz="2800" u="sng">
                <a:latin typeface="Times New Roman" pitchFamily="18" charset="0"/>
                <a:cs typeface="Zar" pitchFamily="2" charset="-78"/>
              </a:rPr>
              <a:t> </a:t>
            </a:r>
            <a:r>
              <a:rPr lang="fa-IR" sz="2000">
                <a:latin typeface="Times New Roman" pitchFamily="18" charset="0"/>
                <a:cs typeface="Zar" pitchFamily="2" charset="-78"/>
              </a:rPr>
              <a:t>كسر ميشود: برداشت در طي دوره</a:t>
            </a:r>
            <a:r>
              <a:rPr lang="fa-IR" sz="2800">
                <a:latin typeface="Times New Roman" pitchFamily="18" charset="0"/>
                <a:cs typeface="Zar" pitchFamily="2" charset="-78"/>
              </a:rPr>
              <a:t>      (300)</a:t>
            </a:r>
            <a:br>
              <a:rPr lang="fa-IR" sz="2800">
                <a:latin typeface="Times New Roman" pitchFamily="18" charset="0"/>
                <a:cs typeface="Zar" pitchFamily="2" charset="-78"/>
              </a:rPr>
            </a:br>
            <a:r>
              <a:rPr lang="fa-IR" sz="2800">
                <a:latin typeface="Times New Roman" pitchFamily="18" charset="0"/>
                <a:cs typeface="Zar" pitchFamily="2" charset="-78"/>
              </a:rPr>
              <a:t>افزايش خالص	                                    	        </a:t>
            </a:r>
            <a:r>
              <a:rPr lang="fa-IR" sz="2800" u="sng">
                <a:latin typeface="Times New Roman" pitchFamily="18" charset="0"/>
                <a:cs typeface="Zar" pitchFamily="2" charset="-78"/>
              </a:rPr>
              <a:t>    400</a:t>
            </a:r>
            <a:br>
              <a:rPr lang="fa-IR" sz="2800" u="sng">
                <a:latin typeface="Times New Roman" pitchFamily="18" charset="0"/>
                <a:cs typeface="Zar" pitchFamily="2" charset="-78"/>
              </a:rPr>
            </a:br>
            <a:r>
              <a:rPr lang="fa-IR" sz="2800">
                <a:latin typeface="Times New Roman" pitchFamily="18" charset="0"/>
                <a:cs typeface="Zar" pitchFamily="2" charset="-78"/>
              </a:rPr>
              <a:t>سرمايه آقاي </a:t>
            </a:r>
            <a:r>
              <a:rPr lang="en-US" sz="2800">
                <a:latin typeface="Times New Roman" pitchFamily="18" charset="0"/>
                <a:cs typeface="Zar" pitchFamily="2" charset="-78"/>
              </a:rPr>
              <a:t>X</a:t>
            </a:r>
            <a:r>
              <a:rPr lang="fa-IR" sz="2800">
                <a:latin typeface="Times New Roman" pitchFamily="18" charset="0"/>
                <a:cs typeface="Zar" pitchFamily="2" charset="-78"/>
              </a:rPr>
              <a:t> در انتهاي دوره 	                  10.400  </a:t>
            </a:r>
            <a:br>
              <a:rPr lang="fa-IR" sz="2800">
                <a:latin typeface="Times New Roman" pitchFamily="18" charset="0"/>
                <a:cs typeface="Zar" pitchFamily="2" charset="-78"/>
              </a:rPr>
            </a:br>
            <a:endParaRPr lang="en-US" sz="2800">
              <a:latin typeface="Times New Roman" pitchFamily="18" charset="0"/>
              <a:cs typeface="Zar" pitchFamily="2" charset="-78"/>
            </a:endParaRPr>
          </a:p>
        </p:txBody>
      </p:sp>
      <p:sp>
        <p:nvSpPr>
          <p:cNvPr id="228357" name="Rectangle 5"/>
          <p:cNvSpPr>
            <a:spLocks noChangeArrowheads="1"/>
          </p:cNvSpPr>
          <p:nvPr/>
        </p:nvSpPr>
        <p:spPr bwMode="auto">
          <a:xfrm>
            <a:off x="3563938" y="333375"/>
            <a:ext cx="2836862"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موسسه آلفا</a:t>
            </a:r>
          </a:p>
          <a:p>
            <a:pPr algn="ctr"/>
            <a:r>
              <a:rPr lang="fa-IR" sz="2000">
                <a:solidFill>
                  <a:schemeClr val="tx2"/>
                </a:solidFill>
                <a:cs typeface="Zar" pitchFamily="2" charset="-78"/>
              </a:rPr>
              <a:t>صورت حقوق صاحبان سرمايه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برای سال مالي </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50946" name="Rectangle 2"/>
          <p:cNvSpPr>
            <a:spLocks noChangeArrowheads="1"/>
          </p:cNvSpPr>
          <p:nvPr/>
        </p:nvSpPr>
        <p:spPr bwMode="auto">
          <a:xfrm>
            <a:off x="611188" y="2205038"/>
            <a:ext cx="7772400" cy="3657600"/>
          </a:xfrm>
          <a:prstGeom prst="rect">
            <a:avLst/>
          </a:prstGeom>
          <a:noFill/>
          <a:ln w="9525">
            <a:noFill/>
            <a:miter lim="800000"/>
            <a:headEnd/>
            <a:tailEnd/>
          </a:ln>
          <a:effectLst/>
        </p:spPr>
        <p:txBody>
          <a:bodyPr anchor="ctr"/>
          <a:lstStyle/>
          <a:p>
            <a:pPr eaLnBrk="1" hangingPunct="1"/>
            <a:r>
              <a:rPr lang="fa-IR" sz="3600">
                <a:latin typeface="Times New Roman" pitchFamily="18" charset="0"/>
                <a:cs typeface="Zar" pitchFamily="2" charset="-78"/>
              </a:rPr>
              <a:t/>
            </a:r>
            <a:br>
              <a:rPr lang="fa-IR" sz="3600">
                <a:latin typeface="Times New Roman" pitchFamily="18" charset="0"/>
                <a:cs typeface="Zar" pitchFamily="2" charset="-78"/>
              </a:rPr>
            </a:br>
            <a:r>
              <a:rPr lang="fa-IR" sz="3600">
                <a:latin typeface="Times New Roman" pitchFamily="18" charset="0"/>
                <a:cs typeface="Zar" pitchFamily="2" charset="-78"/>
              </a:rPr>
              <a:t>حالت سوم:</a:t>
            </a:r>
            <a:br>
              <a:rPr lang="fa-IR" sz="3600">
                <a:latin typeface="Times New Roman" pitchFamily="18" charset="0"/>
                <a:cs typeface="Zar" pitchFamily="2" charset="-78"/>
              </a:rPr>
            </a:br>
            <a:r>
              <a:rPr lang="fa-IR" sz="3600">
                <a:latin typeface="Times New Roman" pitchFamily="18" charset="0"/>
                <a:cs typeface="Zar" pitchFamily="2" charset="-78"/>
              </a:rPr>
              <a:t>سرمايه گذاري اوليه همراه با سود خالص و برداشت مالك موسسه ( بيشتراز سود خالص)</a:t>
            </a:r>
            <a:br>
              <a:rPr lang="fa-IR" sz="3600">
                <a:latin typeface="Times New Roman" pitchFamily="18" charset="0"/>
                <a:cs typeface="Zar" pitchFamily="2" charset="-78"/>
              </a:rPr>
            </a:br>
            <a:r>
              <a:rPr lang="fa-IR" sz="3600">
                <a:latin typeface="Times New Roman" pitchFamily="18" charset="0"/>
                <a:cs typeface="Zar" pitchFamily="2" charset="-78"/>
              </a:rPr>
              <a:t>بدون سرمايه گذاري مجدد</a:t>
            </a:r>
            <a:endParaRPr lang="en-US" sz="3600">
              <a:latin typeface="Times New Roman" pitchFamily="18" charset="0"/>
              <a:cs typeface="Zar" pitchFamily="2" charset="-78"/>
            </a:endParaRPr>
          </a:p>
        </p:txBody>
      </p:sp>
      <p:sp>
        <p:nvSpPr>
          <p:cNvPr id="850947" name="Rectangle 3"/>
          <p:cNvSpPr>
            <a:spLocks noChangeArrowheads="1"/>
          </p:cNvSpPr>
          <p:nvPr/>
        </p:nvSpPr>
        <p:spPr bwMode="auto">
          <a:xfrm>
            <a:off x="1331913" y="555625"/>
            <a:ext cx="7518400" cy="641350"/>
          </a:xfrm>
          <a:prstGeom prst="rect">
            <a:avLst/>
          </a:prstGeom>
          <a:noFill/>
          <a:ln w="9525">
            <a:noFill/>
            <a:miter lim="800000"/>
            <a:headEnd/>
            <a:tailEnd/>
          </a:ln>
          <a:effectLst/>
        </p:spPr>
        <p:txBody>
          <a:bodyPr wrap="none">
            <a:spAutoFit/>
          </a:bodyPr>
          <a:lstStyle/>
          <a:p>
            <a:pPr algn="l" rtl="0" eaLnBrk="1" hangingPunct="1"/>
            <a:r>
              <a:rPr lang="fa-IR" sz="3600">
                <a:latin typeface="Times New Roman" pitchFamily="18" charset="0"/>
                <a:cs typeface="Zar" pitchFamily="2" charset="-78"/>
              </a:rPr>
              <a:t>حالتهاي مختلف صورت حقوق صاحبان سرمايه</a:t>
            </a:r>
            <a:endParaRPr lang="en-US" sz="36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9378" name="Rectangle 2"/>
          <p:cNvSpPr>
            <a:spLocks noChangeArrowheads="1"/>
          </p:cNvSpPr>
          <p:nvPr/>
        </p:nvSpPr>
        <p:spPr bwMode="auto">
          <a:xfrm>
            <a:off x="468313" y="1844675"/>
            <a:ext cx="7772400" cy="3657600"/>
          </a:xfrm>
          <a:prstGeom prst="rect">
            <a:avLst/>
          </a:prstGeom>
          <a:noFill/>
          <a:ln w="9525">
            <a:noFill/>
            <a:miter lim="800000"/>
            <a:headEnd/>
            <a:tailEnd/>
          </a:ln>
          <a:effectLst/>
        </p:spPr>
        <p:txBody>
          <a:bodyPr anchor="ctr"/>
          <a:lstStyle/>
          <a:p>
            <a:pPr eaLnBrk="1" hangingPunct="1"/>
            <a:r>
              <a:rPr lang="fa-IR" sz="2800">
                <a:latin typeface="Times New Roman" pitchFamily="18" charset="0"/>
                <a:cs typeface="Zar" pitchFamily="2" charset="-78"/>
              </a:rPr>
              <a:t>سرمايه آقاي </a:t>
            </a:r>
            <a:r>
              <a:rPr lang="en-US" sz="2800">
                <a:latin typeface="Times New Roman" pitchFamily="18" charset="0"/>
                <a:cs typeface="Zar" pitchFamily="2" charset="-78"/>
              </a:rPr>
              <a:t>X</a:t>
            </a:r>
            <a:r>
              <a:rPr lang="fa-IR" sz="2800">
                <a:latin typeface="Times New Roman" pitchFamily="18" charset="0"/>
                <a:cs typeface="Zar" pitchFamily="2" charset="-78"/>
              </a:rPr>
              <a:t> در ابتداي دوره                          10.000</a:t>
            </a:r>
            <a:br>
              <a:rPr lang="fa-IR" sz="2800">
                <a:latin typeface="Times New Roman" pitchFamily="18" charset="0"/>
                <a:cs typeface="Zar" pitchFamily="2" charset="-78"/>
              </a:rPr>
            </a:br>
            <a:r>
              <a:rPr lang="fa-IR" sz="2800">
                <a:latin typeface="Times New Roman" pitchFamily="18" charset="0"/>
                <a:cs typeface="Zar" pitchFamily="2" charset="-78"/>
              </a:rPr>
              <a:t>سود خالص در طي دوره                 700 </a:t>
            </a:r>
            <a:r>
              <a:rPr lang="fa-IR" sz="2800" u="sng">
                <a:latin typeface="Times New Roman" pitchFamily="18" charset="0"/>
                <a:cs typeface="Zar" pitchFamily="2" charset="-78"/>
              </a:rPr>
              <a:t>  </a:t>
            </a:r>
            <a:br>
              <a:rPr lang="fa-IR" sz="2800" u="sng">
                <a:latin typeface="Times New Roman" pitchFamily="18" charset="0"/>
                <a:cs typeface="Zar" pitchFamily="2" charset="-78"/>
              </a:rPr>
            </a:br>
            <a:r>
              <a:rPr lang="fa-IR" sz="2000">
                <a:latin typeface="Times New Roman" pitchFamily="18" charset="0"/>
                <a:cs typeface="Zar" pitchFamily="2" charset="-78"/>
              </a:rPr>
              <a:t>كسر ميشود: برداشت در طي دوره</a:t>
            </a:r>
            <a:r>
              <a:rPr lang="fa-IR" sz="2800">
                <a:latin typeface="Times New Roman" pitchFamily="18" charset="0"/>
                <a:cs typeface="Zar" pitchFamily="2" charset="-78"/>
              </a:rPr>
              <a:t>               (900)</a:t>
            </a:r>
            <a:br>
              <a:rPr lang="fa-IR" sz="2800">
                <a:latin typeface="Times New Roman" pitchFamily="18" charset="0"/>
                <a:cs typeface="Zar" pitchFamily="2" charset="-78"/>
              </a:rPr>
            </a:br>
            <a:r>
              <a:rPr lang="fa-IR" sz="2800">
                <a:latin typeface="Times New Roman" pitchFamily="18" charset="0"/>
                <a:cs typeface="Zar" pitchFamily="2" charset="-78"/>
              </a:rPr>
              <a:t>كاهش خالص             		         	        </a:t>
            </a:r>
            <a:r>
              <a:rPr lang="fa-IR" sz="2800" u="sng">
                <a:latin typeface="Times New Roman" pitchFamily="18" charset="0"/>
                <a:cs typeface="Zar" pitchFamily="2" charset="-78"/>
              </a:rPr>
              <a:t>    (200)</a:t>
            </a:r>
            <a:br>
              <a:rPr lang="fa-IR" sz="2800" u="sng">
                <a:latin typeface="Times New Roman" pitchFamily="18" charset="0"/>
                <a:cs typeface="Zar" pitchFamily="2" charset="-78"/>
              </a:rPr>
            </a:br>
            <a:r>
              <a:rPr lang="fa-IR" sz="2800">
                <a:latin typeface="Times New Roman" pitchFamily="18" charset="0"/>
                <a:cs typeface="Zar" pitchFamily="2" charset="-78"/>
              </a:rPr>
              <a:t>سرمايه آقاي </a:t>
            </a:r>
            <a:r>
              <a:rPr lang="en-US" sz="2800">
                <a:latin typeface="Times New Roman" pitchFamily="18" charset="0"/>
                <a:cs typeface="Zar" pitchFamily="2" charset="-78"/>
              </a:rPr>
              <a:t>X</a:t>
            </a:r>
            <a:r>
              <a:rPr lang="fa-IR" sz="2800">
                <a:latin typeface="Times New Roman" pitchFamily="18" charset="0"/>
                <a:cs typeface="Zar" pitchFamily="2" charset="-78"/>
              </a:rPr>
              <a:t> در انتهاي دوره 		         9.800  </a:t>
            </a:r>
            <a:br>
              <a:rPr lang="fa-IR" sz="2800">
                <a:latin typeface="Times New Roman" pitchFamily="18" charset="0"/>
                <a:cs typeface="Zar" pitchFamily="2" charset="-78"/>
              </a:rPr>
            </a:br>
            <a:endParaRPr lang="en-US" sz="2800">
              <a:latin typeface="Times New Roman" pitchFamily="18" charset="0"/>
              <a:cs typeface="Zar" pitchFamily="2" charset="-78"/>
            </a:endParaRPr>
          </a:p>
        </p:txBody>
      </p:sp>
      <p:sp>
        <p:nvSpPr>
          <p:cNvPr id="229381" name="Rectangle 5"/>
          <p:cNvSpPr>
            <a:spLocks noChangeArrowheads="1"/>
          </p:cNvSpPr>
          <p:nvPr/>
        </p:nvSpPr>
        <p:spPr bwMode="auto">
          <a:xfrm>
            <a:off x="3563938" y="333375"/>
            <a:ext cx="2836862"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موسسه آلفا</a:t>
            </a:r>
          </a:p>
          <a:p>
            <a:pPr algn="ctr"/>
            <a:r>
              <a:rPr lang="fa-IR" sz="2000">
                <a:solidFill>
                  <a:schemeClr val="tx2"/>
                </a:solidFill>
                <a:cs typeface="Zar" pitchFamily="2" charset="-78"/>
              </a:rPr>
              <a:t>صورت حقوق صاحبان سرمايه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برای سال مالي </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611188" y="1989138"/>
            <a:ext cx="7847012" cy="3759200"/>
          </a:xfrm>
        </p:spPr>
        <p:txBody>
          <a:bodyPr/>
          <a:lstStyle/>
          <a:p>
            <a:pPr>
              <a:buFontTx/>
              <a:buNone/>
            </a:pPr>
            <a:r>
              <a:rPr lang="fa-IR" dirty="0"/>
              <a:t>اطلاعات حسابداري</a:t>
            </a:r>
          </a:p>
          <a:p>
            <a:pPr>
              <a:buFontTx/>
              <a:buNone/>
            </a:pPr>
            <a:r>
              <a:rPr lang="fa-IR" dirty="0"/>
              <a:t>ماده اوليه حسابداري است</a:t>
            </a:r>
          </a:p>
          <a:p>
            <a:pPr>
              <a:buFontTx/>
              <a:buNone/>
            </a:pPr>
            <a:r>
              <a:rPr lang="fa-IR" dirty="0"/>
              <a:t>اطلاعات مالي مربوط به مبادلات يك واحد تجاري كه بر حسب پول بيان مي</a:t>
            </a:r>
            <a:r>
              <a:rPr lang="fa-IR" dirty="0">
                <a:cs typeface="Arial" pitchFamily="34" charset="0"/>
              </a:rPr>
              <a:t>‌</a:t>
            </a:r>
            <a:r>
              <a:rPr lang="fa-IR" dirty="0"/>
              <a:t>شود</a:t>
            </a:r>
          </a:p>
          <a:p>
            <a:pPr>
              <a:buFontTx/>
              <a:buNone/>
            </a:pPr>
            <a:r>
              <a:rPr lang="fa-IR" dirty="0"/>
              <a:t>مشخصه اطلاعات:</a:t>
            </a:r>
          </a:p>
          <a:p>
            <a:pPr>
              <a:buFontTx/>
              <a:buNone/>
            </a:pPr>
            <a:r>
              <a:rPr lang="fa-IR" sz="2800" dirty="0"/>
              <a:t>مربوط بودن – به موقع بودن- صحيح بودن- قابل مقايسه بودن</a:t>
            </a:r>
            <a:endParaRPr lang="en-US" sz="28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3474" name="Rectangle 2"/>
          <p:cNvSpPr>
            <a:spLocks noChangeArrowheads="1"/>
          </p:cNvSpPr>
          <p:nvPr/>
        </p:nvSpPr>
        <p:spPr bwMode="auto">
          <a:xfrm>
            <a:off x="611188" y="2349500"/>
            <a:ext cx="7772400" cy="3657600"/>
          </a:xfrm>
          <a:prstGeom prst="rect">
            <a:avLst/>
          </a:prstGeom>
          <a:noFill/>
          <a:ln w="9525">
            <a:noFill/>
            <a:miter lim="800000"/>
            <a:headEnd/>
            <a:tailEnd/>
          </a:ln>
          <a:effectLst/>
        </p:spPr>
        <p:txBody>
          <a:bodyPr anchor="ctr"/>
          <a:lstStyle/>
          <a:p>
            <a:pPr eaLnBrk="1" hangingPunct="1"/>
            <a:r>
              <a:rPr lang="fa-IR" sz="4000">
                <a:latin typeface="Times New Roman" pitchFamily="18" charset="0"/>
                <a:cs typeface="Zar" pitchFamily="2" charset="-78"/>
              </a:rPr>
              <a:t>حالت چهارم:</a:t>
            </a:r>
            <a:br>
              <a:rPr lang="fa-IR" sz="4000">
                <a:latin typeface="Times New Roman" pitchFamily="18" charset="0"/>
                <a:cs typeface="Zar" pitchFamily="2" charset="-78"/>
              </a:rPr>
            </a:br>
            <a:r>
              <a:rPr lang="fa-IR" sz="4000">
                <a:latin typeface="Times New Roman" pitchFamily="18" charset="0"/>
                <a:cs typeface="Zar" pitchFamily="2" charset="-78"/>
              </a:rPr>
              <a:t>سرمايه گذاري اوليه همراه با زيان خالص و برداشت مالك موسسه </a:t>
            </a:r>
            <a:br>
              <a:rPr lang="fa-IR" sz="4000">
                <a:latin typeface="Times New Roman" pitchFamily="18" charset="0"/>
                <a:cs typeface="Zar" pitchFamily="2" charset="-78"/>
              </a:rPr>
            </a:br>
            <a:r>
              <a:rPr lang="fa-IR" sz="4000">
                <a:latin typeface="Times New Roman" pitchFamily="18" charset="0"/>
                <a:cs typeface="Zar" pitchFamily="2" charset="-78"/>
              </a:rPr>
              <a:t>بدون سرمايه گذاري مجدد</a:t>
            </a:r>
            <a:endParaRPr lang="en-US" sz="4000">
              <a:latin typeface="Times New Roman" pitchFamily="18" charset="0"/>
              <a:cs typeface="Zar" pitchFamily="2" charset="-78"/>
            </a:endParaRPr>
          </a:p>
        </p:txBody>
      </p:sp>
      <p:sp>
        <p:nvSpPr>
          <p:cNvPr id="233475" name="Rectangle 3"/>
          <p:cNvSpPr>
            <a:spLocks noChangeArrowheads="1"/>
          </p:cNvSpPr>
          <p:nvPr/>
        </p:nvSpPr>
        <p:spPr bwMode="auto">
          <a:xfrm>
            <a:off x="1431925" y="688975"/>
            <a:ext cx="6707188" cy="579438"/>
          </a:xfrm>
          <a:prstGeom prst="rect">
            <a:avLst/>
          </a:prstGeom>
          <a:noFill/>
          <a:ln w="9525">
            <a:noFill/>
            <a:miter lim="800000"/>
            <a:headEnd/>
            <a:tailEnd/>
          </a:ln>
          <a:effectLst/>
        </p:spPr>
        <p:txBody>
          <a:bodyPr wrap="none">
            <a:spAutoFit/>
          </a:bodyPr>
          <a:lstStyle/>
          <a:p>
            <a:pPr eaLnBrk="1" hangingPunct="1"/>
            <a:r>
              <a:rPr lang="fa-IR" sz="3200">
                <a:latin typeface="Times New Roman" pitchFamily="18" charset="0"/>
                <a:cs typeface="Zar" pitchFamily="2" charset="-78"/>
              </a:rPr>
              <a:t>حالتهاي مختلف صورت حقوق صاحبان سرمايه</a:t>
            </a:r>
            <a:endParaRPr lang="en-US" sz="3200">
              <a:latin typeface="Times New Roman" pitchFamily="18" charset="0"/>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2052" name="Rectangle 4"/>
          <p:cNvSpPr>
            <a:spLocks noChangeArrowheads="1"/>
          </p:cNvSpPr>
          <p:nvPr/>
        </p:nvSpPr>
        <p:spPr bwMode="auto">
          <a:xfrm>
            <a:off x="755650" y="1628775"/>
            <a:ext cx="7772400" cy="4525963"/>
          </a:xfrm>
          <a:prstGeom prst="rect">
            <a:avLst/>
          </a:prstGeom>
          <a:noFill/>
          <a:ln w="9525">
            <a:noFill/>
            <a:miter lim="800000"/>
            <a:headEnd/>
            <a:tailEnd/>
          </a:ln>
          <a:effectLst/>
        </p:spPr>
        <p:txBody>
          <a:bodyPr anchor="ctr"/>
          <a:lstStyle/>
          <a:p>
            <a:pPr eaLnBrk="1" hangingPunct="1"/>
            <a:r>
              <a:rPr lang="ar-SA" sz="3600">
                <a:latin typeface="Times New Roman" pitchFamily="18" charset="0"/>
                <a:cs typeface="Zar" pitchFamily="2" charset="-78"/>
              </a:rPr>
              <a:t>سرمايه آقاي </a:t>
            </a:r>
            <a:r>
              <a:rPr lang="en-US" sz="3600">
                <a:latin typeface="Times New Roman" pitchFamily="18" charset="0"/>
                <a:cs typeface="Zar" pitchFamily="2" charset="-78"/>
              </a:rPr>
              <a:t>X</a:t>
            </a:r>
            <a:r>
              <a:rPr lang="en-US" sz="4400">
                <a:latin typeface="Times New Roman" pitchFamily="18" charset="0"/>
                <a:cs typeface="Zar" pitchFamily="2" charset="-78"/>
              </a:rPr>
              <a:t> </a:t>
            </a:r>
            <a:r>
              <a:rPr lang="ar-SA" sz="4400">
                <a:latin typeface="Times New Roman" pitchFamily="18" charset="0"/>
                <a:cs typeface="Zar" pitchFamily="2" charset="-78"/>
              </a:rPr>
              <a:t> </a:t>
            </a:r>
            <a:r>
              <a:rPr lang="en-US" sz="4400">
                <a:latin typeface="Times New Roman" pitchFamily="18" charset="0"/>
                <a:cs typeface="Zar" pitchFamily="2" charset="-78"/>
              </a:rPr>
              <a:t>    	</a:t>
            </a:r>
            <a:r>
              <a:rPr lang="ar-SA" sz="4400">
                <a:latin typeface="Times New Roman" pitchFamily="18" charset="0"/>
                <a:cs typeface="Zar" pitchFamily="2" charset="-78"/>
              </a:rPr>
              <a:t>	</a:t>
            </a:r>
            <a:r>
              <a:rPr lang="fa-IR" sz="4400">
                <a:latin typeface="Times New Roman" pitchFamily="18" charset="0"/>
                <a:cs typeface="Zar" pitchFamily="2" charset="-78"/>
              </a:rPr>
              <a:t>     </a:t>
            </a:r>
            <a:r>
              <a:rPr lang="ar-SA" sz="4400">
                <a:latin typeface="Times New Roman" pitchFamily="18" charset="0"/>
                <a:cs typeface="Zar" pitchFamily="2" charset="-78"/>
              </a:rPr>
              <a:t>000/1</a:t>
            </a:r>
            <a:r>
              <a:rPr lang="fa-IR" sz="4400">
                <a:latin typeface="Times New Roman" pitchFamily="18" charset="0"/>
                <a:cs typeface="Zar" pitchFamily="2" charset="-78"/>
              </a:rPr>
              <a:t>0</a:t>
            </a:r>
            <a:r>
              <a:rPr lang="ar-SA" sz="4400">
                <a:latin typeface="Times New Roman" pitchFamily="18" charset="0"/>
                <a:cs typeface="Zar" pitchFamily="2" charset="-78"/>
              </a:rPr>
              <a:t/>
            </a:r>
            <a:br>
              <a:rPr lang="ar-SA" sz="4400">
                <a:latin typeface="Times New Roman" pitchFamily="18" charset="0"/>
                <a:cs typeface="Zar" pitchFamily="2" charset="-78"/>
              </a:rPr>
            </a:br>
            <a:r>
              <a:rPr lang="ar-SA" sz="2800">
                <a:latin typeface="Times New Roman" pitchFamily="18" charset="0"/>
                <a:cs typeface="Zar" pitchFamily="2" charset="-78"/>
              </a:rPr>
              <a:t>زيان خالص در طي دوره</a:t>
            </a:r>
            <a:r>
              <a:rPr lang="fa-IR" sz="4400">
                <a:latin typeface="Times New Roman" pitchFamily="18" charset="0"/>
                <a:cs typeface="Zar" pitchFamily="2" charset="-78"/>
              </a:rPr>
              <a:t>	        </a:t>
            </a:r>
            <a:r>
              <a:rPr lang="ar-SA" sz="4400">
                <a:latin typeface="Times New Roman" pitchFamily="18" charset="0"/>
                <a:cs typeface="Zar" pitchFamily="2" charset="-78"/>
              </a:rPr>
              <a:t>	600</a:t>
            </a:r>
            <a:br>
              <a:rPr lang="ar-SA" sz="4400">
                <a:latin typeface="Times New Roman" pitchFamily="18" charset="0"/>
                <a:cs typeface="Zar" pitchFamily="2" charset="-78"/>
              </a:rPr>
            </a:br>
            <a:r>
              <a:rPr lang="ar-SA" sz="3200">
                <a:latin typeface="Times New Roman" pitchFamily="18" charset="0"/>
                <a:cs typeface="Zar" pitchFamily="2" charset="-78"/>
              </a:rPr>
              <a:t>اضافه مي‌شود:</a:t>
            </a:r>
            <a:r>
              <a:rPr lang="ar-SA" sz="4400">
                <a:latin typeface="Times New Roman" pitchFamily="18" charset="0"/>
                <a:cs typeface="Zar" pitchFamily="2" charset="-78"/>
              </a:rPr>
              <a:t/>
            </a:r>
            <a:br>
              <a:rPr lang="ar-SA" sz="4400">
                <a:latin typeface="Times New Roman" pitchFamily="18" charset="0"/>
                <a:cs typeface="Zar" pitchFamily="2" charset="-78"/>
              </a:rPr>
            </a:br>
            <a:r>
              <a:rPr lang="ar-SA" sz="3200">
                <a:latin typeface="Times New Roman" pitchFamily="18" charset="0"/>
                <a:cs typeface="Zar" pitchFamily="2" charset="-78"/>
              </a:rPr>
              <a:t>برداشت در طي دوره</a:t>
            </a:r>
            <a:r>
              <a:rPr lang="ar-SA" sz="4400">
                <a:latin typeface="Times New Roman" pitchFamily="18" charset="0"/>
                <a:cs typeface="Zar" pitchFamily="2" charset="-78"/>
              </a:rPr>
              <a:t>	</a:t>
            </a:r>
            <a:r>
              <a:rPr lang="fa-IR" sz="4400">
                <a:latin typeface="Times New Roman" pitchFamily="18" charset="0"/>
                <a:cs typeface="Zar" pitchFamily="2" charset="-78"/>
              </a:rPr>
              <a:t>        	</a:t>
            </a:r>
            <a:r>
              <a:rPr lang="ar-SA" sz="4400">
                <a:latin typeface="Times New Roman" pitchFamily="18" charset="0"/>
                <a:cs typeface="Zar" pitchFamily="2" charset="-78"/>
              </a:rPr>
              <a:t>400</a:t>
            </a:r>
            <a:br>
              <a:rPr lang="ar-SA" sz="4400">
                <a:latin typeface="Times New Roman" pitchFamily="18" charset="0"/>
                <a:cs typeface="Zar" pitchFamily="2" charset="-78"/>
              </a:rPr>
            </a:br>
            <a:r>
              <a:rPr lang="ar-SA" sz="3200">
                <a:latin typeface="Times New Roman" pitchFamily="18" charset="0"/>
                <a:cs typeface="Zar" pitchFamily="2" charset="-78"/>
              </a:rPr>
              <a:t>كاهش خالص</a:t>
            </a:r>
            <a:r>
              <a:rPr lang="ar-SA" sz="4400">
                <a:latin typeface="Times New Roman" pitchFamily="18" charset="0"/>
                <a:cs typeface="Zar" pitchFamily="2" charset="-78"/>
              </a:rPr>
              <a:t>	</a:t>
            </a:r>
            <a:r>
              <a:rPr lang="fa-IR" sz="4400">
                <a:latin typeface="Times New Roman" pitchFamily="18" charset="0"/>
                <a:cs typeface="Zar" pitchFamily="2" charset="-78"/>
              </a:rPr>
              <a:t>	    		</a:t>
            </a:r>
            <a:r>
              <a:rPr lang="ar-SA" sz="4400" u="sng">
                <a:latin typeface="Times New Roman" pitchFamily="18" charset="0"/>
                <a:cs typeface="Zar" pitchFamily="2" charset="-78"/>
              </a:rPr>
              <a:t>(1000)</a:t>
            </a:r>
            <a:br>
              <a:rPr lang="ar-SA" sz="4400" u="sng">
                <a:latin typeface="Times New Roman" pitchFamily="18" charset="0"/>
                <a:cs typeface="Zar" pitchFamily="2" charset="-78"/>
              </a:rPr>
            </a:br>
            <a:r>
              <a:rPr lang="ar-SA" sz="3200">
                <a:latin typeface="Times New Roman" pitchFamily="18" charset="0"/>
                <a:cs typeface="Zar" pitchFamily="2" charset="-78"/>
              </a:rPr>
              <a:t>سرمايه آقاي </a:t>
            </a:r>
            <a:r>
              <a:rPr lang="en-US" sz="3200">
                <a:latin typeface="Times New Roman" pitchFamily="18" charset="0"/>
                <a:cs typeface="Zar" pitchFamily="2" charset="-78"/>
              </a:rPr>
              <a:t>X</a:t>
            </a:r>
            <a:r>
              <a:rPr lang="fa-IR" sz="3200">
                <a:latin typeface="Times New Roman" pitchFamily="18" charset="0"/>
                <a:cs typeface="Zar" pitchFamily="2" charset="-78"/>
              </a:rPr>
              <a:t> در پايان دوره    </a:t>
            </a:r>
            <a:r>
              <a:rPr lang="fa-IR" sz="4400">
                <a:latin typeface="Times New Roman" pitchFamily="18" charset="0"/>
                <a:cs typeface="Zar" pitchFamily="2" charset="-78"/>
              </a:rPr>
              <a:t>	000/9</a:t>
            </a:r>
            <a:endParaRPr lang="en-US" sz="4400">
              <a:latin typeface="Times New Roman" pitchFamily="18" charset="0"/>
              <a:cs typeface="Zar" pitchFamily="2" charset="-78"/>
            </a:endParaRPr>
          </a:p>
        </p:txBody>
      </p:sp>
      <p:sp>
        <p:nvSpPr>
          <p:cNvPr id="642054" name="Rectangle 6"/>
          <p:cNvSpPr>
            <a:spLocks noChangeArrowheads="1"/>
          </p:cNvSpPr>
          <p:nvPr/>
        </p:nvSpPr>
        <p:spPr bwMode="auto">
          <a:xfrm>
            <a:off x="3563938" y="333375"/>
            <a:ext cx="2836862"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موسسه آلفا</a:t>
            </a:r>
          </a:p>
          <a:p>
            <a:pPr algn="ctr"/>
            <a:r>
              <a:rPr lang="fa-IR" sz="2000">
                <a:solidFill>
                  <a:schemeClr val="tx2"/>
                </a:solidFill>
                <a:cs typeface="Zar" pitchFamily="2" charset="-78"/>
              </a:rPr>
              <a:t>صورت حقوق صاحبان سرمايه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برای سال مالي </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2690" name="Rectangle 2"/>
          <p:cNvSpPr>
            <a:spLocks noChangeArrowheads="1"/>
          </p:cNvSpPr>
          <p:nvPr/>
        </p:nvSpPr>
        <p:spPr bwMode="auto">
          <a:xfrm>
            <a:off x="468313" y="1709738"/>
            <a:ext cx="8064500" cy="3441700"/>
          </a:xfrm>
          <a:prstGeom prst="rect">
            <a:avLst/>
          </a:prstGeom>
          <a:noFill/>
          <a:ln w="9525">
            <a:noFill/>
            <a:miter lim="800000"/>
            <a:headEnd/>
            <a:tailEnd/>
          </a:ln>
          <a:effectLst/>
        </p:spPr>
        <p:txBody>
          <a:bodyPr anchor="ctr">
            <a:spAutoFit/>
          </a:bodyPr>
          <a:lstStyle/>
          <a:p>
            <a:pPr eaLnBrk="1" hangingPunct="1">
              <a:tabLst>
                <a:tab pos="1349375" algn="l"/>
              </a:tabLst>
            </a:pPr>
            <a:r>
              <a:rPr lang="fa-IR" sz="4400">
                <a:cs typeface="Zar" pitchFamily="2" charset="-78"/>
              </a:rPr>
              <a:t>حالت پنجم:</a:t>
            </a:r>
            <a:endParaRPr lang="en-US" sz="4400">
              <a:cs typeface="Zar" pitchFamily="2" charset="-78"/>
            </a:endParaRPr>
          </a:p>
          <a:p>
            <a:pPr eaLnBrk="1" hangingPunct="1">
              <a:tabLst>
                <a:tab pos="1349375" algn="l"/>
              </a:tabLst>
            </a:pPr>
            <a:r>
              <a:rPr lang="fa-IR" sz="4400">
                <a:cs typeface="Zar" pitchFamily="2" charset="-78"/>
              </a:rPr>
              <a:t>سرمايه</a:t>
            </a:r>
            <a:r>
              <a:rPr lang="fa-IR" sz="4400">
                <a:cs typeface="Arial" pitchFamily="34" charset="0"/>
              </a:rPr>
              <a:t>‌</a:t>
            </a:r>
            <a:r>
              <a:rPr lang="fa-IR" sz="4400">
                <a:cs typeface="Zar" pitchFamily="2" charset="-78"/>
              </a:rPr>
              <a:t>گذاري اوليه همراه با سرمايه</a:t>
            </a:r>
            <a:r>
              <a:rPr lang="fa-IR" sz="4400">
                <a:cs typeface="Arial" pitchFamily="34" charset="0"/>
              </a:rPr>
              <a:t>‌</a:t>
            </a:r>
            <a:r>
              <a:rPr lang="fa-IR" sz="4400">
                <a:cs typeface="Zar" pitchFamily="2" charset="-78"/>
              </a:rPr>
              <a:t>گذاري مجدد</a:t>
            </a:r>
          </a:p>
          <a:p>
            <a:pPr eaLnBrk="1" hangingPunct="1">
              <a:tabLst>
                <a:tab pos="1349375" algn="l"/>
              </a:tabLst>
            </a:pPr>
            <a:r>
              <a:rPr lang="fa-IR" sz="4400">
                <a:cs typeface="Zar" pitchFamily="2" charset="-78"/>
              </a:rPr>
              <a:t>و سود خالص </a:t>
            </a:r>
          </a:p>
          <a:p>
            <a:pPr eaLnBrk="1" hangingPunct="1">
              <a:tabLst>
                <a:tab pos="1349375" algn="l"/>
              </a:tabLst>
            </a:pPr>
            <a:r>
              <a:rPr lang="fa-IR" sz="4400">
                <a:cs typeface="Zar" pitchFamily="2" charset="-78"/>
              </a:rPr>
              <a:t>و برداشت مالك مؤسسه</a:t>
            </a:r>
          </a:p>
        </p:txBody>
      </p:sp>
      <p:sp>
        <p:nvSpPr>
          <p:cNvPr id="242691" name="Rectangle 3"/>
          <p:cNvSpPr>
            <a:spLocks noChangeArrowheads="1"/>
          </p:cNvSpPr>
          <p:nvPr/>
        </p:nvSpPr>
        <p:spPr bwMode="auto">
          <a:xfrm>
            <a:off x="1476375" y="333375"/>
            <a:ext cx="6523038" cy="579438"/>
          </a:xfrm>
          <a:prstGeom prst="rect">
            <a:avLst/>
          </a:prstGeom>
          <a:noFill/>
          <a:ln w="9525">
            <a:noFill/>
            <a:miter lim="800000"/>
            <a:headEnd/>
            <a:tailEnd/>
          </a:ln>
          <a:effectLst/>
        </p:spPr>
        <p:txBody>
          <a:bodyPr wrap="none">
            <a:spAutoFit/>
          </a:bodyPr>
          <a:lstStyle/>
          <a:p>
            <a:pPr algn="ctr" eaLnBrk="1" hangingPunct="1"/>
            <a:r>
              <a:rPr lang="fa-IR" sz="3200"/>
              <a:t>حالتهاي مختلف صورت حقوق صاحبان سرمايه</a:t>
            </a:r>
            <a:endParaRPr lang="en-US" sz="32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5" name="Rectangle 3" descr="Large confetti"/>
          <p:cNvSpPr>
            <a:spLocks noChangeArrowheads="1"/>
          </p:cNvSpPr>
          <p:nvPr/>
        </p:nvSpPr>
        <p:spPr bwMode="auto">
          <a:xfrm>
            <a:off x="755650" y="1989138"/>
            <a:ext cx="7772400" cy="3657600"/>
          </a:xfrm>
          <a:prstGeom prst="rect">
            <a:avLst/>
          </a:prstGeom>
          <a:noFill/>
          <a:ln w="9525">
            <a:noFill/>
            <a:miter lim="800000"/>
            <a:headEnd/>
            <a:tailEnd/>
          </a:ln>
          <a:effectLst/>
        </p:spPr>
        <p:txBody>
          <a:bodyPr anchor="ctr"/>
          <a:lstStyle/>
          <a:p>
            <a:pPr eaLnBrk="1" hangingPunct="1"/>
            <a:r>
              <a:rPr lang="en-US" sz="2800">
                <a:latin typeface="Times New Roman" pitchFamily="18" charset="0"/>
                <a:cs typeface="Zar" pitchFamily="2" charset="-78"/>
              </a:rPr>
              <a:t/>
            </a:r>
            <a:br>
              <a:rPr lang="en-US" sz="2800">
                <a:latin typeface="Times New Roman" pitchFamily="18" charset="0"/>
                <a:cs typeface="Zar" pitchFamily="2" charset="-78"/>
              </a:rPr>
            </a:br>
            <a:r>
              <a:rPr lang="fa-IR" sz="2800">
                <a:latin typeface="Times New Roman" pitchFamily="18" charset="0"/>
                <a:cs typeface="Zar" pitchFamily="2" charset="-78"/>
              </a:rPr>
              <a:t>سرمايه آقاي  </a:t>
            </a:r>
            <a:r>
              <a:rPr lang="en-US" sz="2800">
                <a:latin typeface="Times New Roman" pitchFamily="18" charset="0"/>
                <a:cs typeface="Zar" pitchFamily="2" charset="-78"/>
              </a:rPr>
              <a:t>                                 X</a:t>
            </a:r>
            <a:r>
              <a:rPr lang="fa-IR" sz="2800">
                <a:latin typeface="Times New Roman" pitchFamily="18" charset="0"/>
                <a:cs typeface="Zar" pitchFamily="2" charset="-78"/>
              </a:rPr>
              <a:t>10.000 </a:t>
            </a:r>
            <a:br>
              <a:rPr lang="fa-IR" sz="2800">
                <a:latin typeface="Times New Roman" pitchFamily="18" charset="0"/>
                <a:cs typeface="Zar" pitchFamily="2" charset="-78"/>
              </a:rPr>
            </a:br>
            <a:r>
              <a:rPr lang="fa-IR" sz="2800">
                <a:latin typeface="Times New Roman" pitchFamily="18" charset="0"/>
                <a:cs typeface="Zar" pitchFamily="2" charset="-78"/>
              </a:rPr>
              <a:t>سرمايه گذاري مجدد 	    		    </a:t>
            </a:r>
            <a:r>
              <a:rPr lang="fa-IR" sz="2800" u="sng">
                <a:latin typeface="Times New Roman" pitchFamily="18" charset="0"/>
                <a:cs typeface="Zar" pitchFamily="2" charset="-78"/>
              </a:rPr>
              <a:t>5.000</a:t>
            </a:r>
            <a:br>
              <a:rPr lang="fa-IR" sz="2800" u="sng">
                <a:latin typeface="Times New Roman" pitchFamily="18" charset="0"/>
                <a:cs typeface="Zar" pitchFamily="2" charset="-78"/>
              </a:rPr>
            </a:br>
            <a:r>
              <a:rPr lang="fa-IR" sz="2800">
                <a:latin typeface="Times New Roman" pitchFamily="18" charset="0"/>
                <a:cs typeface="Zar" pitchFamily="2" charset="-78"/>
              </a:rPr>
              <a:t>جمع سرمايه 			               15.000  </a:t>
            </a:r>
            <a:br>
              <a:rPr lang="fa-IR" sz="2800">
                <a:latin typeface="Times New Roman" pitchFamily="18" charset="0"/>
                <a:cs typeface="Zar" pitchFamily="2" charset="-78"/>
              </a:rPr>
            </a:br>
            <a:r>
              <a:rPr lang="fa-IR" sz="2800">
                <a:latin typeface="Times New Roman" pitchFamily="18" charset="0"/>
                <a:cs typeface="Zar" pitchFamily="2" charset="-78"/>
              </a:rPr>
              <a:t> سود خالص در طي دوره 	700</a:t>
            </a:r>
            <a:br>
              <a:rPr lang="fa-IR" sz="2800">
                <a:latin typeface="Times New Roman" pitchFamily="18" charset="0"/>
                <a:cs typeface="Zar" pitchFamily="2" charset="-78"/>
              </a:rPr>
            </a:br>
            <a:r>
              <a:rPr lang="fa-IR" sz="1800">
                <a:latin typeface="Times New Roman" pitchFamily="18" charset="0"/>
                <a:cs typeface="Zar" pitchFamily="2" charset="-78"/>
              </a:rPr>
              <a:t>كسر مي شود : </a:t>
            </a:r>
            <a:r>
              <a:rPr lang="ar-SA" sz="2000">
                <a:latin typeface="Times New Roman" pitchFamily="18" charset="0"/>
                <a:cs typeface="Zar" pitchFamily="2" charset="-78"/>
              </a:rPr>
              <a:t>برداشت در طي دوره</a:t>
            </a:r>
            <a:r>
              <a:rPr lang="fa-IR" sz="2800">
                <a:latin typeface="Times New Roman" pitchFamily="18" charset="0"/>
                <a:cs typeface="Zar" pitchFamily="2" charset="-78"/>
              </a:rPr>
              <a:t>     </a:t>
            </a:r>
            <a:r>
              <a:rPr lang="fa-IR" sz="2800" u="sng">
                <a:latin typeface="Times New Roman" pitchFamily="18" charset="0"/>
                <a:cs typeface="Zar" pitchFamily="2" charset="-78"/>
              </a:rPr>
              <a:t>(300)</a:t>
            </a:r>
            <a:br>
              <a:rPr lang="fa-IR" sz="2800" u="sng">
                <a:latin typeface="Times New Roman" pitchFamily="18" charset="0"/>
                <a:cs typeface="Zar" pitchFamily="2" charset="-78"/>
              </a:rPr>
            </a:br>
            <a:r>
              <a:rPr lang="fa-IR" sz="2800">
                <a:latin typeface="Times New Roman" pitchFamily="18" charset="0"/>
                <a:cs typeface="Zar" pitchFamily="2" charset="-78"/>
              </a:rPr>
              <a:t>افزايش خالص			           </a:t>
            </a:r>
            <a:r>
              <a:rPr lang="fa-IR" sz="2800" u="sng">
                <a:latin typeface="Times New Roman" pitchFamily="18" charset="0"/>
                <a:cs typeface="Zar" pitchFamily="2" charset="-78"/>
              </a:rPr>
              <a:t>    400</a:t>
            </a:r>
            <a:r>
              <a:rPr lang="fa-IR" sz="2800">
                <a:latin typeface="Times New Roman" pitchFamily="18" charset="0"/>
                <a:cs typeface="Zar" pitchFamily="2" charset="-78"/>
              </a:rPr>
              <a:t/>
            </a:r>
            <a:br>
              <a:rPr lang="fa-IR" sz="2800">
                <a:latin typeface="Times New Roman" pitchFamily="18" charset="0"/>
                <a:cs typeface="Zar" pitchFamily="2" charset="-78"/>
              </a:rPr>
            </a:br>
            <a:r>
              <a:rPr lang="fa-IR" sz="2800">
                <a:latin typeface="Times New Roman" pitchFamily="18" charset="0"/>
                <a:cs typeface="Zar" pitchFamily="2" charset="-78"/>
              </a:rPr>
              <a:t>سرمايه آقاي </a:t>
            </a:r>
            <a:r>
              <a:rPr lang="en-US" sz="2800">
                <a:latin typeface="Times New Roman" pitchFamily="18" charset="0"/>
                <a:cs typeface="Zar" pitchFamily="2" charset="-78"/>
              </a:rPr>
              <a:t>X</a:t>
            </a:r>
            <a:r>
              <a:rPr lang="fa-IR" sz="2800">
                <a:latin typeface="Times New Roman" pitchFamily="18" charset="0"/>
                <a:cs typeface="Zar" pitchFamily="2" charset="-78"/>
              </a:rPr>
              <a:t> در پايان دوره	15.400</a:t>
            </a:r>
            <a:endParaRPr lang="en-US" sz="2800">
              <a:latin typeface="Times New Roman" pitchFamily="18" charset="0"/>
              <a:cs typeface="Zar" pitchFamily="2" charset="-78"/>
            </a:endParaRPr>
          </a:p>
        </p:txBody>
      </p:sp>
      <p:sp>
        <p:nvSpPr>
          <p:cNvPr id="243718" name="Rectangle 6"/>
          <p:cNvSpPr>
            <a:spLocks noChangeArrowheads="1"/>
          </p:cNvSpPr>
          <p:nvPr/>
        </p:nvSpPr>
        <p:spPr bwMode="auto">
          <a:xfrm>
            <a:off x="3563938" y="333375"/>
            <a:ext cx="2836862" cy="1006475"/>
          </a:xfrm>
          <a:prstGeom prst="rect">
            <a:avLst/>
          </a:prstGeom>
          <a:noFill/>
          <a:ln w="9525">
            <a:noFill/>
            <a:miter lim="800000"/>
            <a:headEnd/>
            <a:tailEnd/>
          </a:ln>
          <a:effectLst/>
        </p:spPr>
        <p:txBody>
          <a:bodyPr>
            <a:spAutoFit/>
          </a:bodyPr>
          <a:lstStyle/>
          <a:p>
            <a:pPr algn="ctr"/>
            <a:r>
              <a:rPr lang="fa-IR" sz="2000">
                <a:solidFill>
                  <a:schemeClr val="tx2"/>
                </a:solidFill>
                <a:cs typeface="Zar" pitchFamily="2" charset="-78"/>
              </a:rPr>
              <a:t>موسسه آلفا</a:t>
            </a:r>
          </a:p>
          <a:p>
            <a:pPr algn="ctr"/>
            <a:r>
              <a:rPr lang="fa-IR" sz="2000">
                <a:solidFill>
                  <a:schemeClr val="tx2"/>
                </a:solidFill>
                <a:cs typeface="Zar" pitchFamily="2" charset="-78"/>
              </a:rPr>
              <a:t>صورت حقوق صاحبان سرمايه</a:t>
            </a:r>
            <a:r>
              <a:rPr lang="fa-IR" sz="3200">
                <a:solidFill>
                  <a:schemeClr val="tx2"/>
                </a:solidFill>
                <a:cs typeface="Zar" pitchFamily="2" charset="-78"/>
              </a:rPr>
              <a:t/>
            </a:r>
            <a:br>
              <a:rPr lang="fa-IR" sz="3200">
                <a:solidFill>
                  <a:schemeClr val="tx2"/>
                </a:solidFill>
                <a:cs typeface="Zar" pitchFamily="2" charset="-78"/>
              </a:rPr>
            </a:br>
            <a:r>
              <a:rPr lang="fa-IR" sz="2000">
                <a:solidFill>
                  <a:schemeClr val="tx2"/>
                </a:solidFill>
                <a:cs typeface="Zar" pitchFamily="2" charset="-78"/>
              </a:rPr>
              <a:t>برای سال مالي </a:t>
            </a:r>
            <a:r>
              <a:rPr lang="en-US" sz="2000">
                <a:solidFill>
                  <a:schemeClr val="tx2"/>
                </a:solidFill>
                <a:cs typeface="Zar" pitchFamily="2" charset="-78"/>
              </a:rPr>
              <a:t>xx</a:t>
            </a:r>
            <a:r>
              <a:rPr lang="fa-IR" sz="2000">
                <a:solidFill>
                  <a:schemeClr val="tx2"/>
                </a:solidFill>
                <a:cs typeface="Zar" pitchFamily="2" charset="-78"/>
              </a:rPr>
              <a:t>13</a:t>
            </a:r>
            <a:endParaRPr lang="en-US" sz="2000">
              <a:solidFill>
                <a:schemeClr val="tx2"/>
              </a:solidFill>
              <a:cs typeface="Zar" pitchFamily="2" charset="-78"/>
            </a:endParaRP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4738" name="Rectangle 2"/>
          <p:cNvSpPr>
            <a:spLocks noChangeArrowheads="1"/>
          </p:cNvSpPr>
          <p:nvPr/>
        </p:nvSpPr>
        <p:spPr bwMode="auto">
          <a:xfrm>
            <a:off x="127000" y="2471738"/>
            <a:ext cx="8894763" cy="1920875"/>
          </a:xfrm>
          <a:prstGeom prst="rect">
            <a:avLst/>
          </a:prstGeom>
          <a:noFill/>
          <a:ln w="9525">
            <a:noFill/>
            <a:miter lim="800000"/>
            <a:headEnd/>
            <a:tailEnd/>
          </a:ln>
          <a:effectLst/>
        </p:spPr>
        <p:txBody>
          <a:bodyPr wrap="none" anchor="ctr">
            <a:spAutoFit/>
          </a:bodyPr>
          <a:lstStyle/>
          <a:p>
            <a:pPr algn="ctr" eaLnBrk="1" hangingPunct="1">
              <a:tabLst>
                <a:tab pos="1349375" algn="l"/>
              </a:tabLst>
            </a:pPr>
            <a:r>
              <a:rPr lang="fa-IR" sz="4000">
                <a:cs typeface="Zar" pitchFamily="2" charset="-78"/>
              </a:rPr>
              <a:t>حالت ششم:</a:t>
            </a:r>
            <a:endParaRPr lang="en-US" sz="4000">
              <a:cs typeface="Zar" pitchFamily="2" charset="-78"/>
            </a:endParaRPr>
          </a:p>
          <a:p>
            <a:pPr algn="ctr" eaLnBrk="1" hangingPunct="1">
              <a:tabLst>
                <a:tab pos="1349375" algn="l"/>
              </a:tabLst>
            </a:pPr>
            <a:r>
              <a:rPr lang="fa-IR" sz="4000">
                <a:cs typeface="Zar" pitchFamily="2" charset="-78"/>
              </a:rPr>
              <a:t>سرمايه</a:t>
            </a:r>
            <a:r>
              <a:rPr lang="fa-IR" sz="4000">
                <a:cs typeface="Arial" pitchFamily="34" charset="0"/>
              </a:rPr>
              <a:t>‌</a:t>
            </a:r>
            <a:r>
              <a:rPr lang="fa-IR" sz="4000">
                <a:cs typeface="Zar" pitchFamily="2" charset="-78"/>
              </a:rPr>
              <a:t>گذاري اوليه همراه با سرمايه</a:t>
            </a:r>
            <a:r>
              <a:rPr lang="fa-IR" sz="4000">
                <a:cs typeface="Arial" pitchFamily="34" charset="0"/>
              </a:rPr>
              <a:t>‌</a:t>
            </a:r>
            <a:r>
              <a:rPr lang="fa-IR" sz="4000">
                <a:cs typeface="Zar" pitchFamily="2" charset="-78"/>
              </a:rPr>
              <a:t>گذاري مجدد</a:t>
            </a:r>
          </a:p>
          <a:p>
            <a:pPr algn="ctr" eaLnBrk="1" hangingPunct="1">
              <a:tabLst>
                <a:tab pos="1349375" algn="l"/>
              </a:tabLst>
            </a:pPr>
            <a:r>
              <a:rPr lang="fa-IR" sz="4000">
                <a:cs typeface="Zar" pitchFamily="2" charset="-78"/>
              </a:rPr>
              <a:t> زيان خالص و برداشت مالك مؤسسه</a:t>
            </a:r>
          </a:p>
        </p:txBody>
      </p:sp>
      <p:sp>
        <p:nvSpPr>
          <p:cNvPr id="244740" name="Rectangle 4"/>
          <p:cNvSpPr>
            <a:spLocks noChangeArrowheads="1"/>
          </p:cNvSpPr>
          <p:nvPr/>
        </p:nvSpPr>
        <p:spPr bwMode="auto">
          <a:xfrm>
            <a:off x="1476375" y="333375"/>
            <a:ext cx="6523038" cy="579438"/>
          </a:xfrm>
          <a:prstGeom prst="rect">
            <a:avLst/>
          </a:prstGeom>
          <a:noFill/>
          <a:ln w="9525">
            <a:noFill/>
            <a:miter lim="800000"/>
            <a:headEnd/>
            <a:tailEnd/>
          </a:ln>
          <a:effectLst/>
        </p:spPr>
        <p:txBody>
          <a:bodyPr wrap="none">
            <a:spAutoFit/>
          </a:bodyPr>
          <a:lstStyle/>
          <a:p>
            <a:pPr algn="ctr" eaLnBrk="1" hangingPunct="1"/>
            <a:r>
              <a:rPr lang="fa-IR" sz="3200"/>
              <a:t>حالتهاي مختلف صورت حقوق صاحبان سرمايه</a:t>
            </a:r>
            <a:endParaRPr lang="en-US" sz="32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62" name="Rectangle 2"/>
          <p:cNvSpPr>
            <a:spLocks noChangeArrowheads="1"/>
          </p:cNvSpPr>
          <p:nvPr/>
        </p:nvSpPr>
        <p:spPr bwMode="auto">
          <a:xfrm>
            <a:off x="250825" y="1989138"/>
            <a:ext cx="8281988" cy="3937000"/>
          </a:xfrm>
          <a:prstGeom prst="rect">
            <a:avLst/>
          </a:prstGeom>
          <a:noFill/>
          <a:ln w="9525">
            <a:noFill/>
            <a:miter lim="800000"/>
            <a:headEnd/>
            <a:tailEnd/>
          </a:ln>
          <a:effectLst/>
        </p:spPr>
        <p:txBody>
          <a:bodyPr anchor="ctr">
            <a:spAutoFit/>
          </a:bodyPr>
          <a:lstStyle/>
          <a:p>
            <a:pPr eaLnBrk="1" hangingPunct="1">
              <a:tabLst>
                <a:tab pos="3101975" algn="l"/>
              </a:tabLst>
            </a:pPr>
            <a:r>
              <a:rPr lang="fa-IR" sz="3200">
                <a:cs typeface="Zar" pitchFamily="2" charset="-78"/>
              </a:rPr>
              <a:t>سرمايه آقای </a:t>
            </a:r>
            <a:r>
              <a:rPr lang="en-US" sz="3200">
                <a:cs typeface="Zar" pitchFamily="2" charset="-78"/>
              </a:rPr>
              <a:t>X</a:t>
            </a:r>
            <a:r>
              <a:rPr lang="fa-IR" sz="3200">
                <a:cs typeface="Zar" pitchFamily="2" charset="-78"/>
              </a:rPr>
              <a:t>	</a:t>
            </a:r>
            <a:r>
              <a:rPr lang="fa-IR" sz="3600">
                <a:cs typeface="Zar" pitchFamily="2" charset="-78"/>
              </a:rPr>
              <a:t>		000/10</a:t>
            </a:r>
            <a:endParaRPr lang="en-US" sz="3600">
              <a:cs typeface="Zar" pitchFamily="2" charset="-78"/>
            </a:endParaRPr>
          </a:p>
          <a:p>
            <a:pPr eaLnBrk="1" hangingPunct="1">
              <a:tabLst>
                <a:tab pos="3101975" algn="l"/>
              </a:tabLst>
            </a:pPr>
            <a:r>
              <a:rPr lang="fa-IR" sz="2400">
                <a:cs typeface="Zar" pitchFamily="2" charset="-78"/>
              </a:rPr>
              <a:t>سرمايه</a:t>
            </a:r>
            <a:r>
              <a:rPr lang="fa-IR" sz="2400">
                <a:cs typeface="Arial" pitchFamily="34" charset="0"/>
              </a:rPr>
              <a:t>‌</a:t>
            </a:r>
            <a:r>
              <a:rPr lang="fa-IR" sz="2400">
                <a:cs typeface="Zar" pitchFamily="2" charset="-78"/>
              </a:rPr>
              <a:t>گذاري مجدد در طي دوره</a:t>
            </a:r>
            <a:r>
              <a:rPr lang="fa-IR" sz="3600">
                <a:cs typeface="Zar" pitchFamily="2" charset="-78"/>
              </a:rPr>
              <a:t> 	 </a:t>
            </a:r>
            <a:r>
              <a:rPr lang="fa-IR" sz="3600" u="sng">
                <a:cs typeface="Zar" pitchFamily="2" charset="-78"/>
              </a:rPr>
              <a:t>000/3  </a:t>
            </a:r>
            <a:endParaRPr lang="en-US" sz="3600">
              <a:cs typeface="Zar" pitchFamily="2" charset="-78"/>
            </a:endParaRPr>
          </a:p>
          <a:p>
            <a:pPr eaLnBrk="1" hangingPunct="1">
              <a:tabLst>
                <a:tab pos="3101975" algn="l"/>
              </a:tabLst>
            </a:pPr>
            <a:r>
              <a:rPr lang="fa-IR" sz="3600">
                <a:cs typeface="Zar" pitchFamily="2" charset="-78"/>
              </a:rPr>
              <a:t>	جمع سرمايه                         000/13</a:t>
            </a:r>
            <a:endParaRPr lang="en-US" sz="3600">
              <a:cs typeface="Zar" pitchFamily="2" charset="-78"/>
            </a:endParaRPr>
          </a:p>
          <a:p>
            <a:pPr eaLnBrk="1" hangingPunct="1">
              <a:tabLst>
                <a:tab pos="3101975" algn="l"/>
              </a:tabLst>
            </a:pPr>
            <a:r>
              <a:rPr lang="fa-IR" sz="2000">
                <a:cs typeface="Zar" pitchFamily="2" charset="-78"/>
              </a:rPr>
              <a:t>زيان خالص در طي دوره</a:t>
            </a:r>
            <a:r>
              <a:rPr lang="fa-IR" sz="3600">
                <a:cs typeface="Zar" pitchFamily="2" charset="-78"/>
              </a:rPr>
              <a:t>	600	</a:t>
            </a:r>
            <a:endParaRPr lang="en-US" sz="3600">
              <a:cs typeface="Zar" pitchFamily="2" charset="-78"/>
            </a:endParaRPr>
          </a:p>
          <a:p>
            <a:pPr eaLnBrk="1" hangingPunct="1">
              <a:tabLst>
                <a:tab pos="3101975" algn="l"/>
              </a:tabLst>
            </a:pPr>
            <a:r>
              <a:rPr lang="fa-IR" sz="2000">
                <a:cs typeface="Zar" pitchFamily="2" charset="-78"/>
              </a:rPr>
              <a:t>اضافه مي</a:t>
            </a:r>
            <a:r>
              <a:rPr lang="fa-IR" sz="2000">
                <a:cs typeface="Arial" pitchFamily="34" charset="0"/>
              </a:rPr>
              <a:t>‌</a:t>
            </a:r>
            <a:r>
              <a:rPr lang="fa-IR" sz="2000">
                <a:cs typeface="Zar" pitchFamily="2" charset="-78"/>
              </a:rPr>
              <a:t>شود: برداشت</a:t>
            </a:r>
            <a:r>
              <a:rPr lang="fa-IR" sz="3600">
                <a:cs typeface="Zar" pitchFamily="2" charset="-78"/>
              </a:rPr>
              <a:t> 	</a:t>
            </a:r>
            <a:r>
              <a:rPr lang="fa-IR" sz="3600" u="sng">
                <a:cs typeface="Zar" pitchFamily="2" charset="-78"/>
              </a:rPr>
              <a:t>400</a:t>
            </a:r>
            <a:r>
              <a:rPr lang="fa-IR" sz="3600">
                <a:cs typeface="Zar" pitchFamily="2" charset="-78"/>
              </a:rPr>
              <a:t> </a:t>
            </a:r>
            <a:endParaRPr lang="en-US" sz="3600">
              <a:cs typeface="Zar" pitchFamily="2" charset="-78"/>
            </a:endParaRPr>
          </a:p>
          <a:p>
            <a:pPr eaLnBrk="1" hangingPunct="1">
              <a:tabLst>
                <a:tab pos="3101975" algn="l"/>
              </a:tabLst>
            </a:pPr>
            <a:r>
              <a:rPr lang="fa-IR" sz="3600">
                <a:cs typeface="Zar" pitchFamily="2" charset="-78"/>
              </a:rPr>
              <a:t>كاهش خالص			</a:t>
            </a:r>
            <a:r>
              <a:rPr lang="fa-IR" sz="3600" u="sng">
                <a:cs typeface="Zar" pitchFamily="2" charset="-78"/>
              </a:rPr>
              <a:t>(000/1)</a:t>
            </a:r>
            <a:endParaRPr lang="en-US" sz="3600">
              <a:cs typeface="Zar" pitchFamily="2" charset="-78"/>
            </a:endParaRPr>
          </a:p>
          <a:p>
            <a:pPr eaLnBrk="1" hangingPunct="1">
              <a:tabLst>
                <a:tab pos="3101975" algn="l"/>
              </a:tabLst>
            </a:pPr>
            <a:r>
              <a:rPr lang="fa-IR" sz="3200">
                <a:cs typeface="Zar" pitchFamily="2" charset="-78"/>
              </a:rPr>
              <a:t>سرمايه آقاي </a:t>
            </a:r>
            <a:r>
              <a:rPr lang="en-US" sz="3200">
                <a:cs typeface="Zar" pitchFamily="2" charset="-78"/>
              </a:rPr>
              <a:t>X</a:t>
            </a:r>
            <a:r>
              <a:rPr lang="fa-IR" sz="3200">
                <a:cs typeface="Zar" pitchFamily="2" charset="-78"/>
              </a:rPr>
              <a:t> در پايان دوره</a:t>
            </a:r>
            <a:r>
              <a:rPr lang="fa-IR" sz="3600">
                <a:cs typeface="Zar" pitchFamily="2" charset="-78"/>
              </a:rPr>
              <a:t>	000/12</a:t>
            </a:r>
          </a:p>
        </p:txBody>
      </p:sp>
      <p:sp>
        <p:nvSpPr>
          <p:cNvPr id="245763" name="Rectangle 3"/>
          <p:cNvSpPr>
            <a:spLocks noChangeArrowheads="1"/>
          </p:cNvSpPr>
          <p:nvPr/>
        </p:nvSpPr>
        <p:spPr bwMode="auto">
          <a:xfrm>
            <a:off x="5270500" y="396875"/>
            <a:ext cx="3241675" cy="914400"/>
          </a:xfrm>
          <a:prstGeom prst="rect">
            <a:avLst/>
          </a:prstGeom>
          <a:noFill/>
          <a:ln w="9525">
            <a:noFill/>
            <a:miter lim="800000"/>
            <a:headEnd/>
            <a:tailEnd/>
          </a:ln>
          <a:effectLst/>
        </p:spPr>
        <p:txBody>
          <a:bodyPr wrap="none">
            <a:spAutoFit/>
          </a:bodyPr>
          <a:lstStyle/>
          <a:p>
            <a:pPr algn="l" eaLnBrk="1" hangingPunct="1"/>
            <a:r>
              <a:rPr lang="fa-IR" sz="5400">
                <a:latin typeface="Times New Roman" pitchFamily="18" charset="0"/>
                <a:cs typeface="Zar" pitchFamily="2" charset="-78"/>
              </a:rPr>
              <a:t>تعميرگاه آلفا</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1093788" y="476250"/>
            <a:ext cx="7772400" cy="762000"/>
          </a:xfrm>
        </p:spPr>
        <p:txBody>
          <a:bodyPr/>
          <a:lstStyle/>
          <a:p>
            <a:r>
              <a:rPr lang="fa-IR"/>
              <a:t>مسوليتهاي مدير مالي </a:t>
            </a:r>
            <a:endParaRPr lang="en-US"/>
          </a:p>
        </p:txBody>
      </p:sp>
      <p:sp>
        <p:nvSpPr>
          <p:cNvPr id="848899" name="Rectangle 3"/>
          <p:cNvSpPr>
            <a:spLocks noGrp="1" noChangeArrowheads="1"/>
          </p:cNvSpPr>
          <p:nvPr>
            <p:ph type="body" sz="half" idx="1"/>
          </p:nvPr>
        </p:nvSpPr>
        <p:spPr>
          <a:xfrm>
            <a:off x="4932363" y="1844675"/>
            <a:ext cx="3846512" cy="2398713"/>
          </a:xfrm>
        </p:spPr>
        <p:txBody>
          <a:bodyPr/>
          <a:lstStyle/>
          <a:p>
            <a:r>
              <a:rPr lang="fa-IR" sz="2800"/>
              <a:t>تنظيم صورتهاي مالي </a:t>
            </a:r>
          </a:p>
          <a:p>
            <a:r>
              <a:rPr lang="fa-IR" sz="2800"/>
              <a:t>تنظيم ساير گزارشات سالانه مالي </a:t>
            </a:r>
          </a:p>
          <a:p>
            <a:r>
              <a:rPr lang="fa-IR" sz="2800"/>
              <a:t>حمايت از سيستم هاي کنترل داخلي  </a:t>
            </a:r>
            <a:endParaRPr lang="en-US" sz="2800"/>
          </a:p>
        </p:txBody>
      </p:sp>
      <p:graphicFrame>
        <p:nvGraphicFramePr>
          <p:cNvPr id="848900" name="Object 4"/>
          <p:cNvGraphicFramePr>
            <a:graphicFrameLocks noGrp="1" noChangeAspect="1"/>
          </p:cNvGraphicFramePr>
          <p:nvPr>
            <p:ph type="clipArt" sz="half" idx="2"/>
          </p:nvPr>
        </p:nvGraphicFramePr>
        <p:xfrm>
          <a:off x="1598613" y="2147888"/>
          <a:ext cx="1736725" cy="2049462"/>
        </p:xfrm>
        <a:graphic>
          <a:graphicData uri="http://schemas.openxmlformats.org/presentationml/2006/ole">
            <mc:AlternateContent xmlns:mc="http://schemas.openxmlformats.org/markup-compatibility/2006">
              <mc:Choice xmlns:v="urn:schemas-microsoft-com:vml" Requires="v">
                <p:oleObj spid="_x0000_s848910" name="Clip" r:id="rId3" imgW="2939760" imgH="3468600" progId="">
                  <p:embed/>
                </p:oleObj>
              </mc:Choice>
              <mc:Fallback>
                <p:oleObj name="Clip" r:id="rId3" imgW="2939760" imgH="34686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8613" y="2147888"/>
                        <a:ext cx="1736725" cy="2049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hecke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47874" name="Object 2"/>
          <p:cNvGraphicFramePr>
            <a:graphicFrameLocks/>
          </p:cNvGraphicFramePr>
          <p:nvPr/>
        </p:nvGraphicFramePr>
        <p:xfrm>
          <a:off x="6516688" y="1916113"/>
          <a:ext cx="2032000" cy="4210050"/>
        </p:xfrm>
        <a:graphic>
          <a:graphicData uri="http://schemas.openxmlformats.org/presentationml/2006/ole">
            <mc:AlternateContent xmlns:mc="http://schemas.openxmlformats.org/markup-compatibility/2006">
              <mc:Choice xmlns:v="urn:schemas-microsoft-com:vml" Requires="v">
                <p:oleObj spid="_x0000_s847884" name="Clip" r:id="rId3" imgW="1644480" imgH="3396960" progId="">
                  <p:embed/>
                </p:oleObj>
              </mc:Choice>
              <mc:Fallback>
                <p:oleObj name="Clip" r:id="rId3" imgW="1644480" imgH="3396960" progId="">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688" y="1916113"/>
                        <a:ext cx="20320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47875" name="Rectangle 3"/>
          <p:cNvSpPr>
            <a:spLocks noGrp="1" noChangeArrowheads="1"/>
          </p:cNvSpPr>
          <p:nvPr>
            <p:ph type="title"/>
          </p:nvPr>
        </p:nvSpPr>
        <p:spPr>
          <a:xfrm>
            <a:off x="3276600" y="620713"/>
            <a:ext cx="4392613" cy="762000"/>
          </a:xfrm>
        </p:spPr>
        <p:txBody>
          <a:bodyPr/>
          <a:lstStyle/>
          <a:p>
            <a:pPr algn="ctr"/>
            <a:r>
              <a:rPr lang="fa-IR"/>
              <a:t>پايان فصل دوم</a:t>
            </a:r>
            <a:endParaRPr lang="en-US"/>
          </a:p>
        </p:txBody>
      </p:sp>
      <p:sp>
        <p:nvSpPr>
          <p:cNvPr id="847876" name="Rectangle 4"/>
          <p:cNvSpPr>
            <a:spLocks noChangeArrowheads="1"/>
          </p:cNvSpPr>
          <p:nvPr/>
        </p:nvSpPr>
        <p:spPr bwMode="auto">
          <a:xfrm>
            <a:off x="1258888" y="2420938"/>
            <a:ext cx="3959225" cy="2101850"/>
          </a:xfrm>
          <a:prstGeom prst="rect">
            <a:avLst/>
          </a:prstGeom>
          <a:noFill/>
          <a:ln w="9525">
            <a:noFill/>
            <a:miter lim="800000"/>
            <a:headEnd/>
            <a:tailEnd/>
          </a:ln>
          <a:effectLst/>
        </p:spPr>
        <p:txBody>
          <a:bodyPr anchor="b">
            <a:spAutoFit/>
          </a:bodyPr>
          <a:lstStyle/>
          <a:p>
            <a:pPr eaLnBrk="1" hangingPunct="1"/>
            <a:r>
              <a:rPr lang="fa-IR" sz="4400">
                <a:solidFill>
                  <a:schemeClr val="tx2"/>
                </a:solidFill>
                <a:latin typeface="Times New Roman" pitchFamily="18" charset="0"/>
                <a:cs typeface="Zar" pitchFamily="2" charset="-78"/>
              </a:rPr>
              <a:t>موفق باشيد</a:t>
            </a:r>
            <a:br>
              <a:rPr lang="fa-IR" sz="4400">
                <a:solidFill>
                  <a:schemeClr val="tx2"/>
                </a:solidFill>
                <a:latin typeface="Times New Roman" pitchFamily="18" charset="0"/>
                <a:cs typeface="Zar" pitchFamily="2" charset="-78"/>
              </a:rPr>
            </a:br>
            <a:r>
              <a:rPr lang="fa-IR" sz="4400">
                <a:solidFill>
                  <a:schemeClr val="tx2"/>
                </a:solidFill>
                <a:latin typeface="Times New Roman" pitchFamily="18" charset="0"/>
                <a:cs typeface="Zar" pitchFamily="2" charset="-78"/>
              </a:rPr>
              <a:t>و</a:t>
            </a:r>
            <a:br>
              <a:rPr lang="fa-IR" sz="4400">
                <a:solidFill>
                  <a:schemeClr val="tx2"/>
                </a:solidFill>
                <a:latin typeface="Times New Roman" pitchFamily="18" charset="0"/>
                <a:cs typeface="Zar" pitchFamily="2" charset="-78"/>
              </a:rPr>
            </a:br>
            <a:r>
              <a:rPr lang="fa-IR" sz="4400">
                <a:solidFill>
                  <a:schemeClr val="tx2"/>
                </a:solidFill>
                <a:latin typeface="Times New Roman" pitchFamily="18" charset="0"/>
                <a:cs typeface="Zar" pitchFamily="2" charset="-78"/>
              </a:rPr>
              <a:t>به اميد ديدار</a:t>
            </a:r>
            <a:endParaRPr lang="en-US" sz="4400">
              <a:solidFill>
                <a:schemeClr val="tx2"/>
              </a:solidFill>
              <a:latin typeface="Times New Roman" pitchFamily="18" charset="0"/>
              <a:cs typeface="Zar" pitchFamily="2" charset="-78"/>
            </a:endParaRPr>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transition>
    <p:zoom dir="in"/>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241300" y="2287588"/>
            <a:ext cx="8667750" cy="2287587"/>
          </a:xfrm>
          <a:prstGeom prst="rect">
            <a:avLst/>
          </a:prstGeom>
          <a:noFill/>
          <a:ln w="9525">
            <a:noFill/>
            <a:miter lim="800000"/>
            <a:headEnd/>
            <a:tailEnd/>
          </a:ln>
          <a:effectLst/>
        </p:spPr>
        <p:txBody>
          <a:bodyPr wrap="none" anchor="ctr">
            <a:spAutoFit/>
          </a:bodyPr>
          <a:lstStyle/>
          <a:p>
            <a:pPr algn="ctr" eaLnBrk="1" hangingPunct="1">
              <a:tabLst>
                <a:tab pos="1349375" algn="l"/>
              </a:tabLst>
            </a:pPr>
            <a:r>
              <a:rPr lang="fa-IR">
                <a:latin typeface="Agency FB" pitchFamily="34" charset="0"/>
                <a:cs typeface="Zar" pitchFamily="2" charset="-78"/>
              </a:rPr>
              <a:t>هدف:</a:t>
            </a:r>
            <a:endParaRPr lang="en-US">
              <a:latin typeface="Agency FB" pitchFamily="34" charset="0"/>
              <a:cs typeface="Zar" pitchFamily="2" charset="-78"/>
            </a:endParaRPr>
          </a:p>
          <a:p>
            <a:pPr algn="ctr" eaLnBrk="1" hangingPunct="1">
              <a:tabLst>
                <a:tab pos="1349375" algn="l"/>
              </a:tabLst>
            </a:pPr>
            <a:r>
              <a:rPr lang="fa-IR">
                <a:latin typeface="Agency FB" pitchFamily="34" charset="0"/>
                <a:cs typeface="Zar" pitchFamily="2" charset="-78"/>
              </a:rPr>
              <a:t>آشنايي با تجزيه و تحليل فعاليتهاي مالي </a:t>
            </a:r>
          </a:p>
          <a:p>
            <a:pPr algn="ctr" eaLnBrk="1" hangingPunct="1">
              <a:tabLst>
                <a:tab pos="1349375" algn="l"/>
              </a:tabLst>
            </a:pPr>
            <a:r>
              <a:rPr lang="fa-IR">
                <a:latin typeface="Agency FB" pitchFamily="34" charset="0"/>
                <a:cs typeface="Zar" pitchFamily="2" charset="-78"/>
              </a:rPr>
              <a:t>و ثبت فعاليتها در دفاتر روزنامه و كل</a:t>
            </a:r>
          </a:p>
        </p:txBody>
      </p:sp>
      <p:sp>
        <p:nvSpPr>
          <p:cNvPr id="246788" name="WordArt 4" descr="Paper bag"/>
          <p:cNvSpPr>
            <a:spLocks noChangeArrowheads="1" noChangeShapeType="1" noTextEdit="1"/>
          </p:cNvSpPr>
          <p:nvPr/>
        </p:nvSpPr>
        <p:spPr bwMode="auto">
          <a:xfrm>
            <a:off x="3708400" y="260350"/>
            <a:ext cx="3240088" cy="1152525"/>
          </a:xfrm>
          <a:prstGeom prst="rect">
            <a:avLst/>
          </a:prstGeom>
        </p:spPr>
        <p:txBody>
          <a:bodyPr wrap="none" fromWordArt="1">
            <a:prstTxWarp prst="textCascadeUp">
              <a:avLst>
                <a:gd name="adj" fmla="val 100000"/>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fa-IR" sz="3600" kern="10">
                <a:ln w="9525">
                  <a:miter lim="800000"/>
                  <a:headEnd/>
                  <a:tailEnd/>
                </a:ln>
                <a:blipFill dpi="0" rotWithShape="0">
                  <a:blip r:embed="rId2"/>
                  <a:srcRect/>
                  <a:tile tx="0" ty="0" sx="100000" sy="100000" flip="none" algn="tl"/>
                </a:blipFill>
                <a:latin typeface="Arial Black"/>
              </a:rPr>
              <a:t>فصل سوم</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7810" name="Rectangle 2"/>
          <p:cNvSpPr>
            <a:spLocks noChangeArrowheads="1"/>
          </p:cNvSpPr>
          <p:nvPr/>
        </p:nvSpPr>
        <p:spPr bwMode="auto">
          <a:xfrm>
            <a:off x="611188" y="1992313"/>
            <a:ext cx="7924800" cy="2654300"/>
          </a:xfrm>
          <a:prstGeom prst="rect">
            <a:avLst/>
          </a:prstGeom>
          <a:noFill/>
          <a:ln w="9525">
            <a:noFill/>
            <a:miter lim="800000"/>
            <a:headEnd/>
            <a:tailEnd/>
          </a:ln>
          <a:effectLst/>
        </p:spPr>
        <p:txBody>
          <a:bodyPr anchor="ctr">
            <a:spAutoFit/>
          </a:bodyPr>
          <a:lstStyle/>
          <a:p>
            <a:pPr eaLnBrk="1" hangingPunct="1">
              <a:tabLst>
                <a:tab pos="1349375" algn="l"/>
              </a:tabLst>
            </a:pPr>
            <a:r>
              <a:rPr lang="fa-IR" sz="2800">
                <a:cs typeface="Zar" pitchFamily="2" charset="-78"/>
              </a:rPr>
              <a:t>آموختيم :</a:t>
            </a:r>
          </a:p>
          <a:p>
            <a:pPr eaLnBrk="1" hangingPunct="1">
              <a:tabLst>
                <a:tab pos="1349375" algn="l"/>
              </a:tabLst>
            </a:pPr>
            <a:r>
              <a:rPr lang="fa-IR" sz="2800">
                <a:cs typeface="Zar" pitchFamily="2" charset="-78"/>
              </a:rPr>
              <a:t>1-هر فعاليت مالي حداقل دو عامل را در معادله حسابداري تحت تأثير قرار مي</a:t>
            </a:r>
            <a:r>
              <a:rPr lang="fa-IR" sz="2800">
                <a:cs typeface="Arial" pitchFamily="34" charset="0"/>
              </a:rPr>
              <a:t>‌</a:t>
            </a:r>
            <a:r>
              <a:rPr lang="fa-IR" sz="2800">
                <a:cs typeface="Zar" pitchFamily="2" charset="-78"/>
              </a:rPr>
              <a:t>دهد</a:t>
            </a:r>
          </a:p>
          <a:p>
            <a:pPr eaLnBrk="1" hangingPunct="1">
              <a:tabLst>
                <a:tab pos="1349375" algn="l"/>
              </a:tabLst>
            </a:pPr>
            <a:r>
              <a:rPr lang="fa-IR" sz="2800">
                <a:cs typeface="Zar" pitchFamily="2" charset="-78"/>
              </a:rPr>
              <a:t> 2- در تمرينات قبل فعاليتهاي مالي را به</a:t>
            </a:r>
          </a:p>
          <a:p>
            <a:pPr eaLnBrk="1" hangingPunct="1">
              <a:tabLst>
                <a:tab pos="1349375" algn="l"/>
              </a:tabLst>
            </a:pPr>
            <a:r>
              <a:rPr lang="fa-IR" sz="2800">
                <a:cs typeface="Zar" pitchFamily="2" charset="-78"/>
              </a:rPr>
              <a:t> صورت اعداد مثبت و منفي</a:t>
            </a:r>
          </a:p>
          <a:p>
            <a:pPr eaLnBrk="1" hangingPunct="1">
              <a:tabLst>
                <a:tab pos="1349375" algn="l"/>
              </a:tabLst>
            </a:pPr>
            <a:r>
              <a:rPr lang="fa-IR" sz="2800">
                <a:cs typeface="Zar" pitchFamily="2" charset="-78"/>
              </a:rPr>
              <a:t> در ذيل هر عنوان حساب درج مي</a:t>
            </a:r>
            <a:r>
              <a:rPr lang="fa-IR" sz="2800">
                <a:cs typeface="Arial" pitchFamily="34" charset="0"/>
              </a:rPr>
              <a:t>‌</a:t>
            </a:r>
            <a:r>
              <a:rPr lang="fa-IR" sz="2800">
                <a:cs typeface="Zar" pitchFamily="2" charset="-78"/>
              </a:rPr>
              <a:t>كرديم.</a:t>
            </a:r>
            <a:r>
              <a:rPr lang="en-US" sz="2800">
                <a:cs typeface="Zar" pitchFamily="2" charset="-78"/>
              </a:rPr>
              <a:t> </a:t>
            </a:r>
          </a:p>
        </p:txBody>
      </p:sp>
      <p:sp>
        <p:nvSpPr>
          <p:cNvPr id="247811" name="Rectangle 3"/>
          <p:cNvSpPr>
            <a:spLocks noChangeArrowheads="1"/>
          </p:cNvSpPr>
          <p:nvPr/>
        </p:nvSpPr>
        <p:spPr bwMode="auto">
          <a:xfrm>
            <a:off x="5222875" y="495300"/>
            <a:ext cx="3597275" cy="701675"/>
          </a:xfrm>
          <a:prstGeom prst="rect">
            <a:avLst/>
          </a:prstGeom>
          <a:noFill/>
          <a:ln w="9525">
            <a:noFill/>
            <a:miter lim="800000"/>
            <a:headEnd/>
            <a:tailEnd/>
          </a:ln>
          <a:effectLst/>
        </p:spPr>
        <p:txBody>
          <a:bodyPr wrap="none">
            <a:spAutoFit/>
          </a:bodyPr>
          <a:lstStyle/>
          <a:p>
            <a:pPr eaLnBrk="1" hangingPunct="1"/>
            <a:r>
              <a:rPr lang="fa-IR" sz="4000">
                <a:cs typeface="Zar" pitchFamily="2" charset="-78"/>
              </a:rPr>
              <a:t>يك حساب چيست؟</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4211638" y="476250"/>
            <a:ext cx="4510087" cy="762000"/>
          </a:xfrm>
        </p:spPr>
        <p:txBody>
          <a:bodyPr>
            <a:normAutofit/>
          </a:bodyPr>
          <a:lstStyle/>
          <a:p>
            <a:r>
              <a:rPr lang="fa-IR"/>
              <a:t>تعاريف حسابداري :   </a:t>
            </a:r>
            <a:endParaRPr lang="en-US"/>
          </a:p>
        </p:txBody>
      </p:sp>
      <p:sp>
        <p:nvSpPr>
          <p:cNvPr id="206854" name="Rectangle 6"/>
          <p:cNvSpPr>
            <a:spLocks noGrp="1" noChangeArrowheads="1"/>
          </p:cNvSpPr>
          <p:nvPr>
            <p:ph type="body" sz="half" idx="1"/>
          </p:nvPr>
        </p:nvSpPr>
        <p:spPr>
          <a:xfrm>
            <a:off x="755650" y="1844675"/>
            <a:ext cx="7689850" cy="4192588"/>
          </a:xfrm>
        </p:spPr>
        <p:txBody>
          <a:bodyPr/>
          <a:lstStyle/>
          <a:p>
            <a:pPr marL="533400" indent="-533400">
              <a:buFontTx/>
              <a:buNone/>
            </a:pPr>
            <a:r>
              <a:rPr lang="fa-IR" sz="2800"/>
              <a:t>1 – فرايند تشخيص، اندازه گيري و گزارش اطلاعات اقتصادي كه براي استفاده كنندگان اطلاعات مزبور امكان قضاوت و تصميم گيري را فراهم سازد </a:t>
            </a:r>
          </a:p>
          <a:p>
            <a:pPr marL="533400" indent="-533400">
              <a:buFontTx/>
              <a:buNone/>
            </a:pPr>
            <a:r>
              <a:rPr lang="fa-IR" sz="2800"/>
              <a:t>2 – خدمتي كه با فراهم كردن اطلاعات مالي مورد نياز مديران، پرداخت كنندگان ماليات و سايرين جهت تصميم گيري آگاهانه انجام مي پذيرد</a:t>
            </a:r>
          </a:p>
          <a:p>
            <a:pPr marL="533400" indent="-533400">
              <a:buFontTx/>
              <a:buNone/>
            </a:pPr>
            <a:r>
              <a:rPr lang="fa-IR" sz="2800"/>
              <a:t>3- فن تفسير و اندازه گيري و توصيف فعاليتهاي اقتصادي</a:t>
            </a:r>
          </a:p>
          <a:p>
            <a:pPr marL="533400" indent="-533400">
              <a:buFontTx/>
              <a:buNone/>
            </a:pPr>
            <a:r>
              <a:rPr lang="fa-IR" sz="2800"/>
              <a:t>4- فن ثبت، طبقه بندي، تلخيص و تفسير اطلاعات مالي يك واحد تجاري </a:t>
            </a:r>
            <a:endParaRPr lang="en-US" sz="2800"/>
          </a:p>
        </p:txBody>
      </p:sp>
    </p:spTree>
  </p:cSld>
  <p:clrMapOvr>
    <a:masterClrMapping/>
  </p:clrMapOvr>
  <p:transition>
    <p:checke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8834" name="Rectangle 2"/>
          <p:cNvSpPr>
            <a:spLocks noChangeArrowheads="1"/>
          </p:cNvSpPr>
          <p:nvPr/>
        </p:nvSpPr>
        <p:spPr bwMode="auto">
          <a:xfrm>
            <a:off x="1187450" y="1989138"/>
            <a:ext cx="7529513" cy="3382962"/>
          </a:xfrm>
          <a:prstGeom prst="rect">
            <a:avLst/>
          </a:prstGeom>
          <a:noFill/>
          <a:ln w="9525">
            <a:noFill/>
            <a:miter lim="800000"/>
            <a:headEnd/>
            <a:tailEnd/>
          </a:ln>
          <a:effectLst/>
        </p:spPr>
        <p:txBody>
          <a:bodyPr wrap="none" anchor="ctr">
            <a:spAutoFit/>
          </a:bodyPr>
          <a:lstStyle/>
          <a:p>
            <a:pPr algn="ctr" eaLnBrk="1" hangingPunct="1">
              <a:tabLst>
                <a:tab pos="1349375" algn="l"/>
              </a:tabLst>
            </a:pPr>
            <a:r>
              <a:rPr lang="fa-IR" sz="3200">
                <a:cs typeface="Zar" pitchFamily="2" charset="-78"/>
              </a:rPr>
              <a:t>براي تفكيك اعداد مثبت و منفي (افزايش و كاهش) </a:t>
            </a:r>
          </a:p>
          <a:p>
            <a:pPr algn="ctr" eaLnBrk="1" hangingPunct="1">
              <a:tabLst>
                <a:tab pos="1349375" algn="l"/>
              </a:tabLst>
            </a:pPr>
            <a:r>
              <a:rPr lang="fa-IR" sz="3200">
                <a:cs typeface="Zar" pitchFamily="2" charset="-78"/>
              </a:rPr>
              <a:t>بهتر است با ترسيم يك خط عمودي </a:t>
            </a:r>
          </a:p>
          <a:p>
            <a:pPr algn="ctr" eaLnBrk="1" hangingPunct="1">
              <a:tabLst>
                <a:tab pos="1349375" algn="l"/>
              </a:tabLst>
            </a:pPr>
            <a:r>
              <a:rPr lang="fa-IR" sz="3200">
                <a:cs typeface="Zar" pitchFamily="2" charset="-78"/>
              </a:rPr>
              <a:t>در ذيل عنوان حساب آن را به صورت </a:t>
            </a:r>
          </a:p>
          <a:p>
            <a:pPr algn="ctr" eaLnBrk="1" hangingPunct="1">
              <a:tabLst>
                <a:tab pos="1349375" algn="l"/>
              </a:tabLst>
            </a:pPr>
            <a:r>
              <a:rPr lang="fa-IR" sz="3600">
                <a:cs typeface="Zar" pitchFamily="2" charset="-78"/>
              </a:rPr>
              <a:t>حسابهاي</a:t>
            </a:r>
            <a:r>
              <a:rPr lang="fa-IR" sz="8800">
                <a:cs typeface="Zar" pitchFamily="2" charset="-78"/>
              </a:rPr>
              <a:t> </a:t>
            </a:r>
            <a:r>
              <a:rPr lang="en-US" sz="8800">
                <a:cs typeface="Zar" pitchFamily="2" charset="-78"/>
              </a:rPr>
              <a:t>T</a:t>
            </a:r>
            <a:r>
              <a:rPr lang="fa-IR" sz="3200">
                <a:cs typeface="Zar" pitchFamily="2" charset="-78"/>
              </a:rPr>
              <a:t> </a:t>
            </a:r>
          </a:p>
          <a:p>
            <a:pPr algn="ctr" eaLnBrk="1" hangingPunct="1">
              <a:tabLst>
                <a:tab pos="1349375" algn="l"/>
              </a:tabLst>
            </a:pPr>
            <a:r>
              <a:rPr lang="fa-IR" sz="3200">
                <a:cs typeface="Zar" pitchFamily="2" charset="-78"/>
              </a:rPr>
              <a:t>نشان دهيم.</a:t>
            </a:r>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9858" name="Rectangle 2"/>
          <p:cNvSpPr>
            <a:spLocks noChangeArrowheads="1"/>
          </p:cNvSpPr>
          <p:nvPr/>
        </p:nvSpPr>
        <p:spPr bwMode="auto">
          <a:xfrm>
            <a:off x="690563" y="2276475"/>
            <a:ext cx="7794625" cy="3111500"/>
          </a:xfrm>
          <a:prstGeom prst="rect">
            <a:avLst/>
          </a:prstGeom>
          <a:noFill/>
          <a:ln w="9525">
            <a:noFill/>
            <a:miter lim="800000"/>
            <a:headEnd/>
            <a:tailEnd/>
          </a:ln>
          <a:effectLst/>
        </p:spPr>
        <p:txBody>
          <a:bodyPr wrap="none" anchor="ctr">
            <a:spAutoFit/>
          </a:bodyPr>
          <a:lstStyle/>
          <a:p>
            <a:pPr algn="ctr" eaLnBrk="1" hangingPunct="1">
              <a:tabLst>
                <a:tab pos="1349375" algn="l"/>
              </a:tabLst>
            </a:pPr>
            <a:r>
              <a:rPr lang="fa-IR" sz="6600" b="0">
                <a:cs typeface="Zar" pitchFamily="2" charset="-78"/>
              </a:rPr>
              <a:t>بالا خط افقي </a:t>
            </a:r>
            <a:r>
              <a:rPr lang="fa-IR" sz="6600" b="0">
                <a:cs typeface="Arial" pitchFamily="34" charset="0"/>
              </a:rPr>
              <a:t>←</a:t>
            </a:r>
            <a:r>
              <a:rPr lang="fa-IR" sz="6600" b="0">
                <a:cs typeface="Zar" pitchFamily="2" charset="-78"/>
              </a:rPr>
              <a:t> عنوان حساب</a:t>
            </a:r>
            <a:endParaRPr lang="en-US" sz="6600" b="0">
              <a:cs typeface="Zar" pitchFamily="2" charset="-78"/>
            </a:endParaRPr>
          </a:p>
          <a:p>
            <a:pPr algn="ctr" eaLnBrk="1" hangingPunct="1">
              <a:tabLst>
                <a:tab pos="1349375" algn="l"/>
              </a:tabLst>
            </a:pPr>
            <a:r>
              <a:rPr lang="fa-IR" sz="6600" b="0">
                <a:cs typeface="Zar" pitchFamily="2" charset="-78"/>
              </a:rPr>
              <a:t>طرف راست </a:t>
            </a:r>
            <a:r>
              <a:rPr lang="fa-IR" sz="6600" b="0">
                <a:cs typeface="Arial" pitchFamily="34" charset="0"/>
              </a:rPr>
              <a:t>←</a:t>
            </a:r>
            <a:r>
              <a:rPr lang="fa-IR" sz="6600" b="0">
                <a:cs typeface="Zar" pitchFamily="2" charset="-78"/>
              </a:rPr>
              <a:t> بدهكار</a:t>
            </a:r>
            <a:endParaRPr lang="en-US" sz="6600" b="0">
              <a:cs typeface="Zar" pitchFamily="2" charset="-78"/>
            </a:endParaRPr>
          </a:p>
          <a:p>
            <a:pPr algn="ctr" eaLnBrk="1" hangingPunct="1">
              <a:tabLst>
                <a:tab pos="1349375" algn="l"/>
              </a:tabLst>
            </a:pPr>
            <a:r>
              <a:rPr lang="fa-IR" sz="6600" b="0">
                <a:cs typeface="Zar" pitchFamily="2" charset="-78"/>
              </a:rPr>
              <a:t>طرف چپ </a:t>
            </a:r>
            <a:r>
              <a:rPr lang="fa-IR" sz="6600" b="0">
                <a:cs typeface="Arial" pitchFamily="34" charset="0"/>
              </a:rPr>
              <a:t>←</a:t>
            </a:r>
            <a:r>
              <a:rPr lang="fa-IR" sz="6600" b="0">
                <a:cs typeface="Zar" pitchFamily="2" charset="-78"/>
              </a:rPr>
              <a:t> بستانكار</a:t>
            </a:r>
          </a:p>
        </p:txBody>
      </p:sp>
      <p:sp>
        <p:nvSpPr>
          <p:cNvPr id="249859" name="Rectangle 3"/>
          <p:cNvSpPr>
            <a:spLocks noChangeArrowheads="1"/>
          </p:cNvSpPr>
          <p:nvPr/>
        </p:nvSpPr>
        <p:spPr bwMode="auto">
          <a:xfrm>
            <a:off x="4932363" y="525463"/>
            <a:ext cx="3059112" cy="1006475"/>
          </a:xfrm>
          <a:prstGeom prst="rect">
            <a:avLst/>
          </a:prstGeom>
          <a:noFill/>
          <a:ln w="9525">
            <a:noFill/>
            <a:miter lim="800000"/>
            <a:headEnd/>
            <a:tailEnd/>
          </a:ln>
          <a:effectLst/>
        </p:spPr>
        <p:txBody>
          <a:bodyPr wrap="none">
            <a:spAutoFit/>
          </a:bodyPr>
          <a:lstStyle/>
          <a:p>
            <a:pPr algn="l" eaLnBrk="1" hangingPunct="1"/>
            <a:r>
              <a:rPr lang="fa-IR" sz="6000" b="0">
                <a:latin typeface="Times New Roman" pitchFamily="18" charset="0"/>
                <a:cs typeface="Zar" pitchFamily="2" charset="-78"/>
              </a:rPr>
              <a:t>هر حساب </a:t>
            </a:r>
            <a:r>
              <a:rPr lang="en-US" sz="6000" b="0">
                <a:latin typeface="Times New Roman" pitchFamily="18" charset="0"/>
                <a:cs typeface="Zar" pitchFamily="2" charset="-78"/>
              </a:rPr>
              <a:t>T</a:t>
            </a:r>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5508625" y="463550"/>
            <a:ext cx="2854325" cy="914400"/>
          </a:xfrm>
        </p:spPr>
        <p:txBody>
          <a:bodyPr/>
          <a:lstStyle/>
          <a:p>
            <a:r>
              <a:rPr lang="fa-IR" sz="5400"/>
              <a:t>نكته اول:</a:t>
            </a:r>
            <a:endParaRPr lang="en-US" sz="5400"/>
          </a:p>
        </p:txBody>
      </p:sp>
      <p:sp>
        <p:nvSpPr>
          <p:cNvPr id="250883" name="Rectangle 3"/>
          <p:cNvSpPr>
            <a:spLocks noGrp="1" noChangeArrowheads="1"/>
          </p:cNvSpPr>
          <p:nvPr>
            <p:ph idx="1"/>
          </p:nvPr>
        </p:nvSpPr>
        <p:spPr>
          <a:xfrm>
            <a:off x="395288" y="2060575"/>
            <a:ext cx="8229600" cy="2727325"/>
          </a:xfrm>
          <a:noFill/>
          <a:ln/>
        </p:spPr>
        <p:txBody>
          <a:bodyPr/>
          <a:lstStyle/>
          <a:p>
            <a:pPr>
              <a:lnSpc>
                <a:spcPct val="90000"/>
              </a:lnSpc>
              <a:buFontTx/>
              <a:buNone/>
            </a:pPr>
            <a:r>
              <a:rPr lang="fa-IR" sz="4800"/>
              <a:t>عناوين بدهكار و بستانكار صرفاً براي نام‌گذاري است و معناي آن با آنچه در بين عموم شايع است همخواني ندارد.</a:t>
            </a:r>
            <a:endParaRPr lang="en-US" sz="48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5148263" y="333375"/>
            <a:ext cx="3502025" cy="1006475"/>
          </a:xfrm>
        </p:spPr>
        <p:txBody>
          <a:bodyPr/>
          <a:lstStyle/>
          <a:p>
            <a:r>
              <a:rPr lang="fa-IR" sz="6000"/>
              <a:t>نكته دوم:</a:t>
            </a:r>
            <a:endParaRPr lang="en-US" sz="6000"/>
          </a:p>
        </p:txBody>
      </p:sp>
      <p:sp>
        <p:nvSpPr>
          <p:cNvPr id="251907" name="Rectangle 3"/>
          <p:cNvSpPr>
            <a:spLocks noGrp="1" noChangeArrowheads="1"/>
          </p:cNvSpPr>
          <p:nvPr>
            <p:ph idx="1"/>
          </p:nvPr>
        </p:nvSpPr>
        <p:spPr>
          <a:xfrm>
            <a:off x="1619250" y="2349500"/>
            <a:ext cx="6665913" cy="2235200"/>
          </a:xfrm>
          <a:noFill/>
        </p:spPr>
        <p:txBody>
          <a:bodyPr>
            <a:normAutofit lnSpcReduction="10000"/>
          </a:bodyPr>
          <a:lstStyle/>
          <a:p>
            <a:r>
              <a:rPr lang="fa-IR" sz="4400"/>
              <a:t>اگر عددي را سمت راست حساب نوشتيم مي‌گوئيم: </a:t>
            </a:r>
          </a:p>
          <a:p>
            <a:r>
              <a:rPr lang="fa-IR" sz="4400"/>
              <a:t>حساب را بدهكار نموديم</a:t>
            </a:r>
            <a:endParaRPr lang="en-US" sz="44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2931" name="Rectangle 3"/>
          <p:cNvSpPr>
            <a:spLocks noGrp="1" noChangeArrowheads="1"/>
          </p:cNvSpPr>
          <p:nvPr>
            <p:ph idx="1"/>
          </p:nvPr>
        </p:nvSpPr>
        <p:spPr>
          <a:xfrm>
            <a:off x="611188" y="1989138"/>
            <a:ext cx="7847012" cy="2101850"/>
          </a:xfrm>
        </p:spPr>
        <p:txBody>
          <a:bodyPr/>
          <a:lstStyle/>
          <a:p>
            <a:pPr>
              <a:buFontTx/>
              <a:buNone/>
            </a:pPr>
            <a:r>
              <a:rPr lang="fa-IR" sz="4400"/>
              <a:t>و اگر عددي را در سمت چپ حساب نوشتيم مي‌گوئيم حساب را بستانكار نموديم</a:t>
            </a:r>
            <a:endParaRPr lang="en-US" sz="4400"/>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4211638" y="333375"/>
            <a:ext cx="4440237" cy="914400"/>
          </a:xfrm>
        </p:spPr>
        <p:txBody>
          <a:bodyPr/>
          <a:lstStyle/>
          <a:p>
            <a:r>
              <a:rPr lang="fa-IR" sz="5400"/>
              <a:t>نكته سوم:</a:t>
            </a:r>
            <a:endParaRPr lang="en-US" sz="5400"/>
          </a:p>
        </p:txBody>
      </p:sp>
      <p:sp>
        <p:nvSpPr>
          <p:cNvPr id="253955" name="Rectangle 3"/>
          <p:cNvSpPr>
            <a:spLocks noGrp="1" noChangeArrowheads="1"/>
          </p:cNvSpPr>
          <p:nvPr>
            <p:ph idx="1"/>
          </p:nvPr>
        </p:nvSpPr>
        <p:spPr>
          <a:xfrm>
            <a:off x="611188" y="1989138"/>
            <a:ext cx="7847012" cy="2530475"/>
          </a:xfrm>
        </p:spPr>
        <p:txBody>
          <a:bodyPr/>
          <a:lstStyle/>
          <a:p>
            <a:pPr>
              <a:buFontTx/>
              <a:buNone/>
            </a:pPr>
            <a:r>
              <a:rPr lang="fa-IR" sz="4000"/>
              <a:t>در هر فعاليت مالي حداقل دو حساب دستخوش تغيير مي‌شود كه يكي از آنها الزاماً بدهكار و ديگري بستانكار خواهد بود.</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4140200" y="404813"/>
            <a:ext cx="4654550" cy="914400"/>
          </a:xfrm>
        </p:spPr>
        <p:txBody>
          <a:bodyPr/>
          <a:lstStyle/>
          <a:p>
            <a:r>
              <a:rPr lang="fa-IR" sz="5400"/>
              <a:t>نكته چهارم:</a:t>
            </a:r>
            <a:endParaRPr lang="en-US" sz="5400"/>
          </a:p>
        </p:txBody>
      </p:sp>
      <p:sp>
        <p:nvSpPr>
          <p:cNvPr id="254979" name="Rectangle 3"/>
          <p:cNvSpPr>
            <a:spLocks noGrp="1" noChangeArrowheads="1"/>
          </p:cNvSpPr>
          <p:nvPr>
            <p:ph idx="1"/>
          </p:nvPr>
        </p:nvSpPr>
        <p:spPr>
          <a:xfrm>
            <a:off x="611188" y="1989138"/>
            <a:ext cx="7847012" cy="2774950"/>
          </a:xfrm>
        </p:spPr>
        <p:txBody>
          <a:bodyPr/>
          <a:lstStyle/>
          <a:p>
            <a:pPr>
              <a:buFontTx/>
              <a:buNone/>
            </a:pPr>
            <a:r>
              <a:rPr lang="fa-IR" sz="4000"/>
              <a:t>ابتدا افزايش در حسابها را مي‌آموزيم</a:t>
            </a:r>
          </a:p>
          <a:p>
            <a:pPr>
              <a:buFontTx/>
              <a:buNone/>
            </a:pPr>
            <a:r>
              <a:rPr lang="fa-IR" sz="4000"/>
              <a:t>                              زيرا </a:t>
            </a:r>
          </a:p>
          <a:p>
            <a:pPr>
              <a:buFontTx/>
              <a:buNone/>
            </a:pPr>
            <a:r>
              <a:rPr lang="fa-IR" sz="4000"/>
              <a:t>تا چيزي نداشته باشيم، نمي‌توانيم آن را كاهش دهيم.</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03" name="Rectangle 3"/>
          <p:cNvSpPr>
            <a:spLocks noGrp="1" noChangeArrowheads="1"/>
          </p:cNvSpPr>
          <p:nvPr>
            <p:ph idx="1"/>
          </p:nvPr>
        </p:nvSpPr>
        <p:spPr>
          <a:xfrm>
            <a:off x="611188" y="1989138"/>
            <a:ext cx="7847012" cy="3500437"/>
          </a:xfrm>
        </p:spPr>
        <p:txBody>
          <a:bodyPr/>
          <a:lstStyle/>
          <a:p>
            <a:pPr>
              <a:buFontTx/>
              <a:buNone/>
            </a:pPr>
            <a:r>
              <a:rPr lang="fa-IR"/>
              <a:t>افزايش در داراييها</a:t>
            </a:r>
            <a:r>
              <a:rPr lang="fa-IR">
                <a:cs typeface="Arial" pitchFamily="34" charset="0"/>
              </a:rPr>
              <a:t> </a:t>
            </a:r>
          </a:p>
          <a:p>
            <a:pPr>
              <a:buFontTx/>
              <a:buNone/>
            </a:pPr>
            <a:r>
              <a:rPr lang="fa-IR"/>
              <a:t>در سمت راست</a:t>
            </a:r>
          </a:p>
          <a:p>
            <a:pPr>
              <a:buFontTx/>
              <a:buNone/>
            </a:pPr>
            <a:r>
              <a:rPr lang="fa-IR"/>
              <a:t>و</a:t>
            </a:r>
          </a:p>
          <a:p>
            <a:pPr>
              <a:buFontTx/>
              <a:buNone/>
            </a:pPr>
            <a:r>
              <a:rPr lang="fa-IR"/>
              <a:t>افزايش در بدهيها و حقوق صاحبان سرمايه</a:t>
            </a:r>
          </a:p>
          <a:p>
            <a:pPr>
              <a:buFontTx/>
              <a:buNone/>
            </a:pPr>
            <a:r>
              <a:rPr lang="fa-IR"/>
              <a:t> در سمت چپ</a:t>
            </a:r>
          </a:p>
          <a:p>
            <a:pPr>
              <a:buFontTx/>
              <a:buNone/>
            </a:pPr>
            <a:r>
              <a:rPr lang="fa-IR"/>
              <a:t> نوشته مي‌شود</a:t>
            </a:r>
            <a:endParaRPr lang="en-US"/>
          </a:p>
        </p:txBody>
      </p:sp>
      <p:sp>
        <p:nvSpPr>
          <p:cNvPr id="3" name="Footer Placeholder 2"/>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1093788" y="785813"/>
            <a:ext cx="7772400" cy="641350"/>
          </a:xfrm>
        </p:spPr>
        <p:txBody>
          <a:bodyPr/>
          <a:lstStyle/>
          <a:p>
            <a:r>
              <a:rPr lang="fa-IR" sz="3600"/>
              <a:t>داراييها   =  بدهيها + سرمايه صندوق صاحبان</a:t>
            </a:r>
            <a:endParaRPr lang="en-US" sz="3600"/>
          </a:p>
        </p:txBody>
      </p:sp>
      <p:graphicFrame>
        <p:nvGraphicFramePr>
          <p:cNvPr id="258129" name="Group 81"/>
          <p:cNvGraphicFramePr>
            <a:graphicFrameLocks noGrp="1"/>
          </p:cNvGraphicFramePr>
          <p:nvPr>
            <p:ph sz="quarter" idx="2"/>
          </p:nvPr>
        </p:nvGraphicFramePr>
        <p:xfrm>
          <a:off x="5722938" y="1938338"/>
          <a:ext cx="2881312" cy="2924175"/>
        </p:xfrm>
        <a:graphic>
          <a:graphicData uri="http://schemas.openxmlformats.org/drawingml/2006/table">
            <a:tbl>
              <a:tblPr rtl="1"/>
              <a:tblGrid>
                <a:gridCol w="1511300">
                  <a:extLst>
                    <a:ext uri="{9D8B030D-6E8A-4147-A177-3AD203B41FA5}">
                      <a16:colId xmlns:a16="http://schemas.microsoft.com/office/drawing/2014/main" val="20000"/>
                    </a:ext>
                  </a:extLst>
                </a:gridCol>
                <a:gridCol w="1370012">
                  <a:extLst>
                    <a:ext uri="{9D8B030D-6E8A-4147-A177-3AD203B41FA5}">
                      <a16:colId xmlns:a16="http://schemas.microsoft.com/office/drawing/2014/main" val="20001"/>
                    </a:ext>
                  </a:extLst>
                </a:gridCol>
              </a:tblGrid>
              <a:tr h="623888">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Arial" pitchFamily="34" charset="0"/>
                          <a:cs typeface="Zar" pitchFamily="2" charset="-78"/>
                        </a:rPr>
                        <a:t>صندوق</a:t>
                      </a:r>
                    </a:p>
                  </a:txBody>
                  <a:tcP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625475">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Arial" pitchFamily="34" charset="0"/>
                          <a:cs typeface="Zar" pitchFamily="2" charset="-78"/>
                        </a:rPr>
                        <a:t>بدهكار</a:t>
                      </a:r>
                    </a:p>
                  </a:txBody>
                  <a:tcPr horzOverflow="overflow">
                    <a:lnL cap="flat">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Arial" pitchFamily="34" charset="0"/>
                          <a:cs typeface="Zar" pitchFamily="2" charset="-78"/>
                        </a:rPr>
                        <a:t>بستانكار</a:t>
                      </a:r>
                    </a:p>
                  </a:txBody>
                  <a:tcPr horzOverflow="overflow">
                    <a:lnL w="9525"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04900">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Arial" pitchFamily="34" charset="0"/>
                          <a:cs typeface="Zar" pitchFamily="2" charset="-78"/>
                        </a:rPr>
                        <a:t>اعداد</a:t>
                      </a:r>
                      <a:endParaRPr kumimoji="0" lang="en-US" sz="3200" b="1" i="0" u="none" strike="noStrike" cap="none" normalizeH="0" baseline="0" smtClean="0">
                        <a:ln>
                          <a:noFill/>
                        </a:ln>
                        <a:solidFill>
                          <a:schemeClr val="tx1"/>
                        </a:solidFill>
                        <a:effectLst/>
                        <a:latin typeface="Arial" pitchFamily="34" charset="0"/>
                        <a:cs typeface="Zar"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sz="7200" b="1" i="0" u="none" strike="noStrike" cap="none" normalizeH="0" baseline="0" smtClean="0">
                          <a:ln>
                            <a:noFill/>
                          </a:ln>
                          <a:solidFill>
                            <a:schemeClr val="tx1"/>
                          </a:solidFill>
                          <a:effectLst/>
                          <a:latin typeface="Arial" pitchFamily="34" charset="0"/>
                          <a:cs typeface="Zar" pitchFamily="2" charset="-78"/>
                        </a:rPr>
                        <a:t>+</a:t>
                      </a:r>
                    </a:p>
                  </a:txBody>
                  <a:tcPr horzOverflow="overflow">
                    <a:lnL cap="flat">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Arial" pitchFamily="34" charset="0"/>
                          <a:cs typeface="Zar" pitchFamily="2" charset="-78"/>
                        </a:rPr>
                        <a:t>اعداد</a:t>
                      </a:r>
                      <a:endParaRPr kumimoji="0" lang="en-US" sz="3200" b="1" i="0" u="none" strike="noStrike" cap="none" normalizeH="0" baseline="0" smtClean="0">
                        <a:ln>
                          <a:noFill/>
                        </a:ln>
                        <a:solidFill>
                          <a:schemeClr val="tx1"/>
                        </a:solidFill>
                        <a:effectLst/>
                        <a:latin typeface="Arial" pitchFamily="34" charset="0"/>
                        <a:cs typeface="Zar"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sz="6000" b="1" i="0" u="none" strike="noStrike" cap="none" normalizeH="0" baseline="0" smtClean="0">
                          <a:ln>
                            <a:noFill/>
                          </a:ln>
                          <a:solidFill>
                            <a:schemeClr val="tx1"/>
                          </a:solidFill>
                          <a:effectLst/>
                          <a:latin typeface="Arial" pitchFamily="34" charset="0"/>
                          <a:cs typeface="Zar" pitchFamily="2" charset="-78"/>
                        </a:rPr>
                        <a:t>-</a:t>
                      </a:r>
                    </a:p>
                  </a:txBody>
                  <a:tcPr horzOverflow="overflow">
                    <a:lnL w="9525"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58121" name="Group 73"/>
          <p:cNvGraphicFramePr>
            <a:graphicFrameLocks noGrp="1"/>
          </p:cNvGraphicFramePr>
          <p:nvPr>
            <p:ph sz="quarter" idx="3"/>
          </p:nvPr>
        </p:nvGraphicFramePr>
        <p:xfrm>
          <a:off x="3132138" y="2133600"/>
          <a:ext cx="2344737" cy="2557463"/>
        </p:xfrm>
        <a:graphic>
          <a:graphicData uri="http://schemas.openxmlformats.org/drawingml/2006/table">
            <a:tbl>
              <a:tblPr rtl="1"/>
              <a:tblGrid>
                <a:gridCol w="1171575">
                  <a:extLst>
                    <a:ext uri="{9D8B030D-6E8A-4147-A177-3AD203B41FA5}">
                      <a16:colId xmlns:a16="http://schemas.microsoft.com/office/drawing/2014/main" val="20000"/>
                    </a:ext>
                  </a:extLst>
                </a:gridCol>
                <a:gridCol w="1173162">
                  <a:extLst>
                    <a:ext uri="{9D8B030D-6E8A-4147-A177-3AD203B41FA5}">
                      <a16:colId xmlns:a16="http://schemas.microsoft.com/office/drawing/2014/main" val="20001"/>
                    </a:ext>
                  </a:extLst>
                </a:gridCol>
              </a:tblGrid>
              <a:tr h="623888">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Arial" pitchFamily="34" charset="0"/>
                          <a:cs typeface="Zar" pitchFamily="2" charset="-78"/>
                        </a:rPr>
                        <a:t>حسابهاي پرداختي</a:t>
                      </a:r>
                    </a:p>
                  </a:txBody>
                  <a:tcP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106488">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Arial" pitchFamily="34" charset="0"/>
                          <a:cs typeface="Zar" pitchFamily="2" charset="-78"/>
                        </a:rPr>
                        <a:t>اعداد</a:t>
                      </a:r>
                      <a:endParaRPr kumimoji="0" lang="en-US" sz="3200" b="1" i="0" u="none" strike="noStrike" cap="none" normalizeH="0" baseline="0" smtClean="0">
                        <a:ln>
                          <a:noFill/>
                        </a:ln>
                        <a:solidFill>
                          <a:schemeClr val="tx1"/>
                        </a:solidFill>
                        <a:effectLst/>
                        <a:latin typeface="Arial" pitchFamily="34" charset="0"/>
                        <a:cs typeface="Zar" pitchFamily="2" charset="-78"/>
                      </a:endParaRPr>
                    </a:p>
                    <a:p>
                      <a:pPr marL="342900" marR="0" lvl="0" indent="-34290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sz="5400" b="1" i="0" u="none" strike="noStrike" cap="none" normalizeH="0" baseline="0" smtClean="0">
                          <a:ln>
                            <a:noFill/>
                          </a:ln>
                          <a:solidFill>
                            <a:schemeClr val="tx1"/>
                          </a:solidFill>
                          <a:effectLst/>
                          <a:latin typeface="Arial" pitchFamily="34" charset="0"/>
                          <a:cs typeface="Zar" pitchFamily="2" charset="-78"/>
                        </a:rPr>
                        <a:t>-</a:t>
                      </a:r>
                    </a:p>
                  </a:txBody>
                  <a:tcPr horzOverflow="overflow">
                    <a:lnL cap="flat">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Arial" pitchFamily="34" charset="0"/>
                          <a:cs typeface="Zar" pitchFamily="2" charset="-78"/>
                        </a:rPr>
                        <a:t>اعداد</a:t>
                      </a:r>
                      <a:endParaRPr kumimoji="0" lang="en-US" sz="3200" b="1" i="0" u="none" strike="noStrike" cap="none" normalizeH="0" baseline="0" smtClean="0">
                        <a:ln>
                          <a:noFill/>
                        </a:ln>
                        <a:solidFill>
                          <a:schemeClr val="tx1"/>
                        </a:solidFill>
                        <a:effectLst/>
                        <a:latin typeface="Arial" pitchFamily="34" charset="0"/>
                        <a:cs typeface="Zar" pitchFamily="2" charset="-78"/>
                      </a:endParaRPr>
                    </a:p>
                    <a:p>
                      <a:pPr marL="342900" marR="0" lvl="0" indent="-34290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sz="6000" b="1" i="0" u="none" strike="noStrike" cap="none" normalizeH="0" baseline="0" smtClean="0">
                          <a:ln>
                            <a:noFill/>
                          </a:ln>
                          <a:solidFill>
                            <a:schemeClr val="tx1"/>
                          </a:solidFill>
                          <a:effectLst/>
                          <a:latin typeface="Arial" pitchFamily="34" charset="0"/>
                          <a:cs typeface="Zar" pitchFamily="2" charset="-78"/>
                        </a:rPr>
                        <a:t>+</a:t>
                      </a:r>
                    </a:p>
                  </a:txBody>
                  <a:tcPr horzOverflow="overflow">
                    <a:lnL w="9525"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58128" name="Group 80"/>
          <p:cNvGraphicFramePr>
            <a:graphicFrameLocks noGrp="1"/>
          </p:cNvGraphicFramePr>
          <p:nvPr/>
        </p:nvGraphicFramePr>
        <p:xfrm>
          <a:off x="468313" y="2205038"/>
          <a:ext cx="2425700" cy="2608262"/>
        </p:xfrm>
        <a:graphic>
          <a:graphicData uri="http://schemas.openxmlformats.org/drawingml/2006/table">
            <a:tbl>
              <a:tblPr rtl="1"/>
              <a:tblGrid>
                <a:gridCol w="1363663">
                  <a:extLst>
                    <a:ext uri="{9D8B030D-6E8A-4147-A177-3AD203B41FA5}">
                      <a16:colId xmlns:a16="http://schemas.microsoft.com/office/drawing/2014/main" val="20000"/>
                    </a:ext>
                  </a:extLst>
                </a:gridCol>
                <a:gridCol w="1062037">
                  <a:extLst>
                    <a:ext uri="{9D8B030D-6E8A-4147-A177-3AD203B41FA5}">
                      <a16:colId xmlns:a16="http://schemas.microsoft.com/office/drawing/2014/main" val="20001"/>
                    </a:ext>
                  </a:extLst>
                </a:gridCol>
              </a:tblGrid>
              <a:tr h="933450">
                <a:tc gridSpan="2">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Arial" pitchFamily="34" charset="0"/>
                          <a:cs typeface="Zar" pitchFamily="2" charset="-78"/>
                        </a:rPr>
                        <a:t>سرمايه آقاي </a:t>
                      </a:r>
                      <a:r>
                        <a:rPr kumimoji="0" lang="en-US" sz="3200" b="1" i="0" u="none" strike="noStrike" cap="none" normalizeH="0" baseline="0" smtClean="0">
                          <a:ln>
                            <a:noFill/>
                          </a:ln>
                          <a:solidFill>
                            <a:schemeClr val="tx1"/>
                          </a:solidFill>
                          <a:effectLst/>
                          <a:latin typeface="Arial" pitchFamily="34" charset="0"/>
                          <a:cs typeface="Zar" pitchFamily="2" charset="-78"/>
                        </a:rPr>
                        <a:t>X</a:t>
                      </a:r>
                    </a:p>
                  </a:txBody>
                  <a:tcP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154113">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Arial" pitchFamily="34" charset="0"/>
                          <a:cs typeface="Zar" pitchFamily="2" charset="-78"/>
                        </a:rPr>
                        <a:t>اعداد</a:t>
                      </a:r>
                      <a:endParaRPr kumimoji="0" lang="en-US" sz="3200" b="1" i="0" u="none" strike="noStrike" cap="none" normalizeH="0" baseline="0" smtClean="0">
                        <a:ln>
                          <a:noFill/>
                        </a:ln>
                        <a:solidFill>
                          <a:schemeClr val="tx1"/>
                        </a:solidFill>
                        <a:effectLst/>
                        <a:latin typeface="Arial" pitchFamily="34" charset="0"/>
                        <a:cs typeface="Zar"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sz="6600" b="1" i="0" u="none" strike="noStrike" cap="none" normalizeH="0" baseline="0" smtClean="0">
                          <a:ln>
                            <a:noFill/>
                          </a:ln>
                          <a:solidFill>
                            <a:schemeClr val="tx1"/>
                          </a:solidFill>
                          <a:effectLst/>
                          <a:latin typeface="Arial" pitchFamily="34" charset="0"/>
                          <a:cs typeface="Zar" pitchFamily="2" charset="-78"/>
                        </a:rPr>
                        <a:t>-</a:t>
                      </a:r>
                    </a:p>
                  </a:txBody>
                  <a:tcPr horzOverflow="overflow">
                    <a:lnL cap="flat">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Arial" pitchFamily="34" charset="0"/>
                          <a:cs typeface="Zar" pitchFamily="2" charset="-78"/>
                        </a:rPr>
                        <a:t>اعداد</a:t>
                      </a:r>
                      <a:endParaRPr kumimoji="0" lang="en-US" sz="3200" b="1" i="0" u="none" strike="noStrike" cap="none" normalizeH="0" baseline="0" smtClean="0">
                        <a:ln>
                          <a:noFill/>
                        </a:ln>
                        <a:solidFill>
                          <a:schemeClr val="tx1"/>
                        </a:solidFill>
                        <a:effectLst/>
                        <a:latin typeface="Arial" pitchFamily="34" charset="0"/>
                        <a:cs typeface="Zar" pitchFamily="2" charset="-78"/>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sz="7200" b="1" i="0" u="none" strike="noStrike" cap="none" normalizeH="0" baseline="0" smtClean="0">
                          <a:ln>
                            <a:noFill/>
                          </a:ln>
                          <a:solidFill>
                            <a:schemeClr val="tx1"/>
                          </a:solidFill>
                          <a:effectLst/>
                          <a:latin typeface="Arial" pitchFamily="34" charset="0"/>
                          <a:cs typeface="Zar" pitchFamily="2" charset="-78"/>
                        </a:rPr>
                        <a:t>+</a:t>
                      </a:r>
                    </a:p>
                  </a:txBody>
                  <a:tcPr horzOverflow="overflow">
                    <a:lnL w="9525"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9074" name="Rectangle 2"/>
          <p:cNvSpPr>
            <a:spLocks noChangeArrowheads="1"/>
          </p:cNvSpPr>
          <p:nvPr/>
        </p:nvSpPr>
        <p:spPr bwMode="auto">
          <a:xfrm>
            <a:off x="712788" y="2470150"/>
            <a:ext cx="7718425" cy="1920875"/>
          </a:xfrm>
          <a:prstGeom prst="rect">
            <a:avLst/>
          </a:prstGeom>
          <a:noFill/>
          <a:ln w="9525">
            <a:noFill/>
            <a:miter lim="800000"/>
            <a:headEnd/>
            <a:tailEnd/>
          </a:ln>
          <a:effectLst/>
        </p:spPr>
        <p:txBody>
          <a:bodyPr wrap="none" anchor="ctr">
            <a:spAutoFit/>
          </a:bodyPr>
          <a:lstStyle/>
          <a:p>
            <a:pPr algn="ctr" eaLnBrk="1" hangingPunct="1">
              <a:tabLst>
                <a:tab pos="1300163" algn="l"/>
              </a:tabLst>
            </a:pPr>
            <a:r>
              <a:rPr lang="fa-IR" sz="4000">
                <a:cs typeface="Zar" pitchFamily="2" charset="-78"/>
              </a:rPr>
              <a:t>آقاي جهانگيري </a:t>
            </a:r>
          </a:p>
          <a:p>
            <a:pPr algn="ctr" eaLnBrk="1" hangingPunct="1">
              <a:tabLst>
                <a:tab pos="1300163" algn="l"/>
              </a:tabLst>
            </a:pPr>
            <a:r>
              <a:rPr lang="fa-IR" sz="4000">
                <a:cs typeface="Zar" pitchFamily="2" charset="-78"/>
              </a:rPr>
              <a:t>مؤسسه تبليغاتي جهانگير</a:t>
            </a:r>
          </a:p>
          <a:p>
            <a:pPr algn="ctr" eaLnBrk="1" hangingPunct="1">
              <a:tabLst>
                <a:tab pos="1300163" algn="l"/>
              </a:tabLst>
            </a:pPr>
            <a:r>
              <a:rPr lang="fa-IR" sz="4000">
                <a:cs typeface="Zar" pitchFamily="2" charset="-78"/>
              </a:rPr>
              <a:t>را با اختصاص مبلغ 750/3 ريال افتتاح كرد </a:t>
            </a:r>
          </a:p>
        </p:txBody>
      </p:sp>
      <p:sp>
        <p:nvSpPr>
          <p:cNvPr id="259075" name="Rectangle 3"/>
          <p:cNvSpPr>
            <a:spLocks noChangeArrowheads="1"/>
          </p:cNvSpPr>
          <p:nvPr/>
        </p:nvSpPr>
        <p:spPr bwMode="auto">
          <a:xfrm>
            <a:off x="4060825" y="363538"/>
            <a:ext cx="4687888" cy="762000"/>
          </a:xfrm>
          <a:prstGeom prst="rect">
            <a:avLst/>
          </a:prstGeom>
          <a:noFill/>
          <a:ln w="9525">
            <a:noFill/>
            <a:miter lim="800000"/>
            <a:headEnd/>
            <a:tailEnd/>
          </a:ln>
          <a:effectLst/>
        </p:spPr>
        <p:txBody>
          <a:bodyPr wrap="none">
            <a:spAutoFit/>
          </a:bodyPr>
          <a:lstStyle/>
          <a:p>
            <a:pPr eaLnBrk="1" hangingPunct="1"/>
            <a:r>
              <a:rPr lang="fa-IR" sz="4400">
                <a:cs typeface="Zar" pitchFamily="2" charset="-78"/>
              </a:rPr>
              <a:t>مثال: فعاليت شماره (1)</a:t>
            </a:r>
            <a:endParaRPr lang="en-US" sz="4400">
              <a:cs typeface="Za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a:xfrm>
            <a:off x="1403350" y="404813"/>
            <a:ext cx="7340600" cy="701675"/>
          </a:xfrm>
        </p:spPr>
        <p:txBody>
          <a:bodyPr>
            <a:normAutofit/>
          </a:bodyPr>
          <a:lstStyle/>
          <a:p>
            <a:r>
              <a:rPr lang="fa-IR" sz="4000"/>
              <a:t>برمبناي تعريف آخر مراحل حسابداري</a:t>
            </a:r>
            <a:endParaRPr lang="en-US" sz="4000"/>
          </a:p>
        </p:txBody>
      </p:sp>
      <p:sp>
        <p:nvSpPr>
          <p:cNvPr id="392195" name="Rectangle 3"/>
          <p:cNvSpPr>
            <a:spLocks noGrp="1" noChangeArrowheads="1"/>
          </p:cNvSpPr>
          <p:nvPr>
            <p:ph idx="1"/>
          </p:nvPr>
        </p:nvSpPr>
        <p:spPr>
          <a:xfrm>
            <a:off x="611188" y="1989138"/>
            <a:ext cx="7847012" cy="3338512"/>
          </a:xfrm>
        </p:spPr>
        <p:txBody>
          <a:bodyPr/>
          <a:lstStyle/>
          <a:p>
            <a:pPr>
              <a:buFontTx/>
              <a:buNone/>
            </a:pPr>
            <a:r>
              <a:rPr lang="fa-IR" sz="2800"/>
              <a:t>1- ثبت: كليه فعاليتهاي مالي در دفتر روزنامه برحسب واحد پول ثبت مي</a:t>
            </a:r>
            <a:r>
              <a:rPr lang="fa-IR" sz="2800">
                <a:cs typeface="Arial" pitchFamily="34" charset="0"/>
              </a:rPr>
              <a:t>‌</a:t>
            </a:r>
            <a:r>
              <a:rPr lang="fa-IR" sz="2800"/>
              <a:t>شود</a:t>
            </a:r>
          </a:p>
          <a:p>
            <a:pPr>
              <a:buFontTx/>
              <a:buNone/>
            </a:pPr>
            <a:r>
              <a:rPr lang="fa-IR" sz="2800"/>
              <a:t>2- طبقه بندي: اقلام ثبت شده در دفتر روزنامه به دفتر كل انتقال مي</a:t>
            </a:r>
            <a:r>
              <a:rPr lang="fa-IR" sz="2800">
                <a:cs typeface="Arial" pitchFamily="34" charset="0"/>
              </a:rPr>
              <a:t>‌</a:t>
            </a:r>
            <a:r>
              <a:rPr lang="fa-IR" sz="2800"/>
              <a:t>يابد</a:t>
            </a:r>
          </a:p>
          <a:p>
            <a:pPr>
              <a:buFontTx/>
              <a:buNone/>
            </a:pPr>
            <a:r>
              <a:rPr lang="fa-IR" sz="2800"/>
              <a:t>3- تلخيص: گزارشهاي مالي از جمله ترازنامه- صورت سود و زيان و صورت حقوق صاحبان سرمايه تشكيل مي</a:t>
            </a:r>
            <a:r>
              <a:rPr lang="fa-IR" sz="2800">
                <a:cs typeface="Arial" pitchFamily="34" charset="0"/>
              </a:rPr>
              <a:t>‌</a:t>
            </a:r>
            <a:r>
              <a:rPr lang="fa-IR" sz="2800"/>
              <a:t>شود</a:t>
            </a:r>
          </a:p>
          <a:p>
            <a:pPr>
              <a:buFontTx/>
              <a:buNone/>
            </a:pPr>
            <a:r>
              <a:rPr lang="fa-IR" sz="2800"/>
              <a:t>4- تفسير: اعداد صورتهاي مالي تجزيه و تحليل قرار مي</a:t>
            </a:r>
            <a:r>
              <a:rPr lang="fa-IR" sz="2800">
                <a:cs typeface="Arial" pitchFamily="34" charset="0"/>
              </a:rPr>
              <a:t>‌</a:t>
            </a:r>
            <a:r>
              <a:rPr lang="fa-IR" sz="2800"/>
              <a:t>گيرد</a:t>
            </a:r>
            <a:endParaRPr lang="en-US" sz="280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1093788" y="328613"/>
            <a:ext cx="7366000" cy="1098550"/>
          </a:xfrm>
        </p:spPr>
        <p:txBody>
          <a:bodyPr/>
          <a:lstStyle/>
          <a:p>
            <a:r>
              <a:rPr lang="fa-IR" sz="6600"/>
              <a:t>تحليل</a:t>
            </a:r>
            <a:r>
              <a:rPr lang="fa-IR"/>
              <a:t>:</a:t>
            </a:r>
            <a:endParaRPr lang="en-US"/>
          </a:p>
        </p:txBody>
      </p:sp>
      <p:sp>
        <p:nvSpPr>
          <p:cNvPr id="260099" name="Rectangle 3"/>
          <p:cNvSpPr>
            <a:spLocks noGrp="1" noChangeArrowheads="1"/>
          </p:cNvSpPr>
          <p:nvPr>
            <p:ph idx="1"/>
          </p:nvPr>
        </p:nvSpPr>
        <p:spPr>
          <a:xfrm>
            <a:off x="611188" y="1989138"/>
            <a:ext cx="7847012" cy="3790950"/>
          </a:xfrm>
        </p:spPr>
        <p:txBody>
          <a:bodyPr/>
          <a:lstStyle/>
          <a:p>
            <a:pPr algn="justLow">
              <a:lnSpc>
                <a:spcPct val="90000"/>
              </a:lnSpc>
              <a:buFontTx/>
              <a:buNone/>
            </a:pPr>
            <a:r>
              <a:rPr lang="fa-IR"/>
              <a:t>* دو حساب (صندوق) و (سرمايه آقاي جهانگير) تغيير مي‌نمايد</a:t>
            </a:r>
          </a:p>
          <a:p>
            <a:pPr algn="justLow">
              <a:lnSpc>
                <a:spcPct val="90000"/>
              </a:lnSpc>
              <a:buFontTx/>
              <a:buNone/>
            </a:pPr>
            <a:r>
              <a:rPr lang="fa-IR"/>
              <a:t>* موجودي صندوق از صفر ريال به 3750 افزايش مي‌يابد پس مبلغ مذكور در بدهكار حساب صندوق نوشته مي‌شود.</a:t>
            </a:r>
          </a:p>
          <a:p>
            <a:pPr algn="justLow">
              <a:lnSpc>
                <a:spcPct val="90000"/>
              </a:lnSpc>
              <a:buFontTx/>
              <a:buNone/>
            </a:pPr>
            <a:r>
              <a:rPr lang="fa-IR"/>
              <a:t>* سرمايه آقاي جهانگيري از صفر ريال به 750/3 ريال افزايش مي‌يابد. پس مبلغ مذكور در بستانكار  حساب سرمايه نوشته مي‌شود.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fa-IR" u="sng"/>
              <a:t>                   داراييها</a:t>
            </a:r>
            <a:r>
              <a:rPr lang="fa-IR"/>
              <a:t> = </a:t>
            </a:r>
            <a:r>
              <a:rPr lang="fa-IR" sz="2800" u="sng"/>
              <a:t>حقوق صاحبان سرمايه</a:t>
            </a:r>
            <a:endParaRPr lang="en-US" sz="2800" u="sng"/>
          </a:p>
        </p:txBody>
      </p:sp>
      <p:graphicFrame>
        <p:nvGraphicFramePr>
          <p:cNvPr id="261165" name="Group 45"/>
          <p:cNvGraphicFramePr>
            <a:graphicFrameLocks noGrp="1"/>
          </p:cNvGraphicFramePr>
          <p:nvPr>
            <p:ph sz="half" idx="1"/>
          </p:nvPr>
        </p:nvGraphicFramePr>
        <p:xfrm>
          <a:off x="250825" y="1628775"/>
          <a:ext cx="3949700" cy="1866901"/>
        </p:xfrm>
        <a:graphic>
          <a:graphicData uri="http://schemas.openxmlformats.org/drawingml/2006/table">
            <a:tbl>
              <a:tblPr rtl="1"/>
              <a:tblGrid>
                <a:gridCol w="774700">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gridCol w="1381125">
                  <a:extLst>
                    <a:ext uri="{9D8B030D-6E8A-4147-A177-3AD203B41FA5}">
                      <a16:colId xmlns:a16="http://schemas.microsoft.com/office/drawing/2014/main" val="20002"/>
                    </a:ext>
                  </a:extLst>
                </a:gridCol>
                <a:gridCol w="852488">
                  <a:extLst>
                    <a:ext uri="{9D8B030D-6E8A-4147-A177-3AD203B41FA5}">
                      <a16:colId xmlns:a16="http://schemas.microsoft.com/office/drawing/2014/main" val="20003"/>
                    </a:ext>
                  </a:extLst>
                </a:gridCol>
              </a:tblGrid>
              <a:tr h="925513">
                <a:tc>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Arial" pitchFamily="34" charset="0"/>
                          <a:cs typeface="Zar" pitchFamily="2" charset="-78"/>
                        </a:rPr>
                        <a:t>بد</a:t>
                      </a: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Arial" pitchFamily="34" charset="0"/>
                          <a:cs typeface="Zar" pitchFamily="2" charset="-78"/>
                        </a:rPr>
                        <a:t>سرمايه آقاي جهانگير</a:t>
                      </a: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400" b="1" i="0" u="none" strike="noStrike" cap="none" normalizeH="0" baseline="0" smtClean="0">
                          <a:ln>
                            <a:noFill/>
                          </a:ln>
                          <a:solidFill>
                            <a:schemeClr val="tx1"/>
                          </a:solidFill>
                          <a:effectLst/>
                          <a:latin typeface="Arial" pitchFamily="34" charset="0"/>
                          <a:cs typeface="Zar" pitchFamily="2" charset="-78"/>
                        </a:rPr>
                        <a:t>بس</a:t>
                      </a: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1388">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3600" b="1" i="0" u="none" strike="noStrike" cap="none" normalizeH="0" baseline="0" smtClean="0">
                          <a:ln>
                            <a:noFill/>
                          </a:ln>
                          <a:solidFill>
                            <a:schemeClr val="tx1"/>
                          </a:solidFill>
                          <a:effectLst/>
                          <a:latin typeface="Arial" pitchFamily="34" charset="0"/>
                          <a:cs typeface="Zar" pitchFamily="2" charset="-78"/>
                        </a:rPr>
                        <a:t>750/3 (1) </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bl>
          </a:graphicData>
        </a:graphic>
      </p:graphicFrame>
      <p:graphicFrame>
        <p:nvGraphicFramePr>
          <p:cNvPr id="261162" name="Group 42"/>
          <p:cNvGraphicFramePr>
            <a:graphicFrameLocks noGrp="1"/>
          </p:cNvGraphicFramePr>
          <p:nvPr>
            <p:ph sz="half" idx="2"/>
          </p:nvPr>
        </p:nvGraphicFramePr>
        <p:xfrm>
          <a:off x="5141913" y="2060575"/>
          <a:ext cx="3533775" cy="1662430"/>
        </p:xfrm>
        <a:graphic>
          <a:graphicData uri="http://schemas.openxmlformats.org/drawingml/2006/table">
            <a:tbl>
              <a:tblPr rtl="1"/>
              <a:tblGrid>
                <a:gridCol w="771525">
                  <a:extLst>
                    <a:ext uri="{9D8B030D-6E8A-4147-A177-3AD203B41FA5}">
                      <a16:colId xmlns:a16="http://schemas.microsoft.com/office/drawing/2014/main" val="20000"/>
                    </a:ext>
                  </a:extLst>
                </a:gridCol>
                <a:gridCol w="1316038">
                  <a:extLst>
                    <a:ext uri="{9D8B030D-6E8A-4147-A177-3AD203B41FA5}">
                      <a16:colId xmlns:a16="http://schemas.microsoft.com/office/drawing/2014/main" val="20001"/>
                    </a:ext>
                  </a:extLst>
                </a:gridCol>
                <a:gridCol w="342900">
                  <a:extLst>
                    <a:ext uri="{9D8B030D-6E8A-4147-A177-3AD203B41FA5}">
                      <a16:colId xmlns:a16="http://schemas.microsoft.com/office/drawing/2014/main" val="20002"/>
                    </a:ext>
                  </a:extLst>
                </a:gridCol>
                <a:gridCol w="1103312">
                  <a:extLst>
                    <a:ext uri="{9D8B030D-6E8A-4147-A177-3AD203B41FA5}">
                      <a16:colId xmlns:a16="http://schemas.microsoft.com/office/drawing/2014/main" val="20003"/>
                    </a:ext>
                  </a:extLst>
                </a:gridCol>
              </a:tblGrid>
              <a:tr h="636588">
                <a:tc>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Arial" pitchFamily="34" charset="0"/>
                          <a:cs typeface="Zar" pitchFamily="2" charset="-78"/>
                        </a:rPr>
                        <a:t>بد</a:t>
                      </a: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600" b="1" i="0" u="none" strike="noStrike" cap="none" normalizeH="0" baseline="0" smtClean="0">
                          <a:ln>
                            <a:noFill/>
                          </a:ln>
                          <a:solidFill>
                            <a:schemeClr val="tx1"/>
                          </a:solidFill>
                          <a:effectLst/>
                          <a:latin typeface="Arial" pitchFamily="34" charset="0"/>
                          <a:cs typeface="Zar" pitchFamily="2" charset="-78"/>
                        </a:rPr>
                        <a:t>صندوق</a:t>
                      </a: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Arial" pitchFamily="34" charset="0"/>
                          <a:cs typeface="Zar" pitchFamily="2" charset="-78"/>
                        </a:rPr>
                        <a:t>بس</a:t>
                      </a: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2350">
                <a:tc grid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sz="3600" b="1" i="0" u="none" strike="noStrike" cap="none" normalizeH="0" baseline="0" smtClean="0">
                          <a:ln>
                            <a:noFill/>
                          </a:ln>
                          <a:solidFill>
                            <a:schemeClr val="tx1"/>
                          </a:solidFill>
                          <a:effectLst/>
                          <a:latin typeface="Arial" pitchFamily="34" charset="0"/>
                          <a:cs typeface="Zar" pitchFamily="2" charset="-78"/>
                        </a:rPr>
                        <a:t>(1) 750/3</a:t>
                      </a:r>
                      <a:endParaRPr kumimoji="0" lang="en-US"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bl>
          </a:graphicData>
        </a:graphic>
      </p:graphicFrame>
      <p:sp>
        <p:nvSpPr>
          <p:cNvPr id="261151" name="Rectangle 31"/>
          <p:cNvSpPr>
            <a:spLocks noChangeArrowheads="1"/>
          </p:cNvSpPr>
          <p:nvPr/>
        </p:nvSpPr>
        <p:spPr bwMode="auto">
          <a:xfrm>
            <a:off x="3635375" y="2420938"/>
            <a:ext cx="1952625" cy="641350"/>
          </a:xfrm>
          <a:prstGeom prst="rect">
            <a:avLst/>
          </a:prstGeom>
          <a:noFill/>
          <a:ln w="9525">
            <a:noFill/>
            <a:miter lim="800000"/>
            <a:headEnd/>
            <a:tailEnd/>
          </a:ln>
          <a:effectLst/>
        </p:spPr>
        <p:txBody>
          <a:bodyPr>
            <a:spAutoFit/>
          </a:bodyPr>
          <a:lstStyle/>
          <a:p>
            <a:pPr algn="ctr" eaLnBrk="1" hangingPunct="1"/>
            <a:r>
              <a:rPr lang="fa-IR" sz="3600">
                <a:solidFill>
                  <a:schemeClr val="tx2"/>
                </a:solidFill>
                <a:cs typeface="Zar" pitchFamily="2" charset="-78"/>
              </a:rPr>
              <a:t>=</a:t>
            </a:r>
            <a:endParaRPr lang="en-US" sz="3600">
              <a:solidFill>
                <a:schemeClr val="tx2"/>
              </a:solidFill>
              <a:cs typeface="Zar" pitchFamily="2" charset="-78"/>
            </a:endParaRPr>
          </a:p>
        </p:txBody>
      </p:sp>
      <p:sp>
        <p:nvSpPr>
          <p:cNvPr id="261152" name="Rectangle 32"/>
          <p:cNvSpPr>
            <a:spLocks noChangeArrowheads="1"/>
          </p:cNvSpPr>
          <p:nvPr/>
        </p:nvSpPr>
        <p:spPr bwMode="auto">
          <a:xfrm>
            <a:off x="133350" y="4076700"/>
            <a:ext cx="8510588" cy="946150"/>
          </a:xfrm>
          <a:prstGeom prst="rect">
            <a:avLst/>
          </a:prstGeom>
          <a:noFill/>
          <a:ln w="9525">
            <a:noFill/>
            <a:miter lim="800000"/>
            <a:headEnd/>
            <a:tailEnd/>
          </a:ln>
          <a:effectLst/>
        </p:spPr>
        <p:txBody>
          <a:bodyPr wrap="none" anchor="ctr">
            <a:spAutoFit/>
          </a:bodyPr>
          <a:lstStyle/>
          <a:p>
            <a:pPr eaLnBrk="1" hangingPunct="1"/>
            <a:r>
              <a:rPr lang="fa-IR" sz="2800">
                <a:cs typeface="Zar" pitchFamily="2" charset="-78"/>
              </a:rPr>
              <a:t>* (1) نشان</a:t>
            </a:r>
            <a:r>
              <a:rPr lang="fa-IR" sz="2800">
                <a:cs typeface="Arial" pitchFamily="34" charset="0"/>
              </a:rPr>
              <a:t>‌</a:t>
            </a:r>
            <a:r>
              <a:rPr lang="fa-IR" sz="2800">
                <a:cs typeface="Zar" pitchFamily="2" charset="-78"/>
              </a:rPr>
              <a:t>دهنده شماره فعاليت است</a:t>
            </a:r>
            <a:endParaRPr lang="en-US" sz="2800">
              <a:cs typeface="Zar" pitchFamily="2" charset="-78"/>
            </a:endParaRPr>
          </a:p>
          <a:p>
            <a:pPr eaLnBrk="1" hangingPunct="1"/>
            <a:r>
              <a:rPr lang="fa-IR" sz="2800">
                <a:cs typeface="Zar" pitchFamily="2" charset="-78"/>
              </a:rPr>
              <a:t>* با توجه به محل نوشتن ارقام از درج علامت + خودداري مي</a:t>
            </a:r>
            <a:r>
              <a:rPr lang="fa-IR" sz="2800">
                <a:cs typeface="Arial" pitchFamily="34" charset="0"/>
              </a:rPr>
              <a:t>‌</a:t>
            </a:r>
            <a:r>
              <a:rPr lang="fa-IR" sz="2800">
                <a:cs typeface="Zar" pitchFamily="2" charset="-78"/>
              </a:rPr>
              <a:t>شود.</a:t>
            </a:r>
          </a:p>
        </p:txBody>
      </p:sp>
      <p:sp>
        <p:nvSpPr>
          <p:cNvPr id="7" name="Footer Placeholder 6"/>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1093788" y="603250"/>
            <a:ext cx="7772400" cy="823913"/>
          </a:xfrm>
        </p:spPr>
        <p:txBody>
          <a:bodyPr/>
          <a:lstStyle/>
          <a:p>
            <a:r>
              <a:rPr lang="fa-IR" sz="4800"/>
              <a:t>فعاليت شماره (2)</a:t>
            </a:r>
            <a:endParaRPr lang="en-US" sz="4800"/>
          </a:p>
        </p:txBody>
      </p:sp>
      <p:sp>
        <p:nvSpPr>
          <p:cNvPr id="262147" name="Rectangle 3"/>
          <p:cNvSpPr>
            <a:spLocks noGrp="1" noChangeArrowheads="1"/>
          </p:cNvSpPr>
          <p:nvPr>
            <p:ph idx="1"/>
          </p:nvPr>
        </p:nvSpPr>
        <p:spPr>
          <a:xfrm>
            <a:off x="611188" y="1989138"/>
            <a:ext cx="7847012" cy="1190625"/>
          </a:xfrm>
        </p:spPr>
        <p:txBody>
          <a:bodyPr/>
          <a:lstStyle/>
          <a:p>
            <a:pPr>
              <a:buFontTx/>
              <a:buNone/>
            </a:pPr>
            <a:r>
              <a:rPr lang="fa-IR" sz="3600"/>
              <a:t>خريد اثاثه اداري به مبلغ 250 ريال به صورت نقد</a:t>
            </a:r>
            <a:endParaRPr lang="en-US" sz="36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1093788" y="420688"/>
            <a:ext cx="7772400" cy="1006475"/>
          </a:xfrm>
        </p:spPr>
        <p:txBody>
          <a:bodyPr/>
          <a:lstStyle/>
          <a:p>
            <a:r>
              <a:rPr lang="fa-IR" sz="6000"/>
              <a:t>تحليل:</a:t>
            </a:r>
            <a:endParaRPr lang="en-US" sz="6000"/>
          </a:p>
        </p:txBody>
      </p:sp>
      <p:sp>
        <p:nvSpPr>
          <p:cNvPr id="263171" name="Rectangle 3"/>
          <p:cNvSpPr>
            <a:spLocks noGrp="1" noChangeArrowheads="1"/>
          </p:cNvSpPr>
          <p:nvPr>
            <p:ph idx="1"/>
          </p:nvPr>
        </p:nvSpPr>
        <p:spPr>
          <a:xfrm>
            <a:off x="611188" y="1989138"/>
            <a:ext cx="7847012" cy="2625725"/>
          </a:xfrm>
        </p:spPr>
        <p:txBody>
          <a:bodyPr/>
          <a:lstStyle/>
          <a:p>
            <a:pPr>
              <a:buFontTx/>
              <a:buNone/>
            </a:pPr>
            <a:r>
              <a:rPr lang="fa-IR"/>
              <a:t>* دو حساب (اثاثه اداري) و (صندوق) تغيير مي‌نمايند</a:t>
            </a:r>
          </a:p>
          <a:p>
            <a:pPr>
              <a:buFontTx/>
              <a:buNone/>
            </a:pPr>
            <a:r>
              <a:rPr lang="fa-IR"/>
              <a:t>* موجودي اثاثه اداري از صفر ريال به 250 ريال افزايش مي‌يابد لذا يك </a:t>
            </a:r>
            <a:r>
              <a:rPr lang="en-US"/>
              <a:t>T</a:t>
            </a:r>
            <a:r>
              <a:rPr lang="fa-IR"/>
              <a:t> جديد براي حساب اثاثه ترسيم مي‌كنيم و مبلغ 250 ريال را در بدهكار آن مي‌نويسيم.</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1093788" y="512763"/>
            <a:ext cx="7772400" cy="914400"/>
          </a:xfrm>
        </p:spPr>
        <p:txBody>
          <a:bodyPr/>
          <a:lstStyle/>
          <a:p>
            <a:r>
              <a:rPr lang="fa-IR" sz="5400"/>
              <a:t>داراييها</a:t>
            </a:r>
            <a:endParaRPr lang="en-US" sz="5400"/>
          </a:p>
        </p:txBody>
      </p:sp>
      <p:graphicFrame>
        <p:nvGraphicFramePr>
          <p:cNvPr id="264209" name="Group 17"/>
          <p:cNvGraphicFramePr>
            <a:graphicFrameLocks noGrp="1"/>
          </p:cNvGraphicFramePr>
          <p:nvPr>
            <p:ph type="tbl" idx="1"/>
          </p:nvPr>
        </p:nvGraphicFramePr>
        <p:xfrm>
          <a:off x="2555875" y="2103438"/>
          <a:ext cx="4679950" cy="2909887"/>
        </p:xfrm>
        <a:graphic>
          <a:graphicData uri="http://schemas.openxmlformats.org/drawingml/2006/table">
            <a:tbl>
              <a:tblPr rtl="1"/>
              <a:tblGrid>
                <a:gridCol w="2159000">
                  <a:extLst>
                    <a:ext uri="{9D8B030D-6E8A-4147-A177-3AD203B41FA5}">
                      <a16:colId xmlns:a16="http://schemas.microsoft.com/office/drawing/2014/main" val="20000"/>
                    </a:ext>
                  </a:extLst>
                </a:gridCol>
                <a:gridCol w="2520950">
                  <a:extLst>
                    <a:ext uri="{9D8B030D-6E8A-4147-A177-3AD203B41FA5}">
                      <a16:colId xmlns:a16="http://schemas.microsoft.com/office/drawing/2014/main" val="20001"/>
                    </a:ext>
                  </a:extLst>
                </a:gridCol>
              </a:tblGrid>
              <a:tr h="1206500">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7200" b="1" i="0" u="none" strike="noStrike" cap="none" normalizeH="0" baseline="0" smtClean="0">
                          <a:ln>
                            <a:noFill/>
                          </a:ln>
                          <a:solidFill>
                            <a:schemeClr val="tx1"/>
                          </a:solidFill>
                          <a:effectLst/>
                          <a:latin typeface="Times New Roman" pitchFamily="18" charset="0"/>
                          <a:cs typeface="Zar" pitchFamily="2" charset="-78"/>
                        </a:rPr>
                        <a:t>اثاثه اداري</a:t>
                      </a:r>
                      <a:endParaRPr kumimoji="0" lang="fa-IR" sz="72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0"/>
                  </a:ext>
                </a:extLst>
              </a:tr>
              <a:tr h="1703388">
                <a:tc>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7200" b="1" i="0" u="none" strike="noStrike" cap="none" normalizeH="0" baseline="0" smtClean="0">
                          <a:ln>
                            <a:noFill/>
                          </a:ln>
                          <a:solidFill>
                            <a:schemeClr val="tx1"/>
                          </a:solidFill>
                          <a:effectLst/>
                          <a:latin typeface="Times New Roman" pitchFamily="18" charset="0"/>
                          <a:cs typeface="Zar" pitchFamily="2" charset="-78"/>
                        </a:rPr>
                        <a:t>250</a:t>
                      </a:r>
                      <a:endParaRPr kumimoji="0" lang="fa-IR" sz="72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7200" b="1" i="0" u="none" strike="noStrike" cap="none" normalizeH="0" baseline="0" smtClean="0">
                          <a:ln>
                            <a:noFill/>
                          </a:ln>
                          <a:solidFill>
                            <a:schemeClr val="tx1"/>
                          </a:solidFill>
                          <a:effectLst/>
                          <a:latin typeface="Times New Roman" pitchFamily="18" charset="0"/>
                          <a:cs typeface="Zar" pitchFamily="2" charset="-78"/>
                        </a:rPr>
                        <a:t>         </a:t>
                      </a:r>
                      <a:endParaRPr kumimoji="0" lang="fa-IR" sz="7200" b="1" i="0" u="none" strike="noStrike" cap="none" normalizeH="0" baseline="0" smtClean="0">
                        <a:ln>
                          <a:noFill/>
                        </a:ln>
                        <a:solidFill>
                          <a:schemeClr val="tx1"/>
                        </a:solidFill>
                        <a:effectLst/>
                        <a:latin typeface="Arial" pitchFamily="34" charset="0"/>
                        <a:cs typeface="Zar" pitchFamily="2" charset="-78"/>
                      </a:endParaRPr>
                    </a:p>
                  </a:txBody>
                  <a:tcPr horzOverflow="overflow">
                    <a:lnL w="9525"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endParaRPr lang="en-US"/>
          </a:p>
        </p:txBody>
      </p:sp>
      <p:sp>
        <p:nvSpPr>
          <p:cNvPr id="265219" name="Rectangle 3"/>
          <p:cNvSpPr>
            <a:spLocks noGrp="1" noChangeArrowheads="1"/>
          </p:cNvSpPr>
          <p:nvPr>
            <p:ph idx="1"/>
          </p:nvPr>
        </p:nvSpPr>
        <p:spPr>
          <a:xfrm>
            <a:off x="611188" y="1989138"/>
            <a:ext cx="7847012" cy="2947987"/>
          </a:xfrm>
        </p:spPr>
        <p:txBody>
          <a:bodyPr/>
          <a:lstStyle/>
          <a:p>
            <a:pPr>
              <a:buFontTx/>
              <a:buNone/>
            </a:pPr>
            <a:r>
              <a:rPr lang="fa-IR" sz="3600"/>
              <a:t>* موجودي صندوق به ميزان 250 ريال كاهش مي‌يابد، پس مبلغ 250 ريال در قسمت بستانكار درج مي‌شود.</a:t>
            </a:r>
          </a:p>
          <a:p>
            <a:pPr>
              <a:buFontTx/>
              <a:buNone/>
            </a:pPr>
            <a:r>
              <a:rPr lang="fa-IR" sz="3600"/>
              <a:t>* مانده صندوق پس از درج مبلغ 250 ريال به ميزان 500/3 ريال خواهد شد.</a:t>
            </a:r>
            <a:endParaRPr lang="en-US" sz="36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1093788" y="512763"/>
            <a:ext cx="7772400" cy="914400"/>
          </a:xfrm>
        </p:spPr>
        <p:txBody>
          <a:bodyPr/>
          <a:lstStyle/>
          <a:p>
            <a:r>
              <a:rPr lang="fa-IR" sz="5400"/>
              <a:t>داراييها</a:t>
            </a:r>
            <a:endParaRPr lang="en-US" sz="5400"/>
          </a:p>
        </p:txBody>
      </p:sp>
      <p:graphicFrame>
        <p:nvGraphicFramePr>
          <p:cNvPr id="266319" name="Group 79"/>
          <p:cNvGraphicFramePr>
            <a:graphicFrameLocks noGrp="1"/>
          </p:cNvGraphicFramePr>
          <p:nvPr>
            <p:ph sz="half" idx="1"/>
          </p:nvPr>
        </p:nvGraphicFramePr>
        <p:xfrm>
          <a:off x="1187450" y="2133600"/>
          <a:ext cx="3889375" cy="2072640"/>
        </p:xfrm>
        <a:graphic>
          <a:graphicData uri="http://schemas.openxmlformats.org/drawingml/2006/table">
            <a:tbl>
              <a:tblPr rtl="1"/>
              <a:tblGrid>
                <a:gridCol w="942975">
                  <a:extLst>
                    <a:ext uri="{9D8B030D-6E8A-4147-A177-3AD203B41FA5}">
                      <a16:colId xmlns:a16="http://schemas.microsoft.com/office/drawing/2014/main" val="20000"/>
                    </a:ext>
                  </a:extLst>
                </a:gridCol>
                <a:gridCol w="920750">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1177925">
                  <a:extLst>
                    <a:ext uri="{9D8B030D-6E8A-4147-A177-3AD203B41FA5}">
                      <a16:colId xmlns:a16="http://schemas.microsoft.com/office/drawing/2014/main" val="20003"/>
                    </a:ext>
                  </a:extLst>
                </a:gridCol>
              </a:tblGrid>
              <a:tr h="398463">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4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32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صندوق</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4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32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8463">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(1) 750/3</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(2) 250</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r h="469900">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3200" b="1" i="0" u="none" strike="noStrike" cap="none" normalizeH="0" baseline="0" smtClean="0">
                          <a:ln>
                            <a:noFill/>
                          </a:ln>
                          <a:solidFill>
                            <a:schemeClr val="tx1"/>
                          </a:solidFill>
                          <a:effectLst/>
                          <a:latin typeface="Times New Roman" pitchFamily="18" charset="0"/>
                          <a:cs typeface="Zar" pitchFamily="2" charset="-78"/>
                        </a:rPr>
                        <a:t>500/3</a:t>
                      </a:r>
                      <a:endParaRPr kumimoji="0" lang="fa-IR" sz="40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sz="54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2"/>
                  </a:ext>
                </a:extLst>
              </a:tr>
            </a:tbl>
          </a:graphicData>
        </a:graphic>
      </p:graphicFrame>
      <p:graphicFrame>
        <p:nvGraphicFramePr>
          <p:cNvPr id="266316" name="Group 76"/>
          <p:cNvGraphicFramePr>
            <a:graphicFrameLocks noGrp="1"/>
          </p:cNvGraphicFramePr>
          <p:nvPr>
            <p:ph sz="half" idx="2"/>
          </p:nvPr>
        </p:nvGraphicFramePr>
        <p:xfrm>
          <a:off x="5435600" y="2179638"/>
          <a:ext cx="3022600" cy="1389698"/>
        </p:xfrm>
        <a:graphic>
          <a:graphicData uri="http://schemas.openxmlformats.org/drawingml/2006/table">
            <a:tbl>
              <a:tblPr rtl="1"/>
              <a:tblGrid>
                <a:gridCol w="690562">
                  <a:extLst>
                    <a:ext uri="{9D8B030D-6E8A-4147-A177-3AD203B41FA5}">
                      <a16:colId xmlns:a16="http://schemas.microsoft.com/office/drawing/2014/main" val="20000"/>
                    </a:ext>
                  </a:extLst>
                </a:gridCol>
                <a:gridCol w="819150">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720725">
                  <a:extLst>
                    <a:ext uri="{9D8B030D-6E8A-4147-A177-3AD203B41FA5}">
                      <a16:colId xmlns:a16="http://schemas.microsoft.com/office/drawing/2014/main" val="20003"/>
                    </a:ext>
                  </a:extLst>
                </a:gridCol>
              </a:tblGrid>
              <a:tr h="566738">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Times New Roman" pitchFamily="18" charset="0"/>
                          <a:cs typeface="Zar" pitchFamily="2" charset="-78"/>
                        </a:rPr>
                        <a:t>بد</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اثاثه داري</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sz="2000" b="1" i="0" u="none" strike="noStrike" cap="none" normalizeH="0" baseline="0" smtClean="0">
                          <a:ln>
                            <a:noFill/>
                          </a:ln>
                          <a:solidFill>
                            <a:schemeClr val="tx1"/>
                          </a:solidFill>
                          <a:effectLst/>
                          <a:latin typeface="Times New Roman" pitchFamily="18" charset="0"/>
                          <a:cs typeface="Zar" pitchFamily="2" charset="-78"/>
                        </a:rPr>
                        <a:t>بس</a:t>
                      </a:r>
                      <a:endParaRPr kumimoji="0" lang="fa-IR" sz="2800" b="1" i="0" u="none" strike="noStrike" cap="none" normalizeH="0" baseline="0" smtClean="0">
                        <a:ln>
                          <a:noFill/>
                        </a:ln>
                        <a:solidFill>
                          <a:schemeClr val="tx1"/>
                        </a:solidFill>
                        <a:effectLst/>
                        <a:latin typeface="Arial" pitchFamily="34" charset="0"/>
                        <a:cs typeface="Zar" pitchFamily="2" charset="-78"/>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5150">
                <a:tc gridSpan="2">
                  <a:txBody>
                    <a:body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sz="2800" b="1" i="0" u="none" strike="noStrike" cap="none" normalizeH="0" baseline="0" smtClean="0">
                          <a:ln>
                            <a:noFill/>
                          </a:ln>
                          <a:solidFill>
                            <a:schemeClr val="tx1"/>
                          </a:solidFill>
                          <a:effectLst/>
                          <a:latin typeface="Times New Roman" pitchFamily="18" charset="0"/>
                          <a:cs typeface="Zar" pitchFamily="2" charset="-78"/>
                        </a:rPr>
                        <a:t>(2) 250</a:t>
                      </a:r>
                      <a:endParaRPr kumimoji="0" lang="fa-IR" sz="3600" b="1" i="0" u="none" strike="noStrike" cap="none" normalizeH="0" baseline="0" smtClean="0">
                        <a:ln>
                          <a:noFill/>
                        </a:ln>
                        <a:solidFill>
                          <a:schemeClr val="tx1"/>
                        </a:solidFill>
                        <a:effectLst/>
                        <a:latin typeface="Arial" pitchFamily="34" charset="0"/>
                        <a:cs typeface="Zar" pitchFamily="2" charset="-78"/>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tc gridSpan="2">
                  <a:txBody>
                    <a:body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sz="4800" b="1" i="0" u="none" strike="noStrike" cap="none" normalizeH="0" baseline="0" smtClean="0">
                        <a:ln>
                          <a:noFill/>
                        </a:ln>
                        <a:solidFill>
                          <a:schemeClr val="tx1"/>
                        </a:solidFill>
                        <a:effectLst/>
                        <a:latin typeface="Arial" pitchFamily="34" charset="0"/>
                        <a:cs typeface="Zar" pitchFamily="2" charset="-78"/>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fa-IR"/>
              <a:t>فعاليت شماره 3</a:t>
            </a:r>
            <a:endParaRPr lang="en-US"/>
          </a:p>
        </p:txBody>
      </p:sp>
      <p:sp>
        <p:nvSpPr>
          <p:cNvPr id="267267" name="Rectangle 3"/>
          <p:cNvSpPr>
            <a:spLocks noGrp="1" noChangeArrowheads="1"/>
          </p:cNvSpPr>
          <p:nvPr>
            <p:ph idx="1"/>
          </p:nvPr>
        </p:nvSpPr>
        <p:spPr>
          <a:xfrm>
            <a:off x="611188" y="1989138"/>
            <a:ext cx="7847012" cy="1066800"/>
          </a:xfrm>
        </p:spPr>
        <p:txBody>
          <a:bodyPr/>
          <a:lstStyle/>
          <a:p>
            <a:pPr>
              <a:buFontTx/>
              <a:buNone/>
            </a:pPr>
            <a:r>
              <a:rPr lang="fa-IR"/>
              <a:t>خريد يك دستگاه اتومبيل به ارزش 2000 ريال به صورت نسيه در ازاي ارائه چند قطعه سفته</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1093788" y="512763"/>
            <a:ext cx="7772400" cy="914400"/>
          </a:xfrm>
        </p:spPr>
        <p:txBody>
          <a:bodyPr/>
          <a:lstStyle/>
          <a:p>
            <a:r>
              <a:rPr lang="fa-IR" sz="5400"/>
              <a:t>تحليل:</a:t>
            </a:r>
            <a:endParaRPr lang="en-US" sz="5400"/>
          </a:p>
        </p:txBody>
      </p:sp>
      <p:sp>
        <p:nvSpPr>
          <p:cNvPr id="268291" name="Rectangle 3"/>
          <p:cNvSpPr>
            <a:spLocks noGrp="1" noChangeArrowheads="1"/>
          </p:cNvSpPr>
          <p:nvPr>
            <p:ph idx="1"/>
          </p:nvPr>
        </p:nvSpPr>
        <p:spPr>
          <a:xfrm>
            <a:off x="611188" y="1989138"/>
            <a:ext cx="7847012" cy="3871912"/>
          </a:xfrm>
        </p:spPr>
        <p:txBody>
          <a:bodyPr/>
          <a:lstStyle/>
          <a:p>
            <a:pPr>
              <a:buFontTx/>
              <a:buNone/>
            </a:pPr>
            <a:r>
              <a:rPr lang="fa-IR" sz="4000"/>
              <a:t>دو حساب وسائط نقليه و اسناد پرداختني تحت تأثير اين فعاليت مالي قرار مي‌گيرند.</a:t>
            </a:r>
          </a:p>
          <a:p>
            <a:pPr>
              <a:buFontTx/>
              <a:buNone/>
            </a:pPr>
            <a:r>
              <a:rPr lang="fa-IR" sz="4000"/>
              <a:t>1ـ وسائط نقليه به عنوان يك حساب در زيرمجموعه دارائي ايجاد و مبلغ 2000 ريال در سمت بدهكار آن نوشته مي‌شود.</a:t>
            </a:r>
            <a:endParaRPr lang="en-US" sz="4000"/>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endParaRPr lang="en-US"/>
          </a:p>
        </p:txBody>
      </p:sp>
      <p:sp>
        <p:nvSpPr>
          <p:cNvPr id="269315" name="Rectangle 3"/>
          <p:cNvSpPr>
            <a:spLocks noGrp="1" noChangeArrowheads="1"/>
          </p:cNvSpPr>
          <p:nvPr>
            <p:ph idx="1"/>
          </p:nvPr>
        </p:nvSpPr>
        <p:spPr>
          <a:xfrm>
            <a:off x="611188" y="1989138"/>
            <a:ext cx="7847012" cy="1554162"/>
          </a:xfrm>
        </p:spPr>
        <p:txBody>
          <a:bodyPr/>
          <a:lstStyle/>
          <a:p>
            <a:pPr>
              <a:buFontTx/>
              <a:buNone/>
            </a:pPr>
            <a:r>
              <a:rPr lang="fa-IR"/>
              <a:t>2ـ حساب اسناد پرداختني در ذيل مجموعه بدهيها ايجاد و مبلغ 2000 ريال در سمت بستانكار آن نوشته مي‌شود.</a:t>
            </a:r>
            <a:endParaRPr lang="en-US"/>
          </a:p>
        </p:txBody>
      </p:sp>
      <p:sp>
        <p:nvSpPr>
          <p:cNvPr id="4" name="Footer Placeholder 3"/>
          <p:cNvSpPr>
            <a:spLocks noGrp="1"/>
          </p:cNvSpPr>
          <p:nvPr>
            <p:ph type="ftr" sz="quarter" idx="11"/>
          </p:nvPr>
        </p:nvSpPr>
        <p:spPr/>
        <p:txBody>
          <a:bodyPr/>
          <a:lstStyle/>
          <a:p>
            <a:endParaRPr kumimoji="0"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ustom 122">
      <a:majorFont>
        <a:latin typeface="Tahoma"/>
        <a:ea typeface=""/>
        <a:cs typeface="B Tabassom"/>
      </a:majorFont>
      <a:minorFont>
        <a:latin typeface="Tahoma"/>
        <a:ea typeface=""/>
        <a:cs typeface="B Za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3004</TotalTime>
  <Words>8906</Words>
  <Application>Microsoft Office PowerPoint</Application>
  <PresentationFormat>On-screen Show (4:3)</PresentationFormat>
  <Paragraphs>1980</Paragraphs>
  <Slides>339</Slides>
  <Notes>6</Notes>
  <HiddenSlides>0</HiddenSlides>
  <MMClips>0</MMClips>
  <ScaleCrop>false</ScaleCrop>
  <HeadingPairs>
    <vt:vector size="8" baseType="variant">
      <vt:variant>
        <vt:lpstr>Fonts Used</vt:lpstr>
      </vt:variant>
      <vt:variant>
        <vt:i4>17</vt:i4>
      </vt:variant>
      <vt:variant>
        <vt:lpstr>Theme</vt:lpstr>
      </vt:variant>
      <vt:variant>
        <vt:i4>1</vt:i4>
      </vt:variant>
      <vt:variant>
        <vt:lpstr>Embedded OLE Servers</vt:lpstr>
      </vt:variant>
      <vt:variant>
        <vt:i4>1</vt:i4>
      </vt:variant>
      <vt:variant>
        <vt:lpstr>Slide Titles</vt:lpstr>
      </vt:variant>
      <vt:variant>
        <vt:i4>339</vt:i4>
      </vt:variant>
    </vt:vector>
  </HeadingPairs>
  <TitlesOfParts>
    <vt:vector size="358" baseType="lpstr">
      <vt:lpstr>AGA Arabesque Desktop</vt:lpstr>
      <vt:lpstr>Agency FB</vt:lpstr>
      <vt:lpstr>Arial</vt:lpstr>
      <vt:lpstr>Arial Black</vt:lpstr>
      <vt:lpstr>B Lotus</vt:lpstr>
      <vt:lpstr>B Tabassom</vt:lpstr>
      <vt:lpstr>B Titr</vt:lpstr>
      <vt:lpstr>B Zar</vt:lpstr>
      <vt:lpstr>Lotus</vt:lpstr>
      <vt:lpstr>Symbol</vt:lpstr>
      <vt:lpstr>Tahoma</vt:lpstr>
      <vt:lpstr>Times New Roman</vt:lpstr>
      <vt:lpstr>Titr</vt:lpstr>
      <vt:lpstr>Wingdings</vt:lpstr>
      <vt:lpstr>Wingdings 2</vt:lpstr>
      <vt:lpstr>Wingdings 3</vt:lpstr>
      <vt:lpstr>Zar</vt:lpstr>
      <vt:lpstr>Apex</vt:lpstr>
      <vt:lpstr>Clip</vt:lpstr>
      <vt:lpstr>PowerPoint Presentation</vt:lpstr>
      <vt:lpstr>اصول حسابداري  1 </vt:lpstr>
      <vt:lpstr>PowerPoint Presentation</vt:lpstr>
      <vt:lpstr>قرون وسطي</vt:lpstr>
      <vt:lpstr>اولين جرقه حسابداري دوطرفه</vt:lpstr>
      <vt:lpstr>ماهيت حسابداري</vt:lpstr>
      <vt:lpstr>PowerPoint Presentation</vt:lpstr>
      <vt:lpstr>تعاريف حسابداري :   </vt:lpstr>
      <vt:lpstr>برمبناي تعريف آخر مراحل حسابداري</vt:lpstr>
      <vt:lpstr>چه كساني از نتايج حاصل از سيستم حسابداري استفاده مي‌كنند</vt:lpstr>
      <vt:lpstr>انواع واحداي اقتصادي</vt:lpstr>
      <vt:lpstr>واحدهاي انتفاعي برحسب نوع فعاليت:</vt:lpstr>
      <vt:lpstr>مفروضات حسابداري</vt:lpstr>
      <vt:lpstr>اصول حسابداري</vt:lpstr>
      <vt:lpstr>PowerPoint Presentation</vt:lpstr>
      <vt:lpstr>رشته هاي حسابداري</vt:lpstr>
      <vt:lpstr>PowerPoint Presentation</vt:lpstr>
      <vt:lpstr>PowerPoint Presentation</vt:lpstr>
      <vt:lpstr>PowerPoint Presentation</vt:lpstr>
      <vt:lpstr>اموال چيست ؟</vt:lpstr>
      <vt:lpstr>در نتيجه :</vt:lpstr>
      <vt:lpstr> نتيجه ثانوي:</vt:lpstr>
      <vt:lpstr> پس بهتراست بنويسيم  :</vt:lpstr>
      <vt:lpstr>به زبان حسابداري :</vt:lpstr>
      <vt:lpstr>PowerPoint Presentation</vt:lpstr>
      <vt:lpstr>جزء اول: دارائي‌ها</vt:lpstr>
      <vt:lpstr>جزء دوم: بدهيها</vt:lpstr>
      <vt:lpstr>جزء سوم: حقوق صاحبان سرمايه</vt:lpstr>
      <vt:lpstr>نكته:</vt:lpstr>
      <vt:lpstr>چگونه يك فعاليت مالي بر معادله حسابداري تاثير مي‌نهد.</vt:lpstr>
      <vt:lpstr>تعميرگاه مالكي</vt:lpstr>
      <vt:lpstr>فعاليت شماره يک:</vt:lpstr>
      <vt:lpstr>2- خريد مقداري اثاثه به ارزش 200 ريال به طور نقد به تاريخ 11اسفند</vt:lpstr>
      <vt:lpstr>PowerPoint Presentation</vt:lpstr>
      <vt:lpstr>فعاليت سوم خريد مقداري ملزومات به ارزش 100 ريال به طور نسيه به تاريخ 12 اسفند ماه</vt:lpstr>
      <vt:lpstr>PowerPoint Presentation</vt:lpstr>
      <vt:lpstr>فعاليت چهارم</vt:lpstr>
      <vt:lpstr>ثبت تاثير فعاليت در معادله</vt:lpstr>
      <vt:lpstr>PowerPoint Presentation</vt:lpstr>
      <vt:lpstr>فعاليت پنجم:</vt:lpstr>
      <vt:lpstr>ثبت تاثير فعاليت در معادله</vt:lpstr>
      <vt:lpstr>PowerPoint Presentation</vt:lpstr>
      <vt:lpstr>فعاليت ششم:</vt:lpstr>
      <vt:lpstr>ثبت تاثير فعاليت در معادله</vt:lpstr>
      <vt:lpstr>PowerPoint Presentation</vt:lpstr>
      <vt:lpstr>فعاليت هفتم:</vt:lpstr>
      <vt:lpstr>ثبت تاثير فعاليت در معادله حسابداري</vt:lpstr>
      <vt:lpstr>فعاليت هشتم:</vt:lpstr>
      <vt:lpstr>ثبت تاثير فعاليت در معادله حسابداري</vt:lpstr>
      <vt:lpstr>PowerPoint Presentation</vt:lpstr>
      <vt:lpstr>فعاليت نهم:</vt:lpstr>
      <vt:lpstr>ثبت تاثير فعاليت در معادله حسابداري</vt:lpstr>
      <vt:lpstr>فعاليت دهم:</vt:lpstr>
      <vt:lpstr>ثبت تاثير فعاليت در معادله حسابداري</vt:lpstr>
      <vt:lpstr>PowerPoint Presentation</vt:lpstr>
      <vt:lpstr>فعاليت يازدهم:</vt:lpstr>
      <vt:lpstr>ثبت تاثير فعاليت در معادله حسابداري</vt:lpstr>
      <vt:lpstr>PowerPoint Presentation</vt:lpstr>
      <vt:lpstr>تراز نامه:</vt:lpstr>
      <vt:lpstr>محاسبه سود خالص (ويژه) موسسه:</vt:lpstr>
      <vt:lpstr>PowerPoint Presentation</vt:lpstr>
      <vt:lpstr>محاسبه سرمايه آقای مالکي: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مسوليتهاي مدير مالي </vt:lpstr>
      <vt:lpstr>پايان فصل دوم</vt:lpstr>
      <vt:lpstr>PowerPoint Presentation</vt:lpstr>
      <vt:lpstr>PowerPoint Presentation</vt:lpstr>
      <vt:lpstr>PowerPoint Presentation</vt:lpstr>
      <vt:lpstr>PowerPoint Presentation</vt:lpstr>
      <vt:lpstr>نكته اول:</vt:lpstr>
      <vt:lpstr>نكته دوم:</vt:lpstr>
      <vt:lpstr>PowerPoint Presentation</vt:lpstr>
      <vt:lpstr>نكته سوم:</vt:lpstr>
      <vt:lpstr>نكته چهارم:</vt:lpstr>
      <vt:lpstr>PowerPoint Presentation</vt:lpstr>
      <vt:lpstr>داراييها   =  بدهيها + سرمايه صندوق صاحبان</vt:lpstr>
      <vt:lpstr>PowerPoint Presentation</vt:lpstr>
      <vt:lpstr>تحليل:</vt:lpstr>
      <vt:lpstr>                   داراييها = حقوق صاحبان سرمايه</vt:lpstr>
      <vt:lpstr>فعاليت شماره (2)</vt:lpstr>
      <vt:lpstr>تحليل:</vt:lpstr>
      <vt:lpstr>داراييها</vt:lpstr>
      <vt:lpstr>PowerPoint Presentation</vt:lpstr>
      <vt:lpstr>داراييها</vt:lpstr>
      <vt:lpstr>فعاليت شماره 3</vt:lpstr>
      <vt:lpstr>تحليل:</vt:lpstr>
      <vt:lpstr>PowerPoint Presentation</vt:lpstr>
      <vt:lpstr>PowerPoint Presentation</vt:lpstr>
      <vt:lpstr>فعاليت شماره 4</vt:lpstr>
      <vt:lpstr>تحليل:</vt:lpstr>
      <vt:lpstr>وجه دريافتي بابت مرجوع نمودن اثاثه اداري موجب افزايش حساب صندوق مي‌شود افزايش در حساب صندوق در بدهكار ثبت مي‌شود.</vt:lpstr>
      <vt:lpstr>فعاليت شماره 5:</vt:lpstr>
      <vt:lpstr>تحليل :</vt:lpstr>
      <vt:lpstr>PowerPoint Presentation</vt:lpstr>
      <vt:lpstr>PowerPoint Presentation</vt:lpstr>
      <vt:lpstr>PowerPoint Presentation</vt:lpstr>
      <vt:lpstr>فعاليت شماره 6:</vt:lpstr>
      <vt:lpstr>تحليل:</vt:lpstr>
      <vt:lpstr>PowerPoint Presentation</vt:lpstr>
      <vt:lpstr>PowerPoint Presentation</vt:lpstr>
      <vt:lpstr>PowerPoint Presentation</vt:lpstr>
      <vt:lpstr>چند نكته ديگر:</vt:lpstr>
      <vt:lpstr>PowerPoint Presentation</vt:lpstr>
      <vt:lpstr>فعاليت شماره 7</vt:lpstr>
      <vt:lpstr>تحليل:</vt:lpstr>
      <vt:lpstr>PowerPoint Presentation</vt:lpstr>
      <vt:lpstr>PowerPoint Presentation</vt:lpstr>
      <vt:lpstr>PowerPoint Presentation</vt:lpstr>
      <vt:lpstr>افزايش در حساب برداشت در قسمت بدهكار ثبت مي‌شود.</vt:lpstr>
      <vt:lpstr>فعاليت شماره 8</vt:lpstr>
      <vt:lpstr>PowerPoint Presentation</vt:lpstr>
      <vt:lpstr>دارائيها</vt:lpstr>
      <vt:lpstr>PowerPoint Presentation</vt:lpstr>
      <vt:lpstr>PowerPoint Presentation</vt:lpstr>
      <vt:lpstr>نكته:</vt:lpstr>
      <vt:lpstr>طبقه‌بندي و شماره‌گذاري حسابها</vt:lpstr>
      <vt:lpstr>PowerPoint Presentation</vt:lpstr>
      <vt:lpstr>PowerPoint Presentation</vt:lpstr>
      <vt:lpstr>PowerPoint Presentation</vt:lpstr>
      <vt:lpstr>PowerPoint Presentation</vt:lpstr>
      <vt:lpstr>PowerPoint Presentation</vt:lpstr>
      <vt:lpstr>دفتر روزنامه</vt:lpstr>
      <vt:lpstr>انواع دفتر روزنامه</vt:lpstr>
      <vt:lpstr>دفتر روزنامه عمومي</vt:lpstr>
      <vt:lpstr>دفتر روزنامه.....  صفحه........ </vt:lpstr>
      <vt:lpstr>دفتر روزنامه اختصاصي</vt:lpstr>
      <vt:lpstr>سند حسابداري</vt:lpstr>
      <vt:lpstr>PowerPoint Presentation</vt:lpstr>
      <vt:lpstr>نحوة ثبت فعاليتهاي مالي در دفتر روزنامه عمومي</vt:lpstr>
      <vt:lpstr>ستون شرح</vt:lpstr>
      <vt:lpstr>ستون عطف</vt:lpstr>
      <vt:lpstr>ستون بدهكار</vt:lpstr>
      <vt:lpstr>ستون بستانكار</vt:lpstr>
      <vt:lpstr>نكته</vt:lpstr>
      <vt:lpstr>آرتيكل</vt:lpstr>
      <vt:lpstr>مثال: آرتيكل ساده دفتر روزنامه مؤسسه آلفا  صفحه 1</vt:lpstr>
      <vt:lpstr>مثال: آرتيكل مركب دفتر روزنامه مؤسسه آلفا                  صفحه 1</vt:lpstr>
      <vt:lpstr>دفتر كل</vt:lpstr>
      <vt:lpstr>عنوان حساب: صندوق  شماره حساب:</vt:lpstr>
      <vt:lpstr>قسمت‌هاي مختلف يك صفحه دفتر كل</vt:lpstr>
      <vt:lpstr>PowerPoint Presentation</vt:lpstr>
      <vt:lpstr>مثال: نحوه ثبت دفتر كل عنوان حساب صندوق   شماره حساب 11</vt:lpstr>
      <vt:lpstr>عنوان حساب سرمايه  شماره حساب 31</vt:lpstr>
      <vt:lpstr>PowerPoint Presentation</vt:lpstr>
      <vt:lpstr>مثال: دفتر كل عنوان حساب حساب‌هاي دريافتي  شماره حساب 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پايان    فصل   سوم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 نحوه محاسبه سود ناخالص</vt:lpstr>
      <vt:lpstr>نحوه محاسبه قيمت تمام شده كالاي فروش رفته:</vt:lpstr>
      <vt:lpstr>قيمت تمام شده كالاي آماده بفروش:</vt:lpstr>
      <vt:lpstr>خريد خالص</vt:lpstr>
      <vt:lpstr>در آمد حاصل از فروش يا فروش خالص</vt:lpstr>
      <vt:lpstr>حل مساله</vt:lpstr>
      <vt:lpstr>Y  + 250 = 850 250 – 850 = Y 600 = Y</vt:lpstr>
      <vt:lpstr>PowerPoint Presentation</vt:lpstr>
      <vt:lpstr>PowerPoint Presentation</vt:lpstr>
      <vt:lpstr>حل مساله نمونه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ثبت دفتر روزنامه :</vt:lpstr>
      <vt:lpstr>فروش کالا به طور نسيه و باشرط:</vt:lpstr>
      <vt:lpstr>برگشت از فروش :</vt:lpstr>
      <vt:lpstr>خريد نقدی ملزومات</vt:lpstr>
      <vt:lpstr>دريافت وجه فروش نسيه و اعمال تخفيف نقدی</vt:lpstr>
      <vt:lpstr>ثبت دفتر روزنامه</vt:lpstr>
      <vt:lpstr>پرداخت هزينه :</vt:lpstr>
      <vt:lpstr>خريد نسيه کالا و پرداخت هزينه حمل</vt:lpstr>
      <vt:lpstr>فروش نقد و نسيه کالا:</vt:lpstr>
      <vt:lpstr>پرداخت وجه بيمه :</vt:lpstr>
      <vt:lpstr>انجام انبار گرداني و تعيين موجودی :</vt:lpstr>
      <vt:lpstr>پايان    فصل   چهارم</vt:lpstr>
      <vt:lpstr>PowerPoint Presentation</vt:lpstr>
      <vt:lpstr>انواع حسابها :(دائمي , موقت و مخلوط )</vt:lpstr>
      <vt:lpstr>PowerPoint Presentation</vt:lpstr>
      <vt:lpstr>انواع حسابها :(دائمي , موقت و مخلوط )</vt:lpstr>
      <vt:lpstr>گروه اول:پيش پرداختهاي هزينه</vt:lpstr>
      <vt:lpstr>روش اول : ثبت در دارائي</vt:lpstr>
      <vt:lpstr>انواع:1-ثبت تعديلات استهلاك</vt:lpstr>
      <vt:lpstr>PowerPoint Presentation</vt:lpstr>
      <vt:lpstr>PowerPoint Presentation</vt:lpstr>
      <vt:lpstr>PowerPoint Presentation</vt:lpstr>
      <vt:lpstr>2-ثبت تعديلات پيش پرداخت بيمه</vt:lpstr>
      <vt:lpstr>2-ثبت تعديلات پيش پرداخت بيمه</vt:lpstr>
      <vt:lpstr>2-ثبت تعديلات پيش پرداخت بيمه</vt:lpstr>
      <vt:lpstr>PowerPoint Presentation</vt:lpstr>
      <vt:lpstr>ثبت تعديلات مربوط به ملزومات</vt:lpstr>
      <vt:lpstr>مثال:</vt:lpstr>
      <vt:lpstr>ثبت تعديلات مربوط به ملزومات</vt:lpstr>
      <vt:lpstr>PowerPoint Presentation</vt:lpstr>
      <vt:lpstr>ثبت تعديلات مربوط به ملزومات</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ملزومات- روش ثبت در حساب هزينه</vt:lpstr>
      <vt:lpstr>ثبت تعديلات مربوط به ملزومات- روش ثبت در حساب هزينه</vt:lpstr>
      <vt:lpstr>ثبت تعديلات مربوط به ملزومات- روش ثبت در حساب هزينه</vt:lpstr>
      <vt:lpstr> </vt:lpstr>
      <vt:lpstr>اصلاح پيش دريافت درآمد</vt:lpstr>
      <vt:lpstr>اصلاح پيش دريافت درآمد</vt:lpstr>
      <vt:lpstr>اصلاح پيش دريافت درآمد - ثبت در بدهي</vt:lpstr>
      <vt:lpstr>اصلاح پيش دريافت درآمد - ثبت در بدهي</vt:lpstr>
      <vt:lpstr>اصلاح پيش دريافت درآمد - ثبت در بدهي</vt:lpstr>
      <vt:lpstr>اصلاح پيش دريافت درآمد - ثبت در بدهي</vt:lpstr>
      <vt:lpstr>اصلاح پيش دريافت درآمد - ثبت در درآمد</vt:lpstr>
      <vt:lpstr>اصلاح پيش دريافت درآمد - ثبت در درآمد</vt:lpstr>
      <vt:lpstr>اصلاح پيش دريافت درآمد - ثبت در درآمد</vt:lpstr>
      <vt:lpstr>اصلاح پيش دريافت درآمد - ثبت در درآمد</vt:lpstr>
      <vt:lpstr>3- هزينه‌هاي ثبت نشده</vt:lpstr>
      <vt:lpstr>3- هزينه‌هاي ثبت نشده</vt:lpstr>
      <vt:lpstr>3- هزينه‌هاي ثبت نشده</vt:lpstr>
      <vt:lpstr>3- هزينه‌هاي ثبت نشده</vt:lpstr>
      <vt:lpstr>4- در آمدهای ثبت نشده </vt:lpstr>
      <vt:lpstr>4- در آمدهای ثبت نشده </vt:lpstr>
      <vt:lpstr>4- در آمدهای ثبت نشده </vt:lpstr>
      <vt:lpstr>4- در آمدهای ثبت نشده </vt:lpstr>
      <vt:lpstr>4- در آمدهای ثبت نشده </vt:lpstr>
      <vt:lpstr>PowerPoint Presentation</vt:lpstr>
      <vt:lpstr>PowerPoint Presentation</vt:lpstr>
      <vt:lpstr>ثبت دفتر روزنامه بستن حسابهای موقت:</vt:lpstr>
      <vt:lpstr>ثبت دفتر روزنامه بستن حسابهای موقت:</vt:lpstr>
      <vt:lpstr>ثبت دفتر روزنامه بستن حسابهای موقت:</vt:lpstr>
      <vt:lpstr>ثبت دفتر روزنامه بستن حسابهای موقت:</vt:lpstr>
      <vt:lpstr>بستن حساب سود وزيان </vt:lpstr>
      <vt:lpstr>بستن حساب برداشت  </vt:lpstr>
      <vt:lpstr>PowerPoint Presentation</vt:lpstr>
      <vt:lpstr>بستن حسابهای دائمي </vt:lpstr>
      <vt:lpstr>بستن حسابهای دائمي </vt:lpstr>
      <vt:lpstr>بستن حسابهای دائمي </vt:lpstr>
      <vt:lpstr>بستن حسابهای دائمي </vt:lpstr>
      <vt:lpstr>افتتاح حسابهای دائمي در سال بعد</vt:lpstr>
      <vt:lpstr>روش اول: </vt:lpstr>
      <vt:lpstr>روش دوم:استفاده از تراز افتتاحي</vt:lpstr>
      <vt:lpstr>PowerPoint Presentation</vt:lpstr>
    </vt:vector>
  </TitlesOfParts>
  <Company>Tennessee Technological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Spiceland, Chapter 3</dc:title>
  <dc:creator>Richard Rand</dc:creator>
  <cp:lastModifiedBy>Shiva</cp:lastModifiedBy>
  <cp:revision>205</cp:revision>
  <dcterms:created xsi:type="dcterms:W3CDTF">2002-08-01T20:21:37Z</dcterms:created>
  <dcterms:modified xsi:type="dcterms:W3CDTF">2023-04-24T21:17:32Z</dcterms:modified>
</cp:coreProperties>
</file>