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emf" ContentType="image/x-emf"/>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slides/slide153.xml" ContentType="application/vnd.openxmlformats-officedocument.presentationml.slide+xml"/>
  <Override PartName="/ppt/slides/slide154.xml" ContentType="application/vnd.openxmlformats-officedocument.presentationml.slide+xml"/>
  <Override PartName="/ppt/slides/slide155.xml" ContentType="application/vnd.openxmlformats-officedocument.presentationml.slide+xml"/>
  <Override PartName="/ppt/slides/slide156.xml" ContentType="application/vnd.openxmlformats-officedocument.presentationml.slide+xml"/>
  <Override PartName="/ppt/slides/slide157.xml" ContentType="application/vnd.openxmlformats-officedocument.presentationml.slide+xml"/>
  <Override PartName="/ppt/slides/slide158.xml" ContentType="application/vnd.openxmlformats-officedocument.presentationml.slide+xml"/>
  <Override PartName="/ppt/slides/slide159.xml" ContentType="application/vnd.openxmlformats-officedocument.presentationml.slide+xml"/>
  <Override PartName="/ppt/slides/slide160.xml" ContentType="application/vnd.openxmlformats-officedocument.presentationml.slide+xml"/>
  <Override PartName="/ppt/slides/slide161.xml" ContentType="application/vnd.openxmlformats-officedocument.presentationml.slide+xml"/>
  <Override PartName="/ppt/slides/slide162.xml" ContentType="application/vnd.openxmlformats-officedocument.presentationml.slide+xml"/>
  <Override PartName="/ppt/slides/slide163.xml" ContentType="application/vnd.openxmlformats-officedocument.presentationml.slide+xml"/>
  <Override PartName="/ppt/slides/slide164.xml" ContentType="application/vnd.openxmlformats-officedocument.presentationml.slide+xml"/>
  <Override PartName="/ppt/slides/slide165.xml" ContentType="application/vnd.openxmlformats-officedocument.presentationml.slide+xml"/>
  <Override PartName="/ppt/slides/slide166.xml" ContentType="application/vnd.openxmlformats-officedocument.presentationml.slide+xml"/>
  <Override PartName="/ppt/slides/slide167.xml" ContentType="application/vnd.openxmlformats-officedocument.presentationml.slide+xml"/>
  <Override PartName="/ppt/slides/slide168.xml" ContentType="application/vnd.openxmlformats-officedocument.presentationml.slide+xml"/>
  <Override PartName="/ppt/slides/slide169.xml" ContentType="application/vnd.openxmlformats-officedocument.presentationml.slide+xml"/>
  <Override PartName="/ppt/slides/slide170.xml" ContentType="application/vnd.openxmlformats-officedocument.presentationml.slide+xml"/>
  <Override PartName="/ppt/slides/slide171.xml" ContentType="application/vnd.openxmlformats-officedocument.presentationml.slide+xml"/>
  <Override PartName="/ppt/slides/slide172.xml" ContentType="application/vnd.openxmlformats-officedocument.presentationml.slide+xml"/>
  <Override PartName="/ppt/slides/slide173.xml" ContentType="application/vnd.openxmlformats-officedocument.presentationml.slide+xml"/>
  <Override PartName="/ppt/slides/slide174.xml" ContentType="application/vnd.openxmlformats-officedocument.presentationml.slide+xml"/>
  <Override PartName="/ppt/slides/slide175.xml" ContentType="application/vnd.openxmlformats-officedocument.presentationml.slide+xml"/>
  <Override PartName="/ppt/slides/slide176.xml" ContentType="application/vnd.openxmlformats-officedocument.presentationml.slide+xml"/>
  <Override PartName="/ppt/slides/slide177.xml" ContentType="application/vnd.openxmlformats-officedocument.presentationml.slide+xml"/>
  <Override PartName="/ppt/slides/slide178.xml" ContentType="application/vnd.openxmlformats-officedocument.presentationml.slide+xml"/>
  <Override PartName="/ppt/slides/slide179.xml" ContentType="application/vnd.openxmlformats-officedocument.presentationml.slide+xml"/>
  <Override PartName="/ppt/slides/slide180.xml" ContentType="application/vnd.openxmlformats-officedocument.presentationml.slide+xml"/>
  <Override PartName="/ppt/slides/slide181.xml" ContentType="application/vnd.openxmlformats-officedocument.presentationml.slide+xml"/>
  <Override PartName="/ppt/slides/slide182.xml" ContentType="application/vnd.openxmlformats-officedocument.presentationml.slide+xml"/>
  <Override PartName="/ppt/slides/slide183.xml" ContentType="application/vnd.openxmlformats-officedocument.presentationml.slide+xml"/>
  <Override PartName="/ppt/slides/slide184.xml" ContentType="application/vnd.openxmlformats-officedocument.presentationml.slide+xml"/>
  <Override PartName="/ppt/slides/slide185.xml" ContentType="application/vnd.openxmlformats-officedocument.presentationml.slide+xml"/>
  <Override PartName="/ppt/slides/slide186.xml" ContentType="application/vnd.openxmlformats-officedocument.presentationml.slide+xml"/>
  <Override PartName="/ppt/slides/slide187.xml" ContentType="application/vnd.openxmlformats-officedocument.presentationml.slide+xml"/>
  <Override PartName="/ppt/slides/slide188.xml" ContentType="application/vnd.openxmlformats-officedocument.presentationml.slide+xml"/>
  <Override PartName="/ppt/slides/slide189.xml" ContentType="application/vnd.openxmlformats-officedocument.presentationml.slide+xml"/>
  <Override PartName="/ppt/slides/slide190.xml" ContentType="application/vnd.openxmlformats-officedocument.presentationml.slide+xml"/>
  <Override PartName="/ppt/slides/slide191.xml" ContentType="application/vnd.openxmlformats-officedocument.presentationml.slide+xml"/>
  <Override PartName="/ppt/slides/slide192.xml" ContentType="application/vnd.openxmlformats-officedocument.presentationml.slide+xml"/>
  <Override PartName="/ppt/slides/slide193.xml" ContentType="application/vnd.openxmlformats-officedocument.presentationml.slide+xml"/>
  <Override PartName="/ppt/slides/slide194.xml" ContentType="application/vnd.openxmlformats-officedocument.presentationml.slide+xml"/>
  <Override PartName="/ppt/slides/slide195.xml" ContentType="application/vnd.openxmlformats-officedocument.presentationml.slide+xml"/>
  <Override PartName="/ppt/slides/slide196.xml" ContentType="application/vnd.openxmlformats-officedocument.presentationml.slide+xml"/>
  <Override PartName="/ppt/slides/slide197.xml" ContentType="application/vnd.openxmlformats-officedocument.presentationml.slide+xml"/>
  <Override PartName="/ppt/slides/slide198.xml" ContentType="application/vnd.openxmlformats-officedocument.presentationml.slide+xml"/>
  <Override PartName="/ppt/slides/slide199.xml" ContentType="application/vnd.openxmlformats-officedocument.presentationml.slide+xml"/>
  <Override PartName="/ppt/slides/slide200.xml" ContentType="application/vnd.openxmlformats-officedocument.presentationml.slide+xml"/>
  <Override PartName="/ppt/slides/slide201.xml" ContentType="application/vnd.openxmlformats-officedocument.presentationml.slide+xml"/>
  <Override PartName="/ppt/slides/slide202.xml" ContentType="application/vnd.openxmlformats-officedocument.presentationml.slide+xml"/>
  <Override PartName="/ppt/slides/slide203.xml" ContentType="application/vnd.openxmlformats-officedocument.presentationml.slide+xml"/>
  <Override PartName="/ppt/slides/slide204.xml" ContentType="application/vnd.openxmlformats-officedocument.presentationml.slide+xml"/>
  <Override PartName="/ppt/slides/slide205.xml" ContentType="application/vnd.openxmlformats-officedocument.presentationml.slide+xml"/>
  <Override PartName="/ppt/slides/slide206.xml" ContentType="application/vnd.openxmlformats-officedocument.presentationml.slide+xml"/>
  <Override PartName="/ppt/slides/slide207.xml" ContentType="application/vnd.openxmlformats-officedocument.presentationml.slide+xml"/>
  <Override PartName="/ppt/slides/slide208.xml" ContentType="application/vnd.openxmlformats-officedocument.presentationml.slide+xml"/>
  <Override PartName="/ppt/slides/slide209.xml" ContentType="application/vnd.openxmlformats-officedocument.presentationml.slide+xml"/>
  <Override PartName="/ppt/slides/slide210.xml" ContentType="application/vnd.openxmlformats-officedocument.presentationml.slide+xml"/>
  <Override PartName="/ppt/slides/slide211.xml" ContentType="application/vnd.openxmlformats-officedocument.presentationml.slide+xml"/>
  <Override PartName="/ppt/slides/slide212.xml" ContentType="application/vnd.openxmlformats-officedocument.presentationml.slide+xml"/>
  <Override PartName="/ppt/slides/slide213.xml" ContentType="application/vnd.openxmlformats-officedocument.presentationml.slide+xml"/>
  <Override PartName="/ppt/slides/slide214.xml" ContentType="application/vnd.openxmlformats-officedocument.presentationml.slide+xml"/>
  <Override PartName="/ppt/slides/slide215.xml" ContentType="application/vnd.openxmlformats-officedocument.presentationml.slide+xml"/>
  <Override PartName="/ppt/slides/slide216.xml" ContentType="application/vnd.openxmlformats-officedocument.presentationml.slide+xml"/>
  <Override PartName="/ppt/slides/slide217.xml" ContentType="application/vnd.openxmlformats-officedocument.presentationml.slide+xml"/>
  <Override PartName="/ppt/slides/slide218.xml" ContentType="application/vnd.openxmlformats-officedocument.presentationml.slide+xml"/>
  <Override PartName="/ppt/slides/slide219.xml" ContentType="application/vnd.openxmlformats-officedocument.presentationml.slide+xml"/>
  <Override PartName="/ppt/slides/slide220.xml" ContentType="application/vnd.openxmlformats-officedocument.presentationml.slide+xml"/>
  <Override PartName="/ppt/slides/slide221.xml" ContentType="application/vnd.openxmlformats-officedocument.presentationml.slide+xml"/>
  <Override PartName="/ppt/slides/slide222.xml" ContentType="application/vnd.openxmlformats-officedocument.presentationml.slide+xml"/>
  <Override PartName="/ppt/slides/slide223.xml" ContentType="application/vnd.openxmlformats-officedocument.presentationml.slide+xml"/>
  <Override PartName="/ppt/slides/slide224.xml" ContentType="application/vnd.openxmlformats-officedocument.presentationml.slide+xml"/>
  <Override PartName="/ppt/slides/slide225.xml" ContentType="application/vnd.openxmlformats-officedocument.presentationml.slide+xml"/>
  <Override PartName="/ppt/slides/slide226.xml" ContentType="application/vnd.openxmlformats-officedocument.presentationml.slide+xml"/>
  <Override PartName="/ppt/slides/slide227.xml" ContentType="application/vnd.openxmlformats-officedocument.presentationml.slide+xml"/>
  <Override PartName="/ppt/slides/slide228.xml" ContentType="application/vnd.openxmlformats-officedocument.presentationml.slide+xml"/>
  <Override PartName="/ppt/slides/slide229.xml" ContentType="application/vnd.openxmlformats-officedocument.presentationml.slide+xml"/>
  <Override PartName="/ppt/slides/slide230.xml" ContentType="application/vnd.openxmlformats-officedocument.presentationml.slide+xml"/>
  <Override PartName="/ppt/slides/slide231.xml" ContentType="application/vnd.openxmlformats-officedocument.presentationml.slide+xml"/>
  <Override PartName="/ppt/slides/slide232.xml" ContentType="application/vnd.openxmlformats-officedocument.presentationml.slide+xml"/>
  <Override PartName="/ppt/slides/slide233.xml" ContentType="application/vnd.openxmlformats-officedocument.presentationml.slide+xml"/>
  <Override PartName="/ppt/slides/slide234.xml" ContentType="application/vnd.openxmlformats-officedocument.presentationml.slide+xml"/>
  <Override PartName="/ppt/slides/slide235.xml" ContentType="application/vnd.openxmlformats-officedocument.presentationml.slide+xml"/>
  <Override PartName="/ppt/slides/slide236.xml" ContentType="application/vnd.openxmlformats-officedocument.presentationml.slide+xml"/>
  <Override PartName="/ppt/slides/slide237.xml" ContentType="application/vnd.openxmlformats-officedocument.presentationml.slide+xml"/>
  <Override PartName="/ppt/slides/slide238.xml" ContentType="application/vnd.openxmlformats-officedocument.presentationml.slide+xml"/>
  <Override PartName="/ppt/slides/slide239.xml" ContentType="application/vnd.openxmlformats-officedocument.presentationml.slide+xml"/>
  <Override PartName="/ppt/slides/slide240.xml" ContentType="application/vnd.openxmlformats-officedocument.presentationml.slide+xml"/>
  <Override PartName="/ppt/slides/slide241.xml" ContentType="application/vnd.openxmlformats-officedocument.presentationml.slide+xml"/>
  <Override PartName="/ppt/slides/slide242.xml" ContentType="application/vnd.openxmlformats-officedocument.presentationml.slide+xml"/>
  <Override PartName="/ppt/slides/slide243.xml" ContentType="application/vnd.openxmlformats-officedocument.presentationml.slide+xml"/>
  <Override PartName="/ppt/slides/slide244.xml" ContentType="application/vnd.openxmlformats-officedocument.presentationml.slide+xml"/>
  <Override PartName="/ppt/slides/slide245.xml" ContentType="application/vnd.openxmlformats-officedocument.presentationml.slide+xml"/>
  <Override PartName="/ppt/slides/slide246.xml" ContentType="application/vnd.openxmlformats-officedocument.presentationml.slide+xml"/>
  <Override PartName="/ppt/slides/slide247.xml" ContentType="application/vnd.openxmlformats-officedocument.presentationml.slide+xml"/>
  <Override PartName="/ppt/slides/slide248.xml" ContentType="application/vnd.openxmlformats-officedocument.presentationml.slide+xml"/>
  <Override PartName="/ppt/slides/slide249.xml" ContentType="application/vnd.openxmlformats-officedocument.presentationml.slide+xml"/>
  <Override PartName="/ppt/slides/slide250.xml" ContentType="application/vnd.openxmlformats-officedocument.presentationml.slide+xml"/>
  <Override PartName="/ppt/slides/slide251.xml" ContentType="application/vnd.openxmlformats-officedocument.presentationml.slide+xml"/>
  <Override PartName="/ppt/slides/slide252.xml" ContentType="application/vnd.openxmlformats-officedocument.presentationml.slide+xml"/>
  <Override PartName="/ppt/slides/slide253.xml" ContentType="application/vnd.openxmlformats-officedocument.presentationml.slide+xml"/>
  <Override PartName="/ppt/slides/slide254.xml" ContentType="application/vnd.openxmlformats-officedocument.presentationml.slide+xml"/>
  <Override PartName="/ppt/slides/slide255.xml" ContentType="application/vnd.openxmlformats-officedocument.presentationml.slide+xml"/>
  <Override PartName="/ppt/slides/slide256.xml" ContentType="application/vnd.openxmlformats-officedocument.presentationml.slide+xml"/>
  <Override PartName="/ppt/slides/slide257.xml" ContentType="application/vnd.openxmlformats-officedocument.presentationml.slide+xml"/>
  <Override PartName="/ppt/slides/slide258.xml" ContentType="application/vnd.openxmlformats-officedocument.presentationml.slide+xml"/>
  <Override PartName="/ppt/slides/slide259.xml" ContentType="application/vnd.openxmlformats-officedocument.presentationml.slide+xml"/>
  <Override PartName="/ppt/slides/slide260.xml" ContentType="application/vnd.openxmlformats-officedocument.presentationml.slide+xml"/>
  <Override PartName="/ppt/slides/slide261.xml" ContentType="application/vnd.openxmlformats-officedocument.presentationml.slide+xml"/>
  <Override PartName="/ppt/slides/slide262.xml" ContentType="application/vnd.openxmlformats-officedocument.presentationml.slide+xml"/>
  <Override PartName="/ppt/slides/slide263.xml" ContentType="application/vnd.openxmlformats-officedocument.presentationml.slide+xml"/>
  <Override PartName="/ppt/slides/slide264.xml" ContentType="application/vnd.openxmlformats-officedocument.presentationml.slide+xml"/>
  <Override PartName="/ppt/slides/slide265.xml" ContentType="application/vnd.openxmlformats-officedocument.presentationml.slide+xml"/>
  <Override PartName="/ppt/slides/slide266.xml" ContentType="application/vnd.openxmlformats-officedocument.presentationml.slide+xml"/>
  <Override PartName="/ppt/slides/slide267.xml" ContentType="application/vnd.openxmlformats-officedocument.presentationml.slide+xml"/>
  <Override PartName="/ppt/slides/slide268.xml" ContentType="application/vnd.openxmlformats-officedocument.presentationml.slide+xml"/>
  <Override PartName="/ppt/slides/slide269.xml" ContentType="application/vnd.openxmlformats-officedocument.presentationml.slide+xml"/>
  <Override PartName="/ppt/slides/slide270.xml" ContentType="application/vnd.openxmlformats-officedocument.presentationml.slide+xml"/>
  <Override PartName="/ppt/slides/slide271.xml" ContentType="application/vnd.openxmlformats-officedocument.presentationml.slide+xml"/>
  <Override PartName="/ppt/slides/slide272.xml" ContentType="application/vnd.openxmlformats-officedocument.presentationml.slide+xml"/>
  <Override PartName="/ppt/slides/slide273.xml" ContentType="application/vnd.openxmlformats-officedocument.presentationml.slide+xml"/>
  <Override PartName="/ppt/slides/slide274.xml" ContentType="application/vnd.openxmlformats-officedocument.presentationml.slide+xml"/>
  <Override PartName="/ppt/slides/slide275.xml" ContentType="application/vnd.openxmlformats-officedocument.presentationml.slide+xml"/>
  <Override PartName="/ppt/slides/slide276.xml" ContentType="application/vnd.openxmlformats-officedocument.presentationml.slide+xml"/>
  <Override PartName="/ppt/slides/slide277.xml" ContentType="application/vnd.openxmlformats-officedocument.presentationml.slide+xml"/>
  <Override PartName="/ppt/slides/slide278.xml" ContentType="application/vnd.openxmlformats-officedocument.presentationml.slide+xml"/>
  <Override PartName="/ppt/slides/slide279.xml" ContentType="application/vnd.openxmlformats-officedocument.presentationml.slide+xml"/>
  <Override PartName="/ppt/slides/slide280.xml" ContentType="application/vnd.openxmlformats-officedocument.presentationml.slide+xml"/>
  <Override PartName="/ppt/slides/slide281.xml" ContentType="application/vnd.openxmlformats-officedocument.presentationml.slide+xml"/>
  <Override PartName="/ppt/slides/slide282.xml" ContentType="application/vnd.openxmlformats-officedocument.presentationml.slide+xml"/>
  <Override PartName="/ppt/slides/slide283.xml" ContentType="application/vnd.openxmlformats-officedocument.presentationml.slide+xml"/>
  <Override PartName="/ppt/slides/slide284.xml" ContentType="application/vnd.openxmlformats-officedocument.presentationml.slide+xml"/>
  <Override PartName="/ppt/slides/slide285.xml" ContentType="application/vnd.openxmlformats-officedocument.presentationml.slide+xml"/>
  <Override PartName="/ppt/slides/slide286.xml" ContentType="application/vnd.openxmlformats-officedocument.presentationml.slide+xml"/>
  <Override PartName="/ppt/slides/slide287.xml" ContentType="application/vnd.openxmlformats-officedocument.presentationml.slide+xml"/>
  <Override PartName="/ppt/slides/slide288.xml" ContentType="application/vnd.openxmlformats-officedocument.presentationml.slide+xml"/>
  <Override PartName="/ppt/slides/slide289.xml" ContentType="application/vnd.openxmlformats-officedocument.presentationml.slide+xml"/>
  <Override PartName="/ppt/slides/slide290.xml" ContentType="application/vnd.openxmlformats-officedocument.presentationml.slide+xml"/>
  <Override PartName="/ppt/slides/slide291.xml" ContentType="application/vnd.openxmlformats-officedocument.presentationml.slide+xml"/>
  <Override PartName="/ppt/slides/slide292.xml" ContentType="application/vnd.openxmlformats-officedocument.presentationml.slide+xml"/>
  <Override PartName="/ppt/slides/slide293.xml" ContentType="application/vnd.openxmlformats-officedocument.presentationml.slide+xml"/>
  <Override PartName="/ppt/slides/slide294.xml" ContentType="application/vnd.openxmlformats-officedocument.presentationml.slide+xml"/>
  <Override PartName="/ppt/slides/slide295.xml" ContentType="application/vnd.openxmlformats-officedocument.presentationml.slide+xml"/>
  <Override PartName="/ppt/slides/slide296.xml" ContentType="application/vnd.openxmlformats-officedocument.presentationml.slide+xml"/>
  <Override PartName="/ppt/slides/slide297.xml" ContentType="application/vnd.openxmlformats-officedocument.presentationml.slide+xml"/>
  <Override PartName="/ppt/slides/slide298.xml" ContentType="application/vnd.openxmlformats-officedocument.presentationml.slide+xml"/>
  <Override PartName="/ppt/slides/slide299.xml" ContentType="application/vnd.openxmlformats-officedocument.presentationml.slide+xml"/>
  <Override PartName="/ppt/slides/slide300.xml" ContentType="application/vnd.openxmlformats-officedocument.presentationml.slide+xml"/>
  <Override PartName="/ppt/slides/slide301.xml" ContentType="application/vnd.openxmlformats-officedocument.presentationml.slide+xml"/>
  <Override PartName="/ppt/slides/slide302.xml" ContentType="application/vnd.openxmlformats-officedocument.presentationml.slide+xml"/>
  <Override PartName="/ppt/slides/slide303.xml" ContentType="application/vnd.openxmlformats-officedocument.presentationml.slide+xml"/>
  <Override PartName="/ppt/slides/slide304.xml" ContentType="application/vnd.openxmlformats-officedocument.presentationml.slide+xml"/>
  <Override PartName="/ppt/slides/slide305.xml" ContentType="application/vnd.openxmlformats-officedocument.presentationml.slide+xml"/>
  <Override PartName="/ppt/slides/slide306.xml" ContentType="application/vnd.openxmlformats-officedocument.presentationml.slide+xml"/>
  <Override PartName="/ppt/slides/slide307.xml" ContentType="application/vnd.openxmlformats-officedocument.presentationml.slide+xml"/>
  <Override PartName="/ppt/slides/slide308.xml" ContentType="application/vnd.openxmlformats-officedocument.presentationml.slide+xml"/>
  <Override PartName="/ppt/slides/slide309.xml" ContentType="application/vnd.openxmlformats-officedocument.presentationml.slide+xml"/>
  <Override PartName="/ppt/slides/slide310.xml" ContentType="application/vnd.openxmlformats-officedocument.presentationml.slide+xml"/>
  <Override PartName="/ppt/slides/slide311.xml" ContentType="application/vnd.openxmlformats-officedocument.presentationml.slide+xml"/>
  <Override PartName="/ppt/slides/slide312.xml" ContentType="application/vnd.openxmlformats-officedocument.presentationml.slide+xml"/>
  <Override PartName="/ppt/slides/slide313.xml" ContentType="application/vnd.openxmlformats-officedocument.presentationml.slide+xml"/>
  <Override PartName="/ppt/slides/slide314.xml" ContentType="application/vnd.openxmlformats-officedocument.presentationml.slide+xml"/>
  <Override PartName="/ppt/slides/slide315.xml" ContentType="application/vnd.openxmlformats-officedocument.presentationml.slide+xml"/>
  <Override PartName="/ppt/slides/slide316.xml" ContentType="application/vnd.openxmlformats-officedocument.presentationml.slide+xml"/>
  <Override PartName="/ppt/slides/slide317.xml" ContentType="application/vnd.openxmlformats-officedocument.presentationml.slide+xml"/>
  <Override PartName="/ppt/slides/slide318.xml" ContentType="application/vnd.openxmlformats-officedocument.presentationml.slide+xml"/>
  <Override PartName="/ppt/slides/slide319.xml" ContentType="application/vnd.openxmlformats-officedocument.presentationml.slide+xml"/>
  <Override PartName="/ppt/slides/slide320.xml" ContentType="application/vnd.openxmlformats-officedocument.presentationml.slide+xml"/>
  <Override PartName="/ppt/slides/slide321.xml" ContentType="application/vnd.openxmlformats-officedocument.presentationml.slide+xml"/>
  <Override PartName="/ppt/slides/slide322.xml" ContentType="application/vnd.openxmlformats-officedocument.presentationml.slide+xml"/>
  <Override PartName="/ppt/slides/slide323.xml" ContentType="application/vnd.openxmlformats-officedocument.presentationml.slide+xml"/>
  <Override PartName="/ppt/slides/slide324.xml" ContentType="application/vnd.openxmlformats-officedocument.presentationml.slide+xml"/>
  <Override PartName="/ppt/slides/slide325.xml" ContentType="application/vnd.openxmlformats-officedocument.presentationml.slide+xml"/>
  <Override PartName="/ppt/slides/slide326.xml" ContentType="application/vnd.openxmlformats-officedocument.presentationml.slide+xml"/>
  <Override PartName="/ppt/slides/slide327.xml" ContentType="application/vnd.openxmlformats-officedocument.presentationml.slide+xml"/>
  <Override PartName="/ppt/slides/slide328.xml" ContentType="application/vnd.openxmlformats-officedocument.presentationml.slide+xml"/>
  <Override PartName="/ppt/slides/slide329.xml" ContentType="application/vnd.openxmlformats-officedocument.presentationml.slide+xml"/>
  <Override PartName="/ppt/slides/slide330.xml" ContentType="application/vnd.openxmlformats-officedocument.presentationml.slide+xml"/>
  <Override PartName="/ppt/slides/slide331.xml" ContentType="application/vnd.openxmlformats-officedocument.presentationml.slide+xml"/>
  <Override PartName="/ppt/slides/slide332.xml" ContentType="application/vnd.openxmlformats-officedocument.presentationml.slide+xml"/>
  <Override PartName="/ppt/slides/slide333.xml" ContentType="application/vnd.openxmlformats-officedocument.presentationml.slide+xml"/>
  <Override PartName="/ppt/slides/slide334.xml" ContentType="application/vnd.openxmlformats-officedocument.presentationml.slide+xml"/>
  <Override PartName="/ppt/slides/slide335.xml" ContentType="application/vnd.openxmlformats-officedocument.presentationml.slide+xml"/>
  <Override PartName="/ppt/slides/slide336.xml" ContentType="application/vnd.openxmlformats-officedocument.presentationml.slide+xml"/>
  <Override PartName="/ppt/slides/slide337.xml" ContentType="application/vnd.openxmlformats-officedocument.presentationml.slide+xml"/>
  <Override PartName="/ppt/slides/slide338.xml" ContentType="application/vnd.openxmlformats-officedocument.presentationml.slide+xml"/>
  <Override PartName="/ppt/slides/slide33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2" r:id="rId1"/>
  </p:sldMasterIdLst>
  <p:notesMasterIdLst>
    <p:notesMasterId r:id="rId341"/>
  </p:notesMasterIdLst>
  <p:handoutMasterIdLst>
    <p:handoutMasterId r:id="rId342"/>
  </p:handoutMasterIdLst>
  <p:sldIdLst>
    <p:sldId id="713" r:id="rId2"/>
    <p:sldId id="711" r:id="rId3"/>
    <p:sldId id="256" r:id="rId4"/>
    <p:sldId id="296" r:id="rId5"/>
    <p:sldId id="292" r:id="rId6"/>
    <p:sldId id="297" r:id="rId7"/>
    <p:sldId id="298" r:id="rId8"/>
    <p:sldId id="283" r:id="rId9"/>
    <p:sldId id="462" r:id="rId10"/>
    <p:sldId id="463" r:id="rId11"/>
    <p:sldId id="464" r:id="rId12"/>
    <p:sldId id="509" r:id="rId13"/>
    <p:sldId id="510" r:id="rId14"/>
    <p:sldId id="511" r:id="rId15"/>
    <p:sldId id="512" r:id="rId16"/>
    <p:sldId id="513" r:id="rId17"/>
    <p:sldId id="514" r:id="rId18"/>
    <p:sldId id="515" r:id="rId19"/>
    <p:sldId id="516" r:id="rId20"/>
    <p:sldId id="556" r:id="rId21"/>
    <p:sldId id="557" r:id="rId22"/>
    <p:sldId id="558" r:id="rId23"/>
    <p:sldId id="559" r:id="rId24"/>
    <p:sldId id="560" r:id="rId25"/>
    <p:sldId id="522" r:id="rId26"/>
    <p:sldId id="523" r:id="rId27"/>
    <p:sldId id="524" r:id="rId28"/>
    <p:sldId id="525" r:id="rId29"/>
    <p:sldId id="526" r:id="rId30"/>
    <p:sldId id="527" r:id="rId31"/>
    <p:sldId id="528" r:id="rId32"/>
    <p:sldId id="529" r:id="rId33"/>
    <p:sldId id="530" r:id="rId34"/>
    <p:sldId id="531" r:id="rId35"/>
    <p:sldId id="532" r:id="rId36"/>
    <p:sldId id="533" r:id="rId37"/>
    <p:sldId id="534" r:id="rId38"/>
    <p:sldId id="535" r:id="rId39"/>
    <p:sldId id="536" r:id="rId40"/>
    <p:sldId id="537" r:id="rId41"/>
    <p:sldId id="538" r:id="rId42"/>
    <p:sldId id="539" r:id="rId43"/>
    <p:sldId id="540" r:id="rId44"/>
    <p:sldId id="541" r:id="rId45"/>
    <p:sldId id="542" r:id="rId46"/>
    <p:sldId id="543" r:id="rId47"/>
    <p:sldId id="544" r:id="rId48"/>
    <p:sldId id="545" r:id="rId49"/>
    <p:sldId id="546" r:id="rId50"/>
    <p:sldId id="547" r:id="rId51"/>
    <p:sldId id="548" r:id="rId52"/>
    <p:sldId id="549" r:id="rId53"/>
    <p:sldId id="550" r:id="rId54"/>
    <p:sldId id="551" r:id="rId55"/>
    <p:sldId id="552" r:id="rId56"/>
    <p:sldId id="553" r:id="rId57"/>
    <p:sldId id="695" r:id="rId58"/>
    <p:sldId id="696" r:id="rId59"/>
    <p:sldId id="697" r:id="rId60"/>
    <p:sldId id="698" r:id="rId61"/>
    <p:sldId id="700" r:id="rId62"/>
    <p:sldId id="701" r:id="rId63"/>
    <p:sldId id="702" r:id="rId64"/>
    <p:sldId id="703" r:id="rId65"/>
    <p:sldId id="704" r:id="rId66"/>
    <p:sldId id="707" r:id="rId67"/>
    <p:sldId id="302" r:id="rId68"/>
    <p:sldId id="708" r:id="rId69"/>
    <p:sldId id="303" r:id="rId70"/>
    <p:sldId id="307" r:id="rId71"/>
    <p:sldId id="555" r:id="rId72"/>
    <p:sldId id="316" r:id="rId73"/>
    <p:sldId id="317" r:id="rId74"/>
    <p:sldId id="318" r:id="rId75"/>
    <p:sldId id="319" r:id="rId76"/>
    <p:sldId id="706" r:id="rId77"/>
    <p:sldId id="705" r:id="rId78"/>
    <p:sldId id="320" r:id="rId79"/>
    <p:sldId id="321" r:id="rId80"/>
    <p:sldId id="322" r:id="rId81"/>
    <p:sldId id="323" r:id="rId82"/>
    <p:sldId id="324" r:id="rId83"/>
    <p:sldId id="325" r:id="rId84"/>
    <p:sldId id="326" r:id="rId85"/>
    <p:sldId id="327" r:id="rId86"/>
    <p:sldId id="328" r:id="rId87"/>
    <p:sldId id="329" r:id="rId88"/>
    <p:sldId id="331" r:id="rId89"/>
    <p:sldId id="332" r:id="rId90"/>
    <p:sldId id="333" r:id="rId91"/>
    <p:sldId id="334" r:id="rId92"/>
    <p:sldId id="335" r:id="rId93"/>
    <p:sldId id="336" r:id="rId94"/>
    <p:sldId id="337" r:id="rId95"/>
    <p:sldId id="338" r:id="rId96"/>
    <p:sldId id="339" r:id="rId97"/>
    <p:sldId id="340" r:id="rId98"/>
    <p:sldId id="341" r:id="rId99"/>
    <p:sldId id="342" r:id="rId100"/>
    <p:sldId id="343" r:id="rId101"/>
    <p:sldId id="344" r:id="rId102"/>
    <p:sldId id="345" r:id="rId103"/>
    <p:sldId id="346" r:id="rId104"/>
    <p:sldId id="347" r:id="rId105"/>
    <p:sldId id="348" r:id="rId106"/>
    <p:sldId id="349" r:id="rId107"/>
    <p:sldId id="350" r:id="rId108"/>
    <p:sldId id="351" r:id="rId109"/>
    <p:sldId id="352" r:id="rId110"/>
    <p:sldId id="353" r:id="rId111"/>
    <p:sldId id="354" r:id="rId112"/>
    <p:sldId id="355" r:id="rId113"/>
    <p:sldId id="356" r:id="rId114"/>
    <p:sldId id="357" r:id="rId115"/>
    <p:sldId id="358" r:id="rId116"/>
    <p:sldId id="359" r:id="rId117"/>
    <p:sldId id="360" r:id="rId118"/>
    <p:sldId id="361" r:id="rId119"/>
    <p:sldId id="362" r:id="rId120"/>
    <p:sldId id="363" r:id="rId121"/>
    <p:sldId id="364" r:id="rId122"/>
    <p:sldId id="365" r:id="rId123"/>
    <p:sldId id="366" r:id="rId124"/>
    <p:sldId id="367" r:id="rId125"/>
    <p:sldId id="368" r:id="rId126"/>
    <p:sldId id="369" r:id="rId127"/>
    <p:sldId id="370" r:id="rId128"/>
    <p:sldId id="371" r:id="rId129"/>
    <p:sldId id="372" r:id="rId130"/>
    <p:sldId id="373" r:id="rId131"/>
    <p:sldId id="374" r:id="rId132"/>
    <p:sldId id="375" r:id="rId133"/>
    <p:sldId id="376" r:id="rId134"/>
    <p:sldId id="377" r:id="rId135"/>
    <p:sldId id="378" r:id="rId136"/>
    <p:sldId id="379" r:id="rId137"/>
    <p:sldId id="380" r:id="rId138"/>
    <p:sldId id="381" r:id="rId139"/>
    <p:sldId id="382" r:id="rId140"/>
    <p:sldId id="383" r:id="rId141"/>
    <p:sldId id="384" r:id="rId142"/>
    <p:sldId id="385" r:id="rId143"/>
    <p:sldId id="386" r:id="rId144"/>
    <p:sldId id="387" r:id="rId145"/>
    <p:sldId id="388" r:id="rId146"/>
    <p:sldId id="389" r:id="rId147"/>
    <p:sldId id="390" r:id="rId148"/>
    <p:sldId id="391" r:id="rId149"/>
    <p:sldId id="392" r:id="rId150"/>
    <p:sldId id="393" r:id="rId151"/>
    <p:sldId id="394" r:id="rId152"/>
    <p:sldId id="395" r:id="rId153"/>
    <p:sldId id="396" r:id="rId154"/>
    <p:sldId id="397" r:id="rId155"/>
    <p:sldId id="398" r:id="rId156"/>
    <p:sldId id="399" r:id="rId157"/>
    <p:sldId id="400" r:id="rId158"/>
    <p:sldId id="401" r:id="rId159"/>
    <p:sldId id="402" r:id="rId160"/>
    <p:sldId id="403" r:id="rId161"/>
    <p:sldId id="404" r:id="rId162"/>
    <p:sldId id="405" r:id="rId163"/>
    <p:sldId id="406" r:id="rId164"/>
    <p:sldId id="407" r:id="rId165"/>
    <p:sldId id="408" r:id="rId166"/>
    <p:sldId id="409" r:id="rId167"/>
    <p:sldId id="410" r:id="rId168"/>
    <p:sldId id="411" r:id="rId169"/>
    <p:sldId id="412" r:id="rId170"/>
    <p:sldId id="414" r:id="rId171"/>
    <p:sldId id="415" r:id="rId172"/>
    <p:sldId id="416" r:id="rId173"/>
    <p:sldId id="709" r:id="rId174"/>
    <p:sldId id="417" r:id="rId175"/>
    <p:sldId id="418" r:id="rId176"/>
    <p:sldId id="419" r:id="rId177"/>
    <p:sldId id="420" r:id="rId178"/>
    <p:sldId id="421" r:id="rId179"/>
    <p:sldId id="422" r:id="rId180"/>
    <p:sldId id="423" r:id="rId181"/>
    <p:sldId id="424" r:id="rId182"/>
    <p:sldId id="425" r:id="rId183"/>
    <p:sldId id="426" r:id="rId184"/>
    <p:sldId id="427" r:id="rId185"/>
    <p:sldId id="428" r:id="rId186"/>
    <p:sldId id="429" r:id="rId187"/>
    <p:sldId id="430" r:id="rId188"/>
    <p:sldId id="431" r:id="rId189"/>
    <p:sldId id="432" r:id="rId190"/>
    <p:sldId id="433" r:id="rId191"/>
    <p:sldId id="434" r:id="rId192"/>
    <p:sldId id="435" r:id="rId193"/>
    <p:sldId id="436" r:id="rId194"/>
    <p:sldId id="437" r:id="rId195"/>
    <p:sldId id="438" r:id="rId196"/>
    <p:sldId id="439" r:id="rId197"/>
    <p:sldId id="440" r:id="rId198"/>
    <p:sldId id="441" r:id="rId199"/>
    <p:sldId id="442" r:id="rId200"/>
    <p:sldId id="443" r:id="rId201"/>
    <p:sldId id="444" r:id="rId202"/>
    <p:sldId id="445" r:id="rId203"/>
    <p:sldId id="446" r:id="rId204"/>
    <p:sldId id="447" r:id="rId205"/>
    <p:sldId id="448" r:id="rId206"/>
    <p:sldId id="449" r:id="rId207"/>
    <p:sldId id="450" r:id="rId208"/>
    <p:sldId id="451" r:id="rId209"/>
    <p:sldId id="452" r:id="rId210"/>
    <p:sldId id="453" r:id="rId211"/>
    <p:sldId id="454" r:id="rId212"/>
    <p:sldId id="455" r:id="rId213"/>
    <p:sldId id="456" r:id="rId214"/>
    <p:sldId id="457" r:id="rId215"/>
    <p:sldId id="458" r:id="rId216"/>
    <p:sldId id="459" r:id="rId217"/>
    <p:sldId id="562" r:id="rId218"/>
    <p:sldId id="563" r:id="rId219"/>
    <p:sldId id="564" r:id="rId220"/>
    <p:sldId id="565" r:id="rId221"/>
    <p:sldId id="566" r:id="rId222"/>
    <p:sldId id="567" r:id="rId223"/>
    <p:sldId id="568" r:id="rId224"/>
    <p:sldId id="569" r:id="rId225"/>
    <p:sldId id="570" r:id="rId226"/>
    <p:sldId id="571" r:id="rId227"/>
    <p:sldId id="572" r:id="rId228"/>
    <p:sldId id="573" r:id="rId229"/>
    <p:sldId id="574" r:id="rId230"/>
    <p:sldId id="575" r:id="rId231"/>
    <p:sldId id="576" r:id="rId232"/>
    <p:sldId id="577" r:id="rId233"/>
    <p:sldId id="578" r:id="rId234"/>
    <p:sldId id="579" r:id="rId235"/>
    <p:sldId id="580" r:id="rId236"/>
    <p:sldId id="581" r:id="rId237"/>
    <p:sldId id="582" r:id="rId238"/>
    <p:sldId id="583" r:id="rId239"/>
    <p:sldId id="584" r:id="rId240"/>
    <p:sldId id="585" r:id="rId241"/>
    <p:sldId id="586" r:id="rId242"/>
    <p:sldId id="587" r:id="rId243"/>
    <p:sldId id="588" r:id="rId244"/>
    <p:sldId id="589" r:id="rId245"/>
    <p:sldId id="590" r:id="rId246"/>
    <p:sldId id="591" r:id="rId247"/>
    <p:sldId id="592" r:id="rId248"/>
    <p:sldId id="593" r:id="rId249"/>
    <p:sldId id="594" r:id="rId250"/>
    <p:sldId id="595" r:id="rId251"/>
    <p:sldId id="596" r:id="rId252"/>
    <p:sldId id="597" r:id="rId253"/>
    <p:sldId id="598" r:id="rId254"/>
    <p:sldId id="599" r:id="rId255"/>
    <p:sldId id="600" r:id="rId256"/>
    <p:sldId id="601" r:id="rId257"/>
    <p:sldId id="602" r:id="rId258"/>
    <p:sldId id="603" r:id="rId259"/>
    <p:sldId id="604" r:id="rId260"/>
    <p:sldId id="605" r:id="rId261"/>
    <p:sldId id="606" r:id="rId262"/>
    <p:sldId id="607" r:id="rId263"/>
    <p:sldId id="608" r:id="rId264"/>
    <p:sldId id="609" r:id="rId265"/>
    <p:sldId id="610" r:id="rId266"/>
    <p:sldId id="611" r:id="rId267"/>
    <p:sldId id="612" r:id="rId268"/>
    <p:sldId id="613" r:id="rId269"/>
    <p:sldId id="614" r:id="rId270"/>
    <p:sldId id="615" r:id="rId271"/>
    <p:sldId id="710" r:id="rId272"/>
    <p:sldId id="617" r:id="rId273"/>
    <p:sldId id="618" r:id="rId274"/>
    <p:sldId id="678" r:id="rId275"/>
    <p:sldId id="679" r:id="rId276"/>
    <p:sldId id="619" r:id="rId277"/>
    <p:sldId id="620" r:id="rId278"/>
    <p:sldId id="621" r:id="rId279"/>
    <p:sldId id="622" r:id="rId280"/>
    <p:sldId id="623" r:id="rId281"/>
    <p:sldId id="624" r:id="rId282"/>
    <p:sldId id="625" r:id="rId283"/>
    <p:sldId id="626" r:id="rId284"/>
    <p:sldId id="627" r:id="rId285"/>
    <p:sldId id="628" r:id="rId286"/>
    <p:sldId id="629" r:id="rId287"/>
    <p:sldId id="630" r:id="rId288"/>
    <p:sldId id="631" r:id="rId289"/>
    <p:sldId id="632" r:id="rId290"/>
    <p:sldId id="633" r:id="rId291"/>
    <p:sldId id="634" r:id="rId292"/>
    <p:sldId id="635" r:id="rId293"/>
    <p:sldId id="636" r:id="rId294"/>
    <p:sldId id="637" r:id="rId295"/>
    <p:sldId id="638" r:id="rId296"/>
    <p:sldId id="639" r:id="rId297"/>
    <p:sldId id="640" r:id="rId298"/>
    <p:sldId id="641" r:id="rId299"/>
    <p:sldId id="642" r:id="rId300"/>
    <p:sldId id="643" r:id="rId301"/>
    <p:sldId id="644" r:id="rId302"/>
    <p:sldId id="645" r:id="rId303"/>
    <p:sldId id="646" r:id="rId304"/>
    <p:sldId id="647" r:id="rId305"/>
    <p:sldId id="648" r:id="rId306"/>
    <p:sldId id="649" r:id="rId307"/>
    <p:sldId id="650" r:id="rId308"/>
    <p:sldId id="651" r:id="rId309"/>
    <p:sldId id="652" r:id="rId310"/>
    <p:sldId id="653" r:id="rId311"/>
    <p:sldId id="654" r:id="rId312"/>
    <p:sldId id="655" r:id="rId313"/>
    <p:sldId id="656" r:id="rId314"/>
    <p:sldId id="657" r:id="rId315"/>
    <p:sldId id="658" r:id="rId316"/>
    <p:sldId id="660" r:id="rId317"/>
    <p:sldId id="659" r:id="rId318"/>
    <p:sldId id="661" r:id="rId319"/>
    <p:sldId id="662" r:id="rId320"/>
    <p:sldId id="663" r:id="rId321"/>
    <p:sldId id="664" r:id="rId322"/>
    <p:sldId id="665" r:id="rId323"/>
    <p:sldId id="666" r:id="rId324"/>
    <p:sldId id="667" r:id="rId325"/>
    <p:sldId id="668" r:id="rId326"/>
    <p:sldId id="669" r:id="rId327"/>
    <p:sldId id="670" r:id="rId328"/>
    <p:sldId id="671" r:id="rId329"/>
    <p:sldId id="672" r:id="rId330"/>
    <p:sldId id="673" r:id="rId331"/>
    <p:sldId id="674" r:id="rId332"/>
    <p:sldId id="675" r:id="rId333"/>
    <p:sldId id="676" r:id="rId334"/>
    <p:sldId id="677" r:id="rId335"/>
    <p:sldId id="680" r:id="rId336"/>
    <p:sldId id="681" r:id="rId337"/>
    <p:sldId id="682" r:id="rId338"/>
    <p:sldId id="683" r:id="rId339"/>
    <p:sldId id="694" r:id="rId340"/>
  </p:sldIdLst>
  <p:sldSz cx="9144000" cy="6858000" type="screen4x3"/>
  <p:notesSz cx="6858000" cy="9236075"/>
  <p:defaultTextStyle>
    <a:defPPr>
      <a:defRPr lang="en-US"/>
    </a:defPPr>
    <a:lvl1pPr algn="r" rtl="1" eaLnBrk="0" fontAlgn="base" hangingPunct="0">
      <a:spcBef>
        <a:spcPct val="0"/>
      </a:spcBef>
      <a:spcAft>
        <a:spcPct val="0"/>
      </a:spcAft>
      <a:defRPr sz="4800" b="1" kern="1200">
        <a:solidFill>
          <a:schemeClr val="tx1"/>
        </a:solidFill>
        <a:latin typeface="Arial" pitchFamily="34" charset="0"/>
        <a:ea typeface="+mn-ea"/>
        <a:cs typeface="Titr" pitchFamily="2" charset="-78"/>
      </a:defRPr>
    </a:lvl1pPr>
    <a:lvl2pPr marL="457200" algn="r" rtl="1" eaLnBrk="0" fontAlgn="base" hangingPunct="0">
      <a:spcBef>
        <a:spcPct val="0"/>
      </a:spcBef>
      <a:spcAft>
        <a:spcPct val="0"/>
      </a:spcAft>
      <a:defRPr sz="4800" b="1" kern="1200">
        <a:solidFill>
          <a:schemeClr val="tx1"/>
        </a:solidFill>
        <a:latin typeface="Arial" pitchFamily="34" charset="0"/>
        <a:ea typeface="+mn-ea"/>
        <a:cs typeface="Titr" pitchFamily="2" charset="-78"/>
      </a:defRPr>
    </a:lvl2pPr>
    <a:lvl3pPr marL="914400" algn="r" rtl="1" eaLnBrk="0" fontAlgn="base" hangingPunct="0">
      <a:spcBef>
        <a:spcPct val="0"/>
      </a:spcBef>
      <a:spcAft>
        <a:spcPct val="0"/>
      </a:spcAft>
      <a:defRPr sz="4800" b="1" kern="1200">
        <a:solidFill>
          <a:schemeClr val="tx1"/>
        </a:solidFill>
        <a:latin typeface="Arial" pitchFamily="34" charset="0"/>
        <a:ea typeface="+mn-ea"/>
        <a:cs typeface="Titr" pitchFamily="2" charset="-78"/>
      </a:defRPr>
    </a:lvl3pPr>
    <a:lvl4pPr marL="1371600" algn="r" rtl="1" eaLnBrk="0" fontAlgn="base" hangingPunct="0">
      <a:spcBef>
        <a:spcPct val="0"/>
      </a:spcBef>
      <a:spcAft>
        <a:spcPct val="0"/>
      </a:spcAft>
      <a:defRPr sz="4800" b="1" kern="1200">
        <a:solidFill>
          <a:schemeClr val="tx1"/>
        </a:solidFill>
        <a:latin typeface="Arial" pitchFamily="34" charset="0"/>
        <a:ea typeface="+mn-ea"/>
        <a:cs typeface="Titr" pitchFamily="2" charset="-78"/>
      </a:defRPr>
    </a:lvl4pPr>
    <a:lvl5pPr marL="1828800" algn="r" rtl="1" eaLnBrk="0" fontAlgn="base" hangingPunct="0">
      <a:spcBef>
        <a:spcPct val="0"/>
      </a:spcBef>
      <a:spcAft>
        <a:spcPct val="0"/>
      </a:spcAft>
      <a:defRPr sz="4800" b="1" kern="1200">
        <a:solidFill>
          <a:schemeClr val="tx1"/>
        </a:solidFill>
        <a:latin typeface="Arial" pitchFamily="34" charset="0"/>
        <a:ea typeface="+mn-ea"/>
        <a:cs typeface="Titr" pitchFamily="2" charset="-78"/>
      </a:defRPr>
    </a:lvl5pPr>
    <a:lvl6pPr marL="2286000" algn="r" defTabSz="914400" rtl="1" eaLnBrk="1" latinLnBrk="0" hangingPunct="1">
      <a:defRPr sz="4800" b="1" kern="1200">
        <a:solidFill>
          <a:schemeClr val="tx1"/>
        </a:solidFill>
        <a:latin typeface="Arial" pitchFamily="34" charset="0"/>
        <a:ea typeface="+mn-ea"/>
        <a:cs typeface="Titr" pitchFamily="2" charset="-78"/>
      </a:defRPr>
    </a:lvl6pPr>
    <a:lvl7pPr marL="2743200" algn="r" defTabSz="914400" rtl="1" eaLnBrk="1" latinLnBrk="0" hangingPunct="1">
      <a:defRPr sz="4800" b="1" kern="1200">
        <a:solidFill>
          <a:schemeClr val="tx1"/>
        </a:solidFill>
        <a:latin typeface="Arial" pitchFamily="34" charset="0"/>
        <a:ea typeface="+mn-ea"/>
        <a:cs typeface="Titr" pitchFamily="2" charset="-78"/>
      </a:defRPr>
    </a:lvl7pPr>
    <a:lvl8pPr marL="3200400" algn="r" defTabSz="914400" rtl="1" eaLnBrk="1" latinLnBrk="0" hangingPunct="1">
      <a:defRPr sz="4800" b="1" kern="1200">
        <a:solidFill>
          <a:schemeClr val="tx1"/>
        </a:solidFill>
        <a:latin typeface="Arial" pitchFamily="34" charset="0"/>
        <a:ea typeface="+mn-ea"/>
        <a:cs typeface="Titr" pitchFamily="2" charset="-78"/>
      </a:defRPr>
    </a:lvl8pPr>
    <a:lvl9pPr marL="3657600" algn="r" defTabSz="914400" rtl="1" eaLnBrk="1" latinLnBrk="0" hangingPunct="1">
      <a:defRPr sz="4800" b="1" kern="1200">
        <a:solidFill>
          <a:schemeClr val="tx1"/>
        </a:solidFill>
        <a:latin typeface="Arial" pitchFamily="34" charset="0"/>
        <a:ea typeface="+mn-ea"/>
        <a:cs typeface="Titr" pitchFamily="2" charset="-78"/>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09">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jamal" initials="" lastIdx="1"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0066FF"/>
    <a:srgbClr val="FF0000"/>
    <a:srgbClr val="FFFFCC"/>
    <a:srgbClr val="990000"/>
    <a:srgbClr val="000000"/>
    <a:srgbClr val="F8F8F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2692" autoAdjust="0"/>
    <p:restoredTop sz="93236" autoAdjust="0"/>
  </p:normalViewPr>
  <p:slideViewPr>
    <p:cSldViewPr>
      <p:cViewPr varScale="1">
        <p:scale>
          <a:sx n="55" d="100"/>
          <a:sy n="55" d="100"/>
        </p:scale>
        <p:origin x="90" y="3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67" d="100"/>
          <a:sy n="67" d="100"/>
        </p:scale>
        <p:origin x="-2016" y="-96"/>
      </p:cViewPr>
      <p:guideLst>
        <p:guide orient="horz" pos="2909"/>
        <p:guide pos="2160"/>
      </p:guideLst>
    </p:cSldViewPr>
  </p:notesViewPr>
  <p:gridSpacing cx="72008" cy="72008"/>
</p:viewPr>
</file>

<file path=ppt/_rels/presentation.xml.rels><?xml version="1.0" encoding="UTF-8" standalone="yes"?>
<Relationships xmlns="http://schemas.openxmlformats.org/package/2006/relationships"><Relationship Id="rId117" Type="http://schemas.openxmlformats.org/officeDocument/2006/relationships/slide" Target="slides/slide116.xml"/><Relationship Id="rId299" Type="http://schemas.openxmlformats.org/officeDocument/2006/relationships/slide" Target="slides/slide298.xml"/><Relationship Id="rId21" Type="http://schemas.openxmlformats.org/officeDocument/2006/relationships/slide" Target="slides/slide20.xml"/><Relationship Id="rId63" Type="http://schemas.openxmlformats.org/officeDocument/2006/relationships/slide" Target="slides/slide62.xml"/><Relationship Id="rId159" Type="http://schemas.openxmlformats.org/officeDocument/2006/relationships/slide" Target="slides/slide158.xml"/><Relationship Id="rId324" Type="http://schemas.openxmlformats.org/officeDocument/2006/relationships/slide" Target="slides/slide323.xml"/><Relationship Id="rId170" Type="http://schemas.openxmlformats.org/officeDocument/2006/relationships/slide" Target="slides/slide169.xml"/><Relationship Id="rId226" Type="http://schemas.openxmlformats.org/officeDocument/2006/relationships/slide" Target="slides/slide225.xml"/><Relationship Id="rId268" Type="http://schemas.openxmlformats.org/officeDocument/2006/relationships/slide" Target="slides/slide267.xml"/><Relationship Id="rId32" Type="http://schemas.openxmlformats.org/officeDocument/2006/relationships/slide" Target="slides/slide31.xml"/><Relationship Id="rId74" Type="http://schemas.openxmlformats.org/officeDocument/2006/relationships/slide" Target="slides/slide73.xml"/><Relationship Id="rId128" Type="http://schemas.openxmlformats.org/officeDocument/2006/relationships/slide" Target="slides/slide127.xml"/><Relationship Id="rId335" Type="http://schemas.openxmlformats.org/officeDocument/2006/relationships/slide" Target="slides/slide334.xml"/><Relationship Id="rId5" Type="http://schemas.openxmlformats.org/officeDocument/2006/relationships/slide" Target="slides/slide4.xml"/><Relationship Id="rId181" Type="http://schemas.openxmlformats.org/officeDocument/2006/relationships/slide" Target="slides/slide180.xml"/><Relationship Id="rId237" Type="http://schemas.openxmlformats.org/officeDocument/2006/relationships/slide" Target="slides/slide236.xml"/><Relationship Id="rId279" Type="http://schemas.openxmlformats.org/officeDocument/2006/relationships/slide" Target="slides/slide278.xml"/><Relationship Id="rId43" Type="http://schemas.openxmlformats.org/officeDocument/2006/relationships/slide" Target="slides/slide42.xml"/><Relationship Id="rId139" Type="http://schemas.openxmlformats.org/officeDocument/2006/relationships/slide" Target="slides/slide138.xml"/><Relationship Id="rId290" Type="http://schemas.openxmlformats.org/officeDocument/2006/relationships/slide" Target="slides/slide289.xml"/><Relationship Id="rId304" Type="http://schemas.openxmlformats.org/officeDocument/2006/relationships/slide" Target="slides/slide303.xml"/><Relationship Id="rId346" Type="http://schemas.openxmlformats.org/officeDocument/2006/relationships/theme" Target="theme/theme1.xml"/><Relationship Id="rId85" Type="http://schemas.openxmlformats.org/officeDocument/2006/relationships/slide" Target="slides/slide84.xml"/><Relationship Id="rId150" Type="http://schemas.openxmlformats.org/officeDocument/2006/relationships/slide" Target="slides/slide149.xml"/><Relationship Id="rId192" Type="http://schemas.openxmlformats.org/officeDocument/2006/relationships/slide" Target="slides/slide191.xml"/><Relationship Id="rId206" Type="http://schemas.openxmlformats.org/officeDocument/2006/relationships/slide" Target="slides/slide205.xml"/><Relationship Id="rId248" Type="http://schemas.openxmlformats.org/officeDocument/2006/relationships/slide" Target="slides/slide247.xml"/><Relationship Id="rId12" Type="http://schemas.openxmlformats.org/officeDocument/2006/relationships/slide" Target="slides/slide11.xml"/><Relationship Id="rId108" Type="http://schemas.openxmlformats.org/officeDocument/2006/relationships/slide" Target="slides/slide107.xml"/><Relationship Id="rId315" Type="http://schemas.openxmlformats.org/officeDocument/2006/relationships/slide" Target="slides/slide314.xml"/><Relationship Id="rId54" Type="http://schemas.openxmlformats.org/officeDocument/2006/relationships/slide" Target="slides/slide53.xml"/><Relationship Id="rId96" Type="http://schemas.openxmlformats.org/officeDocument/2006/relationships/slide" Target="slides/slide95.xml"/><Relationship Id="rId161" Type="http://schemas.openxmlformats.org/officeDocument/2006/relationships/slide" Target="slides/slide160.xml"/><Relationship Id="rId217" Type="http://schemas.openxmlformats.org/officeDocument/2006/relationships/slide" Target="slides/slide216.xml"/><Relationship Id="rId259" Type="http://schemas.openxmlformats.org/officeDocument/2006/relationships/slide" Target="slides/slide258.xml"/><Relationship Id="rId23" Type="http://schemas.openxmlformats.org/officeDocument/2006/relationships/slide" Target="slides/slide22.xml"/><Relationship Id="rId119" Type="http://schemas.openxmlformats.org/officeDocument/2006/relationships/slide" Target="slides/slide118.xml"/><Relationship Id="rId270" Type="http://schemas.openxmlformats.org/officeDocument/2006/relationships/slide" Target="slides/slide269.xml"/><Relationship Id="rId326" Type="http://schemas.openxmlformats.org/officeDocument/2006/relationships/slide" Target="slides/slide325.xml"/><Relationship Id="rId65" Type="http://schemas.openxmlformats.org/officeDocument/2006/relationships/slide" Target="slides/slide64.xml"/><Relationship Id="rId130" Type="http://schemas.openxmlformats.org/officeDocument/2006/relationships/slide" Target="slides/slide129.xml"/><Relationship Id="rId172" Type="http://schemas.openxmlformats.org/officeDocument/2006/relationships/slide" Target="slides/slide171.xml"/><Relationship Id="rId228" Type="http://schemas.openxmlformats.org/officeDocument/2006/relationships/slide" Target="slides/slide227.xml"/><Relationship Id="rId281" Type="http://schemas.openxmlformats.org/officeDocument/2006/relationships/slide" Target="slides/slide280.xml"/><Relationship Id="rId337" Type="http://schemas.openxmlformats.org/officeDocument/2006/relationships/slide" Target="slides/slide336.xml"/><Relationship Id="rId34" Type="http://schemas.openxmlformats.org/officeDocument/2006/relationships/slide" Target="slides/slide33.xml"/><Relationship Id="rId76" Type="http://schemas.openxmlformats.org/officeDocument/2006/relationships/slide" Target="slides/slide75.xml"/><Relationship Id="rId141" Type="http://schemas.openxmlformats.org/officeDocument/2006/relationships/slide" Target="slides/slide140.xml"/><Relationship Id="rId7" Type="http://schemas.openxmlformats.org/officeDocument/2006/relationships/slide" Target="slides/slide6.xml"/><Relationship Id="rId183" Type="http://schemas.openxmlformats.org/officeDocument/2006/relationships/slide" Target="slides/slide182.xml"/><Relationship Id="rId239" Type="http://schemas.openxmlformats.org/officeDocument/2006/relationships/slide" Target="slides/slide238.xml"/><Relationship Id="rId250" Type="http://schemas.openxmlformats.org/officeDocument/2006/relationships/slide" Target="slides/slide249.xml"/><Relationship Id="rId292" Type="http://schemas.openxmlformats.org/officeDocument/2006/relationships/slide" Target="slides/slide291.xml"/><Relationship Id="rId306" Type="http://schemas.openxmlformats.org/officeDocument/2006/relationships/slide" Target="slides/slide305.xml"/><Relationship Id="rId45" Type="http://schemas.openxmlformats.org/officeDocument/2006/relationships/slide" Target="slides/slide44.xml"/><Relationship Id="rId87" Type="http://schemas.openxmlformats.org/officeDocument/2006/relationships/slide" Target="slides/slide86.xml"/><Relationship Id="rId110" Type="http://schemas.openxmlformats.org/officeDocument/2006/relationships/slide" Target="slides/slide109.xml"/><Relationship Id="rId152" Type="http://schemas.openxmlformats.org/officeDocument/2006/relationships/slide" Target="slides/slide151.xml"/><Relationship Id="rId194" Type="http://schemas.openxmlformats.org/officeDocument/2006/relationships/slide" Target="slides/slide193.xml"/><Relationship Id="rId208" Type="http://schemas.openxmlformats.org/officeDocument/2006/relationships/slide" Target="slides/slide207.xml"/><Relationship Id="rId261" Type="http://schemas.openxmlformats.org/officeDocument/2006/relationships/slide" Target="slides/slide260.xml"/><Relationship Id="rId14" Type="http://schemas.openxmlformats.org/officeDocument/2006/relationships/slide" Target="slides/slide13.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282" Type="http://schemas.openxmlformats.org/officeDocument/2006/relationships/slide" Target="slides/slide281.xml"/><Relationship Id="rId317" Type="http://schemas.openxmlformats.org/officeDocument/2006/relationships/slide" Target="slides/slide316.xml"/><Relationship Id="rId338" Type="http://schemas.openxmlformats.org/officeDocument/2006/relationships/slide" Target="slides/slide337.xml"/><Relationship Id="rId8" Type="http://schemas.openxmlformats.org/officeDocument/2006/relationships/slide" Target="slides/slide7.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 Id="rId163" Type="http://schemas.openxmlformats.org/officeDocument/2006/relationships/slide" Target="slides/slide162.xml"/><Relationship Id="rId184" Type="http://schemas.openxmlformats.org/officeDocument/2006/relationships/slide" Target="slides/slide183.xml"/><Relationship Id="rId219" Type="http://schemas.openxmlformats.org/officeDocument/2006/relationships/slide" Target="slides/slide218.xml"/><Relationship Id="rId230" Type="http://schemas.openxmlformats.org/officeDocument/2006/relationships/slide" Target="slides/slide229.xml"/><Relationship Id="rId251" Type="http://schemas.openxmlformats.org/officeDocument/2006/relationships/slide" Target="slides/slide250.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272" Type="http://schemas.openxmlformats.org/officeDocument/2006/relationships/slide" Target="slides/slide271.xml"/><Relationship Id="rId293" Type="http://schemas.openxmlformats.org/officeDocument/2006/relationships/slide" Target="slides/slide292.xml"/><Relationship Id="rId307" Type="http://schemas.openxmlformats.org/officeDocument/2006/relationships/slide" Target="slides/slide306.xml"/><Relationship Id="rId328" Type="http://schemas.openxmlformats.org/officeDocument/2006/relationships/slide" Target="slides/slide327.xml"/><Relationship Id="rId88" Type="http://schemas.openxmlformats.org/officeDocument/2006/relationships/slide" Target="slides/slide87.xml"/><Relationship Id="rId111" Type="http://schemas.openxmlformats.org/officeDocument/2006/relationships/slide" Target="slides/slide110.xml"/><Relationship Id="rId132" Type="http://schemas.openxmlformats.org/officeDocument/2006/relationships/slide" Target="slides/slide131.xml"/><Relationship Id="rId153" Type="http://schemas.openxmlformats.org/officeDocument/2006/relationships/slide" Target="slides/slide152.xml"/><Relationship Id="rId174" Type="http://schemas.openxmlformats.org/officeDocument/2006/relationships/slide" Target="slides/slide173.xml"/><Relationship Id="rId195" Type="http://schemas.openxmlformats.org/officeDocument/2006/relationships/slide" Target="slides/slide194.xml"/><Relationship Id="rId209" Type="http://schemas.openxmlformats.org/officeDocument/2006/relationships/slide" Target="slides/slide208.xml"/><Relationship Id="rId220" Type="http://schemas.openxmlformats.org/officeDocument/2006/relationships/slide" Target="slides/slide219.xml"/><Relationship Id="rId241" Type="http://schemas.openxmlformats.org/officeDocument/2006/relationships/slide" Target="slides/slide240.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262" Type="http://schemas.openxmlformats.org/officeDocument/2006/relationships/slide" Target="slides/slide261.xml"/><Relationship Id="rId283" Type="http://schemas.openxmlformats.org/officeDocument/2006/relationships/slide" Target="slides/slide282.xml"/><Relationship Id="rId318" Type="http://schemas.openxmlformats.org/officeDocument/2006/relationships/slide" Target="slides/slide317.xml"/><Relationship Id="rId339" Type="http://schemas.openxmlformats.org/officeDocument/2006/relationships/slide" Target="slides/slide338.xml"/><Relationship Id="rId78" Type="http://schemas.openxmlformats.org/officeDocument/2006/relationships/slide" Target="slides/slide77.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43" Type="http://schemas.openxmlformats.org/officeDocument/2006/relationships/slide" Target="slides/slide142.xml"/><Relationship Id="rId164" Type="http://schemas.openxmlformats.org/officeDocument/2006/relationships/slide" Target="slides/slide163.xml"/><Relationship Id="rId185" Type="http://schemas.openxmlformats.org/officeDocument/2006/relationships/slide" Target="slides/slide184.xml"/><Relationship Id="rId9" Type="http://schemas.openxmlformats.org/officeDocument/2006/relationships/slide" Target="slides/slide8.xml"/><Relationship Id="rId210" Type="http://schemas.openxmlformats.org/officeDocument/2006/relationships/slide" Target="slides/slide209.xml"/><Relationship Id="rId26" Type="http://schemas.openxmlformats.org/officeDocument/2006/relationships/slide" Target="slides/slide25.xml"/><Relationship Id="rId231" Type="http://schemas.openxmlformats.org/officeDocument/2006/relationships/slide" Target="slides/slide230.xml"/><Relationship Id="rId252" Type="http://schemas.openxmlformats.org/officeDocument/2006/relationships/slide" Target="slides/slide251.xml"/><Relationship Id="rId273" Type="http://schemas.openxmlformats.org/officeDocument/2006/relationships/slide" Target="slides/slide272.xml"/><Relationship Id="rId294" Type="http://schemas.openxmlformats.org/officeDocument/2006/relationships/slide" Target="slides/slide293.xml"/><Relationship Id="rId308" Type="http://schemas.openxmlformats.org/officeDocument/2006/relationships/slide" Target="slides/slide307.xml"/><Relationship Id="rId329" Type="http://schemas.openxmlformats.org/officeDocument/2006/relationships/slide" Target="slides/slide328.xml"/><Relationship Id="rId47" Type="http://schemas.openxmlformats.org/officeDocument/2006/relationships/slide" Target="slides/slide46.xml"/><Relationship Id="rId68" Type="http://schemas.openxmlformats.org/officeDocument/2006/relationships/slide" Target="slides/slide67.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54" Type="http://schemas.openxmlformats.org/officeDocument/2006/relationships/slide" Target="slides/slide153.xml"/><Relationship Id="rId175" Type="http://schemas.openxmlformats.org/officeDocument/2006/relationships/slide" Target="slides/slide174.xml"/><Relationship Id="rId340" Type="http://schemas.openxmlformats.org/officeDocument/2006/relationships/slide" Target="slides/slide339.xml"/><Relationship Id="rId196" Type="http://schemas.openxmlformats.org/officeDocument/2006/relationships/slide" Target="slides/slide195.xml"/><Relationship Id="rId200" Type="http://schemas.openxmlformats.org/officeDocument/2006/relationships/slide" Target="slides/slide199.xml"/><Relationship Id="rId16" Type="http://schemas.openxmlformats.org/officeDocument/2006/relationships/slide" Target="slides/slide15.xml"/><Relationship Id="rId221" Type="http://schemas.openxmlformats.org/officeDocument/2006/relationships/slide" Target="slides/slide220.xml"/><Relationship Id="rId242" Type="http://schemas.openxmlformats.org/officeDocument/2006/relationships/slide" Target="slides/slide241.xml"/><Relationship Id="rId263" Type="http://schemas.openxmlformats.org/officeDocument/2006/relationships/slide" Target="slides/slide262.xml"/><Relationship Id="rId284" Type="http://schemas.openxmlformats.org/officeDocument/2006/relationships/slide" Target="slides/slide283.xml"/><Relationship Id="rId319" Type="http://schemas.openxmlformats.org/officeDocument/2006/relationships/slide" Target="slides/slide318.xml"/><Relationship Id="rId37" Type="http://schemas.openxmlformats.org/officeDocument/2006/relationships/slide" Target="slides/slide36.xml"/><Relationship Id="rId58" Type="http://schemas.openxmlformats.org/officeDocument/2006/relationships/slide" Target="slides/slide57.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44" Type="http://schemas.openxmlformats.org/officeDocument/2006/relationships/slide" Target="slides/slide143.xml"/><Relationship Id="rId330" Type="http://schemas.openxmlformats.org/officeDocument/2006/relationships/slide" Target="slides/slide329.xml"/><Relationship Id="rId90" Type="http://schemas.openxmlformats.org/officeDocument/2006/relationships/slide" Target="slides/slide89.xml"/><Relationship Id="rId165" Type="http://schemas.openxmlformats.org/officeDocument/2006/relationships/slide" Target="slides/slide164.xml"/><Relationship Id="rId186" Type="http://schemas.openxmlformats.org/officeDocument/2006/relationships/slide" Target="slides/slide185.xml"/><Relationship Id="rId211" Type="http://schemas.openxmlformats.org/officeDocument/2006/relationships/slide" Target="slides/slide210.xml"/><Relationship Id="rId232" Type="http://schemas.openxmlformats.org/officeDocument/2006/relationships/slide" Target="slides/slide231.xml"/><Relationship Id="rId253" Type="http://schemas.openxmlformats.org/officeDocument/2006/relationships/slide" Target="slides/slide252.xml"/><Relationship Id="rId274" Type="http://schemas.openxmlformats.org/officeDocument/2006/relationships/slide" Target="slides/slide273.xml"/><Relationship Id="rId295" Type="http://schemas.openxmlformats.org/officeDocument/2006/relationships/slide" Target="slides/slide294.xml"/><Relationship Id="rId309" Type="http://schemas.openxmlformats.org/officeDocument/2006/relationships/slide" Target="slides/slide308.xml"/><Relationship Id="rId27" Type="http://schemas.openxmlformats.org/officeDocument/2006/relationships/slide" Target="slides/slide26.xml"/><Relationship Id="rId48" Type="http://schemas.openxmlformats.org/officeDocument/2006/relationships/slide" Target="slides/slide47.xml"/><Relationship Id="rId69" Type="http://schemas.openxmlformats.org/officeDocument/2006/relationships/slide" Target="slides/slide68.xml"/><Relationship Id="rId113" Type="http://schemas.openxmlformats.org/officeDocument/2006/relationships/slide" Target="slides/slide112.xml"/><Relationship Id="rId134" Type="http://schemas.openxmlformats.org/officeDocument/2006/relationships/slide" Target="slides/slide133.xml"/><Relationship Id="rId320" Type="http://schemas.openxmlformats.org/officeDocument/2006/relationships/slide" Target="slides/slide319.xml"/><Relationship Id="rId80" Type="http://schemas.openxmlformats.org/officeDocument/2006/relationships/slide" Target="slides/slide79.xml"/><Relationship Id="rId155" Type="http://schemas.openxmlformats.org/officeDocument/2006/relationships/slide" Target="slides/slide154.xml"/><Relationship Id="rId176" Type="http://schemas.openxmlformats.org/officeDocument/2006/relationships/slide" Target="slides/slide175.xml"/><Relationship Id="rId197" Type="http://schemas.openxmlformats.org/officeDocument/2006/relationships/slide" Target="slides/slide196.xml"/><Relationship Id="rId341" Type="http://schemas.openxmlformats.org/officeDocument/2006/relationships/notesMaster" Target="notesMasters/notesMaster1.xml"/><Relationship Id="rId201" Type="http://schemas.openxmlformats.org/officeDocument/2006/relationships/slide" Target="slides/slide200.xml"/><Relationship Id="rId222" Type="http://schemas.openxmlformats.org/officeDocument/2006/relationships/slide" Target="slides/slide221.xml"/><Relationship Id="rId243" Type="http://schemas.openxmlformats.org/officeDocument/2006/relationships/slide" Target="slides/slide242.xml"/><Relationship Id="rId264" Type="http://schemas.openxmlformats.org/officeDocument/2006/relationships/slide" Target="slides/slide263.xml"/><Relationship Id="rId285" Type="http://schemas.openxmlformats.org/officeDocument/2006/relationships/slide" Target="slides/slide284.xml"/><Relationship Id="rId17" Type="http://schemas.openxmlformats.org/officeDocument/2006/relationships/slide" Target="slides/slide16.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24" Type="http://schemas.openxmlformats.org/officeDocument/2006/relationships/slide" Target="slides/slide123.xml"/><Relationship Id="rId310" Type="http://schemas.openxmlformats.org/officeDocument/2006/relationships/slide" Target="slides/slide309.xml"/><Relationship Id="rId70" Type="http://schemas.openxmlformats.org/officeDocument/2006/relationships/slide" Target="slides/slide69.xml"/><Relationship Id="rId91" Type="http://schemas.openxmlformats.org/officeDocument/2006/relationships/slide" Target="slides/slide90.xml"/><Relationship Id="rId145" Type="http://schemas.openxmlformats.org/officeDocument/2006/relationships/slide" Target="slides/slide144.xml"/><Relationship Id="rId166" Type="http://schemas.openxmlformats.org/officeDocument/2006/relationships/slide" Target="slides/slide165.xml"/><Relationship Id="rId187" Type="http://schemas.openxmlformats.org/officeDocument/2006/relationships/slide" Target="slides/slide186.xml"/><Relationship Id="rId331" Type="http://schemas.openxmlformats.org/officeDocument/2006/relationships/slide" Target="slides/slide330.xml"/><Relationship Id="rId1" Type="http://schemas.openxmlformats.org/officeDocument/2006/relationships/slideMaster" Target="slideMasters/slideMaster1.xml"/><Relationship Id="rId212" Type="http://schemas.openxmlformats.org/officeDocument/2006/relationships/slide" Target="slides/slide211.xml"/><Relationship Id="rId233" Type="http://schemas.openxmlformats.org/officeDocument/2006/relationships/slide" Target="slides/slide232.xml"/><Relationship Id="rId254" Type="http://schemas.openxmlformats.org/officeDocument/2006/relationships/slide" Target="slides/slide253.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275" Type="http://schemas.openxmlformats.org/officeDocument/2006/relationships/slide" Target="slides/slide274.xml"/><Relationship Id="rId296" Type="http://schemas.openxmlformats.org/officeDocument/2006/relationships/slide" Target="slides/slide295.xml"/><Relationship Id="rId300" Type="http://schemas.openxmlformats.org/officeDocument/2006/relationships/slide" Target="slides/slide299.xml"/><Relationship Id="rId60" Type="http://schemas.openxmlformats.org/officeDocument/2006/relationships/slide" Target="slides/slide59.xml"/><Relationship Id="rId81" Type="http://schemas.openxmlformats.org/officeDocument/2006/relationships/slide" Target="slides/slide80.xml"/><Relationship Id="rId135" Type="http://schemas.openxmlformats.org/officeDocument/2006/relationships/slide" Target="slides/slide134.xml"/><Relationship Id="rId156" Type="http://schemas.openxmlformats.org/officeDocument/2006/relationships/slide" Target="slides/slide155.xml"/><Relationship Id="rId177" Type="http://schemas.openxmlformats.org/officeDocument/2006/relationships/slide" Target="slides/slide176.xml"/><Relationship Id="rId198" Type="http://schemas.openxmlformats.org/officeDocument/2006/relationships/slide" Target="slides/slide197.xml"/><Relationship Id="rId321" Type="http://schemas.openxmlformats.org/officeDocument/2006/relationships/slide" Target="slides/slide320.xml"/><Relationship Id="rId342" Type="http://schemas.openxmlformats.org/officeDocument/2006/relationships/handoutMaster" Target="handoutMasters/handoutMaster1.xml"/><Relationship Id="rId202" Type="http://schemas.openxmlformats.org/officeDocument/2006/relationships/slide" Target="slides/slide201.xml"/><Relationship Id="rId223" Type="http://schemas.openxmlformats.org/officeDocument/2006/relationships/slide" Target="slides/slide222.xml"/><Relationship Id="rId244" Type="http://schemas.openxmlformats.org/officeDocument/2006/relationships/slide" Target="slides/slide243.xml"/><Relationship Id="rId18" Type="http://schemas.openxmlformats.org/officeDocument/2006/relationships/slide" Target="slides/slide17.xml"/><Relationship Id="rId39" Type="http://schemas.openxmlformats.org/officeDocument/2006/relationships/slide" Target="slides/slide38.xml"/><Relationship Id="rId265" Type="http://schemas.openxmlformats.org/officeDocument/2006/relationships/slide" Target="slides/slide264.xml"/><Relationship Id="rId286" Type="http://schemas.openxmlformats.org/officeDocument/2006/relationships/slide" Target="slides/slide285.xml"/><Relationship Id="rId50" Type="http://schemas.openxmlformats.org/officeDocument/2006/relationships/slide" Target="slides/slide49.xml"/><Relationship Id="rId104" Type="http://schemas.openxmlformats.org/officeDocument/2006/relationships/slide" Target="slides/slide103.xml"/><Relationship Id="rId125" Type="http://schemas.openxmlformats.org/officeDocument/2006/relationships/slide" Target="slides/slide124.xml"/><Relationship Id="rId146" Type="http://schemas.openxmlformats.org/officeDocument/2006/relationships/slide" Target="slides/slide145.xml"/><Relationship Id="rId167" Type="http://schemas.openxmlformats.org/officeDocument/2006/relationships/slide" Target="slides/slide166.xml"/><Relationship Id="rId188" Type="http://schemas.openxmlformats.org/officeDocument/2006/relationships/slide" Target="slides/slide187.xml"/><Relationship Id="rId311" Type="http://schemas.openxmlformats.org/officeDocument/2006/relationships/slide" Target="slides/slide310.xml"/><Relationship Id="rId332" Type="http://schemas.openxmlformats.org/officeDocument/2006/relationships/slide" Target="slides/slide331.xml"/><Relationship Id="rId71" Type="http://schemas.openxmlformats.org/officeDocument/2006/relationships/slide" Target="slides/slide70.xml"/><Relationship Id="rId92" Type="http://schemas.openxmlformats.org/officeDocument/2006/relationships/slide" Target="slides/slide91.xml"/><Relationship Id="rId213" Type="http://schemas.openxmlformats.org/officeDocument/2006/relationships/slide" Target="slides/slide212.xml"/><Relationship Id="rId234" Type="http://schemas.openxmlformats.org/officeDocument/2006/relationships/slide" Target="slides/slide233.xml"/><Relationship Id="rId2" Type="http://schemas.openxmlformats.org/officeDocument/2006/relationships/slide" Target="slides/slide1.xml"/><Relationship Id="rId29" Type="http://schemas.openxmlformats.org/officeDocument/2006/relationships/slide" Target="slides/slide28.xml"/><Relationship Id="rId255" Type="http://schemas.openxmlformats.org/officeDocument/2006/relationships/slide" Target="slides/slide254.xml"/><Relationship Id="rId276" Type="http://schemas.openxmlformats.org/officeDocument/2006/relationships/slide" Target="slides/slide275.xml"/><Relationship Id="rId297" Type="http://schemas.openxmlformats.org/officeDocument/2006/relationships/slide" Target="slides/slide296.xml"/><Relationship Id="rId40" Type="http://schemas.openxmlformats.org/officeDocument/2006/relationships/slide" Target="slides/slide39.xml"/><Relationship Id="rId115" Type="http://schemas.openxmlformats.org/officeDocument/2006/relationships/slide" Target="slides/slide114.xml"/><Relationship Id="rId136" Type="http://schemas.openxmlformats.org/officeDocument/2006/relationships/slide" Target="slides/slide135.xml"/><Relationship Id="rId157" Type="http://schemas.openxmlformats.org/officeDocument/2006/relationships/slide" Target="slides/slide156.xml"/><Relationship Id="rId178" Type="http://schemas.openxmlformats.org/officeDocument/2006/relationships/slide" Target="slides/slide177.xml"/><Relationship Id="rId301" Type="http://schemas.openxmlformats.org/officeDocument/2006/relationships/slide" Target="slides/slide300.xml"/><Relationship Id="rId322" Type="http://schemas.openxmlformats.org/officeDocument/2006/relationships/slide" Target="slides/slide321.xml"/><Relationship Id="rId343" Type="http://schemas.openxmlformats.org/officeDocument/2006/relationships/commentAuthors" Target="commentAuthors.xml"/><Relationship Id="rId61" Type="http://schemas.openxmlformats.org/officeDocument/2006/relationships/slide" Target="slides/slide60.xml"/><Relationship Id="rId82" Type="http://schemas.openxmlformats.org/officeDocument/2006/relationships/slide" Target="slides/slide81.xml"/><Relationship Id="rId199" Type="http://schemas.openxmlformats.org/officeDocument/2006/relationships/slide" Target="slides/slide198.xml"/><Relationship Id="rId203" Type="http://schemas.openxmlformats.org/officeDocument/2006/relationships/slide" Target="slides/slide202.xml"/><Relationship Id="rId19" Type="http://schemas.openxmlformats.org/officeDocument/2006/relationships/slide" Target="slides/slide18.xml"/><Relationship Id="rId224" Type="http://schemas.openxmlformats.org/officeDocument/2006/relationships/slide" Target="slides/slide223.xml"/><Relationship Id="rId245" Type="http://schemas.openxmlformats.org/officeDocument/2006/relationships/slide" Target="slides/slide244.xml"/><Relationship Id="rId266" Type="http://schemas.openxmlformats.org/officeDocument/2006/relationships/slide" Target="slides/slide265.xml"/><Relationship Id="rId287" Type="http://schemas.openxmlformats.org/officeDocument/2006/relationships/slide" Target="slides/slide286.xml"/><Relationship Id="rId30" Type="http://schemas.openxmlformats.org/officeDocument/2006/relationships/slide" Target="slides/slide2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slide" Target="slides/slide146.xml"/><Relationship Id="rId168" Type="http://schemas.openxmlformats.org/officeDocument/2006/relationships/slide" Target="slides/slide167.xml"/><Relationship Id="rId312" Type="http://schemas.openxmlformats.org/officeDocument/2006/relationships/slide" Target="slides/slide311.xml"/><Relationship Id="rId333" Type="http://schemas.openxmlformats.org/officeDocument/2006/relationships/slide" Target="slides/slide332.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189" Type="http://schemas.openxmlformats.org/officeDocument/2006/relationships/slide" Target="slides/slide188.xml"/><Relationship Id="rId3" Type="http://schemas.openxmlformats.org/officeDocument/2006/relationships/slide" Target="slides/slide2.xml"/><Relationship Id="rId214" Type="http://schemas.openxmlformats.org/officeDocument/2006/relationships/slide" Target="slides/slide213.xml"/><Relationship Id="rId235" Type="http://schemas.openxmlformats.org/officeDocument/2006/relationships/slide" Target="slides/slide234.xml"/><Relationship Id="rId256" Type="http://schemas.openxmlformats.org/officeDocument/2006/relationships/slide" Target="slides/slide255.xml"/><Relationship Id="rId277" Type="http://schemas.openxmlformats.org/officeDocument/2006/relationships/slide" Target="slides/slide276.xml"/><Relationship Id="rId298" Type="http://schemas.openxmlformats.org/officeDocument/2006/relationships/slide" Target="slides/slide297.xml"/><Relationship Id="rId116" Type="http://schemas.openxmlformats.org/officeDocument/2006/relationships/slide" Target="slides/slide115.xml"/><Relationship Id="rId137" Type="http://schemas.openxmlformats.org/officeDocument/2006/relationships/slide" Target="slides/slide136.xml"/><Relationship Id="rId158" Type="http://schemas.openxmlformats.org/officeDocument/2006/relationships/slide" Target="slides/slide157.xml"/><Relationship Id="rId302" Type="http://schemas.openxmlformats.org/officeDocument/2006/relationships/slide" Target="slides/slide301.xml"/><Relationship Id="rId323" Type="http://schemas.openxmlformats.org/officeDocument/2006/relationships/slide" Target="slides/slide322.xml"/><Relationship Id="rId344"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179" Type="http://schemas.openxmlformats.org/officeDocument/2006/relationships/slide" Target="slides/slide178.xml"/><Relationship Id="rId190" Type="http://schemas.openxmlformats.org/officeDocument/2006/relationships/slide" Target="slides/slide189.xml"/><Relationship Id="rId204" Type="http://schemas.openxmlformats.org/officeDocument/2006/relationships/slide" Target="slides/slide203.xml"/><Relationship Id="rId225" Type="http://schemas.openxmlformats.org/officeDocument/2006/relationships/slide" Target="slides/slide224.xml"/><Relationship Id="rId246" Type="http://schemas.openxmlformats.org/officeDocument/2006/relationships/slide" Target="slides/slide245.xml"/><Relationship Id="rId267" Type="http://schemas.openxmlformats.org/officeDocument/2006/relationships/slide" Target="slides/slide266.xml"/><Relationship Id="rId288" Type="http://schemas.openxmlformats.org/officeDocument/2006/relationships/slide" Target="slides/slide287.xml"/><Relationship Id="rId106" Type="http://schemas.openxmlformats.org/officeDocument/2006/relationships/slide" Target="slides/slide105.xml"/><Relationship Id="rId127" Type="http://schemas.openxmlformats.org/officeDocument/2006/relationships/slide" Target="slides/slide126.xml"/><Relationship Id="rId313" Type="http://schemas.openxmlformats.org/officeDocument/2006/relationships/slide" Target="slides/slide312.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94" Type="http://schemas.openxmlformats.org/officeDocument/2006/relationships/slide" Target="slides/slide93.xml"/><Relationship Id="rId148" Type="http://schemas.openxmlformats.org/officeDocument/2006/relationships/slide" Target="slides/slide147.xml"/><Relationship Id="rId169" Type="http://schemas.openxmlformats.org/officeDocument/2006/relationships/slide" Target="slides/slide168.xml"/><Relationship Id="rId334" Type="http://schemas.openxmlformats.org/officeDocument/2006/relationships/slide" Target="slides/slide333.xml"/><Relationship Id="rId4" Type="http://schemas.openxmlformats.org/officeDocument/2006/relationships/slide" Target="slides/slide3.xml"/><Relationship Id="rId180" Type="http://schemas.openxmlformats.org/officeDocument/2006/relationships/slide" Target="slides/slide179.xml"/><Relationship Id="rId215" Type="http://schemas.openxmlformats.org/officeDocument/2006/relationships/slide" Target="slides/slide214.xml"/><Relationship Id="rId236" Type="http://schemas.openxmlformats.org/officeDocument/2006/relationships/slide" Target="slides/slide235.xml"/><Relationship Id="rId257" Type="http://schemas.openxmlformats.org/officeDocument/2006/relationships/slide" Target="slides/slide256.xml"/><Relationship Id="rId278" Type="http://schemas.openxmlformats.org/officeDocument/2006/relationships/slide" Target="slides/slide277.xml"/><Relationship Id="rId303" Type="http://schemas.openxmlformats.org/officeDocument/2006/relationships/slide" Target="slides/slide302.xml"/><Relationship Id="rId42" Type="http://schemas.openxmlformats.org/officeDocument/2006/relationships/slide" Target="slides/slide41.xml"/><Relationship Id="rId84" Type="http://schemas.openxmlformats.org/officeDocument/2006/relationships/slide" Target="slides/slide83.xml"/><Relationship Id="rId138" Type="http://schemas.openxmlformats.org/officeDocument/2006/relationships/slide" Target="slides/slide137.xml"/><Relationship Id="rId345" Type="http://schemas.openxmlformats.org/officeDocument/2006/relationships/viewProps" Target="viewProps.xml"/><Relationship Id="rId191" Type="http://schemas.openxmlformats.org/officeDocument/2006/relationships/slide" Target="slides/slide190.xml"/><Relationship Id="rId205" Type="http://schemas.openxmlformats.org/officeDocument/2006/relationships/slide" Target="slides/slide204.xml"/><Relationship Id="rId247" Type="http://schemas.openxmlformats.org/officeDocument/2006/relationships/slide" Target="slides/slide246.xml"/><Relationship Id="rId107" Type="http://schemas.openxmlformats.org/officeDocument/2006/relationships/slide" Target="slides/slide106.xml"/><Relationship Id="rId289" Type="http://schemas.openxmlformats.org/officeDocument/2006/relationships/slide" Target="slides/slide288.xml"/><Relationship Id="rId11" Type="http://schemas.openxmlformats.org/officeDocument/2006/relationships/slide" Target="slides/slide10.xml"/><Relationship Id="rId53" Type="http://schemas.openxmlformats.org/officeDocument/2006/relationships/slide" Target="slides/slide52.xml"/><Relationship Id="rId149" Type="http://schemas.openxmlformats.org/officeDocument/2006/relationships/slide" Target="slides/slide148.xml"/><Relationship Id="rId314" Type="http://schemas.openxmlformats.org/officeDocument/2006/relationships/slide" Target="slides/slide313.xml"/><Relationship Id="rId95" Type="http://schemas.openxmlformats.org/officeDocument/2006/relationships/slide" Target="slides/slide94.xml"/><Relationship Id="rId160" Type="http://schemas.openxmlformats.org/officeDocument/2006/relationships/slide" Target="slides/slide159.xml"/><Relationship Id="rId216" Type="http://schemas.openxmlformats.org/officeDocument/2006/relationships/slide" Target="slides/slide215.xml"/><Relationship Id="rId258" Type="http://schemas.openxmlformats.org/officeDocument/2006/relationships/slide" Target="slides/slide257.xml"/><Relationship Id="rId22" Type="http://schemas.openxmlformats.org/officeDocument/2006/relationships/slide" Target="slides/slide21.xml"/><Relationship Id="rId64" Type="http://schemas.openxmlformats.org/officeDocument/2006/relationships/slide" Target="slides/slide63.xml"/><Relationship Id="rId118" Type="http://schemas.openxmlformats.org/officeDocument/2006/relationships/slide" Target="slides/slide117.xml"/><Relationship Id="rId325" Type="http://schemas.openxmlformats.org/officeDocument/2006/relationships/slide" Target="slides/slide324.xml"/><Relationship Id="rId171" Type="http://schemas.openxmlformats.org/officeDocument/2006/relationships/slide" Target="slides/slide170.xml"/><Relationship Id="rId227" Type="http://schemas.openxmlformats.org/officeDocument/2006/relationships/slide" Target="slides/slide226.xml"/><Relationship Id="rId269" Type="http://schemas.openxmlformats.org/officeDocument/2006/relationships/slide" Target="slides/slide268.xml"/><Relationship Id="rId33" Type="http://schemas.openxmlformats.org/officeDocument/2006/relationships/slide" Target="slides/slide32.xml"/><Relationship Id="rId129" Type="http://schemas.openxmlformats.org/officeDocument/2006/relationships/slide" Target="slides/slide128.xml"/><Relationship Id="rId280" Type="http://schemas.openxmlformats.org/officeDocument/2006/relationships/slide" Target="slides/slide279.xml"/><Relationship Id="rId336" Type="http://schemas.openxmlformats.org/officeDocument/2006/relationships/slide" Target="slides/slide335.xml"/><Relationship Id="rId75" Type="http://schemas.openxmlformats.org/officeDocument/2006/relationships/slide" Target="slides/slide74.xml"/><Relationship Id="rId140" Type="http://schemas.openxmlformats.org/officeDocument/2006/relationships/slide" Target="slides/slide139.xml"/><Relationship Id="rId182" Type="http://schemas.openxmlformats.org/officeDocument/2006/relationships/slide" Target="slides/slide181.xml"/><Relationship Id="rId6" Type="http://schemas.openxmlformats.org/officeDocument/2006/relationships/slide" Target="slides/slide5.xml"/><Relationship Id="rId238" Type="http://schemas.openxmlformats.org/officeDocument/2006/relationships/slide" Target="slides/slide237.xml"/><Relationship Id="rId291" Type="http://schemas.openxmlformats.org/officeDocument/2006/relationships/slide" Target="slides/slide290.xml"/><Relationship Id="rId305" Type="http://schemas.openxmlformats.org/officeDocument/2006/relationships/slide" Target="slides/slide304.xml"/><Relationship Id="rId347" Type="http://schemas.openxmlformats.org/officeDocument/2006/relationships/tableStyles" Target="tableStyles.xml"/><Relationship Id="rId44" Type="http://schemas.openxmlformats.org/officeDocument/2006/relationships/slide" Target="slides/slide43.xml"/><Relationship Id="rId86" Type="http://schemas.openxmlformats.org/officeDocument/2006/relationships/slide" Target="slides/slide85.xml"/><Relationship Id="rId151" Type="http://schemas.openxmlformats.org/officeDocument/2006/relationships/slide" Target="slides/slide150.xml"/><Relationship Id="rId193" Type="http://schemas.openxmlformats.org/officeDocument/2006/relationships/slide" Target="slides/slide192.xml"/><Relationship Id="rId207" Type="http://schemas.openxmlformats.org/officeDocument/2006/relationships/slide" Target="slides/slide206.xml"/><Relationship Id="rId249" Type="http://schemas.openxmlformats.org/officeDocument/2006/relationships/slide" Target="slides/slide248.xml"/><Relationship Id="rId13" Type="http://schemas.openxmlformats.org/officeDocument/2006/relationships/slide" Target="slides/slide12.xml"/><Relationship Id="rId109" Type="http://schemas.openxmlformats.org/officeDocument/2006/relationships/slide" Target="slides/slide108.xml"/><Relationship Id="rId260" Type="http://schemas.openxmlformats.org/officeDocument/2006/relationships/slide" Target="slides/slide259.xml"/><Relationship Id="rId316" Type="http://schemas.openxmlformats.org/officeDocument/2006/relationships/slide" Target="slides/slide315.xml"/><Relationship Id="rId55" Type="http://schemas.openxmlformats.org/officeDocument/2006/relationships/slide" Target="slides/slide54.xml"/><Relationship Id="rId97" Type="http://schemas.openxmlformats.org/officeDocument/2006/relationships/slide" Target="slides/slide96.xml"/><Relationship Id="rId120" Type="http://schemas.openxmlformats.org/officeDocument/2006/relationships/slide" Target="slides/slide119.xml"/><Relationship Id="rId162" Type="http://schemas.openxmlformats.org/officeDocument/2006/relationships/slide" Target="slides/slide161.xml"/><Relationship Id="rId218" Type="http://schemas.openxmlformats.org/officeDocument/2006/relationships/slide" Target="slides/slide217.xml"/><Relationship Id="rId271" Type="http://schemas.openxmlformats.org/officeDocument/2006/relationships/slide" Target="slides/slide270.xml"/><Relationship Id="rId24" Type="http://schemas.openxmlformats.org/officeDocument/2006/relationships/slide" Target="slides/slide23.xml"/><Relationship Id="rId66" Type="http://schemas.openxmlformats.org/officeDocument/2006/relationships/slide" Target="slides/slide65.xml"/><Relationship Id="rId131" Type="http://schemas.openxmlformats.org/officeDocument/2006/relationships/slide" Target="slides/slide130.xml"/><Relationship Id="rId327" Type="http://schemas.openxmlformats.org/officeDocument/2006/relationships/slide" Target="slides/slide326.xml"/><Relationship Id="rId173" Type="http://schemas.openxmlformats.org/officeDocument/2006/relationships/slide" Target="slides/slide172.xml"/><Relationship Id="rId229" Type="http://schemas.openxmlformats.org/officeDocument/2006/relationships/slide" Target="slides/slide228.xml"/><Relationship Id="rId240" Type="http://schemas.openxmlformats.org/officeDocument/2006/relationships/slide" Target="slides/slide239.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5.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6.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7.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8.w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9.w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9.w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9.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30" name="Text Box 6"/>
          <p:cNvSpPr txBox="1">
            <a:spLocks noChangeArrowheads="1"/>
          </p:cNvSpPr>
          <p:nvPr/>
        </p:nvSpPr>
        <p:spPr bwMode="auto">
          <a:xfrm>
            <a:off x="5943600" y="0"/>
            <a:ext cx="914400" cy="274638"/>
          </a:xfrm>
          <a:prstGeom prst="rect">
            <a:avLst/>
          </a:prstGeom>
          <a:noFill/>
          <a:ln w="9525">
            <a:noFill/>
            <a:miter lim="800000"/>
            <a:headEnd/>
            <a:tailEnd/>
          </a:ln>
          <a:effectLst/>
        </p:spPr>
        <p:txBody>
          <a:bodyPr>
            <a:spAutoFit/>
          </a:bodyPr>
          <a:lstStyle/>
          <a:p>
            <a:pPr rtl="0" eaLnBrk="1" hangingPunct="1">
              <a:spcBef>
                <a:spcPct val="50000"/>
              </a:spcBef>
            </a:pPr>
            <a:r>
              <a:rPr lang="en-US" sz="1200" b="0">
                <a:latin typeface="Times New Roman" pitchFamily="18" charset="0"/>
              </a:rPr>
              <a:t>3-</a:t>
            </a:r>
            <a:fld id="{34EA4101-9355-4658-B951-9A1BEA3C744F}" type="slidenum">
              <a:rPr lang="en-US" sz="1200" b="0">
                <a:latin typeface="Times New Roman" pitchFamily="18" charset="0"/>
                <a:cs typeface="Times New Roman" pitchFamily="18" charset="0"/>
              </a:rPr>
              <a:pPr rtl="0" eaLnBrk="1" hangingPunct="1">
                <a:spcBef>
                  <a:spcPct val="50000"/>
                </a:spcBef>
              </a:pPr>
              <a:t>‹#›</a:t>
            </a:fld>
            <a:endParaRPr lang="en-US" sz="1200" b="0">
              <a:latin typeface="Times New Roman" pitchFamily="18" charset="0"/>
            </a:endParaRPr>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bwMode="auto">
          <a:xfrm>
            <a:off x="0" y="0"/>
            <a:ext cx="2971800" cy="461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rtl="0" eaLnBrk="1" hangingPunct="1">
              <a:defRPr sz="1200" b="0">
                <a:latin typeface="Times New Roman" pitchFamily="18" charset="0"/>
              </a:defRPr>
            </a:lvl1pPr>
          </a:lstStyle>
          <a:p>
            <a:endParaRPr lang="en-US"/>
          </a:p>
        </p:txBody>
      </p:sp>
      <p:sp>
        <p:nvSpPr>
          <p:cNvPr id="28675" name="Rectangle 3"/>
          <p:cNvSpPr>
            <a:spLocks noGrp="1" noChangeArrowheads="1"/>
          </p:cNvSpPr>
          <p:nvPr>
            <p:ph type="dt" idx="1"/>
          </p:nvPr>
        </p:nvSpPr>
        <p:spPr bwMode="auto">
          <a:xfrm>
            <a:off x="3886200" y="0"/>
            <a:ext cx="2971800" cy="461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rtl="0" eaLnBrk="1" hangingPunct="1">
              <a:defRPr sz="1200" b="0">
                <a:latin typeface="Times New Roman" pitchFamily="18" charset="0"/>
              </a:defRPr>
            </a:lvl1pPr>
          </a:lstStyle>
          <a:p>
            <a:endParaRPr lang="en-US"/>
          </a:p>
        </p:txBody>
      </p:sp>
      <p:sp>
        <p:nvSpPr>
          <p:cNvPr id="28676" name="Rectangle 4"/>
          <p:cNvSpPr>
            <a:spLocks noGrp="1" noRot="1" noChangeAspect="1" noChangeArrowheads="1" noTextEdit="1"/>
          </p:cNvSpPr>
          <p:nvPr>
            <p:ph type="sldImg" idx="2"/>
          </p:nvPr>
        </p:nvSpPr>
        <p:spPr bwMode="auto">
          <a:xfrm>
            <a:off x="1120775" y="692150"/>
            <a:ext cx="4618038" cy="3463925"/>
          </a:xfrm>
          <a:prstGeom prst="rect">
            <a:avLst/>
          </a:prstGeom>
          <a:noFill/>
          <a:ln w="9525">
            <a:solidFill>
              <a:srgbClr val="000000"/>
            </a:solidFill>
            <a:miter lim="800000"/>
            <a:headEnd/>
            <a:tailEnd/>
          </a:ln>
          <a:effectLst/>
        </p:spPr>
      </p:sp>
      <p:sp>
        <p:nvSpPr>
          <p:cNvPr id="28677" name="Rectangle 5"/>
          <p:cNvSpPr>
            <a:spLocks noGrp="1" noChangeArrowheads="1"/>
          </p:cNvSpPr>
          <p:nvPr>
            <p:ph type="body" sz="quarter" idx="3"/>
          </p:nvPr>
        </p:nvSpPr>
        <p:spPr bwMode="auto">
          <a:xfrm>
            <a:off x="914400" y="4387850"/>
            <a:ext cx="5029200" cy="41560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8678" name="Rectangle 6"/>
          <p:cNvSpPr>
            <a:spLocks noGrp="1" noChangeArrowheads="1"/>
          </p:cNvSpPr>
          <p:nvPr>
            <p:ph type="ftr" sz="quarter" idx="4"/>
          </p:nvPr>
        </p:nvSpPr>
        <p:spPr bwMode="auto">
          <a:xfrm>
            <a:off x="0" y="8774113"/>
            <a:ext cx="2971800" cy="461962"/>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rtl="0" eaLnBrk="1" hangingPunct="1">
              <a:defRPr sz="1200" b="0">
                <a:latin typeface="Times New Roman" pitchFamily="18" charset="0"/>
              </a:defRPr>
            </a:lvl1pPr>
          </a:lstStyle>
          <a:p>
            <a:endParaRPr lang="en-US"/>
          </a:p>
        </p:txBody>
      </p:sp>
      <p:sp>
        <p:nvSpPr>
          <p:cNvPr id="28679" name="Rectangle 7"/>
          <p:cNvSpPr>
            <a:spLocks noGrp="1" noChangeArrowheads="1"/>
          </p:cNvSpPr>
          <p:nvPr>
            <p:ph type="sldNum" sz="quarter" idx="5"/>
          </p:nvPr>
        </p:nvSpPr>
        <p:spPr bwMode="auto">
          <a:xfrm>
            <a:off x="3886200" y="8774113"/>
            <a:ext cx="2971800" cy="461962"/>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rtl="0" eaLnBrk="1" hangingPunct="1">
              <a:defRPr sz="1200" b="0">
                <a:latin typeface="Times New Roman" pitchFamily="18" charset="0"/>
                <a:cs typeface="Times New Roman" pitchFamily="18" charset="0"/>
              </a:defRPr>
            </a:lvl1pPr>
          </a:lstStyle>
          <a:p>
            <a:fld id="{834A08C5-647B-4A24-915C-861F94682EAF}" type="slidenum">
              <a:rPr lang="ar-SA"/>
              <a:pPr/>
              <a:t>‹#›</a:t>
            </a:fld>
            <a:endParaRPr lang="en-US"/>
          </a:p>
        </p:txBody>
      </p:sp>
    </p:spTree>
  </p:cSld>
  <p:clrMap bg1="lt1" tx1="dk1" bg2="lt2" tx2="dk2" accent1="accent1" accent2="accent2" accent3="accent3" accent4="accent4" accent5="accent5" accent6="accent6" hlink="hlink" folHlink="folHlink"/>
  <p:notesStyle>
    <a:lvl1pPr algn="r" rtl="1" fontAlgn="base">
      <a:spcBef>
        <a:spcPct val="30000"/>
      </a:spcBef>
      <a:spcAft>
        <a:spcPct val="0"/>
      </a:spcAft>
      <a:defRPr sz="1200" kern="1200">
        <a:solidFill>
          <a:schemeClr val="tx1"/>
        </a:solidFill>
        <a:latin typeface="Times New Roman" pitchFamily="18" charset="0"/>
        <a:ea typeface="+mn-ea"/>
        <a:cs typeface="Arial" pitchFamily="34" charset="0"/>
      </a:defRPr>
    </a:lvl1pPr>
    <a:lvl2pPr marL="457200" algn="r" rtl="1" fontAlgn="base">
      <a:spcBef>
        <a:spcPct val="30000"/>
      </a:spcBef>
      <a:spcAft>
        <a:spcPct val="0"/>
      </a:spcAft>
      <a:defRPr sz="1200" kern="1200">
        <a:solidFill>
          <a:schemeClr val="tx1"/>
        </a:solidFill>
        <a:latin typeface="Times New Roman" pitchFamily="18" charset="0"/>
        <a:ea typeface="+mn-ea"/>
        <a:cs typeface="Arial" pitchFamily="34" charset="0"/>
      </a:defRPr>
    </a:lvl2pPr>
    <a:lvl3pPr marL="914400" algn="r" rtl="1" fontAlgn="base">
      <a:spcBef>
        <a:spcPct val="30000"/>
      </a:spcBef>
      <a:spcAft>
        <a:spcPct val="0"/>
      </a:spcAft>
      <a:defRPr sz="1200" kern="1200">
        <a:solidFill>
          <a:schemeClr val="tx1"/>
        </a:solidFill>
        <a:latin typeface="Times New Roman" pitchFamily="18" charset="0"/>
        <a:ea typeface="+mn-ea"/>
        <a:cs typeface="Arial" pitchFamily="34" charset="0"/>
      </a:defRPr>
    </a:lvl3pPr>
    <a:lvl4pPr marL="1371600" algn="r" rtl="1" fontAlgn="base">
      <a:spcBef>
        <a:spcPct val="30000"/>
      </a:spcBef>
      <a:spcAft>
        <a:spcPct val="0"/>
      </a:spcAft>
      <a:defRPr sz="1200" kern="1200">
        <a:solidFill>
          <a:schemeClr val="tx1"/>
        </a:solidFill>
        <a:latin typeface="Times New Roman" pitchFamily="18" charset="0"/>
        <a:ea typeface="+mn-ea"/>
        <a:cs typeface="Arial" pitchFamily="34" charset="0"/>
      </a:defRPr>
    </a:lvl4pPr>
    <a:lvl5pPr marL="1828800" algn="r" rtl="1" fontAlgn="base">
      <a:spcBef>
        <a:spcPct val="30000"/>
      </a:spcBef>
      <a:spcAft>
        <a:spcPct val="0"/>
      </a:spcAft>
      <a:defRPr sz="1200" kern="1200">
        <a:solidFill>
          <a:schemeClr val="tx1"/>
        </a:solidFill>
        <a:latin typeface="Times New Roman" pitchFamily="18" charset="0"/>
        <a:ea typeface="+mn-ea"/>
        <a:cs typeface="Arial" pitchFamily="34" charset="0"/>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7650" name="Rectangle 2"/>
          <p:cNvSpPr>
            <a:spLocks noGrp="1" noRot="1" noChangeAspect="1" noChangeArrowheads="1" noTextEdit="1"/>
          </p:cNvSpPr>
          <p:nvPr>
            <p:ph type="sldImg"/>
          </p:nvPr>
        </p:nvSpPr>
        <p:spPr>
          <a:ln/>
        </p:spPr>
      </p:sp>
      <p:sp>
        <p:nvSpPr>
          <p:cNvPr id="667651"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116403549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8674" name="Rectangle 2"/>
          <p:cNvSpPr>
            <a:spLocks noGrp="1" noRot="1" noChangeAspect="1" noChangeArrowheads="1" noTextEdit="1"/>
          </p:cNvSpPr>
          <p:nvPr>
            <p:ph type="sldImg"/>
          </p:nvPr>
        </p:nvSpPr>
        <p:spPr>
          <a:ln/>
        </p:spPr>
      </p:sp>
      <p:sp>
        <p:nvSpPr>
          <p:cNvPr id="66867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9698" name="Rectangle 2"/>
          <p:cNvSpPr>
            <a:spLocks noGrp="1" noRot="1" noChangeAspect="1" noChangeArrowheads="1" noTextEdit="1"/>
          </p:cNvSpPr>
          <p:nvPr>
            <p:ph type="sldImg"/>
          </p:nvPr>
        </p:nvSpPr>
        <p:spPr>
          <a:ln/>
        </p:spPr>
      </p:sp>
      <p:sp>
        <p:nvSpPr>
          <p:cNvPr id="66969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0722" name="Rectangle 2"/>
          <p:cNvSpPr>
            <a:spLocks noGrp="1" noRot="1" noChangeAspect="1" noChangeArrowheads="1" noTextEdit="1"/>
          </p:cNvSpPr>
          <p:nvPr>
            <p:ph type="sldImg"/>
          </p:nvPr>
        </p:nvSpPr>
        <p:spPr>
          <a:ln/>
        </p:spPr>
      </p:sp>
      <p:sp>
        <p:nvSpPr>
          <p:cNvPr id="67072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4802" name="Rectangle 2"/>
          <p:cNvSpPr>
            <a:spLocks noGrp="1" noRot="1" noChangeAspect="1" noChangeArrowheads="1" noTextEdit="1"/>
          </p:cNvSpPr>
          <p:nvPr>
            <p:ph type="sldImg"/>
          </p:nvPr>
        </p:nvSpPr>
        <p:spPr>
          <a:ln/>
        </p:spPr>
      </p:sp>
      <p:sp>
        <p:nvSpPr>
          <p:cNvPr id="84480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3314" name="Rectangle 2"/>
          <p:cNvSpPr>
            <a:spLocks noGrp="1" noRot="1" noChangeAspect="1" noChangeArrowheads="1" noTextEdit="1"/>
          </p:cNvSpPr>
          <p:nvPr>
            <p:ph type="sldImg"/>
          </p:nvPr>
        </p:nvSpPr>
        <p:spPr>
          <a:ln/>
        </p:spPr>
      </p:sp>
      <p:sp>
        <p:nvSpPr>
          <p:cNvPr id="653315" name="Rectangle 3"/>
          <p:cNvSpPr>
            <a:spLocks noGrp="1" noChangeArrowheads="1"/>
          </p:cNvSpPr>
          <p:nvPr>
            <p:ph type="body" idx="1"/>
          </p:nvPr>
        </p:nvSpPr>
        <p:spPr/>
        <p:txBody>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en-US" smtClean="0"/>
              <a:t>Click to edit Master title style</a:t>
            </a:r>
            <a:endParaRPr kumimoji="0" lang="en-US"/>
          </a:p>
        </p:txBody>
      </p:sp>
      <p:sp>
        <p:nvSpPr>
          <p:cNvPr id="28" name="Date Placeholder 27"/>
          <p:cNvSpPr>
            <a:spLocks noGrp="1"/>
          </p:cNvSpPr>
          <p:nvPr>
            <p:ph type="dt" sz="half" idx="10"/>
          </p:nvPr>
        </p:nvSpPr>
        <p:spPr/>
        <p:txBody>
          <a:bodyPr/>
          <a:lstStyle/>
          <a:p>
            <a:r>
              <a:rPr lang="fa-IR" smtClean="0"/>
              <a:t>1/31/2012</a:t>
            </a:r>
            <a:endParaRPr lang="en-US"/>
          </a:p>
        </p:txBody>
      </p:sp>
      <p:sp>
        <p:nvSpPr>
          <p:cNvPr id="17" name="Footer Placeholder 16"/>
          <p:cNvSpPr>
            <a:spLocks noGrp="1"/>
          </p:cNvSpPr>
          <p:nvPr>
            <p:ph type="ftr" sz="quarter" idx="11"/>
          </p:nvPr>
        </p:nvSpPr>
        <p:spPr/>
        <p:txBody>
          <a:bodyPr/>
          <a:lstStyle/>
          <a:p>
            <a:endParaRPr kumimoji="0" lang="en-US" dirty="0"/>
          </a:p>
        </p:txBody>
      </p:sp>
      <p:sp>
        <p:nvSpPr>
          <p:cNvPr id="29" name="Slide Number Placeholder 28"/>
          <p:cNvSpPr>
            <a:spLocks noGrp="1"/>
          </p:cNvSpPr>
          <p:nvPr>
            <p:ph type="sldNum" sz="quarter" idx="12"/>
          </p:nvPr>
        </p:nvSpPr>
        <p:spPr/>
        <p:txBody>
          <a:bodyPr/>
          <a:lstStyle/>
          <a:p>
            <a:fld id="{69E29E33-B620-47F9-BB04-8846C2A5AFCC}" type="slidenum">
              <a:rPr kumimoji="0" lang="en-US" smtClean="0"/>
              <a:pPr/>
              <a:t>‹#›</a:t>
            </a:fld>
            <a:endParaRPr kumimoji="0" lang="en-US"/>
          </a:p>
        </p:txBody>
      </p:sp>
      <p:sp>
        <p:nvSpPr>
          <p:cNvPr id="9" name="Subtitle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r>
              <a:rPr lang="fa-IR" smtClean="0"/>
              <a:t>1/31/2012</a:t>
            </a:r>
            <a:endParaRPr lang="en-US"/>
          </a:p>
        </p:txBody>
      </p:sp>
      <p:sp>
        <p:nvSpPr>
          <p:cNvPr id="5" name="Footer Placeholder 4"/>
          <p:cNvSpPr>
            <a:spLocks noGrp="1"/>
          </p:cNvSpPr>
          <p:nvPr>
            <p:ph type="ftr" sz="quarter" idx="11"/>
          </p:nvPr>
        </p:nvSpPr>
        <p:spPr/>
        <p:txBody>
          <a:bodyPr/>
          <a:lstStyle/>
          <a:p>
            <a:endParaRPr kumimoji="0" lang="en-US" dirty="0"/>
          </a:p>
        </p:txBody>
      </p:sp>
      <p:sp>
        <p:nvSpPr>
          <p:cNvPr id="6" name="Slide Number Placeholder 5"/>
          <p:cNvSpPr>
            <a:spLocks noGrp="1"/>
          </p:cNvSpPr>
          <p:nvPr>
            <p:ph type="sldNum" sz="quarter" idx="12"/>
          </p:nvPr>
        </p:nvSpPr>
        <p:spPr/>
        <p:txBody>
          <a:bodyPr/>
          <a:lstStyle/>
          <a:p>
            <a:fld id="{69E29E33-B620-47F9-BB04-8846C2A5AFCC}" type="slidenum">
              <a:rPr kumimoji="0" lang="en-US" smtClean="0"/>
              <a:pPr/>
              <a:t>‹#›</a:t>
            </a:fld>
            <a:endParaRPr kumimoji="0"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r>
              <a:rPr lang="fa-IR" smtClean="0"/>
              <a:t>1/31/2012</a:t>
            </a:r>
            <a:endParaRPr lang="en-US"/>
          </a:p>
        </p:txBody>
      </p:sp>
      <p:sp>
        <p:nvSpPr>
          <p:cNvPr id="5" name="Footer Placeholder 4"/>
          <p:cNvSpPr>
            <a:spLocks noGrp="1"/>
          </p:cNvSpPr>
          <p:nvPr>
            <p:ph type="ftr" sz="quarter" idx="11"/>
          </p:nvPr>
        </p:nvSpPr>
        <p:spPr/>
        <p:txBody>
          <a:bodyPr/>
          <a:lstStyle/>
          <a:p>
            <a:endParaRPr kumimoji="0" lang="en-US" dirty="0"/>
          </a:p>
        </p:txBody>
      </p:sp>
      <p:sp>
        <p:nvSpPr>
          <p:cNvPr id="6" name="Slide Number Placeholder 5"/>
          <p:cNvSpPr>
            <a:spLocks noGrp="1"/>
          </p:cNvSpPr>
          <p:nvPr>
            <p:ph type="sldNum" sz="quarter" idx="12"/>
          </p:nvPr>
        </p:nvSpPr>
        <p:spPr/>
        <p:txBody>
          <a:bodyPr/>
          <a:lstStyle/>
          <a:p>
            <a:fld id="{69E29E33-B620-47F9-BB04-8846C2A5AFCC}" type="slidenum">
              <a:rPr kumimoji="0" lang="en-US" smtClean="0"/>
              <a:pPr/>
              <a:t>‹#›</a:t>
            </a:fld>
            <a:endParaRPr kumimoji="0"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xAndClipArt">
  <p:cSld name="Title, Text and Clip Art">
    <p:spTree>
      <p:nvGrpSpPr>
        <p:cNvPr id="1" name=""/>
        <p:cNvGrpSpPr/>
        <p:nvPr/>
      </p:nvGrpSpPr>
      <p:grpSpPr>
        <a:xfrm>
          <a:off x="0" y="0"/>
          <a:ext cx="0" cy="0"/>
          <a:chOff x="0" y="0"/>
          <a:chExt cx="0" cy="0"/>
        </a:xfrm>
      </p:grpSpPr>
      <p:sp>
        <p:nvSpPr>
          <p:cNvPr id="2" name="Title 1"/>
          <p:cNvSpPr>
            <a:spLocks noGrp="1"/>
          </p:cNvSpPr>
          <p:nvPr>
            <p:ph type="title"/>
          </p:nvPr>
        </p:nvSpPr>
        <p:spPr>
          <a:xfrm>
            <a:off x="1093788" y="665163"/>
            <a:ext cx="7772400" cy="762000"/>
          </a:xfrm>
        </p:spPr>
        <p:txBody>
          <a:bodyPr/>
          <a:lstStyle/>
          <a:p>
            <a:r>
              <a:rPr lang="en-US" smtClean="0"/>
              <a:t>Click to edit Master title style</a:t>
            </a:r>
            <a:endParaRPr lang="fa-IR"/>
          </a:p>
        </p:txBody>
      </p:sp>
      <p:sp>
        <p:nvSpPr>
          <p:cNvPr id="3" name="Text Placeholder 2"/>
          <p:cNvSpPr>
            <a:spLocks noGrp="1"/>
          </p:cNvSpPr>
          <p:nvPr>
            <p:ph type="body" sz="half" idx="1"/>
          </p:nvPr>
        </p:nvSpPr>
        <p:spPr>
          <a:xfrm>
            <a:off x="611188" y="1989138"/>
            <a:ext cx="3846512" cy="22606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ClipArt Placeholder 3"/>
          <p:cNvSpPr>
            <a:spLocks noGrp="1"/>
          </p:cNvSpPr>
          <p:nvPr>
            <p:ph type="clipArt" sz="half" idx="2"/>
          </p:nvPr>
        </p:nvSpPr>
        <p:spPr>
          <a:xfrm>
            <a:off x="4610100" y="1989138"/>
            <a:ext cx="3848100" cy="2260600"/>
          </a:xfrm>
        </p:spPr>
        <p:txBody>
          <a:bodyPr/>
          <a:lstStyle/>
          <a:p>
            <a:endParaRPr lang="fa-I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1093788" y="665163"/>
            <a:ext cx="7772400" cy="762000"/>
          </a:xfrm>
        </p:spPr>
        <p:txBody>
          <a:bodyPr/>
          <a:lstStyle/>
          <a:p>
            <a:r>
              <a:rPr lang="en-US" smtClean="0"/>
              <a:t>Click to edit Master title style</a:t>
            </a:r>
            <a:endParaRPr lang="fa-IR"/>
          </a:p>
        </p:txBody>
      </p:sp>
      <p:sp>
        <p:nvSpPr>
          <p:cNvPr id="3" name="Table Placeholder 2"/>
          <p:cNvSpPr>
            <a:spLocks noGrp="1"/>
          </p:cNvSpPr>
          <p:nvPr>
            <p:ph type="tbl" idx="1"/>
          </p:nvPr>
        </p:nvSpPr>
        <p:spPr>
          <a:xfrm>
            <a:off x="611188" y="1989138"/>
            <a:ext cx="7847012" cy="2260600"/>
          </a:xfrm>
        </p:spPr>
        <p:txBody>
          <a:bodyPr/>
          <a:lstStyle/>
          <a:p>
            <a:endParaRPr lang="fa-I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txAndTwoObj">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1093788" y="665163"/>
            <a:ext cx="7772400" cy="762000"/>
          </a:xfrm>
        </p:spPr>
        <p:txBody>
          <a:bodyPr/>
          <a:lstStyle/>
          <a:p>
            <a:r>
              <a:rPr lang="en-US" smtClean="0"/>
              <a:t>Click to edit Master title style</a:t>
            </a:r>
            <a:endParaRPr lang="fa-IR"/>
          </a:p>
        </p:txBody>
      </p:sp>
      <p:sp>
        <p:nvSpPr>
          <p:cNvPr id="3" name="Text Placeholder 2"/>
          <p:cNvSpPr>
            <a:spLocks noGrp="1"/>
          </p:cNvSpPr>
          <p:nvPr>
            <p:ph type="body" sz="half" idx="1"/>
          </p:nvPr>
        </p:nvSpPr>
        <p:spPr>
          <a:xfrm>
            <a:off x="611188" y="1989138"/>
            <a:ext cx="3846512" cy="22606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Content Placeholder 3"/>
          <p:cNvSpPr>
            <a:spLocks noGrp="1"/>
          </p:cNvSpPr>
          <p:nvPr>
            <p:ph sz="quarter" idx="2"/>
          </p:nvPr>
        </p:nvSpPr>
        <p:spPr>
          <a:xfrm>
            <a:off x="4610100" y="1989138"/>
            <a:ext cx="3848100" cy="10541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5" name="Content Placeholder 4"/>
          <p:cNvSpPr>
            <a:spLocks noGrp="1"/>
          </p:cNvSpPr>
          <p:nvPr>
            <p:ph sz="quarter" idx="3"/>
          </p:nvPr>
        </p:nvSpPr>
        <p:spPr>
          <a:xfrm>
            <a:off x="4610100" y="3195638"/>
            <a:ext cx="3848100" cy="10541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objOnly">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611188" y="665163"/>
            <a:ext cx="8255000" cy="35845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093788" y="665163"/>
            <a:ext cx="7772400" cy="762000"/>
          </a:xfrm>
        </p:spPr>
        <p:txBody>
          <a:bodyPr/>
          <a:lstStyle/>
          <a:p>
            <a:r>
              <a:rPr lang="en-US" smtClean="0"/>
              <a:t>Click to edit Master title style</a:t>
            </a:r>
            <a:endParaRPr lang="fa-IR"/>
          </a:p>
        </p:txBody>
      </p:sp>
      <p:sp>
        <p:nvSpPr>
          <p:cNvPr id="3" name="Text Placeholder 2"/>
          <p:cNvSpPr>
            <a:spLocks noGrp="1"/>
          </p:cNvSpPr>
          <p:nvPr>
            <p:ph type="body" sz="half" idx="1"/>
          </p:nvPr>
        </p:nvSpPr>
        <p:spPr>
          <a:xfrm>
            <a:off x="611188" y="1989138"/>
            <a:ext cx="3846512" cy="22606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Content Placeholder 3"/>
          <p:cNvSpPr>
            <a:spLocks noGrp="1"/>
          </p:cNvSpPr>
          <p:nvPr>
            <p:ph sz="half" idx="2"/>
          </p:nvPr>
        </p:nvSpPr>
        <p:spPr>
          <a:xfrm>
            <a:off x="4610100" y="1989138"/>
            <a:ext cx="3848100" cy="22606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r>
              <a:rPr lang="fa-IR" smtClean="0"/>
              <a:t>1/31/2012</a:t>
            </a:r>
            <a:endParaRPr lang="en-US"/>
          </a:p>
        </p:txBody>
      </p:sp>
      <p:sp>
        <p:nvSpPr>
          <p:cNvPr id="5" name="Footer Placeholder 4"/>
          <p:cNvSpPr>
            <a:spLocks noGrp="1"/>
          </p:cNvSpPr>
          <p:nvPr>
            <p:ph type="ftr" sz="quarter" idx="11"/>
          </p:nvPr>
        </p:nvSpPr>
        <p:spPr/>
        <p:txBody>
          <a:bodyPr/>
          <a:lstStyle/>
          <a:p>
            <a:endParaRPr kumimoji="0" lang="en-US" dirty="0"/>
          </a:p>
        </p:txBody>
      </p:sp>
      <p:sp>
        <p:nvSpPr>
          <p:cNvPr id="6" name="Slide Number Placeholder 5"/>
          <p:cNvSpPr>
            <a:spLocks noGrp="1"/>
          </p:cNvSpPr>
          <p:nvPr>
            <p:ph type="sldNum" sz="quarter" idx="12"/>
          </p:nvPr>
        </p:nvSpPr>
        <p:spPr/>
        <p:txBody>
          <a:bodyPr/>
          <a:lstStyle/>
          <a:p>
            <a:fld id="{69E29E33-B620-47F9-BB04-8846C2A5AFCC}" type="slidenum">
              <a:rPr kumimoji="0" lang="en-US" smtClean="0"/>
              <a:pPr/>
              <a:t>‹#›</a:t>
            </a:fld>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r>
              <a:rPr lang="fa-IR" smtClean="0"/>
              <a:t>1/31/2012</a:t>
            </a:r>
            <a:endParaRPr lang="en-US"/>
          </a:p>
        </p:txBody>
      </p:sp>
      <p:sp>
        <p:nvSpPr>
          <p:cNvPr id="5" name="Footer Placeholder 4"/>
          <p:cNvSpPr>
            <a:spLocks noGrp="1"/>
          </p:cNvSpPr>
          <p:nvPr>
            <p:ph type="ftr" sz="quarter" idx="11"/>
          </p:nvPr>
        </p:nvSpPr>
        <p:spPr/>
        <p:txBody>
          <a:bodyPr/>
          <a:lstStyle/>
          <a:p>
            <a:endParaRPr kumimoji="0" lang="en-US" dirty="0"/>
          </a:p>
        </p:txBody>
      </p:sp>
      <p:sp>
        <p:nvSpPr>
          <p:cNvPr id="6" name="Slide Number Placeholder 5"/>
          <p:cNvSpPr>
            <a:spLocks noGrp="1"/>
          </p:cNvSpPr>
          <p:nvPr>
            <p:ph type="sldNum" sz="quarter" idx="12"/>
          </p:nvPr>
        </p:nvSpPr>
        <p:spPr>
          <a:xfrm>
            <a:off x="7924800" y="6416675"/>
            <a:ext cx="762000" cy="365125"/>
          </a:xfrm>
        </p:spPr>
        <p:txBody>
          <a:bodyPr/>
          <a:lstStyle/>
          <a:p>
            <a:fld id="{69E29E33-B620-47F9-BB04-8846C2A5AFCC}" type="slidenum">
              <a:rPr kumimoji="0" lang="en-US" smtClean="0"/>
              <a:pPr/>
              <a:t>‹#›</a:t>
            </a:fld>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r>
              <a:rPr lang="fa-IR" smtClean="0"/>
              <a:t>1/31/2012</a:t>
            </a:r>
            <a:endParaRPr lang="en-US"/>
          </a:p>
        </p:txBody>
      </p:sp>
      <p:sp>
        <p:nvSpPr>
          <p:cNvPr id="6" name="Footer Placeholder 5"/>
          <p:cNvSpPr>
            <a:spLocks noGrp="1"/>
          </p:cNvSpPr>
          <p:nvPr>
            <p:ph type="ftr" sz="quarter" idx="11"/>
          </p:nvPr>
        </p:nvSpPr>
        <p:spPr/>
        <p:txBody>
          <a:bodyPr/>
          <a:lstStyle/>
          <a:p>
            <a:endParaRPr kumimoji="0" lang="en-US" dirty="0"/>
          </a:p>
        </p:txBody>
      </p:sp>
      <p:sp>
        <p:nvSpPr>
          <p:cNvPr id="7" name="Slide Number Placeholder 6"/>
          <p:cNvSpPr>
            <a:spLocks noGrp="1"/>
          </p:cNvSpPr>
          <p:nvPr>
            <p:ph type="sldNum" sz="quarter" idx="12"/>
          </p:nvPr>
        </p:nvSpPr>
        <p:spPr/>
        <p:txBody>
          <a:bodyPr/>
          <a:lstStyle/>
          <a:p>
            <a:fld id="{69E29E33-B620-47F9-BB04-8846C2A5AFCC}" type="slidenum">
              <a:rPr kumimoji="0" lang="en-US" smtClean="0"/>
              <a:pPr/>
              <a:t>‹#›</a:t>
            </a:fld>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r>
              <a:rPr lang="fa-IR" smtClean="0"/>
              <a:t>1/31/2012</a:t>
            </a:r>
            <a:endParaRPr lang="en-US"/>
          </a:p>
        </p:txBody>
      </p:sp>
      <p:sp>
        <p:nvSpPr>
          <p:cNvPr id="8" name="Footer Placeholder 7"/>
          <p:cNvSpPr>
            <a:spLocks noGrp="1"/>
          </p:cNvSpPr>
          <p:nvPr>
            <p:ph type="ftr" sz="quarter" idx="11"/>
          </p:nvPr>
        </p:nvSpPr>
        <p:spPr/>
        <p:txBody>
          <a:bodyPr/>
          <a:lstStyle/>
          <a:p>
            <a:endParaRPr kumimoji="0" lang="en-US" dirty="0"/>
          </a:p>
        </p:txBody>
      </p:sp>
      <p:sp>
        <p:nvSpPr>
          <p:cNvPr id="9" name="Slide Number Placeholder 8"/>
          <p:cNvSpPr>
            <a:spLocks noGrp="1"/>
          </p:cNvSpPr>
          <p:nvPr>
            <p:ph type="sldNum" sz="quarter" idx="12"/>
          </p:nvPr>
        </p:nvSpPr>
        <p:spPr/>
        <p:txBody>
          <a:bodyPr/>
          <a:lstStyle/>
          <a:p>
            <a:fld id="{69E29E33-B620-47F9-BB04-8846C2A5AFCC}" type="slidenum">
              <a:rPr kumimoji="0" lang="en-US" smtClean="0"/>
              <a:pPr/>
              <a:t>‹#›</a:t>
            </a:fld>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r>
              <a:rPr lang="fa-IR" smtClean="0"/>
              <a:t>1/31/2012</a:t>
            </a:r>
            <a:endParaRPr lang="en-US"/>
          </a:p>
        </p:txBody>
      </p:sp>
      <p:sp>
        <p:nvSpPr>
          <p:cNvPr id="4" name="Footer Placeholder 3"/>
          <p:cNvSpPr>
            <a:spLocks noGrp="1"/>
          </p:cNvSpPr>
          <p:nvPr>
            <p:ph type="ftr" sz="quarter" idx="11"/>
          </p:nvPr>
        </p:nvSpPr>
        <p:spPr/>
        <p:txBody>
          <a:bodyPr/>
          <a:lstStyle/>
          <a:p>
            <a:endParaRPr kumimoji="0" lang="en-US" dirty="0"/>
          </a:p>
        </p:txBody>
      </p:sp>
      <p:sp>
        <p:nvSpPr>
          <p:cNvPr id="5" name="Slide Number Placeholder 4"/>
          <p:cNvSpPr>
            <a:spLocks noGrp="1"/>
          </p:cNvSpPr>
          <p:nvPr>
            <p:ph type="sldNum" sz="quarter" idx="12"/>
          </p:nvPr>
        </p:nvSpPr>
        <p:spPr/>
        <p:txBody>
          <a:bodyPr/>
          <a:lstStyle/>
          <a:p>
            <a:fld id="{69E29E33-B620-47F9-BB04-8846C2A5AFCC}" type="slidenum">
              <a:rPr kumimoji="0" lang="en-US" smtClean="0"/>
              <a:pPr/>
              <a:t>‹#›</a:t>
            </a:fld>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fa-IR" smtClean="0"/>
              <a:t>1/31/2012</a:t>
            </a:r>
            <a:endParaRPr lang="en-US"/>
          </a:p>
        </p:txBody>
      </p:sp>
      <p:sp>
        <p:nvSpPr>
          <p:cNvPr id="3" name="Footer Placeholder 2"/>
          <p:cNvSpPr>
            <a:spLocks noGrp="1"/>
          </p:cNvSpPr>
          <p:nvPr>
            <p:ph type="ftr" sz="quarter" idx="11"/>
          </p:nvPr>
        </p:nvSpPr>
        <p:spPr/>
        <p:txBody>
          <a:bodyPr/>
          <a:lstStyle/>
          <a:p>
            <a:endParaRPr kumimoji="0" lang="en-US" dirty="0"/>
          </a:p>
        </p:txBody>
      </p:sp>
      <p:sp>
        <p:nvSpPr>
          <p:cNvPr id="4" name="Slide Number Placeholder 3"/>
          <p:cNvSpPr>
            <a:spLocks noGrp="1"/>
          </p:cNvSpPr>
          <p:nvPr>
            <p:ph type="sldNum" sz="quarter" idx="12"/>
          </p:nvPr>
        </p:nvSpPr>
        <p:spPr/>
        <p:txBody>
          <a:bodyPr/>
          <a:lstStyle/>
          <a:p>
            <a:fld id="{69E29E33-B620-47F9-BB04-8846C2A5AFCC}" type="slidenum">
              <a:rPr kumimoji="0" lang="en-US" smtClean="0"/>
              <a:pPr/>
              <a:t>‹#›</a:t>
            </a:fld>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r>
              <a:rPr lang="fa-IR" smtClean="0"/>
              <a:t>1/31/2012</a:t>
            </a:r>
            <a:endParaRPr lang="en-US"/>
          </a:p>
        </p:txBody>
      </p:sp>
      <p:sp>
        <p:nvSpPr>
          <p:cNvPr id="6" name="Footer Placeholder 5"/>
          <p:cNvSpPr>
            <a:spLocks noGrp="1"/>
          </p:cNvSpPr>
          <p:nvPr>
            <p:ph type="ftr" sz="quarter" idx="11"/>
          </p:nvPr>
        </p:nvSpPr>
        <p:spPr/>
        <p:txBody>
          <a:bodyPr/>
          <a:lstStyle/>
          <a:p>
            <a:endParaRPr kumimoji="0" lang="en-US" dirty="0"/>
          </a:p>
        </p:txBody>
      </p:sp>
      <p:sp>
        <p:nvSpPr>
          <p:cNvPr id="7" name="Slide Number Placeholder 6"/>
          <p:cNvSpPr>
            <a:spLocks noGrp="1"/>
          </p:cNvSpPr>
          <p:nvPr>
            <p:ph type="sldNum" sz="quarter" idx="12"/>
          </p:nvPr>
        </p:nvSpPr>
        <p:spPr/>
        <p:txBody>
          <a:bodyPr/>
          <a:lstStyle/>
          <a:p>
            <a:fld id="{69E29E33-B620-47F9-BB04-8846C2A5AFCC}" type="slidenum">
              <a:rPr kumimoji="0" lang="en-US" smtClean="0"/>
              <a:pPr/>
              <a:t>‹#›</a:t>
            </a:fld>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en-US" smtClean="0">
                <a:solidFill>
                  <a:schemeClr val="lt1"/>
                </a:solidFill>
                <a:latin typeface="+mn-lt"/>
                <a:ea typeface="+mn-ea"/>
                <a:cs typeface="+mn-cs"/>
              </a:rPr>
              <a:t>Click icon to add picture</a:t>
            </a:r>
            <a:endParaRPr kumimoji="0" lang="en-US" dirty="0">
              <a:solidFill>
                <a:schemeClr val="lt1"/>
              </a:solidFill>
              <a:latin typeface="+mn-lt"/>
              <a:ea typeface="+mn-ea"/>
              <a:cs typeface="+mn-cs"/>
            </a:endParaRPr>
          </a:p>
        </p:txBody>
      </p:sp>
      <p:sp>
        <p:nvSpPr>
          <p:cNvPr id="4" name="Text Placeholder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r>
              <a:rPr lang="fa-IR" smtClean="0"/>
              <a:t>1/31/2012</a:t>
            </a:r>
            <a:endParaRPr lang="en-US"/>
          </a:p>
        </p:txBody>
      </p:sp>
      <p:sp>
        <p:nvSpPr>
          <p:cNvPr id="6" name="Footer Placeholder 5"/>
          <p:cNvSpPr>
            <a:spLocks noGrp="1"/>
          </p:cNvSpPr>
          <p:nvPr>
            <p:ph type="ftr" sz="quarter" idx="11"/>
          </p:nvPr>
        </p:nvSpPr>
        <p:spPr/>
        <p:txBody>
          <a:bodyPr/>
          <a:lstStyle/>
          <a:p>
            <a:endParaRPr kumimoji="0" lang="en-US" dirty="0"/>
          </a:p>
        </p:txBody>
      </p:sp>
      <p:sp>
        <p:nvSpPr>
          <p:cNvPr id="7" name="Slide Number Placeholder 6"/>
          <p:cNvSpPr>
            <a:spLocks noGrp="1"/>
          </p:cNvSpPr>
          <p:nvPr>
            <p:ph type="sldNum" sz="quarter" idx="12"/>
          </p:nvPr>
        </p:nvSpPr>
        <p:spPr/>
        <p:txBody>
          <a:bodyPr/>
          <a:lstStyle/>
          <a:p>
            <a:fld id="{69E29E33-B620-47F9-BB04-8846C2A5AFCC}" type="slidenum">
              <a:rPr kumimoji="0" lang="en-US" smtClean="0"/>
              <a:pPr/>
              <a:t>‹#›</a:t>
            </a:fld>
            <a:endParaRPr kumimoji="0"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r>
              <a:rPr lang="fa-IR" smtClean="0"/>
              <a:t>1/31/2012</a:t>
            </a:r>
            <a:endParaRPr lang="en-US">
              <a:solidFill>
                <a:schemeClr val="tx1">
                  <a:shade val="50000"/>
                </a:schemeClr>
              </a:solidFill>
            </a:endParaRPr>
          </a:p>
        </p:txBody>
      </p:sp>
      <p:sp>
        <p:nvSpPr>
          <p:cNvPr id="3" name="Footer Placeholder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kumimoji="0" lang="en-US" dirty="0">
              <a:solidFill>
                <a:schemeClr val="tx1">
                  <a:shade val="50000"/>
                </a:schemeClr>
              </a:solidFill>
            </a:endParaRPr>
          </a:p>
        </p:txBody>
      </p:sp>
      <p:sp>
        <p:nvSpPr>
          <p:cNvPr id="23" name="Slide Number Placeholder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69E29E33-B620-47F9-BB04-8846C2A5AFCC}" type="slidenum">
              <a:rPr kumimoji="0" lang="en-US" smtClean="0"/>
              <a:pPr/>
              <a:t>‹#›</a:t>
            </a:fld>
            <a:endParaRPr kumimoji="0" lang="en-US" dirty="0">
              <a:solidFill>
                <a:schemeClr val="tx1">
                  <a:shade val="50000"/>
                </a:schemeClr>
              </a:solidFill>
            </a:endParaRPr>
          </a:p>
        </p:txBody>
      </p:sp>
      <p:sp>
        <p:nvSpPr>
          <p:cNvPr id="7" name="Rectangle 6"/>
          <p:cNvSpPr/>
          <p:nvPr userDrawn="1"/>
        </p:nvSpPr>
        <p:spPr>
          <a:xfrm>
            <a:off x="-228600" y="-76200"/>
            <a:ext cx="5357818" cy="461665"/>
          </a:xfrm>
          <a:prstGeom prst="rect">
            <a:avLst/>
          </a:prstGeom>
        </p:spPr>
        <p:txBody>
          <a:bodyPr wrap="square">
            <a:spAutoFit/>
          </a:bodyPr>
          <a:lstStyle/>
          <a:p>
            <a:pPr algn="ctr" rtl="0">
              <a:spcBef>
                <a:spcPct val="0"/>
              </a:spcBef>
              <a:buFontTx/>
              <a:buNone/>
            </a:pPr>
            <a:r>
              <a:rPr lang="en-US" altLang="fa-IR" sz="2400" b="1" dirty="0" smtClean="0">
                <a:solidFill>
                  <a:srgbClr val="FF0000"/>
                </a:solidFill>
                <a:latin typeface="Tahoma" panose="020B0604030504040204" pitchFamily="34" charset="0"/>
                <a:cs typeface="B Titr" panose="00000700000000000000" pitchFamily="2" charset="-78"/>
              </a:rPr>
              <a:t>@</a:t>
            </a:r>
            <a:r>
              <a:rPr lang="en-US" altLang="fa-IR" sz="2400" b="1" dirty="0" err="1" smtClean="0">
                <a:solidFill>
                  <a:srgbClr val="FF0000"/>
                </a:solidFill>
                <a:latin typeface="Tahoma" panose="020B0604030504040204" pitchFamily="34" charset="0"/>
                <a:cs typeface="B Titr" panose="00000700000000000000" pitchFamily="2" charset="-78"/>
              </a:rPr>
              <a:t>PptBank</a:t>
            </a:r>
            <a:r>
              <a:rPr lang="en-US" altLang="fa-IR" sz="2400" b="1" baseline="0" dirty="0" smtClean="0">
                <a:solidFill>
                  <a:srgbClr val="FF0000"/>
                </a:solidFill>
                <a:latin typeface="Tahoma" panose="020B0604030504040204" pitchFamily="34" charset="0"/>
                <a:cs typeface="B Titr" panose="00000700000000000000" pitchFamily="2" charset="-78"/>
              </a:rPr>
              <a:t> </a:t>
            </a:r>
            <a:r>
              <a:rPr lang="fa-IR" altLang="fa-IR" sz="2400" b="1" dirty="0" smtClean="0">
                <a:solidFill>
                  <a:srgbClr val="FF0000"/>
                </a:solidFill>
                <a:latin typeface="Tahoma" panose="020B0604030504040204" pitchFamily="34" charset="0"/>
                <a:cs typeface="B Titr" panose="00000700000000000000" pitchFamily="2" charset="-78"/>
              </a:rPr>
              <a:t> کانال تلگرامی بانک پاور پوینت</a:t>
            </a:r>
            <a:endParaRPr lang="en-US" altLang="fa-IR" sz="2400" b="1" dirty="0">
              <a:solidFill>
                <a:srgbClr val="FF0000"/>
              </a:solidFill>
              <a:latin typeface="Tahoma" panose="020B0604030504040204" pitchFamily="34" charset="0"/>
              <a:cs typeface="B Titr" panose="00000700000000000000" pitchFamily="2" charset="-78"/>
            </a:endParaRPr>
          </a:p>
        </p:txBody>
      </p:sp>
    </p:spTree>
  </p:cSld>
  <p:clrMap bg1="dk1" tx1="lt1" bg2="dk2" tx2="lt2" accent1="accent1" accent2="accent2" accent3="accent3" accent4="accent4" accent5="accent5" accent6="accent6" hlink="hlink" folHlink="folHlink"/>
  <p:sldLayoutIdLst>
    <p:sldLayoutId id="2147483693" r:id="rId1"/>
    <p:sldLayoutId id="2147483694" r:id="rId2"/>
    <p:sldLayoutId id="2147483695" r:id="rId3"/>
    <p:sldLayoutId id="2147483696" r:id="rId4"/>
    <p:sldLayoutId id="2147483697" r:id="rId5"/>
    <p:sldLayoutId id="2147483698" r:id="rId6"/>
    <p:sldLayoutId id="2147483699" r:id="rId7"/>
    <p:sldLayoutId id="2147483700" r:id="rId8"/>
    <p:sldLayoutId id="2147483701" r:id="rId9"/>
    <p:sldLayoutId id="2147483702" r:id="rId10"/>
    <p:sldLayoutId id="2147483703" r:id="rId11"/>
    <p:sldLayoutId id="2147483704" r:id="rId12"/>
    <p:sldLayoutId id="2147483705" r:id="rId13"/>
    <p:sldLayoutId id="2147483706" r:id="rId14"/>
    <p:sldLayoutId id="2147483707" r:id="rId15"/>
    <p:sldLayoutId id="2147483708" r:id="rId16"/>
  </p:sldLayoutIdLst>
  <p:hf sldNum="0" hdr="0" dt="0"/>
  <p:txStyles>
    <p:titleStyle>
      <a:lvl1pPr algn="ctr" rtl="1"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r" rtl="1"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r" rtl="1"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r" rtl="1"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r" rtl="1"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r" rtl="1"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r" rtl="1"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r" rtl="1"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r" rtl="1"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r" rtl="1"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5.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8.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3.xml.rels><?xml version="1.0" encoding="UTF-8" standalone="yes"?>
<Relationships xmlns="http://schemas.openxmlformats.org/package/2006/relationships"><Relationship Id="rId3" Type="http://schemas.openxmlformats.org/officeDocument/2006/relationships/oleObject" Target="../embeddings/oleObject6.bin"/><Relationship Id="rId2" Type="http://schemas.openxmlformats.org/officeDocument/2006/relationships/slideLayout" Target="../slideLayouts/slideLayout6.xml"/><Relationship Id="rId1" Type="http://schemas.openxmlformats.org/officeDocument/2006/relationships/vmlDrawing" Target="../drawings/vmlDrawing6.vml"/><Relationship Id="rId4" Type="http://schemas.openxmlformats.org/officeDocument/2006/relationships/image" Target="../media/image9.wmf"/></Relationships>
</file>

<file path=ppt/slides/_rels/slide17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17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8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6.xml"/><Relationship Id="rId1" Type="http://schemas.openxmlformats.org/officeDocument/2006/relationships/vmlDrawing" Target="../drawings/vmlDrawing1.vml"/><Relationship Id="rId4" Type="http://schemas.openxmlformats.org/officeDocument/2006/relationships/image" Target="../media/image5.wmf"/></Relationships>
</file>

<file path=ppt/slides/_rels/slide20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4.xml"/><Relationship Id="rId1" Type="http://schemas.openxmlformats.org/officeDocument/2006/relationships/vmlDrawing" Target="../drawings/vmlDrawing2.vml"/><Relationship Id="rId4" Type="http://schemas.openxmlformats.org/officeDocument/2006/relationships/image" Target="../media/image6.wmf"/></Relationships>
</file>

<file path=ppt/slides/_rels/slide2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2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6.xml"/><Relationship Id="rId1" Type="http://schemas.openxmlformats.org/officeDocument/2006/relationships/vmlDrawing" Target="../drawings/vmlDrawing3.vml"/><Relationship Id="rId4" Type="http://schemas.openxmlformats.org/officeDocument/2006/relationships/image" Target="../media/image7.emf"/></Relationships>
</file>

<file path=ppt/slides/_rels/slide2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1.xml.rels><?xml version="1.0" encoding="UTF-8" standalone="yes"?>
<Relationships xmlns="http://schemas.openxmlformats.org/package/2006/relationships"><Relationship Id="rId3" Type="http://schemas.openxmlformats.org/officeDocument/2006/relationships/oleObject" Target="../embeddings/oleObject7.bin"/><Relationship Id="rId2" Type="http://schemas.openxmlformats.org/officeDocument/2006/relationships/slideLayout" Target="../slideLayouts/slideLayout6.xml"/><Relationship Id="rId1" Type="http://schemas.openxmlformats.org/officeDocument/2006/relationships/vmlDrawing" Target="../drawings/vmlDrawing7.vml"/><Relationship Id="rId4" Type="http://schemas.openxmlformats.org/officeDocument/2006/relationships/image" Target="../media/image9.wmf"/></Relationships>
</file>

<file path=ppt/slides/_rels/slide27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1.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5.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2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6.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Layout" Target="../slideLayouts/slideLayout12.xml"/><Relationship Id="rId1" Type="http://schemas.openxmlformats.org/officeDocument/2006/relationships/vmlDrawing" Target="../drawings/vmlDrawing4.vml"/><Relationship Id="rId4" Type="http://schemas.openxmlformats.org/officeDocument/2006/relationships/image" Target="../media/image8.wmf"/></Relationships>
</file>

<file path=ppt/slides/_rels/slide77.xml.rels><?xml version="1.0" encoding="UTF-8" standalone="yes"?>
<Relationships xmlns="http://schemas.openxmlformats.org/package/2006/relationships"><Relationship Id="rId3" Type="http://schemas.openxmlformats.org/officeDocument/2006/relationships/oleObject" Target="../embeddings/oleObject5.bin"/><Relationship Id="rId2" Type="http://schemas.openxmlformats.org/officeDocument/2006/relationships/slideLayout" Target="../slideLayouts/slideLayout6.xml"/><Relationship Id="rId1" Type="http://schemas.openxmlformats.org/officeDocument/2006/relationships/vmlDrawing" Target="../drawings/vmlDrawing5.vml"/><Relationship Id="rId4" Type="http://schemas.openxmlformats.org/officeDocument/2006/relationships/image" Target="../media/image9.wmf"/></Relationships>
</file>

<file path=ppt/slides/_rels/slide7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4" name="Picture 3" descr="BESM05"/>
          <p:cNvPicPr>
            <a:picLocks noChangeAspect="1" noChangeArrowheads="1"/>
          </p:cNvPicPr>
          <p:nvPr/>
        </p:nvPicPr>
        <p:blipFill>
          <a:blip r:embed="rId2">
            <a:clrChange>
              <a:clrFrom>
                <a:srgbClr val="FFFFFF"/>
              </a:clrFrom>
              <a:clrTo>
                <a:srgbClr val="FFFFFF">
                  <a:alpha val="0"/>
                </a:srgbClr>
              </a:clrTo>
            </a:clrChange>
            <a:grayscl/>
          </a:blip>
          <a:srcRect/>
          <a:stretch>
            <a:fillRect/>
          </a:stretch>
        </p:blipFill>
        <p:spPr bwMode="auto">
          <a:xfrm>
            <a:off x="696058" y="533400"/>
            <a:ext cx="7609742" cy="5971434"/>
          </a:xfrm>
          <a:prstGeom prst="rect">
            <a:avLst/>
          </a:prstGeom>
          <a:noFill/>
          <a:ln w="9525">
            <a:noFill/>
            <a:miter lim="800000"/>
            <a:headEnd/>
            <a:tailEnd/>
          </a:ln>
        </p:spPr>
      </p:pic>
    </p:spTree>
    <p:extLst>
      <p:ext uri="{BB962C8B-B14F-4D97-AF65-F5344CB8AC3E}">
        <p14:creationId xmlns:p14="http://schemas.microsoft.com/office/powerpoint/2010/main" val="3310627456"/>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nodeType="with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3500" fill="hold"/>
                                        <p:tgtEl>
                                          <p:spTgt spid="4"/>
                                        </p:tgtEl>
                                        <p:attrNameLst>
                                          <p:attrName>ppt_w</p:attrName>
                                        </p:attrNameLst>
                                      </p:cBhvr>
                                      <p:tavLst>
                                        <p:tav tm="0">
                                          <p:val>
                                            <p:fltVal val="0"/>
                                          </p:val>
                                        </p:tav>
                                        <p:tav tm="100000">
                                          <p:val>
                                            <p:strVal val="#ppt_w"/>
                                          </p:val>
                                        </p:tav>
                                      </p:tavLst>
                                    </p:anim>
                                    <p:anim calcmode="lin" valueType="num">
                                      <p:cBhvr>
                                        <p:cTn id="8" dur="3500" fill="hold"/>
                                        <p:tgtEl>
                                          <p:spTgt spid="4"/>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93218" name="Rectangle 2"/>
          <p:cNvSpPr>
            <a:spLocks noGrp="1" noChangeArrowheads="1"/>
          </p:cNvSpPr>
          <p:nvPr>
            <p:ph type="title"/>
          </p:nvPr>
        </p:nvSpPr>
        <p:spPr>
          <a:xfrm>
            <a:off x="1093788" y="115888"/>
            <a:ext cx="7772400" cy="1311275"/>
          </a:xfrm>
        </p:spPr>
        <p:txBody>
          <a:bodyPr>
            <a:normAutofit/>
          </a:bodyPr>
          <a:lstStyle/>
          <a:p>
            <a:r>
              <a:rPr lang="fa-IR" sz="4000"/>
              <a:t>چه كساني از نتايج حاصل از سيستم حسابداري استفاده مي</a:t>
            </a:r>
            <a:r>
              <a:rPr lang="fa-IR" sz="4000">
                <a:cs typeface="Times New Roman" pitchFamily="18" charset="0"/>
              </a:rPr>
              <a:t>‌</a:t>
            </a:r>
            <a:r>
              <a:rPr lang="fa-IR" sz="4000"/>
              <a:t>كنند</a:t>
            </a:r>
            <a:endParaRPr lang="en-US" sz="4000"/>
          </a:p>
        </p:txBody>
      </p:sp>
      <p:sp>
        <p:nvSpPr>
          <p:cNvPr id="393219" name="Rectangle 3"/>
          <p:cNvSpPr>
            <a:spLocks noGrp="1" noChangeArrowheads="1"/>
          </p:cNvSpPr>
          <p:nvPr>
            <p:ph idx="1"/>
          </p:nvPr>
        </p:nvSpPr>
        <p:spPr>
          <a:xfrm>
            <a:off x="611188" y="1628775"/>
            <a:ext cx="7847012" cy="4668838"/>
          </a:xfrm>
        </p:spPr>
        <p:txBody>
          <a:bodyPr>
            <a:normAutofit/>
          </a:bodyPr>
          <a:lstStyle/>
          <a:p>
            <a:pPr>
              <a:buFontTx/>
              <a:buNone/>
            </a:pPr>
            <a:r>
              <a:rPr lang="fa-IR"/>
              <a:t>1- درون سازماني:</a:t>
            </a:r>
          </a:p>
          <a:p>
            <a:pPr>
              <a:buFontTx/>
              <a:buNone/>
            </a:pPr>
            <a:r>
              <a:rPr lang="fa-IR"/>
              <a:t>		  عمدتاً مديران</a:t>
            </a:r>
          </a:p>
          <a:p>
            <a:pPr>
              <a:buFontTx/>
              <a:buNone/>
            </a:pPr>
            <a:r>
              <a:rPr lang="fa-IR"/>
              <a:t>		  و بعضا کارکنان</a:t>
            </a:r>
          </a:p>
          <a:p>
            <a:pPr>
              <a:buFontTx/>
              <a:buNone/>
            </a:pPr>
            <a:r>
              <a:rPr lang="fa-IR"/>
              <a:t>2- برون سازماني:</a:t>
            </a:r>
          </a:p>
          <a:p>
            <a:pPr>
              <a:buFontTx/>
              <a:buNone/>
            </a:pPr>
            <a:r>
              <a:rPr lang="fa-IR"/>
              <a:t>		اعتبار دهندگان</a:t>
            </a:r>
          </a:p>
          <a:p>
            <a:pPr>
              <a:buFontTx/>
              <a:buNone/>
            </a:pPr>
            <a:r>
              <a:rPr lang="fa-IR"/>
              <a:t>		سرمايه گذاران</a:t>
            </a:r>
          </a:p>
          <a:p>
            <a:pPr>
              <a:buFontTx/>
              <a:buNone/>
            </a:pPr>
            <a:r>
              <a:rPr lang="fa-IR"/>
              <a:t>		مراجع مالي و اقتصادي</a:t>
            </a:r>
          </a:p>
          <a:p>
            <a:pPr>
              <a:buFontTx/>
              <a:buNone/>
            </a:pPr>
            <a:r>
              <a:rPr lang="fa-IR"/>
              <a:t>		سرمايه گذاران بالقوه</a:t>
            </a:r>
            <a:endParaRPr lang="en-US"/>
          </a:p>
        </p:txBody>
      </p:sp>
    </p:spTree>
  </p:cSld>
  <p:clrMapOvr>
    <a:masterClrMapping/>
  </p:clrMapOvr>
  <p:timing>
    <p:tnLst>
      <p:par>
        <p:cTn id="1" dur="indefinite" restart="never" nodeType="tmRoot"/>
      </p:par>
    </p:tnLst>
  </p:timing>
</p:sld>
</file>

<file path=ppt/slides/slide10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270380" name="Group 44"/>
          <p:cNvGraphicFramePr>
            <a:graphicFrameLocks noGrp="1"/>
          </p:cNvGraphicFramePr>
          <p:nvPr>
            <p:ph sz="half" idx="1"/>
          </p:nvPr>
        </p:nvGraphicFramePr>
        <p:xfrm>
          <a:off x="4787900" y="2108200"/>
          <a:ext cx="2979738" cy="1610361"/>
        </p:xfrm>
        <a:graphic>
          <a:graphicData uri="http://schemas.openxmlformats.org/drawingml/2006/table">
            <a:tbl>
              <a:tblPr rtl="1"/>
              <a:tblGrid>
                <a:gridCol w="468313">
                  <a:extLst>
                    <a:ext uri="{9D8B030D-6E8A-4147-A177-3AD203B41FA5}">
                      <a16:colId xmlns:a16="http://schemas.microsoft.com/office/drawing/2014/main" val="20000"/>
                    </a:ext>
                  </a:extLst>
                </a:gridCol>
                <a:gridCol w="1062037">
                  <a:extLst>
                    <a:ext uri="{9D8B030D-6E8A-4147-A177-3AD203B41FA5}">
                      <a16:colId xmlns:a16="http://schemas.microsoft.com/office/drawing/2014/main" val="20001"/>
                    </a:ext>
                  </a:extLst>
                </a:gridCol>
                <a:gridCol w="795338">
                  <a:extLst>
                    <a:ext uri="{9D8B030D-6E8A-4147-A177-3AD203B41FA5}">
                      <a16:colId xmlns:a16="http://schemas.microsoft.com/office/drawing/2014/main" val="20002"/>
                    </a:ext>
                  </a:extLst>
                </a:gridCol>
                <a:gridCol w="654050">
                  <a:extLst>
                    <a:ext uri="{9D8B030D-6E8A-4147-A177-3AD203B41FA5}">
                      <a16:colId xmlns:a16="http://schemas.microsoft.com/office/drawing/2014/main" val="20003"/>
                    </a:ext>
                  </a:extLst>
                </a:gridCol>
              </a:tblGrid>
              <a:tr h="319088">
                <a:tc gridSpan="4">
                  <a:txBody>
                    <a:bodyPr/>
                    <a:lstStyle/>
                    <a:p>
                      <a:pPr marL="342900" marR="0" lvl="0" indent="-342900" algn="ctr" defTabSz="914400" rtl="1" eaLnBrk="1" fontAlgn="base" latinLnBrk="0" hangingPunct="1">
                        <a:lnSpc>
                          <a:spcPct val="100000"/>
                        </a:lnSpc>
                        <a:spcBef>
                          <a:spcPct val="0"/>
                        </a:spcBef>
                        <a:spcAft>
                          <a:spcPct val="0"/>
                        </a:spcAft>
                        <a:buClrTx/>
                        <a:buSzPct val="85000"/>
                        <a:buFontTx/>
                        <a:buNone/>
                        <a:tabLst>
                          <a:tab pos="1349375" algn="l"/>
                        </a:tabLst>
                      </a:pPr>
                      <a:r>
                        <a:rPr kumimoji="0" lang="fa-IR" sz="2800" b="1" i="0" u="none" strike="noStrike" cap="none" normalizeH="0" baseline="0" smtClean="0">
                          <a:ln>
                            <a:noFill/>
                          </a:ln>
                          <a:solidFill>
                            <a:schemeClr val="tx1"/>
                          </a:solidFill>
                          <a:effectLst/>
                          <a:latin typeface="Times New Roman" pitchFamily="18" charset="0"/>
                          <a:cs typeface="Zar" pitchFamily="2" charset="-78"/>
                        </a:rPr>
                        <a:t>داراييها</a:t>
                      </a:r>
                      <a:endParaRPr kumimoji="0" lang="fa-IR" sz="2800" b="1" i="0" u="none" strike="noStrike" cap="none" normalizeH="0" baseline="0" smtClean="0">
                        <a:ln>
                          <a:noFill/>
                        </a:ln>
                        <a:solidFill>
                          <a:schemeClr val="tx1"/>
                        </a:solidFill>
                        <a:effectLst/>
                        <a:latin typeface="Arial" pitchFamily="34" charset="0"/>
                        <a:cs typeface="Zar" pitchFamily="2" charset="-78"/>
                      </a:endParaRPr>
                    </a:p>
                  </a:txBody>
                  <a:tcPr horzOverflow="overflow">
                    <a:lnL cap="flat">
                      <a:noFill/>
                    </a:lnL>
                    <a:lnR cap="flat">
                      <a:noFill/>
                    </a:lnR>
                    <a:lnT cap="flat">
                      <a:noFill/>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pPr rtl="1"/>
                      <a:endParaRPr lang="fa-IR"/>
                    </a:p>
                  </a:txBody>
                  <a:tcPr/>
                </a:tc>
                <a:tc hMerge="1">
                  <a:txBody>
                    <a:bodyPr/>
                    <a:lstStyle/>
                    <a:p>
                      <a:pPr rtl="1"/>
                      <a:endParaRPr lang="fa-IR"/>
                    </a:p>
                  </a:txBody>
                  <a:tcPr/>
                </a:tc>
                <a:tc hMerge="1">
                  <a:txBody>
                    <a:bodyPr/>
                    <a:lstStyle/>
                    <a:p>
                      <a:pPr rtl="1"/>
                      <a:endParaRPr lang="fa-IR"/>
                    </a:p>
                  </a:txBody>
                  <a:tcPr/>
                </a:tc>
                <a:extLst>
                  <a:ext uri="{0D108BD9-81ED-4DB2-BD59-A6C34878D82A}">
                    <a16:rowId xmlns:a16="http://schemas.microsoft.com/office/drawing/2014/main" val="10000"/>
                  </a:ext>
                </a:extLst>
              </a:tr>
              <a:tr h="538163">
                <a:tc>
                  <a:txBody>
                    <a:bodyPr/>
                    <a:lstStyle/>
                    <a:p>
                      <a:pPr marL="342900" marR="0" lvl="0" indent="-342900" algn="ctr" defTabSz="914400" rtl="1" eaLnBrk="1" fontAlgn="base" latinLnBrk="0" hangingPunct="1">
                        <a:lnSpc>
                          <a:spcPct val="100000"/>
                        </a:lnSpc>
                        <a:spcBef>
                          <a:spcPct val="0"/>
                        </a:spcBef>
                        <a:spcAft>
                          <a:spcPct val="0"/>
                        </a:spcAft>
                        <a:buClrTx/>
                        <a:buSzPct val="85000"/>
                        <a:buFontTx/>
                        <a:buNone/>
                        <a:tabLst>
                          <a:tab pos="1349375" algn="l"/>
                        </a:tabLst>
                      </a:pPr>
                      <a:r>
                        <a:rPr kumimoji="0" lang="fa-IR" sz="2400" b="1" i="0" u="none" strike="noStrike" cap="none" normalizeH="0" baseline="0" smtClean="0">
                          <a:ln>
                            <a:noFill/>
                          </a:ln>
                          <a:solidFill>
                            <a:schemeClr val="tx1"/>
                          </a:solidFill>
                          <a:effectLst/>
                          <a:latin typeface="Times New Roman" pitchFamily="18" charset="0"/>
                          <a:cs typeface="Zar" pitchFamily="2" charset="-78"/>
                        </a:rPr>
                        <a:t>بد</a:t>
                      </a:r>
                      <a:endParaRPr kumimoji="0" lang="fa-IR" sz="2400" b="1" i="0" u="none" strike="noStrike" cap="none" normalizeH="0" baseline="0" smtClean="0">
                        <a:ln>
                          <a:noFill/>
                        </a:ln>
                        <a:solidFill>
                          <a:schemeClr val="tx1"/>
                        </a:solidFill>
                        <a:effectLst/>
                        <a:latin typeface="Arial" pitchFamily="34" charset="0"/>
                        <a:cs typeface="Zar" pitchFamily="2" charset="-78"/>
                      </a:endParaRPr>
                    </a:p>
                  </a:txBody>
                  <a:tcPr anchor="b" horzOverflow="overflow">
                    <a:lnL cap="flat">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342900" marR="0" lvl="0" indent="-342900" algn="ctr" defTabSz="914400" rtl="1" eaLnBrk="1" fontAlgn="base" latinLnBrk="0" hangingPunct="1">
                        <a:lnSpc>
                          <a:spcPct val="100000"/>
                        </a:lnSpc>
                        <a:spcBef>
                          <a:spcPct val="0"/>
                        </a:spcBef>
                        <a:spcAft>
                          <a:spcPct val="0"/>
                        </a:spcAft>
                        <a:buClrTx/>
                        <a:buSzPct val="85000"/>
                        <a:buFontTx/>
                        <a:buNone/>
                        <a:tabLst>
                          <a:tab pos="1349375" algn="l"/>
                        </a:tabLst>
                      </a:pPr>
                      <a:r>
                        <a:rPr kumimoji="0" lang="fa-IR" sz="2800" b="1" i="0" u="none" strike="noStrike" cap="none" normalizeH="0" baseline="0" smtClean="0">
                          <a:ln>
                            <a:noFill/>
                          </a:ln>
                          <a:solidFill>
                            <a:schemeClr val="tx1"/>
                          </a:solidFill>
                          <a:effectLst/>
                          <a:latin typeface="Times New Roman" pitchFamily="18" charset="0"/>
                          <a:cs typeface="Zar" pitchFamily="2" charset="-78"/>
                        </a:rPr>
                        <a:t>وسائط نقليه</a:t>
                      </a:r>
                      <a:endParaRPr kumimoji="0" lang="fa-IR" sz="2800" b="1" i="0" u="none" strike="noStrike" cap="none" normalizeH="0" baseline="0" smtClean="0">
                        <a:ln>
                          <a:noFill/>
                        </a:ln>
                        <a:solidFill>
                          <a:schemeClr val="tx1"/>
                        </a:solidFill>
                        <a:effectLst/>
                        <a:latin typeface="Arial" pitchFamily="34" charset="0"/>
                        <a:cs typeface="Zar" pitchFamily="2" charset="-78"/>
                      </a:endParaRPr>
                    </a:p>
                  </a:txBody>
                  <a:tcP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pPr rtl="1"/>
                      <a:endParaRPr lang="fa-IR"/>
                    </a:p>
                  </a:txBody>
                  <a:tcPr/>
                </a:tc>
                <a:tc>
                  <a:txBody>
                    <a:bodyPr/>
                    <a:lstStyle/>
                    <a:p>
                      <a:pPr marL="342900" marR="0" lvl="0" indent="-342900" algn="ctr" defTabSz="914400" rtl="1" eaLnBrk="1" fontAlgn="base" latinLnBrk="0" hangingPunct="1">
                        <a:lnSpc>
                          <a:spcPct val="100000"/>
                        </a:lnSpc>
                        <a:spcBef>
                          <a:spcPct val="0"/>
                        </a:spcBef>
                        <a:spcAft>
                          <a:spcPct val="0"/>
                        </a:spcAft>
                        <a:buClrTx/>
                        <a:buSzPct val="85000"/>
                        <a:buFontTx/>
                        <a:buNone/>
                        <a:tabLst>
                          <a:tab pos="1349375" algn="l"/>
                        </a:tabLst>
                      </a:pPr>
                      <a:r>
                        <a:rPr kumimoji="0" lang="fa-IR" sz="2400" b="1" i="0" u="none" strike="noStrike" cap="none" normalizeH="0" baseline="0" smtClean="0">
                          <a:ln>
                            <a:noFill/>
                          </a:ln>
                          <a:solidFill>
                            <a:schemeClr val="tx1"/>
                          </a:solidFill>
                          <a:effectLst/>
                          <a:latin typeface="Times New Roman" pitchFamily="18" charset="0"/>
                          <a:cs typeface="Zar" pitchFamily="2" charset="-78"/>
                        </a:rPr>
                        <a:t>بس</a:t>
                      </a:r>
                      <a:endParaRPr kumimoji="0" lang="fa-IR" sz="2400" b="1" i="0" u="none" strike="noStrike" cap="none" normalizeH="0" baseline="0" smtClean="0">
                        <a:ln>
                          <a:noFill/>
                        </a:ln>
                        <a:solidFill>
                          <a:schemeClr val="tx1"/>
                        </a:solidFill>
                        <a:effectLst/>
                        <a:latin typeface="Arial" pitchFamily="34" charset="0"/>
                        <a:cs typeface="Zar" pitchFamily="2" charset="-78"/>
                      </a:endParaRPr>
                    </a:p>
                  </a:txBody>
                  <a:tcPr anchor="b" horzOverflow="overflow">
                    <a:lnL>
                      <a:noFill/>
                    </a:lnL>
                    <a:lnR cap="flat">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554038">
                <a:tc gridSpan="2">
                  <a:txBody>
                    <a:bodyPr/>
                    <a:lstStyle/>
                    <a:p>
                      <a:pPr marL="342900" marR="0" lvl="0" indent="-342900" algn="ctr" defTabSz="914400" rtl="1" eaLnBrk="1" fontAlgn="base" latinLnBrk="0" hangingPunct="1">
                        <a:lnSpc>
                          <a:spcPct val="100000"/>
                        </a:lnSpc>
                        <a:spcBef>
                          <a:spcPct val="0"/>
                        </a:spcBef>
                        <a:spcAft>
                          <a:spcPct val="0"/>
                        </a:spcAft>
                        <a:buClrTx/>
                        <a:buSzPct val="85000"/>
                        <a:buFontTx/>
                        <a:buNone/>
                        <a:tabLst>
                          <a:tab pos="1349375" algn="l"/>
                        </a:tabLst>
                      </a:pPr>
                      <a:r>
                        <a:rPr kumimoji="0" lang="fa-IR" sz="2800" b="1" i="0" u="none" strike="noStrike" cap="none" normalizeH="0" baseline="0" smtClean="0">
                          <a:ln>
                            <a:noFill/>
                          </a:ln>
                          <a:solidFill>
                            <a:schemeClr val="tx1"/>
                          </a:solidFill>
                          <a:effectLst/>
                          <a:latin typeface="Times New Roman" pitchFamily="18" charset="0"/>
                          <a:cs typeface="Zar" pitchFamily="2" charset="-78"/>
                        </a:rPr>
                        <a:t>(3)2000 </a:t>
                      </a:r>
                      <a:endParaRPr kumimoji="0" lang="fa-IR" sz="2800" b="1" i="0" u="none" strike="noStrike" cap="none" normalizeH="0" baseline="0" smtClean="0">
                        <a:ln>
                          <a:noFill/>
                        </a:ln>
                        <a:solidFill>
                          <a:schemeClr val="tx1"/>
                        </a:solidFill>
                        <a:effectLst/>
                        <a:latin typeface="Arial" pitchFamily="34" charset="0"/>
                        <a:cs typeface="Zar" pitchFamily="2" charset="-78"/>
                      </a:endParaRPr>
                    </a:p>
                  </a:txBody>
                  <a:tcPr horzOverflow="overflow">
                    <a:lnL cap="flat">
                      <a:noFill/>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cap="flat">
                      <a:noFill/>
                    </a:lnB>
                    <a:lnTlToBr>
                      <a:noFill/>
                    </a:lnTlToBr>
                    <a:lnBlToTr>
                      <a:noFill/>
                    </a:lnBlToTr>
                    <a:noFill/>
                  </a:tcPr>
                </a:tc>
                <a:tc hMerge="1">
                  <a:txBody>
                    <a:bodyPr/>
                    <a:lstStyle/>
                    <a:p>
                      <a:pPr rtl="1"/>
                      <a:endParaRPr lang="fa-IR"/>
                    </a:p>
                  </a:txBody>
                  <a:tcPr/>
                </a:tc>
                <a:tc gridSpan="2">
                  <a:txBody>
                    <a:bodyPr/>
                    <a:lstStyle/>
                    <a:p>
                      <a:pPr marL="0" marR="0" lvl="0" indent="0" algn="r" defTabSz="914400" rtl="1" eaLnBrk="1" fontAlgn="base" latinLnBrk="0" hangingPunct="1">
                        <a:lnSpc>
                          <a:spcPct val="100000"/>
                        </a:lnSpc>
                        <a:spcBef>
                          <a:spcPct val="20000"/>
                        </a:spcBef>
                        <a:spcAft>
                          <a:spcPct val="0"/>
                        </a:spcAft>
                        <a:buClrTx/>
                        <a:buSzPct val="85000"/>
                        <a:buFontTx/>
                        <a:buNone/>
                        <a:tabLst/>
                      </a:pPr>
                      <a:endParaRPr kumimoji="0" lang="en-US" sz="2800" b="1" i="0" u="none" strike="noStrike" cap="none" normalizeH="0" baseline="0" smtClean="0">
                        <a:ln>
                          <a:noFill/>
                        </a:ln>
                        <a:solidFill>
                          <a:schemeClr val="tx1"/>
                        </a:solidFill>
                        <a:effectLst/>
                        <a:latin typeface="Arial" pitchFamily="34" charset="0"/>
                        <a:cs typeface="Zar" pitchFamily="2" charset="-78"/>
                      </a:endParaRPr>
                    </a:p>
                  </a:txBody>
                  <a:tcPr horzOverflow="overflow">
                    <a:lnL w="12700" cap="flat" cmpd="sng" algn="ctr">
                      <a:solidFill>
                        <a:schemeClr val="tx1"/>
                      </a:solidFill>
                      <a:prstDash val="solid"/>
                      <a:round/>
                      <a:headEnd type="none" w="med" len="med"/>
                      <a:tailEnd type="none" w="med" len="med"/>
                    </a:lnL>
                    <a:lnR cap="flat">
                      <a:noFill/>
                    </a:lnR>
                    <a:lnT w="12700" cap="flat" cmpd="sng" algn="ctr">
                      <a:solidFill>
                        <a:srgbClr val="000000"/>
                      </a:solidFill>
                      <a:prstDash val="solid"/>
                      <a:round/>
                      <a:headEnd type="none" w="med" len="med"/>
                      <a:tailEnd type="none" w="med" len="med"/>
                    </a:lnT>
                    <a:lnB cap="flat">
                      <a:noFill/>
                    </a:lnB>
                    <a:lnTlToBr>
                      <a:noFill/>
                    </a:lnTlToBr>
                    <a:lnBlToTr>
                      <a:noFill/>
                    </a:lnBlToTr>
                    <a:noFill/>
                  </a:tcPr>
                </a:tc>
                <a:tc hMerge="1">
                  <a:txBody>
                    <a:bodyPr/>
                    <a:lstStyle/>
                    <a:p>
                      <a:pPr rtl="1"/>
                      <a:endParaRPr lang="fa-IR"/>
                    </a:p>
                  </a:txBody>
                  <a:tcPr/>
                </a:tc>
                <a:extLst>
                  <a:ext uri="{0D108BD9-81ED-4DB2-BD59-A6C34878D82A}">
                    <a16:rowId xmlns:a16="http://schemas.microsoft.com/office/drawing/2014/main" val="10002"/>
                  </a:ext>
                </a:extLst>
              </a:tr>
            </a:tbl>
          </a:graphicData>
        </a:graphic>
      </p:graphicFrame>
      <p:graphicFrame>
        <p:nvGraphicFramePr>
          <p:cNvPr id="270383" name="Group 47"/>
          <p:cNvGraphicFramePr>
            <a:graphicFrameLocks noGrp="1"/>
          </p:cNvGraphicFramePr>
          <p:nvPr>
            <p:ph sz="half" idx="2"/>
          </p:nvPr>
        </p:nvGraphicFramePr>
        <p:xfrm>
          <a:off x="611188" y="2068513"/>
          <a:ext cx="3816350" cy="1782445"/>
        </p:xfrm>
        <a:graphic>
          <a:graphicData uri="http://schemas.openxmlformats.org/drawingml/2006/table">
            <a:tbl>
              <a:tblPr rtl="1"/>
              <a:tblGrid>
                <a:gridCol w="571500">
                  <a:extLst>
                    <a:ext uri="{9D8B030D-6E8A-4147-A177-3AD203B41FA5}">
                      <a16:colId xmlns:a16="http://schemas.microsoft.com/office/drawing/2014/main" val="20000"/>
                    </a:ext>
                  </a:extLst>
                </a:gridCol>
                <a:gridCol w="1392238">
                  <a:extLst>
                    <a:ext uri="{9D8B030D-6E8A-4147-A177-3AD203B41FA5}">
                      <a16:colId xmlns:a16="http://schemas.microsoft.com/office/drawing/2014/main" val="20001"/>
                    </a:ext>
                  </a:extLst>
                </a:gridCol>
                <a:gridCol w="762000">
                  <a:extLst>
                    <a:ext uri="{9D8B030D-6E8A-4147-A177-3AD203B41FA5}">
                      <a16:colId xmlns:a16="http://schemas.microsoft.com/office/drawing/2014/main" val="20002"/>
                    </a:ext>
                  </a:extLst>
                </a:gridCol>
                <a:gridCol w="1090612">
                  <a:extLst>
                    <a:ext uri="{9D8B030D-6E8A-4147-A177-3AD203B41FA5}">
                      <a16:colId xmlns:a16="http://schemas.microsoft.com/office/drawing/2014/main" val="20003"/>
                    </a:ext>
                  </a:extLst>
                </a:gridCol>
              </a:tblGrid>
              <a:tr h="320675">
                <a:tc gridSpan="4">
                  <a:txBody>
                    <a:bodyPr/>
                    <a:lstStyle/>
                    <a:p>
                      <a:pPr marL="342900" marR="0" lvl="0" indent="-342900" algn="ctr" defTabSz="914400" rtl="1" eaLnBrk="1" fontAlgn="base" latinLnBrk="0" hangingPunct="1">
                        <a:lnSpc>
                          <a:spcPct val="100000"/>
                        </a:lnSpc>
                        <a:spcBef>
                          <a:spcPct val="0"/>
                        </a:spcBef>
                        <a:spcAft>
                          <a:spcPct val="0"/>
                        </a:spcAft>
                        <a:buClrTx/>
                        <a:buSzPct val="85000"/>
                        <a:buFontTx/>
                        <a:buNone/>
                        <a:tabLst>
                          <a:tab pos="1349375" algn="l"/>
                        </a:tabLst>
                      </a:pPr>
                      <a:r>
                        <a:rPr kumimoji="0" lang="fa-IR" sz="2800" b="1" i="0" u="none" strike="noStrike" cap="none" normalizeH="0" baseline="0" smtClean="0">
                          <a:ln>
                            <a:noFill/>
                          </a:ln>
                          <a:solidFill>
                            <a:schemeClr val="tx1"/>
                          </a:solidFill>
                          <a:effectLst/>
                          <a:latin typeface="Times New Roman" pitchFamily="18" charset="0"/>
                          <a:cs typeface="Zar" pitchFamily="2" charset="-78"/>
                        </a:rPr>
                        <a:t>بدهيها</a:t>
                      </a:r>
                      <a:endParaRPr kumimoji="0" lang="fa-IR" sz="2800" b="1" i="0" u="none" strike="noStrike" cap="none" normalizeH="0" baseline="0" smtClean="0">
                        <a:ln>
                          <a:noFill/>
                        </a:ln>
                        <a:solidFill>
                          <a:schemeClr val="tx1"/>
                        </a:solidFill>
                        <a:effectLst/>
                        <a:latin typeface="Arial" pitchFamily="34" charset="0"/>
                        <a:cs typeface="Zar" pitchFamily="2" charset="-78"/>
                      </a:endParaRPr>
                    </a:p>
                  </a:txBody>
                  <a:tcPr horzOverflow="overflow">
                    <a:lnL cap="flat">
                      <a:noFill/>
                    </a:lnL>
                    <a:lnR cap="flat">
                      <a:noFill/>
                    </a:lnR>
                    <a:lnT cap="flat">
                      <a:noFill/>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pPr rtl="1"/>
                      <a:endParaRPr lang="fa-IR"/>
                    </a:p>
                  </a:txBody>
                  <a:tcPr/>
                </a:tc>
                <a:tc hMerge="1">
                  <a:txBody>
                    <a:bodyPr/>
                    <a:lstStyle/>
                    <a:p>
                      <a:pPr rtl="1"/>
                      <a:endParaRPr lang="fa-IR"/>
                    </a:p>
                  </a:txBody>
                  <a:tcPr/>
                </a:tc>
                <a:tc hMerge="1">
                  <a:txBody>
                    <a:bodyPr/>
                    <a:lstStyle/>
                    <a:p>
                      <a:pPr rtl="1"/>
                      <a:endParaRPr lang="fa-IR"/>
                    </a:p>
                  </a:txBody>
                  <a:tcPr/>
                </a:tc>
                <a:extLst>
                  <a:ext uri="{0D108BD9-81ED-4DB2-BD59-A6C34878D82A}">
                    <a16:rowId xmlns:a16="http://schemas.microsoft.com/office/drawing/2014/main" val="10000"/>
                  </a:ext>
                </a:extLst>
              </a:tr>
              <a:tr h="477838">
                <a:tc>
                  <a:txBody>
                    <a:bodyPr/>
                    <a:lstStyle/>
                    <a:p>
                      <a:pPr marL="342900" marR="0" lvl="0" indent="-342900" algn="ctr" defTabSz="914400" rtl="1" eaLnBrk="1" fontAlgn="base" latinLnBrk="0" hangingPunct="1">
                        <a:lnSpc>
                          <a:spcPct val="100000"/>
                        </a:lnSpc>
                        <a:spcBef>
                          <a:spcPct val="0"/>
                        </a:spcBef>
                        <a:spcAft>
                          <a:spcPct val="0"/>
                        </a:spcAft>
                        <a:buClrTx/>
                        <a:buSzPct val="85000"/>
                        <a:buFontTx/>
                        <a:buNone/>
                        <a:tabLst>
                          <a:tab pos="1349375" algn="l"/>
                        </a:tabLst>
                      </a:pPr>
                      <a:r>
                        <a:rPr kumimoji="0" lang="fa-IR" sz="2000" b="1" i="0" u="none" strike="noStrike" cap="none" normalizeH="0" baseline="0" smtClean="0">
                          <a:ln>
                            <a:noFill/>
                          </a:ln>
                          <a:solidFill>
                            <a:schemeClr val="tx1"/>
                          </a:solidFill>
                          <a:effectLst/>
                          <a:latin typeface="Times New Roman" pitchFamily="18" charset="0"/>
                          <a:cs typeface="Zar" pitchFamily="2" charset="-78"/>
                        </a:rPr>
                        <a:t>بد</a:t>
                      </a:r>
                      <a:endParaRPr kumimoji="0" lang="fa-IR" sz="2000" b="1" i="0" u="none" strike="noStrike" cap="none" normalizeH="0" baseline="0" smtClean="0">
                        <a:ln>
                          <a:noFill/>
                        </a:ln>
                        <a:solidFill>
                          <a:schemeClr val="tx1"/>
                        </a:solidFill>
                        <a:effectLst/>
                        <a:latin typeface="Arial" pitchFamily="34" charset="0"/>
                        <a:cs typeface="Zar" pitchFamily="2" charset="-78"/>
                      </a:endParaRPr>
                    </a:p>
                  </a:txBody>
                  <a:tcPr anchor="b" horzOverflow="overflow">
                    <a:lnL cap="flat">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342900" marR="0" lvl="0" indent="-342900" algn="ctr" defTabSz="914400" rtl="1" eaLnBrk="1" fontAlgn="base" latinLnBrk="0" hangingPunct="1">
                        <a:lnSpc>
                          <a:spcPct val="100000"/>
                        </a:lnSpc>
                        <a:spcBef>
                          <a:spcPct val="0"/>
                        </a:spcBef>
                        <a:spcAft>
                          <a:spcPct val="0"/>
                        </a:spcAft>
                        <a:buClrTx/>
                        <a:buSzPct val="85000"/>
                        <a:buFontTx/>
                        <a:buNone/>
                        <a:tabLst>
                          <a:tab pos="1349375" algn="l"/>
                        </a:tabLst>
                      </a:pPr>
                      <a:r>
                        <a:rPr kumimoji="0" lang="fa-IR" sz="2800" b="1" i="0" u="none" strike="noStrike" cap="none" normalizeH="0" baseline="0" smtClean="0">
                          <a:ln>
                            <a:noFill/>
                          </a:ln>
                          <a:solidFill>
                            <a:schemeClr val="tx1"/>
                          </a:solidFill>
                          <a:effectLst/>
                          <a:latin typeface="Times New Roman" pitchFamily="18" charset="0"/>
                          <a:cs typeface="Zar" pitchFamily="2" charset="-78"/>
                        </a:rPr>
                        <a:t>اسناد پرداختي</a:t>
                      </a:r>
                      <a:endParaRPr kumimoji="0" lang="fa-IR" sz="2800" b="1" i="0" u="none" strike="noStrike" cap="none" normalizeH="0" baseline="0" smtClean="0">
                        <a:ln>
                          <a:noFill/>
                        </a:ln>
                        <a:solidFill>
                          <a:schemeClr val="tx1"/>
                        </a:solidFill>
                        <a:effectLst/>
                        <a:latin typeface="Arial" pitchFamily="34" charset="0"/>
                        <a:cs typeface="Zar" pitchFamily="2" charset="-78"/>
                      </a:endParaRPr>
                    </a:p>
                  </a:txBody>
                  <a:tcP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pPr rtl="1"/>
                      <a:endParaRPr lang="fa-IR"/>
                    </a:p>
                  </a:txBody>
                  <a:tcPr/>
                </a:tc>
                <a:tc>
                  <a:txBody>
                    <a:bodyPr/>
                    <a:lstStyle/>
                    <a:p>
                      <a:pPr marL="342900" marR="0" lvl="0" indent="-342900" algn="ctr" defTabSz="914400" rtl="1" eaLnBrk="1" fontAlgn="base" latinLnBrk="0" hangingPunct="1">
                        <a:lnSpc>
                          <a:spcPct val="100000"/>
                        </a:lnSpc>
                        <a:spcBef>
                          <a:spcPct val="0"/>
                        </a:spcBef>
                        <a:spcAft>
                          <a:spcPct val="0"/>
                        </a:spcAft>
                        <a:buClrTx/>
                        <a:buSzPct val="85000"/>
                        <a:buFontTx/>
                        <a:buNone/>
                        <a:tabLst>
                          <a:tab pos="1349375" algn="l"/>
                        </a:tabLst>
                      </a:pPr>
                      <a:r>
                        <a:rPr kumimoji="0" lang="fa-IR" sz="2000" b="1" i="0" u="none" strike="noStrike" cap="none" normalizeH="0" baseline="0" smtClean="0">
                          <a:ln>
                            <a:noFill/>
                          </a:ln>
                          <a:solidFill>
                            <a:schemeClr val="tx1"/>
                          </a:solidFill>
                          <a:effectLst/>
                          <a:latin typeface="Times New Roman" pitchFamily="18" charset="0"/>
                          <a:cs typeface="Zar" pitchFamily="2" charset="-78"/>
                        </a:rPr>
                        <a:t>بس</a:t>
                      </a:r>
                      <a:endParaRPr kumimoji="0" lang="fa-IR" sz="2000" b="1" i="0" u="none" strike="noStrike" cap="none" normalizeH="0" baseline="0" smtClean="0">
                        <a:ln>
                          <a:noFill/>
                        </a:ln>
                        <a:solidFill>
                          <a:schemeClr val="tx1"/>
                        </a:solidFill>
                        <a:effectLst/>
                        <a:latin typeface="Arial" pitchFamily="34" charset="0"/>
                        <a:cs typeface="Zar" pitchFamily="2" charset="-78"/>
                      </a:endParaRPr>
                    </a:p>
                  </a:txBody>
                  <a:tcPr anchor="b" horzOverflow="overflow">
                    <a:lnL>
                      <a:noFill/>
                    </a:lnL>
                    <a:lnR cap="flat">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746125">
                <a:tc gridSpan="2">
                  <a:txBody>
                    <a:bodyPr/>
                    <a:lstStyle/>
                    <a:p>
                      <a:pPr marL="342900" marR="0" lvl="0" indent="-342900" algn="ctr" defTabSz="914400" rtl="1" eaLnBrk="1" fontAlgn="base" latinLnBrk="0" hangingPunct="1">
                        <a:lnSpc>
                          <a:spcPct val="100000"/>
                        </a:lnSpc>
                        <a:spcBef>
                          <a:spcPct val="0"/>
                        </a:spcBef>
                        <a:spcAft>
                          <a:spcPct val="0"/>
                        </a:spcAft>
                        <a:buClrTx/>
                        <a:buSzPct val="85000"/>
                        <a:buFontTx/>
                        <a:buNone/>
                        <a:tabLst>
                          <a:tab pos="1349375" algn="l"/>
                        </a:tabLst>
                      </a:pPr>
                      <a:r>
                        <a:rPr kumimoji="0" lang="fa-IR" sz="2800" b="1" i="0" u="none" strike="noStrike" cap="none" normalizeH="0" baseline="0" smtClean="0">
                          <a:ln>
                            <a:noFill/>
                          </a:ln>
                          <a:solidFill>
                            <a:schemeClr val="tx1"/>
                          </a:solidFill>
                          <a:effectLst/>
                          <a:latin typeface="Times New Roman" pitchFamily="18" charset="0"/>
                          <a:cs typeface="Zar" pitchFamily="2" charset="-78"/>
                        </a:rPr>
                        <a:t>                    </a:t>
                      </a:r>
                      <a:endParaRPr kumimoji="0" lang="fa-IR" sz="2800" b="1" i="0" u="none" strike="noStrike" cap="none" normalizeH="0" baseline="0" smtClean="0">
                        <a:ln>
                          <a:noFill/>
                        </a:ln>
                        <a:solidFill>
                          <a:schemeClr val="tx1"/>
                        </a:solidFill>
                        <a:effectLst/>
                        <a:latin typeface="Arial" pitchFamily="34" charset="0"/>
                        <a:cs typeface="Zar" pitchFamily="2" charset="-78"/>
                      </a:endParaRPr>
                    </a:p>
                  </a:txBody>
                  <a:tcPr horzOverflow="overflow">
                    <a:lnL cap="flat">
                      <a:noFill/>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cap="flat">
                      <a:noFill/>
                    </a:lnB>
                    <a:lnTlToBr>
                      <a:noFill/>
                    </a:lnTlToBr>
                    <a:lnBlToTr>
                      <a:noFill/>
                    </a:lnBlToTr>
                    <a:noFill/>
                  </a:tcPr>
                </a:tc>
                <a:tc hMerge="1">
                  <a:txBody>
                    <a:bodyPr/>
                    <a:lstStyle/>
                    <a:p>
                      <a:pPr rtl="1"/>
                      <a:endParaRPr lang="fa-IR"/>
                    </a:p>
                  </a:txBody>
                  <a:tcPr/>
                </a:tc>
                <a:tc gridSpan="2">
                  <a:txBody>
                    <a:bodyPr/>
                    <a:lstStyle/>
                    <a:p>
                      <a:pPr marL="0" marR="0" lvl="0" indent="0" algn="r" defTabSz="914400" rtl="1" eaLnBrk="1" fontAlgn="base" latinLnBrk="0" hangingPunct="1">
                        <a:lnSpc>
                          <a:spcPct val="100000"/>
                        </a:lnSpc>
                        <a:spcBef>
                          <a:spcPct val="20000"/>
                        </a:spcBef>
                        <a:spcAft>
                          <a:spcPct val="0"/>
                        </a:spcAft>
                        <a:buClrTx/>
                        <a:buSzPct val="85000"/>
                        <a:buFontTx/>
                        <a:buNone/>
                        <a:tabLst/>
                      </a:pPr>
                      <a:r>
                        <a:rPr kumimoji="0" lang="fa-IR" sz="2800" b="1" i="0" u="none" strike="noStrike" cap="none" normalizeH="0" baseline="0" smtClean="0">
                          <a:ln>
                            <a:noFill/>
                          </a:ln>
                          <a:solidFill>
                            <a:schemeClr val="tx1"/>
                          </a:solidFill>
                          <a:effectLst/>
                          <a:latin typeface="Times New Roman" pitchFamily="18" charset="0"/>
                          <a:cs typeface="Zar" pitchFamily="2" charset="-78"/>
                        </a:rPr>
                        <a:t>(3)2000</a:t>
                      </a:r>
                      <a:endParaRPr kumimoji="0" lang="en-US" sz="2800" b="1" i="0" u="none" strike="noStrike" cap="none" normalizeH="0" baseline="0" smtClean="0">
                        <a:ln>
                          <a:noFill/>
                        </a:ln>
                        <a:solidFill>
                          <a:schemeClr val="tx1"/>
                        </a:solidFill>
                        <a:effectLst/>
                        <a:latin typeface="Times New Roman" pitchFamily="18" charset="0"/>
                        <a:cs typeface="Zar" pitchFamily="2" charset="-78"/>
                      </a:endParaRPr>
                    </a:p>
                  </a:txBody>
                  <a:tcPr horzOverflow="overflow">
                    <a:lnL w="12700" cap="flat" cmpd="sng" algn="ctr">
                      <a:solidFill>
                        <a:schemeClr val="tx1"/>
                      </a:solidFill>
                      <a:prstDash val="solid"/>
                      <a:round/>
                      <a:headEnd type="none" w="med" len="med"/>
                      <a:tailEnd type="none" w="med" len="med"/>
                    </a:lnL>
                    <a:lnR cap="flat">
                      <a:noFill/>
                    </a:lnR>
                    <a:lnT w="12700" cap="flat" cmpd="sng" algn="ctr">
                      <a:solidFill>
                        <a:srgbClr val="000000"/>
                      </a:solidFill>
                      <a:prstDash val="solid"/>
                      <a:round/>
                      <a:headEnd type="none" w="med" len="med"/>
                      <a:tailEnd type="none" w="med" len="med"/>
                    </a:lnT>
                    <a:lnB cap="flat">
                      <a:noFill/>
                    </a:lnB>
                    <a:lnTlToBr>
                      <a:noFill/>
                    </a:lnTlToBr>
                    <a:lnBlToTr>
                      <a:noFill/>
                    </a:lnBlToTr>
                    <a:noFill/>
                  </a:tcPr>
                </a:tc>
                <a:tc hMerge="1">
                  <a:txBody>
                    <a:bodyPr/>
                    <a:lstStyle/>
                    <a:p>
                      <a:pPr rtl="1"/>
                      <a:endParaRPr lang="fa-IR"/>
                    </a:p>
                  </a:txBody>
                  <a:tcPr/>
                </a:tc>
                <a:extLst>
                  <a:ext uri="{0D108BD9-81ED-4DB2-BD59-A6C34878D82A}">
                    <a16:rowId xmlns:a16="http://schemas.microsoft.com/office/drawing/2014/main" val="10002"/>
                  </a:ext>
                </a:extLst>
              </a:tr>
            </a:tbl>
          </a:graphicData>
        </a:graphic>
      </p:graphicFrame>
      <p:sp>
        <p:nvSpPr>
          <p:cNvPr id="4" name="Footer Placeholder 3"/>
          <p:cNvSpPr>
            <a:spLocks noGrp="1"/>
          </p:cNvSpPr>
          <p:nvPr>
            <p:ph type="ftr" sz="quarter" idx="11"/>
          </p:nvPr>
        </p:nvSpPr>
        <p:spPr/>
        <p:txBody>
          <a:bodyPr/>
          <a:lstStyle/>
          <a:p>
            <a:endParaRPr kumimoji="0" lang="en-US" dirty="0"/>
          </a:p>
        </p:txBody>
      </p:sp>
    </p:spTree>
  </p:cSld>
  <p:clrMapOvr>
    <a:masterClrMapping/>
  </p:clrMapOvr>
  <p:timing>
    <p:tnLst>
      <p:par>
        <p:cTn id="1" dur="indefinite" restart="never" nodeType="tmRoot"/>
      </p:par>
    </p:tnLst>
  </p:timing>
</p:sld>
</file>

<file path=ppt/slides/slide10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71362" name="Rectangle 2"/>
          <p:cNvSpPr>
            <a:spLocks noGrp="1" noChangeArrowheads="1"/>
          </p:cNvSpPr>
          <p:nvPr>
            <p:ph type="title"/>
          </p:nvPr>
        </p:nvSpPr>
        <p:spPr>
          <a:xfrm>
            <a:off x="1093788" y="603250"/>
            <a:ext cx="7772400" cy="823913"/>
          </a:xfrm>
        </p:spPr>
        <p:txBody>
          <a:bodyPr/>
          <a:lstStyle/>
          <a:p>
            <a:r>
              <a:rPr lang="fa-IR" sz="4800"/>
              <a:t>فعاليت شماره 4</a:t>
            </a:r>
            <a:endParaRPr lang="en-US" sz="4800"/>
          </a:p>
        </p:txBody>
      </p:sp>
      <p:sp>
        <p:nvSpPr>
          <p:cNvPr id="271363" name="Rectangle 3"/>
          <p:cNvSpPr>
            <a:spLocks noGrp="1" noChangeArrowheads="1"/>
          </p:cNvSpPr>
          <p:nvPr>
            <p:ph idx="1"/>
          </p:nvPr>
        </p:nvSpPr>
        <p:spPr>
          <a:xfrm>
            <a:off x="611188" y="1989138"/>
            <a:ext cx="7847012" cy="2530475"/>
          </a:xfrm>
        </p:spPr>
        <p:txBody>
          <a:bodyPr/>
          <a:lstStyle/>
          <a:p>
            <a:pPr>
              <a:buFontTx/>
              <a:buNone/>
            </a:pPr>
            <a:r>
              <a:rPr lang="fa-IR" sz="4000"/>
              <a:t>قسمتي از اثاثه اداري خريداري (فعاليت شماره 2) به ارزش 75 ريال معيوب تشخيص داده شد آن را عودت و وجه آن را دريافت نموديم.</a:t>
            </a:r>
            <a:endParaRPr lang="en-US" sz="4000"/>
          </a:p>
        </p:txBody>
      </p:sp>
      <p:sp>
        <p:nvSpPr>
          <p:cNvPr id="4" name="Footer Placeholder 3"/>
          <p:cNvSpPr>
            <a:spLocks noGrp="1"/>
          </p:cNvSpPr>
          <p:nvPr>
            <p:ph type="ftr" sz="quarter" idx="11"/>
          </p:nvPr>
        </p:nvSpPr>
        <p:spPr/>
        <p:txBody>
          <a:bodyPr/>
          <a:lstStyle/>
          <a:p>
            <a:endParaRPr kumimoji="0" lang="en-US" dirty="0"/>
          </a:p>
        </p:txBody>
      </p:sp>
    </p:spTree>
  </p:cSld>
  <p:clrMapOvr>
    <a:masterClrMapping/>
  </p:clrMapOvr>
  <p:timing>
    <p:tnLst>
      <p:par>
        <p:cTn id="1" dur="indefinite" restart="never" nodeType="tmRoot"/>
      </p:par>
    </p:tnLst>
  </p:timing>
</p:sld>
</file>

<file path=ppt/slides/slide10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72386" name="Rectangle 2"/>
          <p:cNvSpPr>
            <a:spLocks noGrp="1" noChangeArrowheads="1"/>
          </p:cNvSpPr>
          <p:nvPr>
            <p:ph type="title"/>
          </p:nvPr>
        </p:nvSpPr>
        <p:spPr>
          <a:xfrm>
            <a:off x="1093788" y="420688"/>
            <a:ext cx="7772400" cy="1006475"/>
          </a:xfrm>
        </p:spPr>
        <p:txBody>
          <a:bodyPr/>
          <a:lstStyle/>
          <a:p>
            <a:r>
              <a:rPr lang="fa-IR" sz="6000"/>
              <a:t>تحليل:</a:t>
            </a:r>
            <a:endParaRPr lang="en-US" sz="4000"/>
          </a:p>
        </p:txBody>
      </p:sp>
      <p:graphicFrame>
        <p:nvGraphicFramePr>
          <p:cNvPr id="272403" name="Group 19"/>
          <p:cNvGraphicFramePr>
            <a:graphicFrameLocks noGrp="1"/>
          </p:cNvGraphicFramePr>
          <p:nvPr>
            <p:ph type="tbl" idx="1"/>
          </p:nvPr>
        </p:nvGraphicFramePr>
        <p:xfrm>
          <a:off x="2771775" y="3465513"/>
          <a:ext cx="3384550" cy="1692275"/>
        </p:xfrm>
        <a:graphic>
          <a:graphicData uri="http://schemas.openxmlformats.org/drawingml/2006/table">
            <a:tbl>
              <a:tblPr rtl="1"/>
              <a:tblGrid>
                <a:gridCol w="1584325">
                  <a:extLst>
                    <a:ext uri="{9D8B030D-6E8A-4147-A177-3AD203B41FA5}">
                      <a16:colId xmlns:a16="http://schemas.microsoft.com/office/drawing/2014/main" val="20000"/>
                    </a:ext>
                  </a:extLst>
                </a:gridCol>
                <a:gridCol w="1800225">
                  <a:extLst>
                    <a:ext uri="{9D8B030D-6E8A-4147-A177-3AD203B41FA5}">
                      <a16:colId xmlns:a16="http://schemas.microsoft.com/office/drawing/2014/main" val="20001"/>
                    </a:ext>
                  </a:extLst>
                </a:gridCol>
              </a:tblGrid>
              <a:tr h="414338">
                <a:tc gridSpan="2">
                  <a:txBody>
                    <a:bodyPr/>
                    <a:lstStyle/>
                    <a:p>
                      <a:pPr marL="342900" marR="0" lvl="0" indent="-342900" algn="ctr" defTabSz="914400" rtl="1" eaLnBrk="1" fontAlgn="base" latinLnBrk="0" hangingPunct="1">
                        <a:lnSpc>
                          <a:spcPct val="100000"/>
                        </a:lnSpc>
                        <a:spcBef>
                          <a:spcPct val="0"/>
                        </a:spcBef>
                        <a:spcAft>
                          <a:spcPct val="0"/>
                        </a:spcAft>
                        <a:buClrTx/>
                        <a:buSzPct val="85000"/>
                        <a:buFontTx/>
                        <a:buNone/>
                        <a:tabLst>
                          <a:tab pos="1349375" algn="l"/>
                        </a:tabLst>
                      </a:pPr>
                      <a:r>
                        <a:rPr kumimoji="0" lang="fa-IR" sz="3200" b="1" i="0" u="none" strike="noStrike" cap="none" normalizeH="0" baseline="0" smtClean="0">
                          <a:ln>
                            <a:noFill/>
                          </a:ln>
                          <a:solidFill>
                            <a:schemeClr val="tx1"/>
                          </a:solidFill>
                          <a:effectLst/>
                          <a:latin typeface="Times New Roman" pitchFamily="18" charset="0"/>
                          <a:cs typeface="Zar" pitchFamily="2" charset="-78"/>
                        </a:rPr>
                        <a:t>اثاثه اداري</a:t>
                      </a:r>
                      <a:endParaRPr kumimoji="0" lang="fa-IR" sz="3200" b="1" i="0" u="none" strike="noStrike" cap="none" normalizeH="0" baseline="0" smtClean="0">
                        <a:ln>
                          <a:noFill/>
                        </a:ln>
                        <a:solidFill>
                          <a:schemeClr val="tx1"/>
                        </a:solidFill>
                        <a:effectLst/>
                        <a:latin typeface="Arial" pitchFamily="34" charset="0"/>
                        <a:cs typeface="Zar" pitchFamily="2" charset="-78"/>
                      </a:endParaRPr>
                    </a:p>
                  </a:txBody>
                  <a:tcPr horzOverflow="overflow">
                    <a:lnL cap="flat">
                      <a:noFill/>
                    </a:lnL>
                    <a:lnR cap="flat">
                      <a:noFill/>
                    </a:lnR>
                    <a:lnT cap="flat">
                      <a:noFill/>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pPr rtl="1"/>
                      <a:endParaRPr lang="fa-IR"/>
                    </a:p>
                  </a:txBody>
                  <a:tcPr/>
                </a:tc>
                <a:extLst>
                  <a:ext uri="{0D108BD9-81ED-4DB2-BD59-A6C34878D82A}">
                    <a16:rowId xmlns:a16="http://schemas.microsoft.com/office/drawing/2014/main" val="10000"/>
                  </a:ext>
                </a:extLst>
              </a:tr>
              <a:tr h="1114425">
                <a:tc>
                  <a:txBody>
                    <a:bodyPr/>
                    <a:lstStyle/>
                    <a:p>
                      <a:pPr marL="342900" marR="0" lvl="0" indent="-342900" algn="ctr" defTabSz="914400" rtl="1" eaLnBrk="1" fontAlgn="base" latinLnBrk="0" hangingPunct="1">
                        <a:lnSpc>
                          <a:spcPct val="100000"/>
                        </a:lnSpc>
                        <a:spcBef>
                          <a:spcPct val="0"/>
                        </a:spcBef>
                        <a:spcAft>
                          <a:spcPct val="0"/>
                        </a:spcAft>
                        <a:buClrTx/>
                        <a:buSzPct val="85000"/>
                        <a:buFontTx/>
                        <a:buNone/>
                        <a:tabLst>
                          <a:tab pos="1349375" algn="l"/>
                        </a:tabLst>
                      </a:pPr>
                      <a:r>
                        <a:rPr kumimoji="0" lang="fa-IR" sz="3200" b="1" i="0" u="none" strike="noStrike" cap="none" normalizeH="0" baseline="0" smtClean="0">
                          <a:ln>
                            <a:noFill/>
                          </a:ln>
                          <a:solidFill>
                            <a:schemeClr val="tx1"/>
                          </a:solidFill>
                          <a:effectLst/>
                          <a:latin typeface="Times New Roman" pitchFamily="18" charset="0"/>
                          <a:cs typeface="Zar" pitchFamily="2" charset="-78"/>
                        </a:rPr>
                        <a:t>(2) 250</a:t>
                      </a:r>
                      <a:endParaRPr kumimoji="0" lang="fa-IR" sz="3200" b="1" i="0" u="none" strike="noStrike" cap="none" normalizeH="0" baseline="0" smtClean="0">
                        <a:ln>
                          <a:noFill/>
                        </a:ln>
                        <a:solidFill>
                          <a:schemeClr val="tx1"/>
                        </a:solidFill>
                        <a:effectLst/>
                        <a:latin typeface="Arial" pitchFamily="34" charset="0"/>
                        <a:cs typeface="Zar" pitchFamily="2" charset="-78"/>
                      </a:endParaRPr>
                    </a:p>
                  </a:txBody>
                  <a:tcPr horzOverflow="overflow">
                    <a:lnL cap="flat">
                      <a:noFill/>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cap="flat">
                      <a:noFill/>
                    </a:lnB>
                    <a:lnTlToBr>
                      <a:noFill/>
                    </a:lnTlToBr>
                    <a:lnBlToTr>
                      <a:noFill/>
                    </a:lnBlToTr>
                    <a:noFill/>
                  </a:tcPr>
                </a:tc>
                <a:tc>
                  <a:txBody>
                    <a:bodyPr/>
                    <a:lstStyle/>
                    <a:p>
                      <a:pPr marL="342900" marR="0" lvl="0" indent="-342900" algn="ctr" defTabSz="914400" rtl="1" eaLnBrk="1" fontAlgn="base" latinLnBrk="0" hangingPunct="1">
                        <a:lnSpc>
                          <a:spcPct val="100000"/>
                        </a:lnSpc>
                        <a:spcBef>
                          <a:spcPct val="0"/>
                        </a:spcBef>
                        <a:spcAft>
                          <a:spcPct val="0"/>
                        </a:spcAft>
                        <a:buClrTx/>
                        <a:buSzPct val="85000"/>
                        <a:buFontTx/>
                        <a:buNone/>
                        <a:tabLst>
                          <a:tab pos="1349375" algn="l"/>
                        </a:tabLst>
                      </a:pPr>
                      <a:r>
                        <a:rPr kumimoji="0" lang="fa-IR" sz="3200" b="1" i="0" u="none" strike="noStrike" cap="none" normalizeH="0" baseline="0" smtClean="0">
                          <a:ln>
                            <a:noFill/>
                          </a:ln>
                          <a:solidFill>
                            <a:schemeClr val="tx1"/>
                          </a:solidFill>
                          <a:effectLst/>
                          <a:latin typeface="Times New Roman" pitchFamily="18" charset="0"/>
                          <a:cs typeface="Zar" pitchFamily="2" charset="-78"/>
                        </a:rPr>
                        <a:t>(4) 75</a:t>
                      </a:r>
                      <a:endParaRPr kumimoji="0" lang="fa-IR" sz="3200" b="1" i="0" u="none" strike="noStrike" cap="none" normalizeH="0" baseline="0" smtClean="0">
                        <a:ln>
                          <a:noFill/>
                        </a:ln>
                        <a:solidFill>
                          <a:schemeClr val="tx1"/>
                        </a:solidFill>
                        <a:effectLst/>
                        <a:latin typeface="Arial" pitchFamily="34" charset="0"/>
                        <a:cs typeface="Zar" pitchFamily="2" charset="-78"/>
                      </a:endParaRPr>
                    </a:p>
                  </a:txBody>
                  <a:tcPr horzOverflow="overflow">
                    <a:lnL w="12700" cap="flat" cmpd="sng" algn="ctr">
                      <a:solidFill>
                        <a:schemeClr val="tx1"/>
                      </a:solidFill>
                      <a:prstDash val="solid"/>
                      <a:round/>
                      <a:headEnd type="none" w="med" len="med"/>
                      <a:tailEnd type="none" w="med" len="med"/>
                    </a:lnL>
                    <a:lnR cap="flat">
                      <a:noFill/>
                    </a:lnR>
                    <a:lnT w="12700" cap="flat" cmpd="sng" algn="ctr">
                      <a:solidFill>
                        <a:srgbClr val="000000"/>
                      </a:solidFill>
                      <a:prstDash val="solid"/>
                      <a:round/>
                      <a:headEnd type="none" w="med" len="med"/>
                      <a:tailEnd type="none" w="med" len="med"/>
                    </a:lnT>
                    <a:lnB cap="flat">
                      <a:noFill/>
                    </a:lnB>
                    <a:lnTlToBr>
                      <a:noFill/>
                    </a:lnTlToBr>
                    <a:lnBlToTr>
                      <a:noFill/>
                    </a:lnBlToTr>
                    <a:noFill/>
                  </a:tcPr>
                </a:tc>
                <a:extLst>
                  <a:ext uri="{0D108BD9-81ED-4DB2-BD59-A6C34878D82A}">
                    <a16:rowId xmlns:a16="http://schemas.microsoft.com/office/drawing/2014/main" val="10001"/>
                  </a:ext>
                </a:extLst>
              </a:tr>
            </a:tbl>
          </a:graphicData>
        </a:graphic>
      </p:graphicFrame>
      <p:sp>
        <p:nvSpPr>
          <p:cNvPr id="272399" name="Rectangle 15"/>
          <p:cNvSpPr>
            <a:spLocks noChangeArrowheads="1"/>
          </p:cNvSpPr>
          <p:nvPr/>
        </p:nvSpPr>
        <p:spPr bwMode="auto">
          <a:xfrm>
            <a:off x="1141413" y="1743075"/>
            <a:ext cx="6870700" cy="1066800"/>
          </a:xfrm>
          <a:prstGeom prst="rect">
            <a:avLst/>
          </a:prstGeom>
          <a:noFill/>
          <a:ln w="9525">
            <a:noFill/>
            <a:miter lim="800000"/>
            <a:headEnd/>
            <a:tailEnd/>
          </a:ln>
          <a:effectLst/>
        </p:spPr>
        <p:txBody>
          <a:bodyPr wrap="none">
            <a:spAutoFit/>
          </a:bodyPr>
          <a:lstStyle/>
          <a:p>
            <a:pPr eaLnBrk="1" hangingPunct="1"/>
            <a:r>
              <a:rPr lang="fa-IR" sz="3200">
                <a:latin typeface="Times New Roman" pitchFamily="18" charset="0"/>
                <a:cs typeface="Zar" pitchFamily="2" charset="-78"/>
              </a:rPr>
              <a:t>مبلغ 75 ريال حساب اثاثه اداري كاهش مي</a:t>
            </a:r>
            <a:r>
              <a:rPr lang="fa-IR" sz="3200">
                <a:latin typeface="Times New Roman" pitchFamily="18" charset="0"/>
                <a:cs typeface="Times New Roman" pitchFamily="18" charset="0"/>
              </a:rPr>
              <a:t>‌</a:t>
            </a:r>
            <a:r>
              <a:rPr lang="fa-IR" sz="3200">
                <a:latin typeface="Times New Roman" pitchFamily="18" charset="0"/>
                <a:cs typeface="Zar" pitchFamily="2" charset="-78"/>
              </a:rPr>
              <a:t>يابد</a:t>
            </a:r>
          </a:p>
          <a:p>
            <a:pPr eaLnBrk="1" hangingPunct="1"/>
            <a:r>
              <a:rPr lang="fa-IR" sz="3200">
                <a:latin typeface="Times New Roman" pitchFamily="18" charset="0"/>
                <a:cs typeface="Zar" pitchFamily="2" charset="-78"/>
              </a:rPr>
              <a:t> كاهش اثاثه اداري در بستانكار ثبت مي</a:t>
            </a:r>
            <a:r>
              <a:rPr lang="fa-IR" sz="3200">
                <a:latin typeface="Times New Roman" pitchFamily="18" charset="0"/>
                <a:cs typeface="Times New Roman" pitchFamily="18" charset="0"/>
              </a:rPr>
              <a:t>‌</a:t>
            </a:r>
            <a:r>
              <a:rPr lang="fa-IR" sz="3200">
                <a:latin typeface="Times New Roman" pitchFamily="18" charset="0"/>
                <a:cs typeface="Zar" pitchFamily="2" charset="-78"/>
              </a:rPr>
              <a:t>شود</a:t>
            </a:r>
            <a:endParaRPr lang="en-US" sz="3200">
              <a:latin typeface="Times New Roman" pitchFamily="18" charset="0"/>
              <a:cs typeface="Zar" pitchFamily="2" charset="-78"/>
            </a:endParaRPr>
          </a:p>
        </p:txBody>
      </p:sp>
    </p:spTree>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73410" name="Rectangle 2"/>
          <p:cNvSpPr>
            <a:spLocks noGrp="1" noChangeArrowheads="1"/>
          </p:cNvSpPr>
          <p:nvPr>
            <p:ph type="title"/>
          </p:nvPr>
        </p:nvSpPr>
        <p:spPr>
          <a:xfrm>
            <a:off x="755650" y="1773238"/>
            <a:ext cx="7772400" cy="1554162"/>
          </a:xfrm>
        </p:spPr>
        <p:txBody>
          <a:bodyPr/>
          <a:lstStyle/>
          <a:p>
            <a:r>
              <a:rPr lang="fa-IR" sz="3200">
                <a:solidFill>
                  <a:schemeClr val="tx1"/>
                </a:solidFill>
              </a:rPr>
              <a:t>وجه دريافتي بابت مرجوع نمودن اثاثه اداري موجب افزايش حساب صندوق مي‌شود افزايش در حساب صندوق در بدهكار ثبت مي‌شود.</a:t>
            </a:r>
            <a:endParaRPr lang="en-US" sz="3200">
              <a:solidFill>
                <a:schemeClr val="tx1"/>
              </a:solidFill>
            </a:endParaRPr>
          </a:p>
        </p:txBody>
      </p:sp>
      <p:graphicFrame>
        <p:nvGraphicFramePr>
          <p:cNvPr id="273425" name="Group 17"/>
          <p:cNvGraphicFramePr>
            <a:graphicFrameLocks noGrp="1"/>
          </p:cNvGraphicFramePr>
          <p:nvPr>
            <p:ph type="tbl" idx="1"/>
          </p:nvPr>
        </p:nvGraphicFramePr>
        <p:xfrm>
          <a:off x="2771775" y="4221163"/>
          <a:ext cx="3560763" cy="1462087"/>
        </p:xfrm>
        <a:graphic>
          <a:graphicData uri="http://schemas.openxmlformats.org/drawingml/2006/table">
            <a:tbl>
              <a:tblPr rtl="1"/>
              <a:tblGrid>
                <a:gridCol w="1625600">
                  <a:extLst>
                    <a:ext uri="{9D8B030D-6E8A-4147-A177-3AD203B41FA5}">
                      <a16:colId xmlns:a16="http://schemas.microsoft.com/office/drawing/2014/main" val="20000"/>
                    </a:ext>
                  </a:extLst>
                </a:gridCol>
                <a:gridCol w="1935163">
                  <a:extLst>
                    <a:ext uri="{9D8B030D-6E8A-4147-A177-3AD203B41FA5}">
                      <a16:colId xmlns:a16="http://schemas.microsoft.com/office/drawing/2014/main" val="20001"/>
                    </a:ext>
                  </a:extLst>
                </a:gridCol>
              </a:tblGrid>
              <a:tr h="334963">
                <a:tc gridSpan="2">
                  <a:txBody>
                    <a:bodyPr/>
                    <a:lstStyle/>
                    <a:p>
                      <a:pPr marL="342900" marR="0" lvl="0" indent="-342900" algn="ctr" defTabSz="914400" rtl="1" eaLnBrk="1" fontAlgn="base" latinLnBrk="0" hangingPunct="1">
                        <a:lnSpc>
                          <a:spcPct val="100000"/>
                        </a:lnSpc>
                        <a:spcBef>
                          <a:spcPct val="0"/>
                        </a:spcBef>
                        <a:spcAft>
                          <a:spcPct val="0"/>
                        </a:spcAft>
                        <a:buClrTx/>
                        <a:buSzPct val="85000"/>
                        <a:buFontTx/>
                        <a:buNone/>
                        <a:tabLst>
                          <a:tab pos="1349375" algn="l"/>
                        </a:tabLst>
                      </a:pPr>
                      <a:r>
                        <a:rPr kumimoji="0" lang="fa-IR" sz="2800" b="1" i="0" u="none" strike="noStrike" cap="none" normalizeH="0" baseline="0" smtClean="0">
                          <a:ln>
                            <a:noFill/>
                          </a:ln>
                          <a:solidFill>
                            <a:schemeClr val="tx1"/>
                          </a:solidFill>
                          <a:effectLst/>
                          <a:latin typeface="Times New Roman" pitchFamily="18" charset="0"/>
                          <a:ea typeface="Times New Roman" pitchFamily="18" charset="0"/>
                          <a:cs typeface="B Lotus" pitchFamily="2" charset="-78"/>
                        </a:rPr>
                        <a:t>صندوق</a:t>
                      </a:r>
                      <a:endParaRPr kumimoji="0" lang="fa-IR" sz="2800" b="1" i="0" u="none" strike="noStrike" cap="none" normalizeH="0" baseline="0" smtClean="0">
                        <a:ln>
                          <a:noFill/>
                        </a:ln>
                        <a:solidFill>
                          <a:schemeClr val="tx1"/>
                        </a:solidFill>
                        <a:effectLst/>
                        <a:latin typeface="Arial" pitchFamily="34" charset="0"/>
                        <a:ea typeface="Times New Roman" pitchFamily="18" charset="0"/>
                        <a:cs typeface="B Lotus" pitchFamily="2" charset="-78"/>
                      </a:endParaRPr>
                    </a:p>
                  </a:txBody>
                  <a:tcPr horzOverflow="overflow">
                    <a:lnL cap="flat">
                      <a:noFill/>
                    </a:lnL>
                    <a:lnR cap="flat">
                      <a:noFill/>
                    </a:lnR>
                    <a:lnT cap="flat">
                      <a:noFill/>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pPr rtl="1"/>
                      <a:endParaRPr lang="fa-IR"/>
                    </a:p>
                  </a:txBody>
                  <a:tcPr/>
                </a:tc>
                <a:extLst>
                  <a:ext uri="{0D108BD9-81ED-4DB2-BD59-A6C34878D82A}">
                    <a16:rowId xmlns:a16="http://schemas.microsoft.com/office/drawing/2014/main" val="10000"/>
                  </a:ext>
                </a:extLst>
              </a:tr>
              <a:tr h="584200">
                <a:tc>
                  <a:txBody>
                    <a:bodyPr/>
                    <a:lstStyle/>
                    <a:p>
                      <a:pPr marL="342900" marR="0" lvl="0" indent="-342900" algn="r" defTabSz="914400" rtl="1" eaLnBrk="1" fontAlgn="base" latinLnBrk="0" hangingPunct="1">
                        <a:lnSpc>
                          <a:spcPct val="100000"/>
                        </a:lnSpc>
                        <a:spcBef>
                          <a:spcPct val="0"/>
                        </a:spcBef>
                        <a:spcAft>
                          <a:spcPct val="0"/>
                        </a:spcAft>
                        <a:buClrTx/>
                        <a:buSzPct val="85000"/>
                        <a:buFontTx/>
                        <a:buNone/>
                        <a:tabLst>
                          <a:tab pos="1349375" algn="l"/>
                        </a:tabLst>
                      </a:pPr>
                      <a:r>
                        <a:rPr kumimoji="0" lang="fa-IR" sz="2800" b="1" i="0" u="none" strike="noStrike" cap="none" normalizeH="0" baseline="0" smtClean="0">
                          <a:ln>
                            <a:noFill/>
                          </a:ln>
                          <a:solidFill>
                            <a:schemeClr val="tx1"/>
                          </a:solidFill>
                          <a:effectLst/>
                          <a:latin typeface="Times New Roman" pitchFamily="18" charset="0"/>
                          <a:ea typeface="Times New Roman" pitchFamily="18" charset="0"/>
                          <a:cs typeface="B Lotus" pitchFamily="2" charset="-78"/>
                        </a:rPr>
                        <a:t>(1) 750/3</a:t>
                      </a:r>
                      <a:endParaRPr kumimoji="0" lang="en-US" sz="2800" b="1" i="0" u="none" strike="noStrike" cap="none" normalizeH="0" baseline="0" smtClean="0">
                        <a:ln>
                          <a:noFill/>
                        </a:ln>
                        <a:solidFill>
                          <a:schemeClr val="tx1"/>
                        </a:solidFill>
                        <a:effectLst/>
                        <a:latin typeface="Times New Roman" pitchFamily="18" charset="0"/>
                        <a:ea typeface="Times New Roman" pitchFamily="18" charset="0"/>
                        <a:cs typeface="B Lotus" pitchFamily="2" charset="-78"/>
                      </a:endParaRPr>
                    </a:p>
                    <a:p>
                      <a:pPr marL="342900" marR="0" lvl="0" indent="-342900" algn="r" defTabSz="914400" rtl="1" eaLnBrk="0" fontAlgn="base" latinLnBrk="0" hangingPunct="0">
                        <a:lnSpc>
                          <a:spcPct val="100000"/>
                        </a:lnSpc>
                        <a:spcBef>
                          <a:spcPct val="0"/>
                        </a:spcBef>
                        <a:spcAft>
                          <a:spcPct val="0"/>
                        </a:spcAft>
                        <a:buClrTx/>
                        <a:buSzPct val="85000"/>
                        <a:buFontTx/>
                        <a:buNone/>
                        <a:tabLst>
                          <a:tab pos="1349375" algn="l"/>
                        </a:tabLst>
                      </a:pPr>
                      <a:r>
                        <a:rPr kumimoji="0" lang="fa-IR" sz="2800" b="1" i="0" u="none" strike="noStrike" cap="none" normalizeH="0" baseline="0" smtClean="0">
                          <a:ln>
                            <a:noFill/>
                          </a:ln>
                          <a:solidFill>
                            <a:schemeClr val="tx1"/>
                          </a:solidFill>
                          <a:effectLst/>
                          <a:latin typeface="Times New Roman" pitchFamily="18" charset="0"/>
                          <a:ea typeface="Times New Roman" pitchFamily="18" charset="0"/>
                          <a:cs typeface="B Lotus" pitchFamily="2" charset="-78"/>
                        </a:rPr>
                        <a:t>(4) 75</a:t>
                      </a:r>
                      <a:endParaRPr kumimoji="0" lang="fa-IR" sz="2800" b="1" i="0" u="none" strike="noStrike" cap="none" normalizeH="0" baseline="0" smtClean="0">
                        <a:ln>
                          <a:noFill/>
                        </a:ln>
                        <a:solidFill>
                          <a:schemeClr val="tx1"/>
                        </a:solidFill>
                        <a:effectLst/>
                        <a:latin typeface="Arial" pitchFamily="34" charset="0"/>
                        <a:cs typeface="Zar" pitchFamily="2" charset="-78"/>
                      </a:endParaRPr>
                    </a:p>
                  </a:txBody>
                  <a:tcPr horzOverflow="overflow">
                    <a:lnL cap="flat">
                      <a:noFill/>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cap="flat">
                      <a:noFill/>
                    </a:lnB>
                    <a:lnTlToBr>
                      <a:noFill/>
                    </a:lnTlToBr>
                    <a:lnBlToTr>
                      <a:noFill/>
                    </a:lnBlToTr>
                    <a:noFill/>
                  </a:tcPr>
                </a:tc>
                <a:tc>
                  <a:txBody>
                    <a:bodyPr/>
                    <a:lstStyle/>
                    <a:p>
                      <a:pPr marL="342900" marR="0" lvl="0" indent="-342900" algn="r" defTabSz="914400" rtl="1" eaLnBrk="1" fontAlgn="base" latinLnBrk="0" hangingPunct="1">
                        <a:lnSpc>
                          <a:spcPct val="100000"/>
                        </a:lnSpc>
                        <a:spcBef>
                          <a:spcPct val="0"/>
                        </a:spcBef>
                        <a:spcAft>
                          <a:spcPct val="0"/>
                        </a:spcAft>
                        <a:buClrTx/>
                        <a:buSzPct val="85000"/>
                        <a:buFontTx/>
                        <a:buNone/>
                        <a:tabLst>
                          <a:tab pos="1349375" algn="l"/>
                        </a:tabLst>
                      </a:pPr>
                      <a:r>
                        <a:rPr kumimoji="0" lang="fa-IR" sz="2800" b="1" i="0" u="none" strike="noStrike" cap="none" normalizeH="0" baseline="0" smtClean="0">
                          <a:ln>
                            <a:noFill/>
                          </a:ln>
                          <a:solidFill>
                            <a:schemeClr val="tx1"/>
                          </a:solidFill>
                          <a:effectLst/>
                          <a:latin typeface="Times New Roman" pitchFamily="18" charset="0"/>
                          <a:ea typeface="Times New Roman" pitchFamily="18" charset="0"/>
                          <a:cs typeface="B Lotus" pitchFamily="2" charset="-78"/>
                        </a:rPr>
                        <a:t>(2) 250</a:t>
                      </a:r>
                      <a:endParaRPr kumimoji="0" lang="fa-IR" sz="2800" b="1" i="0" u="none" strike="noStrike" cap="none" normalizeH="0" baseline="0" smtClean="0">
                        <a:ln>
                          <a:noFill/>
                        </a:ln>
                        <a:solidFill>
                          <a:schemeClr val="tx1"/>
                        </a:solidFill>
                        <a:effectLst/>
                        <a:latin typeface="Arial" pitchFamily="34" charset="0"/>
                        <a:ea typeface="Times New Roman" pitchFamily="18" charset="0"/>
                        <a:cs typeface="B Lotus" pitchFamily="2" charset="-78"/>
                      </a:endParaRPr>
                    </a:p>
                  </a:txBody>
                  <a:tcPr horzOverflow="overflow">
                    <a:lnL w="12700" cap="flat" cmpd="sng" algn="ctr">
                      <a:solidFill>
                        <a:schemeClr val="tx1"/>
                      </a:solidFill>
                      <a:prstDash val="solid"/>
                      <a:round/>
                      <a:headEnd type="none" w="med" len="med"/>
                      <a:tailEnd type="none" w="med" len="med"/>
                    </a:lnL>
                    <a:lnR cap="flat">
                      <a:noFill/>
                    </a:lnR>
                    <a:lnT w="12700" cap="flat" cmpd="sng" algn="ctr">
                      <a:solidFill>
                        <a:srgbClr val="000000"/>
                      </a:solidFill>
                      <a:prstDash val="solid"/>
                      <a:round/>
                      <a:headEnd type="none" w="med" len="med"/>
                      <a:tailEnd type="none" w="med" len="med"/>
                    </a:lnT>
                    <a:lnB cap="flat">
                      <a:noFill/>
                    </a:lnB>
                    <a:lnTlToBr>
                      <a:noFill/>
                    </a:lnTlToBr>
                    <a:lnBlToTr>
                      <a:noFill/>
                    </a:lnBlToTr>
                    <a:noFill/>
                  </a:tcPr>
                </a:tc>
                <a:extLst>
                  <a:ext uri="{0D108BD9-81ED-4DB2-BD59-A6C34878D82A}">
                    <a16:rowId xmlns:a16="http://schemas.microsoft.com/office/drawing/2014/main" val="10001"/>
                  </a:ext>
                </a:extLst>
              </a:tr>
            </a:tbl>
          </a:graphicData>
        </a:graphic>
      </p:graphicFrame>
    </p:spTree>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74434" name="Rectangle 2"/>
          <p:cNvSpPr>
            <a:spLocks noGrp="1" noChangeArrowheads="1"/>
          </p:cNvSpPr>
          <p:nvPr>
            <p:ph type="title"/>
          </p:nvPr>
        </p:nvSpPr>
        <p:spPr>
          <a:xfrm>
            <a:off x="1093788" y="603250"/>
            <a:ext cx="7772400" cy="823913"/>
          </a:xfrm>
        </p:spPr>
        <p:txBody>
          <a:bodyPr/>
          <a:lstStyle/>
          <a:p>
            <a:r>
              <a:rPr lang="fa-IR" sz="4800"/>
              <a:t>فعاليت شماره 5:</a:t>
            </a:r>
            <a:endParaRPr lang="en-US" sz="4800"/>
          </a:p>
        </p:txBody>
      </p:sp>
      <p:sp>
        <p:nvSpPr>
          <p:cNvPr id="274435" name="Rectangle 3"/>
          <p:cNvSpPr>
            <a:spLocks noGrp="1" noChangeArrowheads="1"/>
          </p:cNvSpPr>
          <p:nvPr>
            <p:ph idx="1"/>
          </p:nvPr>
        </p:nvSpPr>
        <p:spPr>
          <a:xfrm>
            <a:off x="611188" y="1989138"/>
            <a:ext cx="7847012" cy="1920875"/>
          </a:xfrm>
        </p:spPr>
        <p:txBody>
          <a:bodyPr/>
          <a:lstStyle/>
          <a:p>
            <a:pPr>
              <a:buFontTx/>
              <a:buNone/>
            </a:pPr>
            <a:r>
              <a:rPr lang="fa-IR" sz="4000"/>
              <a:t>مبلغ 400 ريال وجوه دريافتي از مشتريان بابت خدمات انجام شده به حساب صندوق واريز مي‌شود.</a:t>
            </a:r>
            <a:endParaRPr lang="en-US" sz="4000"/>
          </a:p>
        </p:txBody>
      </p:sp>
      <p:sp>
        <p:nvSpPr>
          <p:cNvPr id="4" name="Footer Placeholder 3"/>
          <p:cNvSpPr>
            <a:spLocks noGrp="1"/>
          </p:cNvSpPr>
          <p:nvPr>
            <p:ph type="ftr" sz="quarter" idx="11"/>
          </p:nvPr>
        </p:nvSpPr>
        <p:spPr/>
        <p:txBody>
          <a:bodyPr/>
          <a:lstStyle/>
          <a:p>
            <a:endParaRPr kumimoji="0" lang="en-US" dirty="0"/>
          </a:p>
        </p:txBody>
      </p:sp>
    </p:spTree>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75458" name="Rectangle 2"/>
          <p:cNvSpPr>
            <a:spLocks noGrp="1" noChangeArrowheads="1"/>
          </p:cNvSpPr>
          <p:nvPr>
            <p:ph type="title"/>
          </p:nvPr>
        </p:nvSpPr>
        <p:spPr>
          <a:xfrm>
            <a:off x="1093788" y="512763"/>
            <a:ext cx="7772400" cy="914400"/>
          </a:xfrm>
        </p:spPr>
        <p:txBody>
          <a:bodyPr/>
          <a:lstStyle/>
          <a:p>
            <a:r>
              <a:rPr lang="fa-IR" sz="5400"/>
              <a:t>تحليل :</a:t>
            </a:r>
            <a:endParaRPr lang="en-US" sz="5400"/>
          </a:p>
        </p:txBody>
      </p:sp>
      <p:sp>
        <p:nvSpPr>
          <p:cNvPr id="275459" name="Rectangle 3"/>
          <p:cNvSpPr>
            <a:spLocks noGrp="1" noChangeArrowheads="1"/>
          </p:cNvSpPr>
          <p:nvPr>
            <p:ph idx="1"/>
          </p:nvPr>
        </p:nvSpPr>
        <p:spPr>
          <a:xfrm>
            <a:off x="611188" y="1989138"/>
            <a:ext cx="7847012" cy="3749675"/>
          </a:xfrm>
        </p:spPr>
        <p:txBody>
          <a:bodyPr/>
          <a:lstStyle/>
          <a:p>
            <a:r>
              <a:rPr lang="fa-IR" sz="4000"/>
              <a:t>قبلاً گفته شد كه درآمدها موجب افزايش حساب حقوق صاحبان سرمايه مي‌شوند. به منظور تفكيك حسابهاي درآمد از درج آن در ذيل حساب سرمايه خودداري و براي آن حسابي جداگانه در نظر گرفته مي‌شود.</a:t>
            </a:r>
            <a:endParaRPr lang="en-US" sz="4000"/>
          </a:p>
        </p:txBody>
      </p:sp>
      <p:sp>
        <p:nvSpPr>
          <p:cNvPr id="4" name="Footer Placeholder 3"/>
          <p:cNvSpPr>
            <a:spLocks noGrp="1"/>
          </p:cNvSpPr>
          <p:nvPr>
            <p:ph type="ftr" sz="quarter" idx="11"/>
          </p:nvPr>
        </p:nvSpPr>
        <p:spPr/>
        <p:txBody>
          <a:bodyPr/>
          <a:lstStyle/>
          <a:p>
            <a:endParaRPr kumimoji="0" lang="en-US" dirty="0"/>
          </a:p>
        </p:txBody>
      </p:sp>
    </p:spTree>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76483" name="Rectangle 3"/>
          <p:cNvSpPr>
            <a:spLocks noGrp="1" noChangeArrowheads="1"/>
          </p:cNvSpPr>
          <p:nvPr>
            <p:ph type="body" sz="half" idx="1"/>
          </p:nvPr>
        </p:nvSpPr>
        <p:spPr>
          <a:xfrm>
            <a:off x="757238" y="2074863"/>
            <a:ext cx="7554912" cy="1373187"/>
          </a:xfrm>
        </p:spPr>
        <p:txBody>
          <a:bodyPr/>
          <a:lstStyle/>
          <a:p>
            <a:pPr>
              <a:buFontTx/>
              <a:buNone/>
            </a:pPr>
            <a:r>
              <a:rPr lang="fa-IR" sz="2800"/>
              <a:t>* چون افزايش در حساب حقوق صاحبان سرمايه در بستانكار آن درج مي‌شد پس از افزايش در درآمد نيز در قسمت بستانكار نوشته مي‌شود لذا:</a:t>
            </a:r>
            <a:endParaRPr lang="en-US" sz="2800"/>
          </a:p>
        </p:txBody>
      </p:sp>
      <p:graphicFrame>
        <p:nvGraphicFramePr>
          <p:cNvPr id="276509" name="Group 29"/>
          <p:cNvGraphicFramePr>
            <a:graphicFrameLocks noGrp="1"/>
          </p:cNvGraphicFramePr>
          <p:nvPr>
            <p:ph sz="half" idx="2"/>
          </p:nvPr>
        </p:nvGraphicFramePr>
        <p:xfrm>
          <a:off x="1908175" y="3822700"/>
          <a:ext cx="3743325" cy="1417638"/>
        </p:xfrm>
        <a:graphic>
          <a:graphicData uri="http://schemas.openxmlformats.org/drawingml/2006/table">
            <a:tbl>
              <a:tblPr rtl="1"/>
              <a:tblGrid>
                <a:gridCol w="806450">
                  <a:extLst>
                    <a:ext uri="{9D8B030D-6E8A-4147-A177-3AD203B41FA5}">
                      <a16:colId xmlns:a16="http://schemas.microsoft.com/office/drawing/2014/main" val="20000"/>
                    </a:ext>
                  </a:extLst>
                </a:gridCol>
                <a:gridCol w="809625">
                  <a:extLst>
                    <a:ext uri="{9D8B030D-6E8A-4147-A177-3AD203B41FA5}">
                      <a16:colId xmlns:a16="http://schemas.microsoft.com/office/drawing/2014/main" val="20001"/>
                    </a:ext>
                  </a:extLst>
                </a:gridCol>
                <a:gridCol w="808037">
                  <a:extLst>
                    <a:ext uri="{9D8B030D-6E8A-4147-A177-3AD203B41FA5}">
                      <a16:colId xmlns:a16="http://schemas.microsoft.com/office/drawing/2014/main" val="20002"/>
                    </a:ext>
                  </a:extLst>
                </a:gridCol>
                <a:gridCol w="1319213">
                  <a:extLst>
                    <a:ext uri="{9D8B030D-6E8A-4147-A177-3AD203B41FA5}">
                      <a16:colId xmlns:a16="http://schemas.microsoft.com/office/drawing/2014/main" val="20003"/>
                    </a:ext>
                  </a:extLst>
                </a:gridCol>
              </a:tblGrid>
              <a:tr h="595313">
                <a:tc>
                  <a:txBody>
                    <a:bodyPr/>
                    <a:lstStyle/>
                    <a:p>
                      <a:pPr marL="342900" marR="0" lvl="0" indent="-342900" algn="ctr" defTabSz="914400" rtl="1" eaLnBrk="1" fontAlgn="base" latinLnBrk="0" hangingPunct="1">
                        <a:lnSpc>
                          <a:spcPct val="100000"/>
                        </a:lnSpc>
                        <a:spcBef>
                          <a:spcPct val="0"/>
                        </a:spcBef>
                        <a:spcAft>
                          <a:spcPct val="0"/>
                        </a:spcAft>
                        <a:buClrTx/>
                        <a:buSzPct val="85000"/>
                        <a:buFontTx/>
                        <a:buNone/>
                        <a:tabLst>
                          <a:tab pos="1349375" algn="l"/>
                        </a:tabLst>
                      </a:pPr>
                      <a:r>
                        <a:rPr kumimoji="0" lang="fa-IR" sz="2000" b="1" i="0" u="none" strike="noStrike" cap="none" normalizeH="0" baseline="0" smtClean="0">
                          <a:ln>
                            <a:noFill/>
                          </a:ln>
                          <a:solidFill>
                            <a:schemeClr val="tx1"/>
                          </a:solidFill>
                          <a:effectLst/>
                          <a:latin typeface="Times New Roman" pitchFamily="18" charset="0"/>
                          <a:cs typeface="Zar" pitchFamily="2" charset="-78"/>
                        </a:rPr>
                        <a:t>بد</a:t>
                      </a:r>
                      <a:endParaRPr kumimoji="0" lang="fa-IR" sz="2800" b="1" i="0" u="none" strike="noStrike" cap="none" normalizeH="0" baseline="0" smtClean="0">
                        <a:ln>
                          <a:noFill/>
                        </a:ln>
                        <a:solidFill>
                          <a:schemeClr val="tx1"/>
                        </a:solidFill>
                        <a:effectLst/>
                        <a:latin typeface="Arial" pitchFamily="34" charset="0"/>
                        <a:cs typeface="Zar" pitchFamily="2" charset="-78"/>
                      </a:endParaRPr>
                    </a:p>
                  </a:txBody>
                  <a:tcPr horzOverflow="overflow">
                    <a:lnL cap="flat">
                      <a:noFill/>
                    </a:lnL>
                    <a:lnR>
                      <a:noFill/>
                    </a:lnR>
                    <a:lnT cap="flat">
                      <a:noFill/>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342900" marR="0" lvl="0" indent="-342900" algn="ctr" defTabSz="914400" rtl="1" eaLnBrk="1" fontAlgn="base" latinLnBrk="0" hangingPunct="1">
                        <a:lnSpc>
                          <a:spcPct val="100000"/>
                        </a:lnSpc>
                        <a:spcBef>
                          <a:spcPct val="0"/>
                        </a:spcBef>
                        <a:spcAft>
                          <a:spcPct val="0"/>
                        </a:spcAft>
                        <a:buClrTx/>
                        <a:buSzPct val="85000"/>
                        <a:buFontTx/>
                        <a:buNone/>
                        <a:tabLst>
                          <a:tab pos="1349375" algn="l"/>
                        </a:tabLst>
                      </a:pPr>
                      <a:r>
                        <a:rPr kumimoji="0" lang="fa-IR" sz="2000" b="1" i="0" u="none" strike="noStrike" cap="none" normalizeH="0" baseline="0" smtClean="0">
                          <a:ln>
                            <a:noFill/>
                          </a:ln>
                          <a:solidFill>
                            <a:schemeClr val="tx1"/>
                          </a:solidFill>
                          <a:effectLst/>
                          <a:latin typeface="Times New Roman" pitchFamily="18" charset="0"/>
                          <a:cs typeface="Zar" pitchFamily="2" charset="-78"/>
                        </a:rPr>
                        <a:t>حساب درآمد</a:t>
                      </a:r>
                      <a:endParaRPr kumimoji="0" lang="fa-IR" sz="2800" b="1" i="0" u="none" strike="noStrike" cap="none" normalizeH="0" baseline="0" smtClean="0">
                        <a:ln>
                          <a:noFill/>
                        </a:ln>
                        <a:solidFill>
                          <a:schemeClr val="tx1"/>
                        </a:solidFill>
                        <a:effectLst/>
                        <a:latin typeface="Arial" pitchFamily="34" charset="0"/>
                        <a:cs typeface="Zar" pitchFamily="2" charset="-78"/>
                      </a:endParaRPr>
                    </a:p>
                  </a:txBody>
                  <a:tcPr horzOverflow="overflow">
                    <a:lnL>
                      <a:noFill/>
                    </a:lnL>
                    <a:lnR>
                      <a:noFill/>
                    </a:lnR>
                    <a:lnT cap="flat">
                      <a:noFill/>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pPr rtl="1"/>
                      <a:endParaRPr lang="fa-IR"/>
                    </a:p>
                  </a:txBody>
                  <a:tcPr/>
                </a:tc>
                <a:tc>
                  <a:txBody>
                    <a:bodyPr/>
                    <a:lstStyle/>
                    <a:p>
                      <a:pPr marL="342900" marR="0" lvl="0" indent="-342900" algn="ctr" defTabSz="914400" rtl="1" eaLnBrk="1" fontAlgn="base" latinLnBrk="0" hangingPunct="1">
                        <a:lnSpc>
                          <a:spcPct val="100000"/>
                        </a:lnSpc>
                        <a:spcBef>
                          <a:spcPct val="0"/>
                        </a:spcBef>
                        <a:spcAft>
                          <a:spcPct val="0"/>
                        </a:spcAft>
                        <a:buClrTx/>
                        <a:buSzPct val="85000"/>
                        <a:buFontTx/>
                        <a:buNone/>
                        <a:tabLst>
                          <a:tab pos="1349375" algn="l"/>
                        </a:tabLst>
                      </a:pPr>
                      <a:r>
                        <a:rPr kumimoji="0" lang="fa-IR" sz="1800" b="1" i="0" u="none" strike="noStrike" cap="none" normalizeH="0" baseline="0" smtClean="0">
                          <a:ln>
                            <a:noFill/>
                          </a:ln>
                          <a:solidFill>
                            <a:schemeClr val="tx1"/>
                          </a:solidFill>
                          <a:effectLst/>
                          <a:latin typeface="Times New Roman" pitchFamily="18" charset="0"/>
                          <a:cs typeface="Zar" pitchFamily="2" charset="-78"/>
                        </a:rPr>
                        <a:t>بس</a:t>
                      </a:r>
                      <a:endParaRPr kumimoji="0" lang="fa-IR" sz="2400" b="1" i="0" u="none" strike="noStrike" cap="none" normalizeH="0" baseline="0" smtClean="0">
                        <a:ln>
                          <a:noFill/>
                        </a:ln>
                        <a:solidFill>
                          <a:schemeClr val="tx1"/>
                        </a:solidFill>
                        <a:effectLst/>
                        <a:latin typeface="Arial" pitchFamily="34" charset="0"/>
                        <a:cs typeface="Zar" pitchFamily="2" charset="-78"/>
                      </a:endParaRPr>
                    </a:p>
                  </a:txBody>
                  <a:tcPr horzOverflow="overflow">
                    <a:lnL>
                      <a:noFill/>
                    </a:lnL>
                    <a:lnR cap="flat">
                      <a:noFill/>
                    </a:lnR>
                    <a:lnT cap="flat">
                      <a:noFill/>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639763">
                <a:tc gridSpan="2">
                  <a:txBody>
                    <a:bodyPr/>
                    <a:lstStyle/>
                    <a:p>
                      <a:pPr marL="0" marR="0" lvl="0" indent="0" algn="r" defTabSz="914400" rtl="1" eaLnBrk="1" fontAlgn="base" latinLnBrk="0" hangingPunct="1">
                        <a:lnSpc>
                          <a:spcPct val="100000"/>
                        </a:lnSpc>
                        <a:spcBef>
                          <a:spcPct val="20000"/>
                        </a:spcBef>
                        <a:spcAft>
                          <a:spcPct val="0"/>
                        </a:spcAft>
                        <a:buClrTx/>
                        <a:buSzPct val="85000"/>
                        <a:buFontTx/>
                        <a:buNone/>
                        <a:tabLst/>
                      </a:pPr>
                      <a:endParaRPr kumimoji="0" lang="en-US" sz="4800" b="1" i="0" u="none" strike="noStrike" cap="none" normalizeH="0" baseline="0" smtClean="0">
                        <a:ln>
                          <a:noFill/>
                        </a:ln>
                        <a:solidFill>
                          <a:schemeClr val="tx1"/>
                        </a:solidFill>
                        <a:effectLst/>
                        <a:latin typeface="Arial" pitchFamily="34" charset="0"/>
                        <a:cs typeface="Zar" pitchFamily="2" charset="-78"/>
                      </a:endParaRPr>
                    </a:p>
                  </a:txBody>
                  <a:tcPr horzOverflow="overflow">
                    <a:lnL cap="flat">
                      <a:noFill/>
                    </a:lnL>
                    <a:lnR w="12700" cap="flat" cmpd="sng" algn="ctr">
                      <a:solidFill>
                        <a:schemeClr val="tx1"/>
                      </a:solidFill>
                      <a:prstDash val="solid"/>
                      <a:miter lim="800000"/>
                      <a:headEnd type="none" w="med" len="med"/>
                      <a:tailEnd type="none" w="med" len="med"/>
                    </a:lnR>
                    <a:lnT w="12700" cap="flat" cmpd="sng" algn="ctr">
                      <a:solidFill>
                        <a:srgbClr val="000000"/>
                      </a:solidFill>
                      <a:prstDash val="solid"/>
                      <a:round/>
                      <a:headEnd type="none" w="med" len="med"/>
                      <a:tailEnd type="none" w="med" len="med"/>
                    </a:lnT>
                    <a:lnB cap="flat">
                      <a:noFill/>
                    </a:lnB>
                    <a:lnTlToBr>
                      <a:noFill/>
                    </a:lnTlToBr>
                    <a:lnBlToTr>
                      <a:noFill/>
                    </a:lnBlToTr>
                    <a:noFill/>
                  </a:tcPr>
                </a:tc>
                <a:tc hMerge="1">
                  <a:txBody>
                    <a:bodyPr/>
                    <a:lstStyle/>
                    <a:p>
                      <a:pPr rtl="1"/>
                      <a:endParaRPr lang="fa-IR"/>
                    </a:p>
                  </a:txBody>
                  <a:tcPr/>
                </a:tc>
                <a:tc gridSpan="2">
                  <a:txBody>
                    <a:bodyPr/>
                    <a:lstStyle/>
                    <a:p>
                      <a:pPr marL="342900" marR="0" lvl="0" indent="-342900" algn="r" defTabSz="914400" rtl="1" eaLnBrk="1" fontAlgn="base" latinLnBrk="0" hangingPunct="1">
                        <a:lnSpc>
                          <a:spcPct val="100000"/>
                        </a:lnSpc>
                        <a:spcBef>
                          <a:spcPct val="0"/>
                        </a:spcBef>
                        <a:spcAft>
                          <a:spcPct val="0"/>
                        </a:spcAft>
                        <a:buClrTx/>
                        <a:buSzPct val="85000"/>
                        <a:buFontTx/>
                        <a:buNone/>
                        <a:tabLst>
                          <a:tab pos="1349375" algn="l"/>
                        </a:tabLst>
                      </a:pPr>
                      <a:r>
                        <a:rPr kumimoji="0" lang="fa-IR" sz="2800" b="1" i="0" u="none" strike="noStrike" cap="none" normalizeH="0" baseline="0" smtClean="0">
                          <a:ln>
                            <a:noFill/>
                          </a:ln>
                          <a:solidFill>
                            <a:schemeClr val="tx1"/>
                          </a:solidFill>
                          <a:effectLst/>
                          <a:latin typeface="Times New Roman" pitchFamily="18" charset="0"/>
                          <a:cs typeface="Zar" pitchFamily="2" charset="-78"/>
                        </a:rPr>
                        <a:t>(5)  400</a:t>
                      </a:r>
                      <a:endParaRPr kumimoji="0" lang="fa-IR" sz="3600" b="1" i="0" u="none" strike="noStrike" cap="none" normalizeH="0" baseline="0" smtClean="0">
                        <a:ln>
                          <a:noFill/>
                        </a:ln>
                        <a:solidFill>
                          <a:schemeClr val="tx1"/>
                        </a:solidFill>
                        <a:effectLst/>
                        <a:latin typeface="Arial" pitchFamily="34" charset="0"/>
                        <a:cs typeface="Zar" pitchFamily="2" charset="-78"/>
                      </a:endParaRPr>
                    </a:p>
                  </a:txBody>
                  <a:tcPr horzOverflow="overflow">
                    <a:lnL w="12700" cap="flat" cmpd="sng" algn="ctr">
                      <a:solidFill>
                        <a:schemeClr val="tx1"/>
                      </a:solidFill>
                      <a:prstDash val="solid"/>
                      <a:miter lim="800000"/>
                      <a:headEnd type="none" w="med" len="med"/>
                      <a:tailEnd type="none" w="med" len="med"/>
                    </a:lnL>
                    <a:lnR cap="flat">
                      <a:noFill/>
                    </a:lnR>
                    <a:lnT w="12700" cap="flat" cmpd="sng" algn="ctr">
                      <a:solidFill>
                        <a:srgbClr val="000000"/>
                      </a:solidFill>
                      <a:prstDash val="solid"/>
                      <a:round/>
                      <a:headEnd type="none" w="med" len="med"/>
                      <a:tailEnd type="none" w="med" len="med"/>
                    </a:lnT>
                    <a:lnB cap="flat">
                      <a:noFill/>
                    </a:lnB>
                    <a:lnTlToBr>
                      <a:noFill/>
                    </a:lnTlToBr>
                    <a:lnBlToTr>
                      <a:noFill/>
                    </a:lnBlToTr>
                    <a:noFill/>
                  </a:tcPr>
                </a:tc>
                <a:tc hMerge="1">
                  <a:txBody>
                    <a:bodyPr/>
                    <a:lstStyle/>
                    <a:p>
                      <a:pPr rtl="1"/>
                      <a:endParaRPr lang="fa-IR"/>
                    </a:p>
                  </a:txBody>
                  <a:tcPr/>
                </a:tc>
                <a:extLst>
                  <a:ext uri="{0D108BD9-81ED-4DB2-BD59-A6C34878D82A}">
                    <a16:rowId xmlns:a16="http://schemas.microsoft.com/office/drawing/2014/main" val="10001"/>
                  </a:ext>
                </a:extLst>
              </a:tr>
            </a:tbl>
          </a:graphicData>
        </a:graphic>
      </p:graphicFrame>
    </p:spTree>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77506" name="Rectangle 2"/>
          <p:cNvSpPr>
            <a:spLocks noGrp="1" noChangeArrowheads="1"/>
          </p:cNvSpPr>
          <p:nvPr>
            <p:ph type="title"/>
          </p:nvPr>
        </p:nvSpPr>
        <p:spPr/>
        <p:txBody>
          <a:bodyPr/>
          <a:lstStyle/>
          <a:p>
            <a:endParaRPr lang="en-US"/>
          </a:p>
        </p:txBody>
      </p:sp>
      <p:sp>
        <p:nvSpPr>
          <p:cNvPr id="277507" name="Rectangle 3"/>
          <p:cNvSpPr>
            <a:spLocks noGrp="1" noChangeArrowheads="1"/>
          </p:cNvSpPr>
          <p:nvPr>
            <p:ph idx="1"/>
          </p:nvPr>
        </p:nvSpPr>
        <p:spPr>
          <a:xfrm>
            <a:off x="611188" y="1989138"/>
            <a:ext cx="7847012" cy="2398712"/>
          </a:xfrm>
        </p:spPr>
        <p:txBody>
          <a:bodyPr/>
          <a:lstStyle/>
          <a:p>
            <a:r>
              <a:rPr lang="fa-IR" sz="3600"/>
              <a:t>علاوه بر حساب درآمد، واريز وجه نقد به حساب صندوق موجب افزايش آن مي‌گردد.</a:t>
            </a:r>
          </a:p>
          <a:p>
            <a:r>
              <a:rPr lang="fa-IR" sz="3600"/>
              <a:t>افزايش در حسابهاي دارائي در بدهكار ثبت مي‌شود.</a:t>
            </a:r>
            <a:endParaRPr lang="en-US" sz="3600"/>
          </a:p>
        </p:txBody>
      </p:sp>
      <p:sp>
        <p:nvSpPr>
          <p:cNvPr id="4" name="Footer Placeholder 3"/>
          <p:cNvSpPr>
            <a:spLocks noGrp="1"/>
          </p:cNvSpPr>
          <p:nvPr>
            <p:ph type="ftr" sz="quarter" idx="11"/>
          </p:nvPr>
        </p:nvSpPr>
        <p:spPr/>
        <p:txBody>
          <a:bodyPr/>
          <a:lstStyle/>
          <a:p>
            <a:endParaRPr kumimoji="0" lang="en-US" dirty="0"/>
          </a:p>
        </p:txBody>
      </p:sp>
    </p:spTree>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278552" name="Group 24"/>
          <p:cNvGraphicFramePr>
            <a:graphicFrameLocks noGrp="1"/>
          </p:cNvGraphicFramePr>
          <p:nvPr>
            <p:ph type="tbl" idx="1"/>
          </p:nvPr>
        </p:nvGraphicFramePr>
        <p:xfrm>
          <a:off x="2627313" y="2108200"/>
          <a:ext cx="4587875" cy="2130425"/>
        </p:xfrm>
        <a:graphic>
          <a:graphicData uri="http://schemas.openxmlformats.org/drawingml/2006/table">
            <a:tbl>
              <a:tblPr rtl="1"/>
              <a:tblGrid>
                <a:gridCol w="2095500">
                  <a:extLst>
                    <a:ext uri="{9D8B030D-6E8A-4147-A177-3AD203B41FA5}">
                      <a16:colId xmlns:a16="http://schemas.microsoft.com/office/drawing/2014/main" val="20000"/>
                    </a:ext>
                  </a:extLst>
                </a:gridCol>
                <a:gridCol w="2492375">
                  <a:extLst>
                    <a:ext uri="{9D8B030D-6E8A-4147-A177-3AD203B41FA5}">
                      <a16:colId xmlns:a16="http://schemas.microsoft.com/office/drawing/2014/main" val="20001"/>
                    </a:ext>
                  </a:extLst>
                </a:gridCol>
              </a:tblGrid>
              <a:tr h="357188">
                <a:tc gridSpan="2">
                  <a:txBody>
                    <a:bodyPr/>
                    <a:lstStyle/>
                    <a:p>
                      <a:pPr marL="342900" marR="0" lvl="0" indent="-342900" algn="ctr" defTabSz="914400" rtl="1" eaLnBrk="1" fontAlgn="base" latinLnBrk="0" hangingPunct="1">
                        <a:lnSpc>
                          <a:spcPct val="100000"/>
                        </a:lnSpc>
                        <a:spcBef>
                          <a:spcPct val="0"/>
                        </a:spcBef>
                        <a:spcAft>
                          <a:spcPct val="0"/>
                        </a:spcAft>
                        <a:buClrTx/>
                        <a:buSzPct val="85000"/>
                        <a:buFontTx/>
                        <a:buNone/>
                        <a:tabLst>
                          <a:tab pos="1349375" algn="l"/>
                        </a:tabLst>
                      </a:pPr>
                      <a:r>
                        <a:rPr kumimoji="0" lang="fa-IR" sz="3200" b="1" i="0" u="none" strike="noStrike" cap="none" normalizeH="0" baseline="0" smtClean="0">
                          <a:ln>
                            <a:noFill/>
                          </a:ln>
                          <a:solidFill>
                            <a:schemeClr val="tx1"/>
                          </a:solidFill>
                          <a:effectLst/>
                          <a:latin typeface="Times New Roman" pitchFamily="18" charset="0"/>
                          <a:cs typeface="Zar" pitchFamily="2" charset="-78"/>
                        </a:rPr>
                        <a:t>صندوق</a:t>
                      </a:r>
                      <a:endParaRPr kumimoji="0" lang="fa-IR" sz="4000" b="1" i="0" u="none" strike="noStrike" cap="none" normalizeH="0" baseline="0" smtClean="0">
                        <a:ln>
                          <a:noFill/>
                        </a:ln>
                        <a:solidFill>
                          <a:schemeClr val="tx1"/>
                        </a:solidFill>
                        <a:effectLst/>
                        <a:latin typeface="Arial" pitchFamily="34" charset="0"/>
                        <a:cs typeface="Zar" pitchFamily="2" charset="-78"/>
                      </a:endParaRPr>
                    </a:p>
                  </a:txBody>
                  <a:tcPr horzOverflow="overflow">
                    <a:lnL cap="flat">
                      <a:noFill/>
                    </a:lnL>
                    <a:lnR cap="flat">
                      <a:noFill/>
                    </a:lnR>
                    <a:lnT cap="flat">
                      <a:noFill/>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pPr rtl="1"/>
                      <a:endParaRPr lang="fa-IR"/>
                    </a:p>
                  </a:txBody>
                  <a:tcPr/>
                </a:tc>
                <a:extLst>
                  <a:ext uri="{0D108BD9-81ED-4DB2-BD59-A6C34878D82A}">
                    <a16:rowId xmlns:a16="http://schemas.microsoft.com/office/drawing/2014/main" val="10000"/>
                  </a:ext>
                </a:extLst>
              </a:tr>
              <a:tr h="1284288">
                <a:tc>
                  <a:txBody>
                    <a:bodyPr/>
                    <a:lstStyle/>
                    <a:p>
                      <a:pPr marL="342900" marR="0" lvl="0" indent="-342900" algn="r" defTabSz="914400" rtl="1" eaLnBrk="1" fontAlgn="base" latinLnBrk="0" hangingPunct="1">
                        <a:lnSpc>
                          <a:spcPct val="100000"/>
                        </a:lnSpc>
                        <a:spcBef>
                          <a:spcPct val="0"/>
                        </a:spcBef>
                        <a:spcAft>
                          <a:spcPct val="0"/>
                        </a:spcAft>
                        <a:buClrTx/>
                        <a:buSzPct val="85000"/>
                        <a:buFontTx/>
                        <a:buNone/>
                        <a:tabLst>
                          <a:tab pos="1349375" algn="l"/>
                        </a:tabLst>
                      </a:pPr>
                      <a:r>
                        <a:rPr kumimoji="0" lang="fa-IR" sz="3200" b="1" i="0" u="none" strike="noStrike" cap="none" normalizeH="0" baseline="0" smtClean="0">
                          <a:ln>
                            <a:noFill/>
                          </a:ln>
                          <a:solidFill>
                            <a:schemeClr val="tx1"/>
                          </a:solidFill>
                          <a:effectLst/>
                          <a:latin typeface="Times New Roman" pitchFamily="18" charset="0"/>
                          <a:cs typeface="Zar" pitchFamily="2" charset="-78"/>
                        </a:rPr>
                        <a:t>(1) 750/3</a:t>
                      </a:r>
                      <a:endParaRPr kumimoji="0" lang="en-US" sz="2400" b="1" i="0" u="none" strike="noStrike" cap="none" normalizeH="0" baseline="0" smtClean="0">
                        <a:ln>
                          <a:noFill/>
                        </a:ln>
                        <a:solidFill>
                          <a:schemeClr val="tx1"/>
                        </a:solidFill>
                        <a:effectLst/>
                        <a:latin typeface="Times New Roman" pitchFamily="18" charset="0"/>
                        <a:cs typeface="Zar" pitchFamily="2" charset="-78"/>
                      </a:endParaRPr>
                    </a:p>
                    <a:p>
                      <a:pPr marL="342900" marR="0" lvl="0" indent="-342900" algn="r" defTabSz="914400" rtl="1" eaLnBrk="0" fontAlgn="base" latinLnBrk="0" hangingPunct="0">
                        <a:lnSpc>
                          <a:spcPct val="100000"/>
                        </a:lnSpc>
                        <a:spcBef>
                          <a:spcPct val="0"/>
                        </a:spcBef>
                        <a:spcAft>
                          <a:spcPct val="0"/>
                        </a:spcAft>
                        <a:buClrTx/>
                        <a:buSzPct val="85000"/>
                        <a:buFontTx/>
                        <a:buNone/>
                        <a:tabLst>
                          <a:tab pos="1349375" algn="l"/>
                        </a:tabLst>
                      </a:pPr>
                      <a:r>
                        <a:rPr kumimoji="0" lang="fa-IR" sz="3200" b="1" i="0" u="none" strike="noStrike" cap="none" normalizeH="0" baseline="0" smtClean="0">
                          <a:ln>
                            <a:noFill/>
                          </a:ln>
                          <a:solidFill>
                            <a:schemeClr val="tx1"/>
                          </a:solidFill>
                          <a:effectLst/>
                          <a:latin typeface="Times New Roman" pitchFamily="18" charset="0"/>
                          <a:cs typeface="Zar" pitchFamily="2" charset="-78"/>
                        </a:rPr>
                        <a:t>(4) 75</a:t>
                      </a:r>
                      <a:endParaRPr kumimoji="0" lang="en-US" sz="2400" b="1" i="0" u="none" strike="noStrike" cap="none" normalizeH="0" baseline="0" smtClean="0">
                        <a:ln>
                          <a:noFill/>
                        </a:ln>
                        <a:solidFill>
                          <a:schemeClr val="tx1"/>
                        </a:solidFill>
                        <a:effectLst/>
                        <a:latin typeface="Times New Roman" pitchFamily="18" charset="0"/>
                        <a:cs typeface="Zar" pitchFamily="2" charset="-78"/>
                      </a:endParaRPr>
                    </a:p>
                    <a:p>
                      <a:pPr marL="342900" marR="0" lvl="0" indent="-342900" algn="r" defTabSz="914400" rtl="1" eaLnBrk="0" fontAlgn="base" latinLnBrk="0" hangingPunct="0">
                        <a:lnSpc>
                          <a:spcPct val="100000"/>
                        </a:lnSpc>
                        <a:spcBef>
                          <a:spcPct val="0"/>
                        </a:spcBef>
                        <a:spcAft>
                          <a:spcPct val="0"/>
                        </a:spcAft>
                        <a:buClrTx/>
                        <a:buSzPct val="85000"/>
                        <a:buFontTx/>
                        <a:buNone/>
                        <a:tabLst>
                          <a:tab pos="1349375" algn="l"/>
                        </a:tabLst>
                      </a:pPr>
                      <a:r>
                        <a:rPr kumimoji="0" lang="fa-IR" sz="3200" b="1" i="0" u="none" strike="noStrike" cap="none" normalizeH="0" baseline="0" smtClean="0">
                          <a:ln>
                            <a:noFill/>
                          </a:ln>
                          <a:solidFill>
                            <a:schemeClr val="tx1"/>
                          </a:solidFill>
                          <a:effectLst/>
                          <a:latin typeface="Times New Roman" pitchFamily="18" charset="0"/>
                          <a:cs typeface="Zar" pitchFamily="2" charset="-78"/>
                        </a:rPr>
                        <a:t>(5) 400</a:t>
                      </a:r>
                      <a:endParaRPr kumimoji="0" lang="fa-IR" sz="4000" b="1" i="0" u="none" strike="noStrike" cap="none" normalizeH="0" baseline="0" smtClean="0">
                        <a:ln>
                          <a:noFill/>
                        </a:ln>
                        <a:solidFill>
                          <a:schemeClr val="tx1"/>
                        </a:solidFill>
                        <a:effectLst/>
                        <a:latin typeface="Arial" pitchFamily="34" charset="0"/>
                        <a:cs typeface="Zar" pitchFamily="2" charset="-78"/>
                      </a:endParaRPr>
                    </a:p>
                  </a:txBody>
                  <a:tcPr horzOverflow="overflow">
                    <a:lnL cap="flat">
                      <a:noFill/>
                    </a:lnL>
                    <a:lnR w="12700" cap="flat" cmpd="sng" algn="ctr">
                      <a:solidFill>
                        <a:schemeClr val="tx1"/>
                      </a:solidFill>
                      <a:prstDash val="solid"/>
                      <a:miter lim="800000"/>
                      <a:headEnd type="none" w="med" len="med"/>
                      <a:tailEnd type="none" w="med" len="med"/>
                    </a:lnR>
                    <a:lnT w="12700" cap="flat" cmpd="sng" algn="ctr">
                      <a:solidFill>
                        <a:srgbClr val="000000"/>
                      </a:solidFill>
                      <a:prstDash val="solid"/>
                      <a:round/>
                      <a:headEnd type="none" w="med" len="med"/>
                      <a:tailEnd type="none" w="med" len="med"/>
                    </a:lnT>
                    <a:lnB cap="flat">
                      <a:noFill/>
                    </a:lnB>
                    <a:lnTlToBr>
                      <a:noFill/>
                    </a:lnTlToBr>
                    <a:lnBlToTr>
                      <a:noFill/>
                    </a:lnBlToTr>
                    <a:noFill/>
                  </a:tcPr>
                </a:tc>
                <a:tc>
                  <a:txBody>
                    <a:bodyPr/>
                    <a:lstStyle/>
                    <a:p>
                      <a:pPr marL="342900" marR="0" lvl="0" indent="-342900" algn="r" defTabSz="914400" rtl="1" eaLnBrk="1" fontAlgn="base" latinLnBrk="0" hangingPunct="1">
                        <a:lnSpc>
                          <a:spcPct val="100000"/>
                        </a:lnSpc>
                        <a:spcBef>
                          <a:spcPct val="0"/>
                        </a:spcBef>
                        <a:spcAft>
                          <a:spcPct val="0"/>
                        </a:spcAft>
                        <a:buClrTx/>
                        <a:buSzPct val="85000"/>
                        <a:buFontTx/>
                        <a:buNone/>
                        <a:tabLst>
                          <a:tab pos="1349375" algn="l"/>
                        </a:tabLst>
                      </a:pPr>
                      <a:r>
                        <a:rPr kumimoji="0" lang="fa-IR" sz="3200" b="1" i="0" u="none" strike="noStrike" cap="none" normalizeH="0" baseline="0" smtClean="0">
                          <a:ln>
                            <a:noFill/>
                          </a:ln>
                          <a:solidFill>
                            <a:schemeClr val="tx1"/>
                          </a:solidFill>
                          <a:effectLst/>
                          <a:latin typeface="Times New Roman" pitchFamily="18" charset="0"/>
                          <a:cs typeface="Zar" pitchFamily="2" charset="-78"/>
                        </a:rPr>
                        <a:t>(2) 250</a:t>
                      </a:r>
                      <a:endParaRPr kumimoji="0" lang="fa-IR" sz="4000" b="1" i="0" u="none" strike="noStrike" cap="none" normalizeH="0" baseline="0" smtClean="0">
                        <a:ln>
                          <a:noFill/>
                        </a:ln>
                        <a:solidFill>
                          <a:schemeClr val="tx1"/>
                        </a:solidFill>
                        <a:effectLst/>
                        <a:latin typeface="Arial" pitchFamily="34" charset="0"/>
                        <a:cs typeface="Zar" pitchFamily="2" charset="-78"/>
                      </a:endParaRPr>
                    </a:p>
                  </a:txBody>
                  <a:tcPr horzOverflow="overflow">
                    <a:lnL w="12700" cap="flat" cmpd="sng" algn="ctr">
                      <a:solidFill>
                        <a:schemeClr val="tx1"/>
                      </a:solidFill>
                      <a:prstDash val="solid"/>
                      <a:miter lim="800000"/>
                      <a:headEnd type="none" w="med" len="med"/>
                      <a:tailEnd type="none" w="med" len="med"/>
                    </a:lnL>
                    <a:lnR cap="flat">
                      <a:noFill/>
                    </a:lnR>
                    <a:lnT w="12700" cap="flat" cmpd="sng" algn="ctr">
                      <a:solidFill>
                        <a:srgbClr val="000000"/>
                      </a:solidFill>
                      <a:prstDash val="solid"/>
                      <a:round/>
                      <a:headEnd type="none" w="med" len="med"/>
                      <a:tailEnd type="none" w="med" len="med"/>
                    </a:lnT>
                    <a:lnB cap="flat">
                      <a:noFill/>
                    </a:lnB>
                    <a:lnTlToBr>
                      <a:noFill/>
                    </a:lnTlToBr>
                    <a:lnBlToTr>
                      <a:noFill/>
                    </a:lnBlToTr>
                    <a:noFill/>
                  </a:tcPr>
                </a:tc>
                <a:extLst>
                  <a:ext uri="{0D108BD9-81ED-4DB2-BD59-A6C34878D82A}">
                    <a16:rowId xmlns:a16="http://schemas.microsoft.com/office/drawing/2014/main" val="10001"/>
                  </a:ext>
                </a:extLst>
              </a:tr>
            </a:tbl>
          </a:graphicData>
        </a:graphic>
      </p:graphicFrame>
    </p:spTree>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79554" name="Rectangle 2"/>
          <p:cNvSpPr>
            <a:spLocks noGrp="1" noChangeArrowheads="1"/>
          </p:cNvSpPr>
          <p:nvPr>
            <p:ph type="title"/>
          </p:nvPr>
        </p:nvSpPr>
        <p:spPr>
          <a:xfrm>
            <a:off x="1093788" y="512763"/>
            <a:ext cx="7772400" cy="914400"/>
          </a:xfrm>
        </p:spPr>
        <p:txBody>
          <a:bodyPr/>
          <a:lstStyle/>
          <a:p>
            <a:r>
              <a:rPr lang="fa-IR" sz="5400"/>
              <a:t>فعاليت شماره 6:</a:t>
            </a:r>
            <a:endParaRPr lang="en-US" sz="5400"/>
          </a:p>
        </p:txBody>
      </p:sp>
      <p:sp>
        <p:nvSpPr>
          <p:cNvPr id="279555" name="Rectangle 3"/>
          <p:cNvSpPr>
            <a:spLocks noGrp="1" noChangeArrowheads="1"/>
          </p:cNvSpPr>
          <p:nvPr>
            <p:ph idx="1"/>
          </p:nvPr>
        </p:nvSpPr>
        <p:spPr>
          <a:xfrm>
            <a:off x="611188" y="1989138"/>
            <a:ext cx="7847012" cy="1555750"/>
          </a:xfrm>
        </p:spPr>
        <p:txBody>
          <a:bodyPr/>
          <a:lstStyle/>
          <a:p>
            <a:pPr>
              <a:buFontTx/>
              <a:buNone/>
            </a:pPr>
            <a:r>
              <a:rPr lang="fa-IR" sz="4800"/>
              <a:t>مبلغ 100 ريال بابت حقوق كاركنان پرداخت گرديد.</a:t>
            </a:r>
            <a:endParaRPr lang="en-US" sz="4800"/>
          </a:p>
        </p:txBody>
      </p:sp>
      <p:sp>
        <p:nvSpPr>
          <p:cNvPr id="4" name="Footer Placeholder 3"/>
          <p:cNvSpPr>
            <a:spLocks noGrp="1"/>
          </p:cNvSpPr>
          <p:nvPr>
            <p:ph type="ftr" sz="quarter" idx="11"/>
          </p:nvPr>
        </p:nvSpPr>
        <p:spPr/>
        <p:txBody>
          <a:bodyPr/>
          <a:lstStyle/>
          <a:p>
            <a:endParaRPr kumimoji="0"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94242" name="Rectangle 2"/>
          <p:cNvSpPr>
            <a:spLocks noGrp="1" noChangeArrowheads="1"/>
          </p:cNvSpPr>
          <p:nvPr>
            <p:ph type="title"/>
          </p:nvPr>
        </p:nvSpPr>
        <p:spPr/>
        <p:txBody>
          <a:bodyPr/>
          <a:lstStyle/>
          <a:p>
            <a:r>
              <a:rPr lang="fa-IR"/>
              <a:t>انواع واحداي اقتصادي</a:t>
            </a:r>
            <a:endParaRPr lang="en-US"/>
          </a:p>
        </p:txBody>
      </p:sp>
      <p:sp>
        <p:nvSpPr>
          <p:cNvPr id="394243" name="Rectangle 3"/>
          <p:cNvSpPr>
            <a:spLocks noGrp="1" noChangeArrowheads="1"/>
          </p:cNvSpPr>
          <p:nvPr>
            <p:ph idx="1"/>
          </p:nvPr>
        </p:nvSpPr>
        <p:spPr>
          <a:xfrm>
            <a:off x="611188" y="1989138"/>
            <a:ext cx="7847012" cy="2384425"/>
          </a:xfrm>
        </p:spPr>
        <p:txBody>
          <a:bodyPr/>
          <a:lstStyle/>
          <a:p>
            <a:pPr>
              <a:buFontTx/>
              <a:buNone/>
            </a:pPr>
            <a:r>
              <a:rPr lang="fa-IR" sz="4000"/>
              <a:t>واحدهاي اقتصادي انتفاعي</a:t>
            </a:r>
          </a:p>
          <a:p>
            <a:pPr>
              <a:buFontTx/>
              <a:buNone/>
            </a:pPr>
            <a:r>
              <a:rPr lang="fa-IR" sz="2800"/>
              <a:t>هدف تحصيل سود است ( كليه شركتهاي تجاري)</a:t>
            </a:r>
          </a:p>
          <a:p>
            <a:pPr>
              <a:buFontTx/>
              <a:buNone/>
            </a:pPr>
            <a:r>
              <a:rPr lang="fa-IR" sz="4000"/>
              <a:t>واحدهاي اقتصادي غير انتفاعي</a:t>
            </a:r>
          </a:p>
          <a:p>
            <a:pPr>
              <a:buFontTx/>
              <a:buNone/>
            </a:pPr>
            <a:r>
              <a:rPr lang="fa-IR" sz="2400"/>
              <a:t>هدف تحصيل سود نيست ( موسسات خيريه و شهرداريها)</a:t>
            </a:r>
            <a:endParaRPr lang="en-US" sz="2400"/>
          </a:p>
        </p:txBody>
      </p:sp>
    </p:spTree>
  </p:cSld>
  <p:clrMapOvr>
    <a:masterClrMapping/>
  </p:clrMapOvr>
  <p:timing>
    <p:tnLst>
      <p:par>
        <p:cTn id="1" dur="indefinite" restart="never" nodeType="tmRoot"/>
      </p:par>
    </p:tnLst>
  </p:timing>
</p:sld>
</file>

<file path=ppt/slides/slide1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80578" name="Rectangle 2"/>
          <p:cNvSpPr>
            <a:spLocks noGrp="1" noChangeArrowheads="1"/>
          </p:cNvSpPr>
          <p:nvPr>
            <p:ph type="title"/>
          </p:nvPr>
        </p:nvSpPr>
        <p:spPr>
          <a:xfrm>
            <a:off x="1093788" y="420688"/>
            <a:ext cx="7772400" cy="1006475"/>
          </a:xfrm>
        </p:spPr>
        <p:txBody>
          <a:bodyPr/>
          <a:lstStyle/>
          <a:p>
            <a:r>
              <a:rPr lang="fa-IR" sz="6000"/>
              <a:t>تحليل:</a:t>
            </a:r>
            <a:endParaRPr lang="en-US" sz="6000"/>
          </a:p>
        </p:txBody>
      </p:sp>
      <p:sp>
        <p:nvSpPr>
          <p:cNvPr id="280579" name="Rectangle 3"/>
          <p:cNvSpPr>
            <a:spLocks noGrp="1" noChangeArrowheads="1"/>
          </p:cNvSpPr>
          <p:nvPr>
            <p:ph idx="1"/>
          </p:nvPr>
        </p:nvSpPr>
        <p:spPr>
          <a:xfrm>
            <a:off x="611188" y="1989138"/>
            <a:ext cx="7847012" cy="3497262"/>
          </a:xfrm>
        </p:spPr>
        <p:txBody>
          <a:bodyPr/>
          <a:lstStyle/>
          <a:p>
            <a:pPr>
              <a:buFontTx/>
              <a:buNone/>
            </a:pPr>
            <a:r>
              <a:rPr lang="fa-IR" sz="3600"/>
              <a:t>طبق مطالب پيش‌گفته اين فعاليت مالي از طرفي موجب كاهش در وجوه صندوق و از طرف ديگر كاهش در حساب سرمايه مي‌شود.</a:t>
            </a:r>
          </a:p>
          <a:p>
            <a:pPr>
              <a:buFontTx/>
              <a:buNone/>
            </a:pPr>
            <a:r>
              <a:rPr lang="fa-IR" sz="3600"/>
              <a:t>با توجه به تفكيك حساب درآمد از سرمايه بهتر است حساب هزينه‌ها نيز از سرمايه تفكيك شود.</a:t>
            </a:r>
            <a:endParaRPr lang="en-US" sz="3600"/>
          </a:p>
        </p:txBody>
      </p:sp>
      <p:sp>
        <p:nvSpPr>
          <p:cNvPr id="4" name="Footer Placeholder 3"/>
          <p:cNvSpPr>
            <a:spLocks noGrp="1"/>
          </p:cNvSpPr>
          <p:nvPr>
            <p:ph type="ftr" sz="quarter" idx="11"/>
          </p:nvPr>
        </p:nvSpPr>
        <p:spPr/>
        <p:txBody>
          <a:bodyPr/>
          <a:lstStyle/>
          <a:p>
            <a:endParaRPr kumimoji="0" lang="en-US" dirty="0"/>
          </a:p>
        </p:txBody>
      </p:sp>
    </p:spTree>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81603" name="Rectangle 3"/>
          <p:cNvSpPr>
            <a:spLocks noGrp="1" noChangeArrowheads="1"/>
          </p:cNvSpPr>
          <p:nvPr>
            <p:ph type="body" sz="half" idx="1"/>
          </p:nvPr>
        </p:nvSpPr>
        <p:spPr>
          <a:xfrm>
            <a:off x="457200" y="1600200"/>
            <a:ext cx="8382000" cy="1554163"/>
          </a:xfrm>
        </p:spPr>
        <p:txBody>
          <a:bodyPr/>
          <a:lstStyle/>
          <a:p>
            <a:pPr>
              <a:buFontTx/>
              <a:buNone/>
            </a:pPr>
            <a:r>
              <a:rPr lang="fa-IR"/>
              <a:t>چون مبلغ مذكور در سمت بدهكار حساب سرمايه درج مي‌شد پس از تفكيك نيز در بدهكار حساب جديد درج مي‌شود.</a:t>
            </a:r>
            <a:endParaRPr lang="en-US"/>
          </a:p>
        </p:txBody>
      </p:sp>
      <p:graphicFrame>
        <p:nvGraphicFramePr>
          <p:cNvPr id="281630" name="Group 30"/>
          <p:cNvGraphicFramePr>
            <a:graphicFrameLocks noGrp="1"/>
          </p:cNvGraphicFramePr>
          <p:nvPr>
            <p:ph sz="half" idx="2"/>
          </p:nvPr>
        </p:nvGraphicFramePr>
        <p:xfrm>
          <a:off x="2339975" y="3390900"/>
          <a:ext cx="4156075" cy="1457325"/>
        </p:xfrm>
        <a:graphic>
          <a:graphicData uri="http://schemas.openxmlformats.org/drawingml/2006/table">
            <a:tbl>
              <a:tblPr rtl="1"/>
              <a:tblGrid>
                <a:gridCol w="790575">
                  <a:extLst>
                    <a:ext uri="{9D8B030D-6E8A-4147-A177-3AD203B41FA5}">
                      <a16:colId xmlns:a16="http://schemas.microsoft.com/office/drawing/2014/main" val="20000"/>
                    </a:ext>
                  </a:extLst>
                </a:gridCol>
                <a:gridCol w="1133475">
                  <a:extLst>
                    <a:ext uri="{9D8B030D-6E8A-4147-A177-3AD203B41FA5}">
                      <a16:colId xmlns:a16="http://schemas.microsoft.com/office/drawing/2014/main" val="20001"/>
                    </a:ext>
                  </a:extLst>
                </a:gridCol>
                <a:gridCol w="488950">
                  <a:extLst>
                    <a:ext uri="{9D8B030D-6E8A-4147-A177-3AD203B41FA5}">
                      <a16:colId xmlns:a16="http://schemas.microsoft.com/office/drawing/2014/main" val="20002"/>
                    </a:ext>
                  </a:extLst>
                </a:gridCol>
                <a:gridCol w="1743075">
                  <a:extLst>
                    <a:ext uri="{9D8B030D-6E8A-4147-A177-3AD203B41FA5}">
                      <a16:colId xmlns:a16="http://schemas.microsoft.com/office/drawing/2014/main" val="20003"/>
                    </a:ext>
                  </a:extLst>
                </a:gridCol>
              </a:tblGrid>
              <a:tr h="635000">
                <a:tc>
                  <a:txBody>
                    <a:bodyPr/>
                    <a:lstStyle/>
                    <a:p>
                      <a:pPr marL="342900" marR="0" lvl="0" indent="-342900" algn="ctr" defTabSz="914400" rtl="1" eaLnBrk="1" fontAlgn="base" latinLnBrk="0" hangingPunct="1">
                        <a:lnSpc>
                          <a:spcPct val="100000"/>
                        </a:lnSpc>
                        <a:spcBef>
                          <a:spcPct val="0"/>
                        </a:spcBef>
                        <a:spcAft>
                          <a:spcPct val="0"/>
                        </a:spcAft>
                        <a:buClrTx/>
                        <a:buSzPct val="85000"/>
                        <a:buFontTx/>
                        <a:buNone/>
                        <a:tabLst>
                          <a:tab pos="1349375" algn="l"/>
                        </a:tabLst>
                      </a:pPr>
                      <a:r>
                        <a:rPr kumimoji="0" lang="fa-IR" sz="1800" b="1" i="0" u="none" strike="noStrike" cap="none" normalizeH="0" baseline="0" smtClean="0">
                          <a:ln>
                            <a:noFill/>
                          </a:ln>
                          <a:solidFill>
                            <a:schemeClr val="tx1"/>
                          </a:solidFill>
                          <a:effectLst/>
                          <a:latin typeface="Times New Roman" pitchFamily="18" charset="0"/>
                          <a:cs typeface="Zar" pitchFamily="2" charset="-78"/>
                        </a:rPr>
                        <a:t>بد</a:t>
                      </a:r>
                      <a:endParaRPr kumimoji="0" lang="fa-IR" sz="2400" b="1" i="0" u="none" strike="noStrike" cap="none" normalizeH="0" baseline="0" smtClean="0">
                        <a:ln>
                          <a:noFill/>
                        </a:ln>
                        <a:solidFill>
                          <a:schemeClr val="tx1"/>
                        </a:solidFill>
                        <a:effectLst/>
                        <a:latin typeface="Arial" pitchFamily="34" charset="0"/>
                        <a:cs typeface="Zar" pitchFamily="2" charset="-78"/>
                      </a:endParaRPr>
                    </a:p>
                  </a:txBody>
                  <a:tcPr horzOverflow="overflow">
                    <a:lnL cap="flat">
                      <a:noFill/>
                    </a:lnL>
                    <a:lnR>
                      <a:noFill/>
                    </a:lnR>
                    <a:lnT cap="flat">
                      <a:noFill/>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342900" marR="0" lvl="0" indent="-342900" algn="ctr" defTabSz="914400" rtl="1" eaLnBrk="1" fontAlgn="base" latinLnBrk="0" hangingPunct="1">
                        <a:lnSpc>
                          <a:spcPct val="100000"/>
                        </a:lnSpc>
                        <a:spcBef>
                          <a:spcPct val="0"/>
                        </a:spcBef>
                        <a:spcAft>
                          <a:spcPct val="0"/>
                        </a:spcAft>
                        <a:buClrTx/>
                        <a:buSzPct val="85000"/>
                        <a:buFontTx/>
                        <a:buNone/>
                        <a:tabLst>
                          <a:tab pos="1349375" algn="l"/>
                        </a:tabLst>
                      </a:pPr>
                      <a:r>
                        <a:rPr kumimoji="0" lang="fa-IR" sz="2000" b="1" i="0" u="none" strike="noStrike" cap="none" normalizeH="0" baseline="0" smtClean="0">
                          <a:ln>
                            <a:noFill/>
                          </a:ln>
                          <a:solidFill>
                            <a:schemeClr val="tx1"/>
                          </a:solidFill>
                          <a:effectLst/>
                          <a:latin typeface="Times New Roman" pitchFamily="18" charset="0"/>
                          <a:cs typeface="Zar" pitchFamily="2" charset="-78"/>
                        </a:rPr>
                        <a:t>  هزينه صندوق</a:t>
                      </a:r>
                      <a:endParaRPr kumimoji="0" lang="fa-IR" sz="2800" b="1" i="0" u="none" strike="noStrike" cap="none" normalizeH="0" baseline="0" smtClean="0">
                        <a:ln>
                          <a:noFill/>
                        </a:ln>
                        <a:solidFill>
                          <a:schemeClr val="tx1"/>
                        </a:solidFill>
                        <a:effectLst/>
                        <a:latin typeface="Arial" pitchFamily="34" charset="0"/>
                        <a:cs typeface="Zar" pitchFamily="2" charset="-78"/>
                      </a:endParaRPr>
                    </a:p>
                  </a:txBody>
                  <a:tcPr horzOverflow="overflow">
                    <a:lnL>
                      <a:noFill/>
                    </a:lnL>
                    <a:lnR>
                      <a:noFill/>
                    </a:lnR>
                    <a:lnT cap="flat">
                      <a:noFill/>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pPr rtl="1"/>
                      <a:endParaRPr lang="fa-IR"/>
                    </a:p>
                  </a:txBody>
                  <a:tcPr/>
                </a:tc>
                <a:tc>
                  <a:txBody>
                    <a:bodyPr/>
                    <a:lstStyle/>
                    <a:p>
                      <a:pPr marL="342900" marR="0" lvl="0" indent="-342900" algn="ctr" defTabSz="914400" rtl="1" eaLnBrk="1" fontAlgn="base" latinLnBrk="0" hangingPunct="1">
                        <a:lnSpc>
                          <a:spcPct val="100000"/>
                        </a:lnSpc>
                        <a:spcBef>
                          <a:spcPct val="0"/>
                        </a:spcBef>
                        <a:spcAft>
                          <a:spcPct val="0"/>
                        </a:spcAft>
                        <a:buClrTx/>
                        <a:buSzPct val="85000"/>
                        <a:buFontTx/>
                        <a:buNone/>
                        <a:tabLst>
                          <a:tab pos="1349375" algn="l"/>
                        </a:tabLst>
                      </a:pPr>
                      <a:r>
                        <a:rPr kumimoji="0" lang="fa-IR" sz="2000" b="1" i="0" u="none" strike="noStrike" cap="none" normalizeH="0" baseline="0" smtClean="0">
                          <a:ln>
                            <a:noFill/>
                          </a:ln>
                          <a:solidFill>
                            <a:schemeClr val="tx1"/>
                          </a:solidFill>
                          <a:effectLst/>
                          <a:latin typeface="Times New Roman" pitchFamily="18" charset="0"/>
                          <a:cs typeface="Zar" pitchFamily="2" charset="-78"/>
                        </a:rPr>
                        <a:t>بس</a:t>
                      </a:r>
                      <a:endParaRPr kumimoji="0" lang="fa-IR" sz="2800" b="1" i="0" u="none" strike="noStrike" cap="none" normalizeH="0" baseline="0" smtClean="0">
                        <a:ln>
                          <a:noFill/>
                        </a:ln>
                        <a:solidFill>
                          <a:schemeClr val="tx1"/>
                        </a:solidFill>
                        <a:effectLst/>
                        <a:latin typeface="Arial" pitchFamily="34" charset="0"/>
                        <a:cs typeface="Zar" pitchFamily="2" charset="-78"/>
                      </a:endParaRPr>
                    </a:p>
                  </a:txBody>
                  <a:tcPr horzOverflow="overflow">
                    <a:lnL>
                      <a:noFill/>
                    </a:lnL>
                    <a:lnR cap="flat">
                      <a:noFill/>
                    </a:lnR>
                    <a:lnT cap="flat">
                      <a:noFill/>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509588">
                <a:tc gridSpan="2">
                  <a:txBody>
                    <a:bodyPr/>
                    <a:lstStyle/>
                    <a:p>
                      <a:pPr marL="342900" marR="0" lvl="0" indent="-342900" algn="r" defTabSz="914400" rtl="1" eaLnBrk="1" fontAlgn="base" latinLnBrk="0" hangingPunct="1">
                        <a:lnSpc>
                          <a:spcPct val="100000"/>
                        </a:lnSpc>
                        <a:spcBef>
                          <a:spcPct val="0"/>
                        </a:spcBef>
                        <a:spcAft>
                          <a:spcPct val="0"/>
                        </a:spcAft>
                        <a:buClrTx/>
                        <a:buSzPct val="85000"/>
                        <a:buFontTx/>
                        <a:buNone/>
                        <a:tabLst>
                          <a:tab pos="1349375" algn="l"/>
                        </a:tabLst>
                      </a:pPr>
                      <a:r>
                        <a:rPr kumimoji="0" lang="fa-IR" sz="2800" b="1" i="0" u="none" strike="noStrike" cap="none" normalizeH="0" baseline="0" smtClean="0">
                          <a:ln>
                            <a:noFill/>
                          </a:ln>
                          <a:solidFill>
                            <a:schemeClr val="tx1"/>
                          </a:solidFill>
                          <a:effectLst/>
                          <a:latin typeface="Times New Roman" pitchFamily="18" charset="0"/>
                          <a:cs typeface="Zar" pitchFamily="2" charset="-78"/>
                        </a:rPr>
                        <a:t>(6)  400</a:t>
                      </a:r>
                      <a:endParaRPr kumimoji="0" lang="fa-IR" sz="3600" b="1" i="0" u="none" strike="noStrike" cap="none" normalizeH="0" baseline="0" smtClean="0">
                        <a:ln>
                          <a:noFill/>
                        </a:ln>
                        <a:solidFill>
                          <a:schemeClr val="tx1"/>
                        </a:solidFill>
                        <a:effectLst/>
                        <a:latin typeface="Arial" pitchFamily="34" charset="0"/>
                        <a:cs typeface="Zar" pitchFamily="2" charset="-78"/>
                      </a:endParaRPr>
                    </a:p>
                  </a:txBody>
                  <a:tcPr horzOverflow="overflow">
                    <a:lnL cap="flat">
                      <a:noFill/>
                    </a:lnL>
                    <a:lnR w="12700" cap="flat" cmpd="sng" algn="ctr">
                      <a:solidFill>
                        <a:schemeClr val="tx1"/>
                      </a:solidFill>
                      <a:prstDash val="solid"/>
                      <a:miter lim="800000"/>
                      <a:headEnd type="none" w="med" len="med"/>
                      <a:tailEnd type="none" w="med" len="med"/>
                    </a:lnR>
                    <a:lnT w="12700" cap="flat" cmpd="sng" algn="ctr">
                      <a:solidFill>
                        <a:srgbClr val="000000"/>
                      </a:solidFill>
                      <a:prstDash val="solid"/>
                      <a:round/>
                      <a:headEnd type="none" w="med" len="med"/>
                      <a:tailEnd type="none" w="med" len="med"/>
                    </a:lnT>
                    <a:lnB cap="flat">
                      <a:noFill/>
                    </a:lnB>
                    <a:lnTlToBr>
                      <a:noFill/>
                    </a:lnTlToBr>
                    <a:lnBlToTr>
                      <a:noFill/>
                    </a:lnBlToTr>
                    <a:noFill/>
                  </a:tcPr>
                </a:tc>
                <a:tc hMerge="1">
                  <a:txBody>
                    <a:bodyPr/>
                    <a:lstStyle/>
                    <a:p>
                      <a:pPr rtl="1"/>
                      <a:endParaRPr lang="fa-IR"/>
                    </a:p>
                  </a:txBody>
                  <a:tcPr/>
                </a:tc>
                <a:tc gridSpan="2">
                  <a:txBody>
                    <a:bodyPr/>
                    <a:lstStyle/>
                    <a:p>
                      <a:pPr marL="0" marR="0" lvl="0" indent="0" algn="r" defTabSz="914400" rtl="1" eaLnBrk="1" fontAlgn="base" latinLnBrk="0" hangingPunct="1">
                        <a:lnSpc>
                          <a:spcPct val="100000"/>
                        </a:lnSpc>
                        <a:spcBef>
                          <a:spcPct val="20000"/>
                        </a:spcBef>
                        <a:spcAft>
                          <a:spcPct val="0"/>
                        </a:spcAft>
                        <a:buClrTx/>
                        <a:buSzPct val="85000"/>
                        <a:buFontTx/>
                        <a:buNone/>
                        <a:tabLst/>
                      </a:pPr>
                      <a:endParaRPr kumimoji="0" lang="en-US" sz="4800" b="1" i="0" u="none" strike="noStrike" cap="none" normalizeH="0" baseline="0" smtClean="0">
                        <a:ln>
                          <a:noFill/>
                        </a:ln>
                        <a:solidFill>
                          <a:schemeClr val="tx1"/>
                        </a:solidFill>
                        <a:effectLst/>
                        <a:latin typeface="Arial" pitchFamily="34" charset="0"/>
                        <a:cs typeface="Zar" pitchFamily="2" charset="-78"/>
                      </a:endParaRPr>
                    </a:p>
                  </a:txBody>
                  <a:tcPr horzOverflow="overflow">
                    <a:lnL w="12700" cap="flat" cmpd="sng" algn="ctr">
                      <a:solidFill>
                        <a:schemeClr val="tx1"/>
                      </a:solidFill>
                      <a:prstDash val="solid"/>
                      <a:miter lim="800000"/>
                      <a:headEnd type="none" w="med" len="med"/>
                      <a:tailEnd type="none" w="med" len="med"/>
                    </a:lnL>
                    <a:lnR cap="flat">
                      <a:noFill/>
                    </a:lnR>
                    <a:lnT w="12700" cap="flat" cmpd="sng" algn="ctr">
                      <a:solidFill>
                        <a:srgbClr val="000000"/>
                      </a:solidFill>
                      <a:prstDash val="solid"/>
                      <a:round/>
                      <a:headEnd type="none" w="med" len="med"/>
                      <a:tailEnd type="none" w="med" len="med"/>
                    </a:lnT>
                    <a:lnB cap="flat">
                      <a:noFill/>
                    </a:lnB>
                    <a:lnTlToBr>
                      <a:noFill/>
                    </a:lnTlToBr>
                    <a:lnBlToTr>
                      <a:noFill/>
                    </a:lnBlToTr>
                    <a:noFill/>
                  </a:tcPr>
                </a:tc>
                <a:tc hMerge="1">
                  <a:txBody>
                    <a:bodyPr/>
                    <a:lstStyle/>
                    <a:p>
                      <a:pPr rtl="1"/>
                      <a:endParaRPr lang="fa-IR"/>
                    </a:p>
                  </a:txBody>
                  <a:tcPr/>
                </a:tc>
                <a:extLst>
                  <a:ext uri="{0D108BD9-81ED-4DB2-BD59-A6C34878D82A}">
                    <a16:rowId xmlns:a16="http://schemas.microsoft.com/office/drawing/2014/main" val="10001"/>
                  </a:ext>
                </a:extLst>
              </a:tr>
            </a:tbl>
          </a:graphicData>
        </a:graphic>
      </p:graphicFrame>
    </p:spTree>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82626" name="Rectangle 2"/>
          <p:cNvSpPr>
            <a:spLocks noGrp="1" noChangeArrowheads="1"/>
          </p:cNvSpPr>
          <p:nvPr>
            <p:ph type="title"/>
          </p:nvPr>
        </p:nvSpPr>
        <p:spPr/>
        <p:txBody>
          <a:bodyPr/>
          <a:lstStyle/>
          <a:p>
            <a:endParaRPr lang="en-US"/>
          </a:p>
        </p:txBody>
      </p:sp>
      <p:sp>
        <p:nvSpPr>
          <p:cNvPr id="282627" name="Rectangle 3"/>
          <p:cNvSpPr>
            <a:spLocks noGrp="1" noChangeArrowheads="1"/>
          </p:cNvSpPr>
          <p:nvPr>
            <p:ph idx="1"/>
          </p:nvPr>
        </p:nvSpPr>
        <p:spPr>
          <a:xfrm>
            <a:off x="611188" y="1989138"/>
            <a:ext cx="7847012" cy="1920875"/>
          </a:xfrm>
        </p:spPr>
        <p:txBody>
          <a:bodyPr/>
          <a:lstStyle/>
          <a:p>
            <a:r>
              <a:rPr lang="fa-IR" sz="4000"/>
              <a:t>علاوه بر حساب هزينه حقوق، حساب صندوق نيز معادل 100 ريال كاهش مي‌يابد (بستانكار مي‌شود).</a:t>
            </a:r>
            <a:endParaRPr lang="en-US" sz="4000"/>
          </a:p>
        </p:txBody>
      </p:sp>
      <p:sp>
        <p:nvSpPr>
          <p:cNvPr id="4" name="Footer Placeholder 3"/>
          <p:cNvSpPr>
            <a:spLocks noGrp="1"/>
          </p:cNvSpPr>
          <p:nvPr>
            <p:ph type="ftr" sz="quarter" idx="11"/>
          </p:nvPr>
        </p:nvSpPr>
        <p:spPr/>
        <p:txBody>
          <a:bodyPr/>
          <a:lstStyle/>
          <a:p>
            <a:endParaRPr kumimoji="0" lang="en-US" dirty="0"/>
          </a:p>
        </p:txBody>
      </p:sp>
    </p:spTree>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283698" name="Group 50"/>
          <p:cNvGraphicFramePr>
            <a:graphicFrameLocks noGrp="1"/>
          </p:cNvGraphicFramePr>
          <p:nvPr>
            <p:ph type="tbl" idx="1"/>
          </p:nvPr>
        </p:nvGraphicFramePr>
        <p:xfrm>
          <a:off x="2195513" y="2068513"/>
          <a:ext cx="5761037" cy="2343150"/>
        </p:xfrm>
        <a:graphic>
          <a:graphicData uri="http://schemas.openxmlformats.org/drawingml/2006/table">
            <a:tbl>
              <a:tblPr rtl="1"/>
              <a:tblGrid>
                <a:gridCol w="1231900">
                  <a:extLst>
                    <a:ext uri="{9D8B030D-6E8A-4147-A177-3AD203B41FA5}">
                      <a16:colId xmlns:a16="http://schemas.microsoft.com/office/drawing/2014/main" val="20000"/>
                    </a:ext>
                  </a:extLst>
                </a:gridCol>
                <a:gridCol w="1644650">
                  <a:extLst>
                    <a:ext uri="{9D8B030D-6E8A-4147-A177-3AD203B41FA5}">
                      <a16:colId xmlns:a16="http://schemas.microsoft.com/office/drawing/2014/main" val="20001"/>
                    </a:ext>
                  </a:extLst>
                </a:gridCol>
                <a:gridCol w="1554162">
                  <a:extLst>
                    <a:ext uri="{9D8B030D-6E8A-4147-A177-3AD203B41FA5}">
                      <a16:colId xmlns:a16="http://schemas.microsoft.com/office/drawing/2014/main" val="20002"/>
                    </a:ext>
                  </a:extLst>
                </a:gridCol>
                <a:gridCol w="1330325">
                  <a:extLst>
                    <a:ext uri="{9D8B030D-6E8A-4147-A177-3AD203B41FA5}">
                      <a16:colId xmlns:a16="http://schemas.microsoft.com/office/drawing/2014/main" val="20003"/>
                    </a:ext>
                  </a:extLst>
                </a:gridCol>
              </a:tblGrid>
              <a:tr h="639763">
                <a:tc>
                  <a:txBody>
                    <a:bodyPr/>
                    <a:lstStyle/>
                    <a:p>
                      <a:pPr marL="342900" marR="0" lvl="0" indent="-342900" algn="ctr" defTabSz="914400" rtl="1" eaLnBrk="1" fontAlgn="base" latinLnBrk="0" hangingPunct="1">
                        <a:lnSpc>
                          <a:spcPct val="100000"/>
                        </a:lnSpc>
                        <a:spcBef>
                          <a:spcPct val="0"/>
                        </a:spcBef>
                        <a:spcAft>
                          <a:spcPct val="0"/>
                        </a:spcAft>
                        <a:buClrTx/>
                        <a:buSzPct val="85000"/>
                        <a:buFontTx/>
                        <a:buNone/>
                        <a:tabLst>
                          <a:tab pos="1349375" algn="l"/>
                        </a:tabLst>
                      </a:pPr>
                      <a:r>
                        <a:rPr kumimoji="0" lang="fa-IR" sz="2400" b="1" i="0" u="none" strike="noStrike" cap="none" normalizeH="0" baseline="0" smtClean="0">
                          <a:ln>
                            <a:noFill/>
                          </a:ln>
                          <a:solidFill>
                            <a:schemeClr val="tx1"/>
                          </a:solidFill>
                          <a:effectLst/>
                          <a:latin typeface="Times New Roman" pitchFamily="18" charset="0"/>
                          <a:cs typeface="Zar" pitchFamily="2" charset="-78"/>
                        </a:rPr>
                        <a:t>بد</a:t>
                      </a:r>
                      <a:endParaRPr kumimoji="0" lang="fa-IR" sz="3200" b="1" i="0" u="none" strike="noStrike" cap="none" normalizeH="0" baseline="0" smtClean="0">
                        <a:ln>
                          <a:noFill/>
                        </a:ln>
                        <a:solidFill>
                          <a:schemeClr val="tx1"/>
                        </a:solidFill>
                        <a:effectLst/>
                        <a:latin typeface="Arial" pitchFamily="34" charset="0"/>
                        <a:cs typeface="Zar" pitchFamily="2" charset="-78"/>
                      </a:endParaRPr>
                    </a:p>
                  </a:txBody>
                  <a:tcPr horzOverflow="overflow">
                    <a:lnL cap="flat">
                      <a:noFill/>
                    </a:lnL>
                    <a:lnR>
                      <a:noFill/>
                    </a:lnR>
                    <a:lnT cap="flat">
                      <a:noFill/>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342900" marR="0" lvl="0" indent="-342900" algn="ctr" defTabSz="914400" rtl="1" eaLnBrk="1" fontAlgn="base" latinLnBrk="0" hangingPunct="1">
                        <a:lnSpc>
                          <a:spcPct val="100000"/>
                        </a:lnSpc>
                        <a:spcBef>
                          <a:spcPct val="0"/>
                        </a:spcBef>
                        <a:spcAft>
                          <a:spcPct val="0"/>
                        </a:spcAft>
                        <a:buClrTx/>
                        <a:buSzPct val="85000"/>
                        <a:buFontTx/>
                        <a:buNone/>
                        <a:tabLst>
                          <a:tab pos="1349375" algn="l"/>
                        </a:tabLst>
                      </a:pPr>
                      <a:r>
                        <a:rPr kumimoji="0" lang="fa-IR" sz="3200" b="1" i="0" u="none" strike="noStrike" cap="none" normalizeH="0" baseline="0" smtClean="0">
                          <a:ln>
                            <a:noFill/>
                          </a:ln>
                          <a:solidFill>
                            <a:schemeClr val="tx1"/>
                          </a:solidFill>
                          <a:effectLst/>
                          <a:latin typeface="Times New Roman" pitchFamily="18" charset="0"/>
                          <a:cs typeface="Zar" pitchFamily="2" charset="-78"/>
                        </a:rPr>
                        <a:t>صندوق</a:t>
                      </a:r>
                      <a:endParaRPr kumimoji="0" lang="fa-IR" sz="4000" b="1" i="0" u="none" strike="noStrike" cap="none" normalizeH="0" baseline="0" smtClean="0">
                        <a:ln>
                          <a:noFill/>
                        </a:ln>
                        <a:solidFill>
                          <a:schemeClr val="tx1"/>
                        </a:solidFill>
                        <a:effectLst/>
                        <a:latin typeface="Arial" pitchFamily="34" charset="0"/>
                        <a:cs typeface="Zar" pitchFamily="2" charset="-78"/>
                      </a:endParaRPr>
                    </a:p>
                  </a:txBody>
                  <a:tcPr horzOverflow="overflow">
                    <a:lnL>
                      <a:noFill/>
                    </a:lnL>
                    <a:lnR>
                      <a:noFill/>
                    </a:lnR>
                    <a:lnT cap="flat">
                      <a:noFill/>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pPr rtl="1"/>
                      <a:endParaRPr lang="fa-IR"/>
                    </a:p>
                  </a:txBody>
                  <a:tcPr/>
                </a:tc>
                <a:tc>
                  <a:txBody>
                    <a:bodyPr/>
                    <a:lstStyle/>
                    <a:p>
                      <a:pPr marL="342900" marR="0" lvl="0" indent="-342900" algn="ctr" defTabSz="914400" rtl="1" eaLnBrk="1" fontAlgn="base" latinLnBrk="0" hangingPunct="1">
                        <a:lnSpc>
                          <a:spcPct val="100000"/>
                        </a:lnSpc>
                        <a:spcBef>
                          <a:spcPct val="0"/>
                        </a:spcBef>
                        <a:spcAft>
                          <a:spcPct val="0"/>
                        </a:spcAft>
                        <a:buClrTx/>
                        <a:buSzPct val="85000"/>
                        <a:buFontTx/>
                        <a:buNone/>
                        <a:tabLst>
                          <a:tab pos="1349375" algn="l"/>
                        </a:tabLst>
                      </a:pPr>
                      <a:r>
                        <a:rPr kumimoji="0" lang="fa-IR" sz="2400" b="1" i="0" u="none" strike="noStrike" cap="none" normalizeH="0" baseline="0" smtClean="0">
                          <a:ln>
                            <a:noFill/>
                          </a:ln>
                          <a:solidFill>
                            <a:schemeClr val="tx1"/>
                          </a:solidFill>
                          <a:effectLst/>
                          <a:latin typeface="Times New Roman" pitchFamily="18" charset="0"/>
                          <a:cs typeface="Zar" pitchFamily="2" charset="-78"/>
                        </a:rPr>
                        <a:t>بس</a:t>
                      </a:r>
                      <a:endParaRPr kumimoji="0" lang="fa-IR" sz="3200" b="1" i="0" u="none" strike="noStrike" cap="none" normalizeH="0" baseline="0" smtClean="0">
                        <a:ln>
                          <a:noFill/>
                        </a:ln>
                        <a:solidFill>
                          <a:schemeClr val="tx1"/>
                        </a:solidFill>
                        <a:effectLst/>
                        <a:latin typeface="Arial" pitchFamily="34" charset="0"/>
                        <a:cs typeface="Zar" pitchFamily="2" charset="-78"/>
                      </a:endParaRPr>
                    </a:p>
                  </a:txBody>
                  <a:tcPr horzOverflow="overflow">
                    <a:lnL>
                      <a:noFill/>
                    </a:lnL>
                    <a:lnR cap="flat">
                      <a:noFill/>
                    </a:lnR>
                    <a:lnT cap="flat">
                      <a:noFill/>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1703388">
                <a:tc gridSpan="2">
                  <a:txBody>
                    <a:bodyPr/>
                    <a:lstStyle/>
                    <a:p>
                      <a:pPr marL="342900" marR="0" lvl="0" indent="-342900" algn="r" defTabSz="914400" rtl="1" eaLnBrk="1" fontAlgn="base" latinLnBrk="0" hangingPunct="1">
                        <a:lnSpc>
                          <a:spcPct val="100000"/>
                        </a:lnSpc>
                        <a:spcBef>
                          <a:spcPct val="0"/>
                        </a:spcBef>
                        <a:spcAft>
                          <a:spcPct val="0"/>
                        </a:spcAft>
                        <a:buClrTx/>
                        <a:buSzPct val="85000"/>
                        <a:buFontTx/>
                        <a:buNone/>
                        <a:tabLst>
                          <a:tab pos="1349375" algn="l"/>
                        </a:tabLst>
                      </a:pPr>
                      <a:r>
                        <a:rPr kumimoji="0" lang="fa-IR" sz="3200" b="1" i="0" u="none" strike="noStrike" cap="none" normalizeH="0" baseline="0" smtClean="0">
                          <a:ln>
                            <a:noFill/>
                          </a:ln>
                          <a:solidFill>
                            <a:schemeClr val="tx1"/>
                          </a:solidFill>
                          <a:effectLst/>
                          <a:latin typeface="Times New Roman" pitchFamily="18" charset="0"/>
                          <a:cs typeface="Zar" pitchFamily="2" charset="-78"/>
                        </a:rPr>
                        <a:t>(1) 750/3</a:t>
                      </a:r>
                      <a:endParaRPr kumimoji="0" lang="fa-IR" sz="4000" b="1" i="0" u="none" strike="noStrike" cap="none" normalizeH="0" baseline="0" smtClean="0">
                        <a:ln>
                          <a:noFill/>
                        </a:ln>
                        <a:solidFill>
                          <a:schemeClr val="tx1"/>
                        </a:solidFill>
                        <a:effectLst/>
                        <a:latin typeface="Arial" pitchFamily="34" charset="0"/>
                        <a:cs typeface="Zar" pitchFamily="2" charset="-78"/>
                      </a:endParaRPr>
                    </a:p>
                    <a:p>
                      <a:pPr marL="342900" marR="0" lvl="0" indent="-342900" algn="r" defTabSz="914400" rtl="1" eaLnBrk="1" fontAlgn="base" latinLnBrk="0" hangingPunct="1">
                        <a:lnSpc>
                          <a:spcPct val="100000"/>
                        </a:lnSpc>
                        <a:spcBef>
                          <a:spcPct val="0"/>
                        </a:spcBef>
                        <a:spcAft>
                          <a:spcPct val="0"/>
                        </a:spcAft>
                        <a:buClrTx/>
                        <a:buSzPct val="85000"/>
                        <a:buFontTx/>
                        <a:buNone/>
                        <a:tabLst>
                          <a:tab pos="1349375" algn="l"/>
                        </a:tabLst>
                      </a:pPr>
                      <a:r>
                        <a:rPr kumimoji="0" lang="fa-IR" sz="3200" b="1" i="0" u="none" strike="noStrike" cap="none" normalizeH="0" baseline="0" smtClean="0">
                          <a:ln>
                            <a:noFill/>
                          </a:ln>
                          <a:solidFill>
                            <a:schemeClr val="tx1"/>
                          </a:solidFill>
                          <a:effectLst/>
                          <a:latin typeface="Times New Roman" pitchFamily="18" charset="0"/>
                          <a:cs typeface="Zar" pitchFamily="2" charset="-78"/>
                        </a:rPr>
                        <a:t>(4) 75</a:t>
                      </a:r>
                      <a:endParaRPr kumimoji="0" lang="fa-IR" sz="4000" b="1" i="0" u="none" strike="noStrike" cap="none" normalizeH="0" baseline="0" smtClean="0">
                        <a:ln>
                          <a:noFill/>
                        </a:ln>
                        <a:solidFill>
                          <a:schemeClr val="tx1"/>
                        </a:solidFill>
                        <a:effectLst/>
                        <a:latin typeface="Arial" pitchFamily="34" charset="0"/>
                        <a:cs typeface="Zar" pitchFamily="2" charset="-78"/>
                      </a:endParaRPr>
                    </a:p>
                    <a:p>
                      <a:pPr marL="342900" marR="0" lvl="0" indent="-342900" algn="r" defTabSz="914400" rtl="1" eaLnBrk="1" fontAlgn="base" latinLnBrk="0" hangingPunct="1">
                        <a:lnSpc>
                          <a:spcPct val="100000"/>
                        </a:lnSpc>
                        <a:spcBef>
                          <a:spcPct val="0"/>
                        </a:spcBef>
                        <a:spcAft>
                          <a:spcPct val="0"/>
                        </a:spcAft>
                        <a:buClrTx/>
                        <a:buSzPct val="85000"/>
                        <a:buFontTx/>
                        <a:buNone/>
                        <a:tabLst>
                          <a:tab pos="1349375" algn="l"/>
                        </a:tabLst>
                      </a:pPr>
                      <a:r>
                        <a:rPr kumimoji="0" lang="fa-IR" sz="3200" b="1" i="0" u="none" strike="noStrike" cap="none" normalizeH="0" baseline="0" smtClean="0">
                          <a:ln>
                            <a:noFill/>
                          </a:ln>
                          <a:solidFill>
                            <a:schemeClr val="tx1"/>
                          </a:solidFill>
                          <a:effectLst/>
                          <a:latin typeface="Times New Roman" pitchFamily="18" charset="0"/>
                          <a:cs typeface="Zar" pitchFamily="2" charset="-78"/>
                        </a:rPr>
                        <a:t>(5) 400</a:t>
                      </a:r>
                      <a:endParaRPr kumimoji="0" lang="fa-IR" sz="4000" b="1" i="0" u="none" strike="noStrike" cap="none" normalizeH="0" baseline="0" smtClean="0">
                        <a:ln>
                          <a:noFill/>
                        </a:ln>
                        <a:solidFill>
                          <a:schemeClr val="tx1"/>
                        </a:solidFill>
                        <a:effectLst/>
                        <a:latin typeface="Arial" pitchFamily="34" charset="0"/>
                        <a:cs typeface="Zar" pitchFamily="2" charset="-78"/>
                      </a:endParaRPr>
                    </a:p>
                  </a:txBody>
                  <a:tcPr horzOverflow="overflow">
                    <a:lnL cap="flat">
                      <a:noFill/>
                    </a:lnL>
                    <a:lnR w="12700" cap="flat" cmpd="sng" algn="ctr">
                      <a:solidFill>
                        <a:schemeClr val="tx1"/>
                      </a:solidFill>
                      <a:prstDash val="solid"/>
                      <a:miter lim="800000"/>
                      <a:headEnd type="none" w="med" len="med"/>
                      <a:tailEnd type="none" w="med" len="med"/>
                    </a:lnR>
                    <a:lnT w="12700" cap="flat" cmpd="sng" algn="ctr">
                      <a:solidFill>
                        <a:srgbClr val="000000"/>
                      </a:solidFill>
                      <a:prstDash val="solid"/>
                      <a:round/>
                      <a:headEnd type="none" w="med" len="med"/>
                      <a:tailEnd type="none" w="med" len="med"/>
                    </a:lnT>
                    <a:lnB cap="flat">
                      <a:noFill/>
                    </a:lnB>
                    <a:lnTlToBr>
                      <a:noFill/>
                    </a:lnTlToBr>
                    <a:lnBlToTr>
                      <a:noFill/>
                    </a:lnBlToTr>
                    <a:noFill/>
                  </a:tcPr>
                </a:tc>
                <a:tc hMerge="1">
                  <a:txBody>
                    <a:bodyPr/>
                    <a:lstStyle/>
                    <a:p>
                      <a:pPr rtl="1"/>
                      <a:endParaRPr lang="fa-IR"/>
                    </a:p>
                  </a:txBody>
                  <a:tcPr/>
                </a:tc>
                <a:tc gridSpan="2">
                  <a:txBody>
                    <a:bodyPr/>
                    <a:lstStyle/>
                    <a:p>
                      <a:pPr marL="342900" marR="0" lvl="0" indent="-342900" algn="r" defTabSz="914400" rtl="1" eaLnBrk="1" fontAlgn="base" latinLnBrk="0" hangingPunct="1">
                        <a:lnSpc>
                          <a:spcPct val="100000"/>
                        </a:lnSpc>
                        <a:spcBef>
                          <a:spcPct val="0"/>
                        </a:spcBef>
                        <a:spcAft>
                          <a:spcPct val="0"/>
                        </a:spcAft>
                        <a:buClrTx/>
                        <a:buSzPct val="85000"/>
                        <a:buFontTx/>
                        <a:buNone/>
                        <a:tabLst>
                          <a:tab pos="1349375" algn="l"/>
                        </a:tabLst>
                      </a:pPr>
                      <a:r>
                        <a:rPr kumimoji="0" lang="fa-IR" sz="3200" b="1" i="0" u="none" strike="noStrike" cap="none" normalizeH="0" baseline="0" smtClean="0">
                          <a:ln>
                            <a:noFill/>
                          </a:ln>
                          <a:solidFill>
                            <a:schemeClr val="tx1"/>
                          </a:solidFill>
                          <a:effectLst/>
                          <a:latin typeface="Times New Roman" pitchFamily="18" charset="0"/>
                          <a:cs typeface="Zar" pitchFamily="2" charset="-78"/>
                        </a:rPr>
                        <a:t>(2) 250</a:t>
                      </a:r>
                      <a:endParaRPr kumimoji="0" lang="fa-IR" sz="4000" b="1" i="0" u="none" strike="noStrike" cap="none" normalizeH="0" baseline="0" smtClean="0">
                        <a:ln>
                          <a:noFill/>
                        </a:ln>
                        <a:solidFill>
                          <a:schemeClr val="tx1"/>
                        </a:solidFill>
                        <a:effectLst/>
                        <a:latin typeface="Arial" pitchFamily="34" charset="0"/>
                        <a:cs typeface="Zar" pitchFamily="2" charset="-78"/>
                      </a:endParaRPr>
                    </a:p>
                    <a:p>
                      <a:pPr marL="342900" marR="0" lvl="0" indent="-342900" algn="r" defTabSz="914400" rtl="1" eaLnBrk="1" fontAlgn="base" latinLnBrk="0" hangingPunct="1">
                        <a:lnSpc>
                          <a:spcPct val="100000"/>
                        </a:lnSpc>
                        <a:spcBef>
                          <a:spcPct val="0"/>
                        </a:spcBef>
                        <a:spcAft>
                          <a:spcPct val="0"/>
                        </a:spcAft>
                        <a:buClrTx/>
                        <a:buSzPct val="85000"/>
                        <a:buFontTx/>
                        <a:buNone/>
                        <a:tabLst>
                          <a:tab pos="1349375" algn="l"/>
                        </a:tabLst>
                      </a:pPr>
                      <a:r>
                        <a:rPr kumimoji="0" lang="fa-IR" sz="3200" b="1" i="0" u="none" strike="noStrike" cap="none" normalizeH="0" baseline="0" smtClean="0">
                          <a:ln>
                            <a:noFill/>
                          </a:ln>
                          <a:solidFill>
                            <a:schemeClr val="tx1"/>
                          </a:solidFill>
                          <a:effectLst/>
                          <a:latin typeface="Times New Roman" pitchFamily="18" charset="0"/>
                          <a:cs typeface="Zar" pitchFamily="2" charset="-78"/>
                        </a:rPr>
                        <a:t>(6) 100</a:t>
                      </a:r>
                      <a:endParaRPr kumimoji="0" lang="fa-IR" sz="4000" b="1" i="0" u="none" strike="noStrike" cap="none" normalizeH="0" baseline="0" smtClean="0">
                        <a:ln>
                          <a:noFill/>
                        </a:ln>
                        <a:solidFill>
                          <a:schemeClr val="tx1"/>
                        </a:solidFill>
                        <a:effectLst/>
                        <a:latin typeface="Arial" pitchFamily="34" charset="0"/>
                        <a:cs typeface="Zar" pitchFamily="2" charset="-78"/>
                      </a:endParaRPr>
                    </a:p>
                  </a:txBody>
                  <a:tcPr horzOverflow="overflow">
                    <a:lnL w="12700" cap="flat" cmpd="sng" algn="ctr">
                      <a:solidFill>
                        <a:schemeClr val="tx1"/>
                      </a:solidFill>
                      <a:prstDash val="solid"/>
                      <a:miter lim="800000"/>
                      <a:headEnd type="none" w="med" len="med"/>
                      <a:tailEnd type="none" w="med" len="med"/>
                    </a:lnL>
                    <a:lnR cap="flat">
                      <a:noFill/>
                    </a:lnR>
                    <a:lnT w="12700" cap="flat" cmpd="sng" algn="ctr">
                      <a:solidFill>
                        <a:srgbClr val="000000"/>
                      </a:solidFill>
                      <a:prstDash val="solid"/>
                      <a:round/>
                      <a:headEnd type="none" w="med" len="med"/>
                      <a:tailEnd type="none" w="med" len="med"/>
                    </a:lnT>
                    <a:lnB cap="flat">
                      <a:noFill/>
                    </a:lnB>
                    <a:lnTlToBr>
                      <a:noFill/>
                    </a:lnTlToBr>
                    <a:lnBlToTr>
                      <a:noFill/>
                    </a:lnBlToTr>
                    <a:noFill/>
                  </a:tcPr>
                </a:tc>
                <a:tc hMerge="1">
                  <a:txBody>
                    <a:bodyPr/>
                    <a:lstStyle/>
                    <a:p>
                      <a:pPr rtl="1"/>
                      <a:endParaRPr lang="fa-IR"/>
                    </a:p>
                  </a:txBody>
                  <a:tcPr/>
                </a:tc>
                <a:extLst>
                  <a:ext uri="{0D108BD9-81ED-4DB2-BD59-A6C34878D82A}">
                    <a16:rowId xmlns:a16="http://schemas.microsoft.com/office/drawing/2014/main" val="10001"/>
                  </a:ext>
                </a:extLst>
              </a:tr>
            </a:tbl>
          </a:graphicData>
        </a:graphic>
      </p:graphicFrame>
    </p:spTree>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84674" name="Rectangle 2"/>
          <p:cNvSpPr>
            <a:spLocks noGrp="1" noChangeArrowheads="1"/>
          </p:cNvSpPr>
          <p:nvPr>
            <p:ph type="title"/>
          </p:nvPr>
        </p:nvSpPr>
        <p:spPr>
          <a:xfrm>
            <a:off x="1093788" y="512763"/>
            <a:ext cx="7772400" cy="914400"/>
          </a:xfrm>
        </p:spPr>
        <p:txBody>
          <a:bodyPr/>
          <a:lstStyle/>
          <a:p>
            <a:r>
              <a:rPr lang="fa-IR" sz="5400"/>
              <a:t>چند نكته ديگر:</a:t>
            </a:r>
            <a:endParaRPr lang="en-US" sz="5400"/>
          </a:p>
        </p:txBody>
      </p:sp>
      <p:sp>
        <p:nvSpPr>
          <p:cNvPr id="284675" name="Rectangle 3"/>
          <p:cNvSpPr>
            <a:spLocks noGrp="1" noChangeArrowheads="1"/>
          </p:cNvSpPr>
          <p:nvPr>
            <p:ph idx="1"/>
          </p:nvPr>
        </p:nvSpPr>
        <p:spPr>
          <a:xfrm>
            <a:off x="611188" y="1989138"/>
            <a:ext cx="7847012" cy="2530475"/>
          </a:xfrm>
        </p:spPr>
        <p:txBody>
          <a:bodyPr/>
          <a:lstStyle/>
          <a:p>
            <a:pPr>
              <a:buFontTx/>
              <a:buNone/>
            </a:pPr>
            <a:r>
              <a:rPr lang="fa-IR" sz="4000"/>
              <a:t>مانده طبيعي هر حساب در سمت مثبت (افزايش) آن نشان داده مي‌شود لذا به طور طبيعي مانده صندوق، هميشه بدهكار است و سرمايه هميشه بستانكار و . . . </a:t>
            </a:r>
            <a:endParaRPr lang="en-US" sz="4000"/>
          </a:p>
        </p:txBody>
      </p:sp>
      <p:sp>
        <p:nvSpPr>
          <p:cNvPr id="4" name="Footer Placeholder 3"/>
          <p:cNvSpPr>
            <a:spLocks noGrp="1"/>
          </p:cNvSpPr>
          <p:nvPr>
            <p:ph type="ftr" sz="quarter" idx="11"/>
          </p:nvPr>
        </p:nvSpPr>
        <p:spPr/>
        <p:txBody>
          <a:bodyPr/>
          <a:lstStyle/>
          <a:p>
            <a:endParaRPr kumimoji="0" lang="en-US" dirty="0"/>
          </a:p>
        </p:txBody>
      </p:sp>
    </p:spTree>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85698" name="Rectangle 2"/>
          <p:cNvSpPr>
            <a:spLocks noGrp="1" noChangeArrowheads="1"/>
          </p:cNvSpPr>
          <p:nvPr>
            <p:ph type="title"/>
          </p:nvPr>
        </p:nvSpPr>
        <p:spPr/>
        <p:txBody>
          <a:bodyPr/>
          <a:lstStyle/>
          <a:p>
            <a:endParaRPr lang="en-US"/>
          </a:p>
        </p:txBody>
      </p:sp>
      <p:sp>
        <p:nvSpPr>
          <p:cNvPr id="285699" name="Rectangle 3"/>
          <p:cNvSpPr>
            <a:spLocks noGrp="1" noChangeArrowheads="1"/>
          </p:cNvSpPr>
          <p:nvPr>
            <p:ph idx="1"/>
          </p:nvPr>
        </p:nvSpPr>
        <p:spPr>
          <a:xfrm>
            <a:off x="611188" y="1989138"/>
            <a:ext cx="7847012" cy="3019425"/>
          </a:xfrm>
        </p:spPr>
        <p:txBody>
          <a:bodyPr/>
          <a:lstStyle/>
          <a:p>
            <a:r>
              <a:rPr lang="fa-IR" sz="4800"/>
              <a:t>اگر در يك فعاليت مالي چند حساب دستخوش تغيير شد مجموع ارقام بدهكار با مجموع ارقام بستانكار برابر است.</a:t>
            </a:r>
            <a:endParaRPr lang="en-US" sz="4800"/>
          </a:p>
        </p:txBody>
      </p:sp>
      <p:sp>
        <p:nvSpPr>
          <p:cNvPr id="4" name="Footer Placeholder 3"/>
          <p:cNvSpPr>
            <a:spLocks noGrp="1"/>
          </p:cNvSpPr>
          <p:nvPr>
            <p:ph type="ftr" sz="quarter" idx="11"/>
          </p:nvPr>
        </p:nvSpPr>
        <p:spPr/>
        <p:txBody>
          <a:bodyPr/>
          <a:lstStyle/>
          <a:p>
            <a:endParaRPr kumimoji="0" lang="en-US" dirty="0"/>
          </a:p>
        </p:txBody>
      </p:sp>
    </p:spTree>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86722" name="Rectangle 2"/>
          <p:cNvSpPr>
            <a:spLocks noGrp="1" noChangeArrowheads="1"/>
          </p:cNvSpPr>
          <p:nvPr>
            <p:ph type="title"/>
          </p:nvPr>
        </p:nvSpPr>
        <p:spPr>
          <a:xfrm>
            <a:off x="1093788" y="512763"/>
            <a:ext cx="7772400" cy="914400"/>
          </a:xfrm>
        </p:spPr>
        <p:txBody>
          <a:bodyPr/>
          <a:lstStyle/>
          <a:p>
            <a:r>
              <a:rPr lang="fa-IR" sz="5400"/>
              <a:t>فعاليت شماره 7</a:t>
            </a:r>
            <a:endParaRPr lang="en-US" sz="5400"/>
          </a:p>
        </p:txBody>
      </p:sp>
      <p:sp>
        <p:nvSpPr>
          <p:cNvPr id="286723" name="Rectangle 3"/>
          <p:cNvSpPr>
            <a:spLocks noGrp="1" noChangeArrowheads="1"/>
          </p:cNvSpPr>
          <p:nvPr>
            <p:ph idx="1"/>
          </p:nvPr>
        </p:nvSpPr>
        <p:spPr>
          <a:xfrm>
            <a:off x="611188" y="1989138"/>
            <a:ext cx="7847012" cy="1431925"/>
          </a:xfrm>
        </p:spPr>
        <p:txBody>
          <a:bodyPr>
            <a:normAutofit lnSpcReduction="10000"/>
          </a:bodyPr>
          <a:lstStyle/>
          <a:p>
            <a:pPr>
              <a:buFontTx/>
              <a:buNone/>
            </a:pPr>
            <a:r>
              <a:rPr lang="fa-IR" sz="4400"/>
              <a:t>مبلغ 150 ريال توسط آقاي جهانگيري بابت مخارج مشخص برداشت شد</a:t>
            </a:r>
            <a:endParaRPr lang="en-US" sz="4400"/>
          </a:p>
        </p:txBody>
      </p:sp>
      <p:sp>
        <p:nvSpPr>
          <p:cNvPr id="4" name="Footer Placeholder 3"/>
          <p:cNvSpPr>
            <a:spLocks noGrp="1"/>
          </p:cNvSpPr>
          <p:nvPr>
            <p:ph type="ftr" sz="quarter" idx="11"/>
          </p:nvPr>
        </p:nvSpPr>
        <p:spPr/>
        <p:txBody>
          <a:bodyPr/>
          <a:lstStyle/>
          <a:p>
            <a:endParaRPr kumimoji="0" lang="en-US" dirty="0"/>
          </a:p>
        </p:txBody>
      </p:sp>
    </p:spTree>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87746" name="Rectangle 2"/>
          <p:cNvSpPr>
            <a:spLocks noGrp="1" noChangeArrowheads="1"/>
          </p:cNvSpPr>
          <p:nvPr>
            <p:ph type="title"/>
          </p:nvPr>
        </p:nvSpPr>
        <p:spPr>
          <a:xfrm>
            <a:off x="1093788" y="420688"/>
            <a:ext cx="7772400" cy="1006475"/>
          </a:xfrm>
        </p:spPr>
        <p:txBody>
          <a:bodyPr/>
          <a:lstStyle/>
          <a:p>
            <a:r>
              <a:rPr lang="fa-IR" sz="6000"/>
              <a:t>تحليل:</a:t>
            </a:r>
            <a:endParaRPr lang="en-US" sz="6000"/>
          </a:p>
        </p:txBody>
      </p:sp>
      <p:sp>
        <p:nvSpPr>
          <p:cNvPr id="287747" name="Rectangle 3"/>
          <p:cNvSpPr>
            <a:spLocks noGrp="1" noChangeArrowheads="1"/>
          </p:cNvSpPr>
          <p:nvPr>
            <p:ph idx="1"/>
          </p:nvPr>
        </p:nvSpPr>
        <p:spPr>
          <a:xfrm>
            <a:off x="611188" y="1989138"/>
            <a:ext cx="7847012" cy="2771775"/>
          </a:xfrm>
        </p:spPr>
        <p:txBody>
          <a:bodyPr/>
          <a:lstStyle/>
          <a:p>
            <a:r>
              <a:rPr lang="fa-IR" sz="4400"/>
              <a:t>با برداشت مبلغ مذكور حساب صندوق به ميزان 150 ريال كاهش مي‌يابد. كاهش در حسابهاي دارايي در بستانكار ثبت مي‌شود.</a:t>
            </a:r>
            <a:endParaRPr lang="en-US" sz="4400"/>
          </a:p>
        </p:txBody>
      </p:sp>
      <p:sp>
        <p:nvSpPr>
          <p:cNvPr id="4" name="Footer Placeholder 3"/>
          <p:cNvSpPr>
            <a:spLocks noGrp="1"/>
          </p:cNvSpPr>
          <p:nvPr>
            <p:ph type="ftr" sz="quarter" idx="11"/>
          </p:nvPr>
        </p:nvSpPr>
        <p:spPr/>
        <p:txBody>
          <a:bodyPr/>
          <a:lstStyle/>
          <a:p>
            <a:endParaRPr kumimoji="0" lang="en-US" dirty="0"/>
          </a:p>
        </p:txBody>
      </p:sp>
    </p:spTree>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288810" name="Group 42"/>
          <p:cNvGraphicFramePr>
            <a:graphicFrameLocks noGrp="1"/>
          </p:cNvGraphicFramePr>
          <p:nvPr>
            <p:ph type="tbl" idx="1"/>
          </p:nvPr>
        </p:nvGraphicFramePr>
        <p:xfrm>
          <a:off x="1547813" y="2108200"/>
          <a:ext cx="5688012" cy="2439988"/>
        </p:xfrm>
        <a:graphic>
          <a:graphicData uri="http://schemas.openxmlformats.org/drawingml/2006/table">
            <a:tbl>
              <a:tblPr rtl="1"/>
              <a:tblGrid>
                <a:gridCol w="1219200">
                  <a:extLst>
                    <a:ext uri="{9D8B030D-6E8A-4147-A177-3AD203B41FA5}">
                      <a16:colId xmlns:a16="http://schemas.microsoft.com/office/drawing/2014/main" val="20000"/>
                    </a:ext>
                  </a:extLst>
                </a:gridCol>
                <a:gridCol w="1589087">
                  <a:extLst>
                    <a:ext uri="{9D8B030D-6E8A-4147-A177-3AD203B41FA5}">
                      <a16:colId xmlns:a16="http://schemas.microsoft.com/office/drawing/2014/main" val="20001"/>
                    </a:ext>
                  </a:extLst>
                </a:gridCol>
                <a:gridCol w="863600">
                  <a:extLst>
                    <a:ext uri="{9D8B030D-6E8A-4147-A177-3AD203B41FA5}">
                      <a16:colId xmlns:a16="http://schemas.microsoft.com/office/drawing/2014/main" val="20002"/>
                    </a:ext>
                  </a:extLst>
                </a:gridCol>
                <a:gridCol w="2016125">
                  <a:extLst>
                    <a:ext uri="{9D8B030D-6E8A-4147-A177-3AD203B41FA5}">
                      <a16:colId xmlns:a16="http://schemas.microsoft.com/office/drawing/2014/main" val="20003"/>
                    </a:ext>
                  </a:extLst>
                </a:gridCol>
              </a:tblGrid>
              <a:tr h="706438">
                <a:tc>
                  <a:txBody>
                    <a:bodyPr/>
                    <a:lstStyle/>
                    <a:p>
                      <a:pPr marL="342900" marR="0" lvl="0" indent="-342900" algn="ctr" defTabSz="914400" rtl="1" eaLnBrk="1" fontAlgn="base" latinLnBrk="0" hangingPunct="1">
                        <a:lnSpc>
                          <a:spcPct val="100000"/>
                        </a:lnSpc>
                        <a:spcBef>
                          <a:spcPct val="0"/>
                        </a:spcBef>
                        <a:spcAft>
                          <a:spcPct val="0"/>
                        </a:spcAft>
                        <a:buClrTx/>
                        <a:buSzPct val="85000"/>
                        <a:buFontTx/>
                        <a:buNone/>
                        <a:tabLst>
                          <a:tab pos="1349375" algn="l"/>
                        </a:tabLst>
                      </a:pPr>
                      <a:r>
                        <a:rPr kumimoji="0" lang="fa-IR" sz="3200" b="1" i="0" u="none" strike="noStrike" cap="none" normalizeH="0" baseline="0" smtClean="0">
                          <a:ln>
                            <a:noFill/>
                          </a:ln>
                          <a:solidFill>
                            <a:schemeClr val="tx1"/>
                          </a:solidFill>
                          <a:effectLst/>
                          <a:latin typeface="Times New Roman" pitchFamily="18" charset="0"/>
                          <a:cs typeface="Zar" pitchFamily="2" charset="-78"/>
                        </a:rPr>
                        <a:t>بد</a:t>
                      </a:r>
                      <a:endParaRPr kumimoji="0" lang="fa-IR" sz="4000" b="1" i="0" u="none" strike="noStrike" cap="none" normalizeH="0" baseline="0" smtClean="0">
                        <a:ln>
                          <a:noFill/>
                        </a:ln>
                        <a:solidFill>
                          <a:schemeClr val="tx1"/>
                        </a:solidFill>
                        <a:effectLst/>
                        <a:latin typeface="Arial" pitchFamily="34" charset="0"/>
                        <a:cs typeface="Zar" pitchFamily="2" charset="-78"/>
                      </a:endParaRPr>
                    </a:p>
                  </a:txBody>
                  <a:tcPr horzOverflow="overflow">
                    <a:lnL cap="flat">
                      <a:noFill/>
                    </a:lnL>
                    <a:lnR>
                      <a:noFill/>
                    </a:lnR>
                    <a:lnT cap="flat">
                      <a:noFill/>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342900" marR="0" lvl="0" indent="-342900" algn="ctr" defTabSz="914400" rtl="1" eaLnBrk="1" fontAlgn="base" latinLnBrk="0" hangingPunct="1">
                        <a:lnSpc>
                          <a:spcPct val="100000"/>
                        </a:lnSpc>
                        <a:spcBef>
                          <a:spcPct val="0"/>
                        </a:spcBef>
                        <a:spcAft>
                          <a:spcPct val="0"/>
                        </a:spcAft>
                        <a:buClrTx/>
                        <a:buSzPct val="85000"/>
                        <a:buFontTx/>
                        <a:buNone/>
                        <a:tabLst>
                          <a:tab pos="1349375" algn="l"/>
                        </a:tabLst>
                      </a:pPr>
                      <a:r>
                        <a:rPr kumimoji="0" lang="fa-IR" sz="3200" b="1" i="0" u="none" strike="noStrike" cap="none" normalizeH="0" baseline="0" smtClean="0">
                          <a:ln>
                            <a:noFill/>
                          </a:ln>
                          <a:solidFill>
                            <a:schemeClr val="tx1"/>
                          </a:solidFill>
                          <a:effectLst/>
                          <a:latin typeface="Times New Roman" pitchFamily="18" charset="0"/>
                          <a:cs typeface="Zar" pitchFamily="2" charset="-78"/>
                        </a:rPr>
                        <a:t>هزينه صندوق</a:t>
                      </a:r>
                      <a:endParaRPr kumimoji="0" lang="fa-IR" sz="4000" b="1" i="0" u="none" strike="noStrike" cap="none" normalizeH="0" baseline="0" smtClean="0">
                        <a:ln>
                          <a:noFill/>
                        </a:ln>
                        <a:solidFill>
                          <a:schemeClr val="tx1"/>
                        </a:solidFill>
                        <a:effectLst/>
                        <a:latin typeface="Arial" pitchFamily="34" charset="0"/>
                        <a:cs typeface="Zar" pitchFamily="2" charset="-78"/>
                      </a:endParaRPr>
                    </a:p>
                  </a:txBody>
                  <a:tcPr horzOverflow="overflow">
                    <a:lnL>
                      <a:noFill/>
                    </a:lnL>
                    <a:lnR>
                      <a:noFill/>
                    </a:lnR>
                    <a:lnT cap="flat">
                      <a:noFill/>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pPr rtl="1"/>
                      <a:endParaRPr lang="fa-IR"/>
                    </a:p>
                  </a:txBody>
                  <a:tcPr/>
                </a:tc>
                <a:tc>
                  <a:txBody>
                    <a:bodyPr/>
                    <a:lstStyle/>
                    <a:p>
                      <a:pPr marL="342900" marR="0" lvl="0" indent="-342900" algn="ctr" defTabSz="914400" rtl="1" eaLnBrk="1" fontAlgn="base" latinLnBrk="0" hangingPunct="1">
                        <a:lnSpc>
                          <a:spcPct val="100000"/>
                        </a:lnSpc>
                        <a:spcBef>
                          <a:spcPct val="0"/>
                        </a:spcBef>
                        <a:spcAft>
                          <a:spcPct val="0"/>
                        </a:spcAft>
                        <a:buClrTx/>
                        <a:buSzPct val="85000"/>
                        <a:buFontTx/>
                        <a:buNone/>
                        <a:tabLst>
                          <a:tab pos="1349375" algn="l"/>
                        </a:tabLst>
                      </a:pPr>
                      <a:r>
                        <a:rPr kumimoji="0" lang="fa-IR" sz="3200" b="1" i="0" u="none" strike="noStrike" cap="none" normalizeH="0" baseline="0" smtClean="0">
                          <a:ln>
                            <a:noFill/>
                          </a:ln>
                          <a:solidFill>
                            <a:schemeClr val="tx1"/>
                          </a:solidFill>
                          <a:effectLst/>
                          <a:latin typeface="Times New Roman" pitchFamily="18" charset="0"/>
                          <a:cs typeface="Zar" pitchFamily="2" charset="-78"/>
                        </a:rPr>
                        <a:t>بس</a:t>
                      </a:r>
                      <a:endParaRPr kumimoji="0" lang="fa-IR" sz="4000" b="1" i="0" u="none" strike="noStrike" cap="none" normalizeH="0" baseline="0" smtClean="0">
                        <a:ln>
                          <a:noFill/>
                        </a:ln>
                        <a:solidFill>
                          <a:schemeClr val="tx1"/>
                        </a:solidFill>
                        <a:effectLst/>
                        <a:latin typeface="Arial" pitchFamily="34" charset="0"/>
                        <a:cs typeface="Zar" pitchFamily="2" charset="-78"/>
                      </a:endParaRPr>
                    </a:p>
                  </a:txBody>
                  <a:tcPr horzOverflow="overflow">
                    <a:lnL>
                      <a:noFill/>
                    </a:lnL>
                    <a:lnR cap="flat">
                      <a:noFill/>
                    </a:lnR>
                    <a:lnT cap="flat">
                      <a:noFill/>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446088">
                <a:tc gridSpan="2">
                  <a:txBody>
                    <a:bodyPr/>
                    <a:lstStyle/>
                    <a:p>
                      <a:pPr marL="342900" marR="0" lvl="0" indent="-342900" algn="r" defTabSz="914400" rtl="1" eaLnBrk="1" fontAlgn="base" latinLnBrk="0" hangingPunct="1">
                        <a:lnSpc>
                          <a:spcPct val="100000"/>
                        </a:lnSpc>
                        <a:spcBef>
                          <a:spcPct val="0"/>
                        </a:spcBef>
                        <a:spcAft>
                          <a:spcPct val="0"/>
                        </a:spcAft>
                        <a:buClrTx/>
                        <a:buSzPct val="85000"/>
                        <a:buFontTx/>
                        <a:buNone/>
                        <a:tabLst>
                          <a:tab pos="1349375" algn="l"/>
                        </a:tabLst>
                      </a:pPr>
                      <a:r>
                        <a:rPr kumimoji="0" lang="fa-IR" sz="3200" b="1" i="0" u="none" strike="noStrike" cap="none" normalizeH="0" baseline="0" smtClean="0">
                          <a:ln>
                            <a:noFill/>
                          </a:ln>
                          <a:solidFill>
                            <a:schemeClr val="tx1"/>
                          </a:solidFill>
                          <a:effectLst/>
                          <a:latin typeface="Times New Roman" pitchFamily="18" charset="0"/>
                          <a:cs typeface="Zar" pitchFamily="2" charset="-78"/>
                        </a:rPr>
                        <a:t>(1) 750/3</a:t>
                      </a:r>
                      <a:endParaRPr kumimoji="0" lang="fa-IR" sz="4000" b="1" i="0" u="none" strike="noStrike" cap="none" normalizeH="0" baseline="0" smtClean="0">
                        <a:ln>
                          <a:noFill/>
                        </a:ln>
                        <a:solidFill>
                          <a:schemeClr val="tx1"/>
                        </a:solidFill>
                        <a:effectLst/>
                        <a:latin typeface="Arial" pitchFamily="34" charset="0"/>
                        <a:cs typeface="Zar" pitchFamily="2" charset="-78"/>
                      </a:endParaRPr>
                    </a:p>
                  </a:txBody>
                  <a:tcPr horzOverflow="overflow">
                    <a:lnL cap="flat">
                      <a:noFill/>
                    </a:lnL>
                    <a:lnR w="12700" cap="flat" cmpd="sng" algn="ctr">
                      <a:solidFill>
                        <a:schemeClr val="tx1"/>
                      </a:solidFill>
                      <a:prstDash val="solid"/>
                      <a:miter lim="800000"/>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noFill/>
                  </a:tcPr>
                </a:tc>
                <a:tc hMerge="1">
                  <a:txBody>
                    <a:bodyPr/>
                    <a:lstStyle/>
                    <a:p>
                      <a:pPr rtl="1"/>
                      <a:endParaRPr lang="fa-IR"/>
                    </a:p>
                  </a:txBody>
                  <a:tcPr/>
                </a:tc>
                <a:tc gridSpan="2">
                  <a:txBody>
                    <a:bodyPr/>
                    <a:lstStyle/>
                    <a:p>
                      <a:pPr marL="342900" marR="0" lvl="0" indent="-342900" algn="r" defTabSz="914400" rtl="1" eaLnBrk="1" fontAlgn="base" latinLnBrk="0" hangingPunct="1">
                        <a:lnSpc>
                          <a:spcPct val="100000"/>
                        </a:lnSpc>
                        <a:spcBef>
                          <a:spcPct val="0"/>
                        </a:spcBef>
                        <a:spcAft>
                          <a:spcPct val="0"/>
                        </a:spcAft>
                        <a:buClrTx/>
                        <a:buSzPct val="85000"/>
                        <a:buFontTx/>
                        <a:buNone/>
                        <a:tabLst>
                          <a:tab pos="1349375" algn="l"/>
                        </a:tabLst>
                      </a:pPr>
                      <a:r>
                        <a:rPr kumimoji="0" lang="fa-IR" sz="3200" b="1" i="0" u="none" strike="noStrike" cap="none" normalizeH="0" baseline="0" smtClean="0">
                          <a:ln>
                            <a:noFill/>
                          </a:ln>
                          <a:solidFill>
                            <a:schemeClr val="tx1"/>
                          </a:solidFill>
                          <a:effectLst/>
                          <a:latin typeface="Times New Roman" pitchFamily="18" charset="0"/>
                          <a:cs typeface="Zar" pitchFamily="2" charset="-78"/>
                        </a:rPr>
                        <a:t>(2) 250</a:t>
                      </a:r>
                      <a:endParaRPr kumimoji="0" lang="fa-IR" sz="4000" b="1" i="0" u="none" strike="noStrike" cap="none" normalizeH="0" baseline="0" smtClean="0">
                        <a:ln>
                          <a:noFill/>
                        </a:ln>
                        <a:solidFill>
                          <a:schemeClr val="tx1"/>
                        </a:solidFill>
                        <a:effectLst/>
                        <a:latin typeface="Arial" pitchFamily="34" charset="0"/>
                        <a:cs typeface="Zar" pitchFamily="2" charset="-78"/>
                      </a:endParaRPr>
                    </a:p>
                  </a:txBody>
                  <a:tcPr horzOverflow="overflow">
                    <a:lnL w="12700" cap="flat" cmpd="sng" algn="ctr">
                      <a:solidFill>
                        <a:schemeClr val="tx1"/>
                      </a:solidFill>
                      <a:prstDash val="solid"/>
                      <a:miter lim="800000"/>
                      <a:headEnd type="none" w="med" len="med"/>
                      <a:tailEnd type="none" w="med" len="med"/>
                    </a:lnL>
                    <a:lnR cap="flat">
                      <a:noFill/>
                    </a:lnR>
                    <a:lnT w="12700" cap="flat" cmpd="sng" algn="ctr">
                      <a:solidFill>
                        <a:srgbClr val="000000"/>
                      </a:solidFill>
                      <a:prstDash val="solid"/>
                      <a:round/>
                      <a:headEnd type="none" w="med" len="med"/>
                      <a:tailEnd type="none" w="med" len="med"/>
                    </a:lnT>
                    <a:lnB>
                      <a:noFill/>
                    </a:lnB>
                    <a:lnTlToBr>
                      <a:noFill/>
                    </a:lnTlToBr>
                    <a:lnBlToTr>
                      <a:noFill/>
                    </a:lnBlToTr>
                    <a:noFill/>
                  </a:tcPr>
                </a:tc>
                <a:tc hMerge="1">
                  <a:txBody>
                    <a:bodyPr/>
                    <a:lstStyle/>
                    <a:p>
                      <a:pPr rtl="1"/>
                      <a:endParaRPr lang="fa-IR"/>
                    </a:p>
                  </a:txBody>
                  <a:tcPr/>
                </a:tc>
                <a:extLst>
                  <a:ext uri="{0D108BD9-81ED-4DB2-BD59-A6C34878D82A}">
                    <a16:rowId xmlns:a16="http://schemas.microsoft.com/office/drawing/2014/main" val="10001"/>
                  </a:ext>
                </a:extLst>
              </a:tr>
              <a:tr h="357188">
                <a:tc gridSpan="2">
                  <a:txBody>
                    <a:bodyPr/>
                    <a:lstStyle/>
                    <a:p>
                      <a:pPr marL="342900" marR="0" lvl="0" indent="-342900" algn="r" defTabSz="914400" rtl="1" eaLnBrk="1" fontAlgn="base" latinLnBrk="0" hangingPunct="1">
                        <a:lnSpc>
                          <a:spcPct val="100000"/>
                        </a:lnSpc>
                        <a:spcBef>
                          <a:spcPct val="0"/>
                        </a:spcBef>
                        <a:spcAft>
                          <a:spcPct val="0"/>
                        </a:spcAft>
                        <a:buClrTx/>
                        <a:buSzPct val="85000"/>
                        <a:buFontTx/>
                        <a:buNone/>
                        <a:tabLst>
                          <a:tab pos="1349375" algn="l"/>
                        </a:tabLst>
                      </a:pPr>
                      <a:r>
                        <a:rPr kumimoji="0" lang="fa-IR" sz="3200" b="1" i="0" u="none" strike="noStrike" cap="none" normalizeH="0" baseline="0" smtClean="0">
                          <a:ln>
                            <a:noFill/>
                          </a:ln>
                          <a:solidFill>
                            <a:schemeClr val="tx1"/>
                          </a:solidFill>
                          <a:effectLst/>
                          <a:latin typeface="Times New Roman" pitchFamily="18" charset="0"/>
                          <a:cs typeface="Zar" pitchFamily="2" charset="-78"/>
                        </a:rPr>
                        <a:t>(4) 75</a:t>
                      </a:r>
                      <a:endParaRPr kumimoji="0" lang="fa-IR" sz="4000" b="1" i="0" u="none" strike="noStrike" cap="none" normalizeH="0" baseline="0" smtClean="0">
                        <a:ln>
                          <a:noFill/>
                        </a:ln>
                        <a:solidFill>
                          <a:schemeClr val="tx1"/>
                        </a:solidFill>
                        <a:effectLst/>
                        <a:latin typeface="Arial" pitchFamily="34" charset="0"/>
                        <a:cs typeface="Zar" pitchFamily="2" charset="-78"/>
                      </a:endParaRPr>
                    </a:p>
                  </a:txBody>
                  <a:tcPr horzOverflow="overflow">
                    <a:lnL cap="flat">
                      <a:noFill/>
                    </a:lnL>
                    <a:lnR w="12700" cap="flat" cmpd="sng" algn="ctr">
                      <a:solidFill>
                        <a:schemeClr val="tx1"/>
                      </a:solidFill>
                      <a:prstDash val="solid"/>
                      <a:miter lim="800000"/>
                      <a:headEnd type="none" w="med" len="med"/>
                      <a:tailEnd type="none" w="med" len="med"/>
                    </a:lnR>
                    <a:lnT>
                      <a:noFill/>
                    </a:lnT>
                    <a:lnB>
                      <a:noFill/>
                    </a:lnB>
                    <a:lnTlToBr>
                      <a:noFill/>
                    </a:lnTlToBr>
                    <a:lnBlToTr>
                      <a:noFill/>
                    </a:lnBlToTr>
                    <a:noFill/>
                  </a:tcPr>
                </a:tc>
                <a:tc hMerge="1">
                  <a:txBody>
                    <a:bodyPr/>
                    <a:lstStyle/>
                    <a:p>
                      <a:pPr rtl="1"/>
                      <a:endParaRPr lang="fa-IR"/>
                    </a:p>
                  </a:txBody>
                  <a:tcPr/>
                </a:tc>
                <a:tc gridSpan="2">
                  <a:txBody>
                    <a:bodyPr/>
                    <a:lstStyle/>
                    <a:p>
                      <a:pPr marL="342900" marR="0" lvl="0" indent="-342900" algn="r" defTabSz="914400" rtl="1" eaLnBrk="1" fontAlgn="base" latinLnBrk="0" hangingPunct="1">
                        <a:lnSpc>
                          <a:spcPct val="100000"/>
                        </a:lnSpc>
                        <a:spcBef>
                          <a:spcPct val="0"/>
                        </a:spcBef>
                        <a:spcAft>
                          <a:spcPct val="0"/>
                        </a:spcAft>
                        <a:buClrTx/>
                        <a:buSzPct val="85000"/>
                        <a:buFontTx/>
                        <a:buNone/>
                        <a:tabLst>
                          <a:tab pos="1349375" algn="l"/>
                        </a:tabLst>
                      </a:pPr>
                      <a:r>
                        <a:rPr kumimoji="0" lang="fa-IR" sz="3200" b="1" i="0" u="none" strike="noStrike" cap="none" normalizeH="0" baseline="0" smtClean="0">
                          <a:ln>
                            <a:noFill/>
                          </a:ln>
                          <a:solidFill>
                            <a:schemeClr val="tx1"/>
                          </a:solidFill>
                          <a:effectLst/>
                          <a:latin typeface="Times New Roman" pitchFamily="18" charset="0"/>
                          <a:cs typeface="Zar" pitchFamily="2" charset="-78"/>
                        </a:rPr>
                        <a:t>(6) 100</a:t>
                      </a:r>
                      <a:endParaRPr kumimoji="0" lang="fa-IR" sz="4000" b="1" i="0" u="none" strike="noStrike" cap="none" normalizeH="0" baseline="0" smtClean="0">
                        <a:ln>
                          <a:noFill/>
                        </a:ln>
                        <a:solidFill>
                          <a:schemeClr val="tx1"/>
                        </a:solidFill>
                        <a:effectLst/>
                        <a:latin typeface="Arial" pitchFamily="34" charset="0"/>
                        <a:cs typeface="Zar" pitchFamily="2" charset="-78"/>
                      </a:endParaRPr>
                    </a:p>
                  </a:txBody>
                  <a:tcPr horzOverflow="overflow">
                    <a:lnL w="12700" cap="flat" cmpd="sng" algn="ctr">
                      <a:solidFill>
                        <a:schemeClr val="tx1"/>
                      </a:solidFill>
                      <a:prstDash val="solid"/>
                      <a:miter lim="800000"/>
                      <a:headEnd type="none" w="med" len="med"/>
                      <a:tailEnd type="none" w="med" len="med"/>
                    </a:lnL>
                    <a:lnR cap="flat">
                      <a:noFill/>
                    </a:lnR>
                    <a:lnT>
                      <a:noFill/>
                    </a:lnT>
                    <a:lnB>
                      <a:noFill/>
                    </a:lnB>
                    <a:lnTlToBr>
                      <a:noFill/>
                    </a:lnTlToBr>
                    <a:lnBlToTr>
                      <a:noFill/>
                    </a:lnBlToTr>
                    <a:noFill/>
                  </a:tcPr>
                </a:tc>
                <a:tc hMerge="1">
                  <a:txBody>
                    <a:bodyPr/>
                    <a:lstStyle/>
                    <a:p>
                      <a:pPr rtl="1"/>
                      <a:endParaRPr lang="fa-IR"/>
                    </a:p>
                  </a:txBody>
                  <a:tcPr/>
                </a:tc>
                <a:extLst>
                  <a:ext uri="{0D108BD9-81ED-4DB2-BD59-A6C34878D82A}">
                    <a16:rowId xmlns:a16="http://schemas.microsoft.com/office/drawing/2014/main" val="10002"/>
                  </a:ext>
                </a:extLst>
              </a:tr>
              <a:tr h="357188">
                <a:tc gridSpan="2">
                  <a:txBody>
                    <a:bodyPr/>
                    <a:lstStyle/>
                    <a:p>
                      <a:pPr marL="342900" marR="0" lvl="0" indent="-342900" algn="r" defTabSz="914400" rtl="1" eaLnBrk="1" fontAlgn="base" latinLnBrk="0" hangingPunct="1">
                        <a:lnSpc>
                          <a:spcPct val="100000"/>
                        </a:lnSpc>
                        <a:spcBef>
                          <a:spcPct val="0"/>
                        </a:spcBef>
                        <a:spcAft>
                          <a:spcPct val="0"/>
                        </a:spcAft>
                        <a:buClrTx/>
                        <a:buSzPct val="85000"/>
                        <a:buFontTx/>
                        <a:buNone/>
                        <a:tabLst>
                          <a:tab pos="1349375" algn="l"/>
                        </a:tabLst>
                      </a:pPr>
                      <a:r>
                        <a:rPr kumimoji="0" lang="fa-IR" sz="3200" b="1" i="0" u="none" strike="noStrike" cap="none" normalizeH="0" baseline="0" smtClean="0">
                          <a:ln>
                            <a:noFill/>
                          </a:ln>
                          <a:solidFill>
                            <a:schemeClr val="tx1"/>
                          </a:solidFill>
                          <a:effectLst/>
                          <a:latin typeface="Times New Roman" pitchFamily="18" charset="0"/>
                          <a:cs typeface="Zar" pitchFamily="2" charset="-78"/>
                        </a:rPr>
                        <a:t>(5) 400</a:t>
                      </a:r>
                      <a:endParaRPr kumimoji="0" lang="fa-IR" sz="4000" b="1" i="0" u="none" strike="noStrike" cap="none" normalizeH="0" baseline="0" smtClean="0">
                        <a:ln>
                          <a:noFill/>
                        </a:ln>
                        <a:solidFill>
                          <a:schemeClr val="tx1"/>
                        </a:solidFill>
                        <a:effectLst/>
                        <a:latin typeface="Arial" pitchFamily="34" charset="0"/>
                        <a:cs typeface="Zar" pitchFamily="2" charset="-78"/>
                      </a:endParaRPr>
                    </a:p>
                  </a:txBody>
                  <a:tcPr horzOverflow="overflow">
                    <a:lnL cap="flat">
                      <a:noFill/>
                    </a:lnL>
                    <a:lnR w="12700" cap="flat" cmpd="sng" algn="ctr">
                      <a:solidFill>
                        <a:schemeClr val="tx1"/>
                      </a:solidFill>
                      <a:prstDash val="solid"/>
                      <a:miter lim="800000"/>
                      <a:headEnd type="none" w="med" len="med"/>
                      <a:tailEnd type="none" w="med" len="med"/>
                    </a:lnR>
                    <a:lnT>
                      <a:noFill/>
                    </a:lnT>
                    <a:lnB cap="flat">
                      <a:noFill/>
                    </a:lnB>
                    <a:lnTlToBr>
                      <a:noFill/>
                    </a:lnTlToBr>
                    <a:lnBlToTr>
                      <a:noFill/>
                    </a:lnBlToTr>
                    <a:noFill/>
                  </a:tcPr>
                </a:tc>
                <a:tc hMerge="1">
                  <a:txBody>
                    <a:bodyPr/>
                    <a:lstStyle/>
                    <a:p>
                      <a:pPr rtl="1"/>
                      <a:endParaRPr lang="fa-IR"/>
                    </a:p>
                  </a:txBody>
                  <a:tcPr/>
                </a:tc>
                <a:tc gridSpan="2">
                  <a:txBody>
                    <a:bodyPr/>
                    <a:lstStyle/>
                    <a:p>
                      <a:pPr marL="342900" marR="0" lvl="0" indent="-342900" algn="r" defTabSz="914400" rtl="1" eaLnBrk="1" fontAlgn="base" latinLnBrk="0" hangingPunct="1">
                        <a:lnSpc>
                          <a:spcPct val="100000"/>
                        </a:lnSpc>
                        <a:spcBef>
                          <a:spcPct val="0"/>
                        </a:spcBef>
                        <a:spcAft>
                          <a:spcPct val="0"/>
                        </a:spcAft>
                        <a:buClrTx/>
                        <a:buSzPct val="85000"/>
                        <a:buFontTx/>
                        <a:buNone/>
                        <a:tabLst>
                          <a:tab pos="1349375" algn="l"/>
                        </a:tabLst>
                      </a:pPr>
                      <a:r>
                        <a:rPr kumimoji="0" lang="fa-IR" sz="3200" b="1" i="0" u="none" strike="noStrike" cap="none" normalizeH="0" baseline="0" smtClean="0">
                          <a:ln>
                            <a:noFill/>
                          </a:ln>
                          <a:solidFill>
                            <a:schemeClr val="tx1"/>
                          </a:solidFill>
                          <a:effectLst/>
                          <a:latin typeface="Times New Roman" pitchFamily="18" charset="0"/>
                          <a:cs typeface="Zar" pitchFamily="2" charset="-78"/>
                        </a:rPr>
                        <a:t>(7) 150</a:t>
                      </a:r>
                      <a:endParaRPr kumimoji="0" lang="fa-IR" sz="4000" b="1" i="0" u="none" strike="noStrike" cap="none" normalizeH="0" baseline="0" smtClean="0">
                        <a:ln>
                          <a:noFill/>
                        </a:ln>
                        <a:solidFill>
                          <a:schemeClr val="tx1"/>
                        </a:solidFill>
                        <a:effectLst/>
                        <a:latin typeface="Arial" pitchFamily="34" charset="0"/>
                        <a:cs typeface="Zar" pitchFamily="2" charset="-78"/>
                      </a:endParaRPr>
                    </a:p>
                  </a:txBody>
                  <a:tcPr horzOverflow="overflow">
                    <a:lnL w="12700" cap="flat" cmpd="sng" algn="ctr">
                      <a:solidFill>
                        <a:schemeClr val="tx1"/>
                      </a:solidFill>
                      <a:prstDash val="solid"/>
                      <a:miter lim="800000"/>
                      <a:headEnd type="none" w="med" len="med"/>
                      <a:tailEnd type="none" w="med" len="med"/>
                    </a:lnL>
                    <a:lnR cap="flat">
                      <a:noFill/>
                    </a:lnR>
                    <a:lnT>
                      <a:noFill/>
                    </a:lnT>
                    <a:lnB cap="flat">
                      <a:noFill/>
                    </a:lnB>
                    <a:lnTlToBr>
                      <a:noFill/>
                    </a:lnTlToBr>
                    <a:lnBlToTr>
                      <a:noFill/>
                    </a:lnBlToTr>
                    <a:noFill/>
                  </a:tcPr>
                </a:tc>
                <a:tc hMerge="1">
                  <a:txBody>
                    <a:bodyPr/>
                    <a:lstStyle/>
                    <a:p>
                      <a:pPr rtl="1"/>
                      <a:endParaRPr lang="fa-IR"/>
                    </a:p>
                  </a:txBody>
                  <a:tcPr/>
                </a:tc>
                <a:extLst>
                  <a:ext uri="{0D108BD9-81ED-4DB2-BD59-A6C34878D82A}">
                    <a16:rowId xmlns:a16="http://schemas.microsoft.com/office/drawing/2014/main" val="10003"/>
                  </a:ext>
                </a:extLst>
              </a:tr>
            </a:tbl>
          </a:graphicData>
        </a:graphic>
      </p:graphicFrame>
    </p:spTree>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89794" name="Rectangle 2"/>
          <p:cNvSpPr>
            <a:spLocks noChangeArrowheads="1"/>
          </p:cNvSpPr>
          <p:nvPr/>
        </p:nvSpPr>
        <p:spPr bwMode="auto">
          <a:xfrm>
            <a:off x="539750" y="1655763"/>
            <a:ext cx="7905750" cy="3387725"/>
          </a:xfrm>
          <a:prstGeom prst="rect">
            <a:avLst/>
          </a:prstGeom>
          <a:noFill/>
          <a:ln w="9525">
            <a:noFill/>
            <a:miter lim="800000"/>
            <a:headEnd/>
            <a:tailEnd/>
          </a:ln>
          <a:effectLst/>
        </p:spPr>
        <p:txBody>
          <a:bodyPr anchor="ctr">
            <a:spAutoFit/>
          </a:bodyPr>
          <a:lstStyle/>
          <a:p>
            <a:pPr eaLnBrk="1" hangingPunct="1">
              <a:tabLst>
                <a:tab pos="752475" algn="l"/>
              </a:tabLst>
            </a:pPr>
            <a:r>
              <a:rPr lang="fa-IR" sz="3600">
                <a:cs typeface="Zar" pitchFamily="2" charset="-78"/>
              </a:rPr>
              <a:t>علاوه بر حساب صندوق به ميزان 150 ريال</a:t>
            </a:r>
          </a:p>
          <a:p>
            <a:pPr eaLnBrk="1" hangingPunct="1">
              <a:tabLst>
                <a:tab pos="752475" algn="l"/>
              </a:tabLst>
            </a:pPr>
            <a:r>
              <a:rPr lang="fa-IR" sz="3600">
                <a:cs typeface="Zar" pitchFamily="2" charset="-78"/>
              </a:rPr>
              <a:t> نيز از حساب سرمايه آقاي جهانگيري كاسته مي</a:t>
            </a:r>
            <a:r>
              <a:rPr lang="fa-IR" sz="3600">
                <a:cs typeface="Arial" pitchFamily="34" charset="0"/>
              </a:rPr>
              <a:t>‌</a:t>
            </a:r>
            <a:r>
              <a:rPr lang="fa-IR" sz="3600">
                <a:cs typeface="Zar" pitchFamily="2" charset="-78"/>
              </a:rPr>
              <a:t>شود </a:t>
            </a:r>
          </a:p>
          <a:p>
            <a:pPr eaLnBrk="1" hangingPunct="1">
              <a:tabLst>
                <a:tab pos="752475" algn="l"/>
              </a:tabLst>
            </a:pPr>
            <a:r>
              <a:rPr lang="fa-IR" sz="3600">
                <a:cs typeface="Zar" pitchFamily="2" charset="-78"/>
              </a:rPr>
              <a:t>ولي با توجه به تفكيك حسابها مي</a:t>
            </a:r>
            <a:r>
              <a:rPr lang="fa-IR" sz="3600">
                <a:cs typeface="Arial" pitchFamily="34" charset="0"/>
              </a:rPr>
              <a:t>‌</a:t>
            </a:r>
            <a:r>
              <a:rPr lang="fa-IR" sz="3600">
                <a:cs typeface="Zar" pitchFamily="2" charset="-78"/>
              </a:rPr>
              <a:t>بايد براي برداشت</a:t>
            </a:r>
          </a:p>
          <a:p>
            <a:pPr eaLnBrk="1" hangingPunct="1">
              <a:tabLst>
                <a:tab pos="752475" algn="l"/>
              </a:tabLst>
            </a:pPr>
            <a:r>
              <a:rPr lang="fa-IR" sz="3600">
                <a:cs typeface="Zar" pitchFamily="2" charset="-78"/>
              </a:rPr>
              <a:t> نيز حساب جداگانه</a:t>
            </a:r>
            <a:r>
              <a:rPr lang="fa-IR" sz="3600">
                <a:cs typeface="Arial" pitchFamily="34" charset="0"/>
              </a:rPr>
              <a:t>‌</a:t>
            </a:r>
            <a:r>
              <a:rPr lang="fa-IR" sz="3600">
                <a:cs typeface="Zar" pitchFamily="2" charset="-78"/>
              </a:rPr>
              <a:t>اي ايجاد گردد.</a:t>
            </a:r>
          </a:p>
        </p:txBody>
      </p:sp>
      <p:sp>
        <p:nvSpPr>
          <p:cNvPr id="3" name="Footer Placeholder 2"/>
          <p:cNvSpPr>
            <a:spLocks noGrp="1"/>
          </p:cNvSpPr>
          <p:nvPr>
            <p:ph type="ftr" sz="quarter" idx="11"/>
          </p:nvPr>
        </p:nvSpPr>
        <p:spPr/>
        <p:txBody>
          <a:bodyPr/>
          <a:lstStyle/>
          <a:p>
            <a:endParaRPr kumimoji="0"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40322" name="Rectangle 2"/>
          <p:cNvSpPr>
            <a:spLocks noGrp="1" noChangeArrowheads="1"/>
          </p:cNvSpPr>
          <p:nvPr>
            <p:ph type="title"/>
          </p:nvPr>
        </p:nvSpPr>
        <p:spPr/>
        <p:txBody>
          <a:bodyPr>
            <a:normAutofit/>
          </a:bodyPr>
          <a:lstStyle/>
          <a:p>
            <a:r>
              <a:rPr lang="fa-IR"/>
              <a:t>واحدهاي انتفاعي برحسب نوع فعاليت:</a:t>
            </a:r>
            <a:endParaRPr lang="en-US"/>
          </a:p>
        </p:txBody>
      </p:sp>
      <p:sp>
        <p:nvSpPr>
          <p:cNvPr id="440323" name="Rectangle 3"/>
          <p:cNvSpPr>
            <a:spLocks noGrp="1" noChangeArrowheads="1"/>
          </p:cNvSpPr>
          <p:nvPr>
            <p:ph idx="1"/>
          </p:nvPr>
        </p:nvSpPr>
        <p:spPr>
          <a:xfrm>
            <a:off x="611188" y="1989138"/>
            <a:ext cx="7847012" cy="2916237"/>
          </a:xfrm>
        </p:spPr>
        <p:txBody>
          <a:bodyPr>
            <a:normAutofit/>
          </a:bodyPr>
          <a:lstStyle/>
          <a:p>
            <a:pPr>
              <a:buFontTx/>
              <a:buNone/>
            </a:pPr>
            <a:r>
              <a:rPr lang="fa-IR"/>
              <a:t>واحدها تجاري:</a:t>
            </a:r>
          </a:p>
          <a:p>
            <a:pPr>
              <a:buFontTx/>
              <a:buNone/>
            </a:pPr>
            <a:r>
              <a:rPr lang="fa-IR"/>
              <a:t>- به كار تجاري مي</a:t>
            </a:r>
            <a:r>
              <a:rPr lang="fa-IR">
                <a:cs typeface="Arial" pitchFamily="34" charset="0"/>
              </a:rPr>
              <a:t>‌</a:t>
            </a:r>
            <a:r>
              <a:rPr lang="fa-IR"/>
              <a:t>پردازند (خريد، فروش، توليد و ...)</a:t>
            </a:r>
          </a:p>
          <a:p>
            <a:pPr>
              <a:buFontTx/>
              <a:buNone/>
            </a:pPr>
            <a:r>
              <a:rPr lang="fa-IR"/>
              <a:t>واحدهاي غير تجاري:</a:t>
            </a:r>
          </a:p>
          <a:p>
            <a:pPr>
              <a:buFontTx/>
              <a:buNone/>
            </a:pPr>
            <a:r>
              <a:rPr lang="fa-IR"/>
              <a:t>- به كارهاي غير تجاري يا خدمات مي</a:t>
            </a:r>
            <a:r>
              <a:rPr lang="fa-IR">
                <a:cs typeface="Arial" pitchFamily="34" charset="0"/>
              </a:rPr>
              <a:t>‌</a:t>
            </a:r>
            <a:r>
              <a:rPr lang="fa-IR"/>
              <a:t>پردازند</a:t>
            </a:r>
          </a:p>
          <a:p>
            <a:pPr>
              <a:buFontTx/>
              <a:buNone/>
            </a:pPr>
            <a:r>
              <a:rPr lang="fa-IR"/>
              <a:t>- (دفاتر حقوقي- تعميرگاه- موسسات حسابرسي و ...)</a:t>
            </a:r>
            <a:endParaRPr lang="en-US"/>
          </a:p>
        </p:txBody>
      </p:sp>
    </p:spTree>
  </p:cSld>
  <p:clrMapOvr>
    <a:masterClrMapping/>
  </p:clrMapOvr>
  <p:timing>
    <p:tnLst>
      <p:par>
        <p:cTn id="1" dur="indefinite" restart="never" nodeType="tmRoot"/>
      </p:par>
    </p:tnLst>
  </p:timing>
</p:sld>
</file>

<file path=ppt/slides/slide1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290838" name="Group 22"/>
          <p:cNvGraphicFramePr>
            <a:graphicFrameLocks noGrp="1"/>
          </p:cNvGraphicFramePr>
          <p:nvPr/>
        </p:nvGraphicFramePr>
        <p:xfrm>
          <a:off x="2987675" y="2205038"/>
          <a:ext cx="4321175" cy="2232025"/>
        </p:xfrm>
        <a:graphic>
          <a:graphicData uri="http://schemas.openxmlformats.org/drawingml/2006/table">
            <a:tbl>
              <a:tblPr rtl="1"/>
              <a:tblGrid>
                <a:gridCol w="971550">
                  <a:extLst>
                    <a:ext uri="{9D8B030D-6E8A-4147-A177-3AD203B41FA5}">
                      <a16:colId xmlns:a16="http://schemas.microsoft.com/office/drawing/2014/main" val="20000"/>
                    </a:ext>
                  </a:extLst>
                </a:gridCol>
                <a:gridCol w="1044575">
                  <a:extLst>
                    <a:ext uri="{9D8B030D-6E8A-4147-A177-3AD203B41FA5}">
                      <a16:colId xmlns:a16="http://schemas.microsoft.com/office/drawing/2014/main" val="20001"/>
                    </a:ext>
                  </a:extLst>
                </a:gridCol>
                <a:gridCol w="820737">
                  <a:extLst>
                    <a:ext uri="{9D8B030D-6E8A-4147-A177-3AD203B41FA5}">
                      <a16:colId xmlns:a16="http://schemas.microsoft.com/office/drawing/2014/main" val="20002"/>
                    </a:ext>
                  </a:extLst>
                </a:gridCol>
                <a:gridCol w="1484313">
                  <a:extLst>
                    <a:ext uri="{9D8B030D-6E8A-4147-A177-3AD203B41FA5}">
                      <a16:colId xmlns:a16="http://schemas.microsoft.com/office/drawing/2014/main" val="20003"/>
                    </a:ext>
                  </a:extLst>
                </a:gridCol>
              </a:tblGrid>
              <a:tr h="863600">
                <a:tc>
                  <a:txBody>
                    <a:bodyPr/>
                    <a:lstStyle/>
                    <a:p>
                      <a:pPr marL="0" marR="0" lvl="0" indent="0" algn="ctr" defTabSz="914400" rtl="1" eaLnBrk="1" fontAlgn="base" latinLnBrk="0" hangingPunct="1">
                        <a:lnSpc>
                          <a:spcPct val="100000"/>
                        </a:lnSpc>
                        <a:spcBef>
                          <a:spcPct val="0"/>
                        </a:spcBef>
                        <a:spcAft>
                          <a:spcPct val="0"/>
                        </a:spcAft>
                        <a:buClrTx/>
                        <a:buSzPct val="85000"/>
                        <a:buFontTx/>
                        <a:buNone/>
                        <a:tabLst>
                          <a:tab pos="1349375" algn="l"/>
                        </a:tabLst>
                      </a:pPr>
                      <a:r>
                        <a:rPr kumimoji="0" lang="fa-IR" sz="2000" b="1" i="0" u="none" strike="noStrike" cap="none" normalizeH="0" baseline="0" smtClean="0">
                          <a:ln>
                            <a:noFill/>
                          </a:ln>
                          <a:solidFill>
                            <a:schemeClr val="tx1"/>
                          </a:solidFill>
                          <a:effectLst/>
                          <a:latin typeface="Times New Roman" pitchFamily="18" charset="0"/>
                          <a:cs typeface="Zar" pitchFamily="2" charset="-78"/>
                        </a:rPr>
                        <a:t>بد</a:t>
                      </a:r>
                      <a:endParaRPr kumimoji="0" lang="fa-IR" sz="2000" b="1" i="0" u="none" strike="noStrike" cap="none" normalizeH="0" baseline="0" smtClean="0">
                        <a:ln>
                          <a:noFill/>
                        </a:ln>
                        <a:solidFill>
                          <a:schemeClr val="tx1"/>
                        </a:solidFill>
                        <a:effectLst/>
                        <a:latin typeface="Arial" pitchFamily="34" charset="0"/>
                        <a:cs typeface="Zar" pitchFamily="2" charset="-78"/>
                      </a:endParaRPr>
                    </a:p>
                  </a:txBody>
                  <a:tcPr horzOverflow="overflow">
                    <a:lnL cap="flat">
                      <a:noFill/>
                    </a:lnL>
                    <a:lnR>
                      <a:noFill/>
                    </a:lnR>
                    <a:lnT cap="flat">
                      <a:noFill/>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0" marR="0" lvl="0" indent="0" algn="ctr" defTabSz="914400" rtl="1" eaLnBrk="1" fontAlgn="base" latinLnBrk="0" hangingPunct="1">
                        <a:lnSpc>
                          <a:spcPct val="100000"/>
                        </a:lnSpc>
                        <a:spcBef>
                          <a:spcPct val="0"/>
                        </a:spcBef>
                        <a:spcAft>
                          <a:spcPct val="0"/>
                        </a:spcAft>
                        <a:buClrTx/>
                        <a:buSzPct val="85000"/>
                        <a:buFontTx/>
                        <a:buNone/>
                        <a:tabLst>
                          <a:tab pos="1349375" algn="l"/>
                        </a:tabLst>
                      </a:pPr>
                      <a:r>
                        <a:rPr kumimoji="0" lang="fa-IR" sz="3600" b="1" i="0" u="none" strike="noStrike" cap="none" normalizeH="0" baseline="0" smtClean="0">
                          <a:ln>
                            <a:noFill/>
                          </a:ln>
                          <a:solidFill>
                            <a:schemeClr val="tx1"/>
                          </a:solidFill>
                          <a:effectLst/>
                          <a:latin typeface="Times New Roman" pitchFamily="18" charset="0"/>
                          <a:cs typeface="Zar" pitchFamily="2" charset="-78"/>
                        </a:rPr>
                        <a:t>برداشت</a:t>
                      </a:r>
                      <a:endParaRPr kumimoji="0" lang="fa-IR" sz="3600" b="1" i="0" u="none" strike="noStrike" cap="none" normalizeH="0" baseline="0" smtClean="0">
                        <a:ln>
                          <a:noFill/>
                        </a:ln>
                        <a:solidFill>
                          <a:schemeClr val="tx1"/>
                        </a:solidFill>
                        <a:effectLst/>
                        <a:latin typeface="Arial" pitchFamily="34" charset="0"/>
                        <a:cs typeface="Zar" pitchFamily="2" charset="-78"/>
                      </a:endParaRPr>
                    </a:p>
                  </a:txBody>
                  <a:tcPr horzOverflow="overflow">
                    <a:lnL>
                      <a:noFill/>
                    </a:lnL>
                    <a:lnR>
                      <a:noFill/>
                    </a:lnR>
                    <a:lnT cap="flat">
                      <a:noFill/>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pPr rtl="1"/>
                      <a:endParaRPr lang="fa-IR"/>
                    </a:p>
                  </a:txBody>
                  <a:tcPr/>
                </a:tc>
                <a:tc>
                  <a:txBody>
                    <a:bodyPr/>
                    <a:lstStyle/>
                    <a:p>
                      <a:pPr marL="0" marR="0" lvl="0" indent="0" algn="ctr" defTabSz="914400" rtl="1" eaLnBrk="1" fontAlgn="base" latinLnBrk="0" hangingPunct="1">
                        <a:lnSpc>
                          <a:spcPct val="100000"/>
                        </a:lnSpc>
                        <a:spcBef>
                          <a:spcPct val="0"/>
                        </a:spcBef>
                        <a:spcAft>
                          <a:spcPct val="0"/>
                        </a:spcAft>
                        <a:buClrTx/>
                        <a:buSzPct val="85000"/>
                        <a:buFontTx/>
                        <a:buNone/>
                        <a:tabLst>
                          <a:tab pos="1349375" algn="l"/>
                        </a:tabLst>
                      </a:pPr>
                      <a:r>
                        <a:rPr kumimoji="0" lang="fa-IR" sz="2400" b="1" i="0" u="none" strike="noStrike" cap="none" normalizeH="0" baseline="0" smtClean="0">
                          <a:ln>
                            <a:noFill/>
                          </a:ln>
                          <a:solidFill>
                            <a:schemeClr val="tx1"/>
                          </a:solidFill>
                          <a:effectLst/>
                          <a:latin typeface="Times New Roman" pitchFamily="18" charset="0"/>
                          <a:cs typeface="Zar" pitchFamily="2" charset="-78"/>
                        </a:rPr>
                        <a:t>بس</a:t>
                      </a:r>
                      <a:endParaRPr kumimoji="0" lang="fa-IR" sz="2400" b="1" i="0" u="none" strike="noStrike" cap="none" normalizeH="0" baseline="0" smtClean="0">
                        <a:ln>
                          <a:noFill/>
                        </a:ln>
                        <a:solidFill>
                          <a:schemeClr val="tx1"/>
                        </a:solidFill>
                        <a:effectLst/>
                        <a:latin typeface="Arial" pitchFamily="34" charset="0"/>
                        <a:cs typeface="Zar" pitchFamily="2" charset="-78"/>
                      </a:endParaRPr>
                    </a:p>
                  </a:txBody>
                  <a:tcPr horzOverflow="overflow">
                    <a:lnL>
                      <a:noFill/>
                    </a:lnL>
                    <a:lnR cap="flat">
                      <a:noFill/>
                    </a:lnR>
                    <a:lnT cap="flat">
                      <a:noFill/>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1368425">
                <a:tc gridSpan="2">
                  <a:txBody>
                    <a:bodyPr/>
                    <a:lstStyle/>
                    <a:p>
                      <a:pPr marL="0" marR="0" lvl="0" indent="0" algn="ctr" defTabSz="914400" rtl="1" eaLnBrk="1" fontAlgn="base" latinLnBrk="0" hangingPunct="1">
                        <a:lnSpc>
                          <a:spcPct val="100000"/>
                        </a:lnSpc>
                        <a:spcBef>
                          <a:spcPct val="0"/>
                        </a:spcBef>
                        <a:spcAft>
                          <a:spcPct val="0"/>
                        </a:spcAft>
                        <a:buClrTx/>
                        <a:buSzPct val="85000"/>
                        <a:buFontTx/>
                        <a:buNone/>
                        <a:tabLst>
                          <a:tab pos="1349375" algn="l"/>
                        </a:tabLst>
                      </a:pPr>
                      <a:r>
                        <a:rPr kumimoji="0" lang="fa-IR" sz="3600" b="1" i="0" u="none" strike="noStrike" cap="none" normalizeH="0" baseline="0" smtClean="0">
                          <a:ln>
                            <a:noFill/>
                          </a:ln>
                          <a:solidFill>
                            <a:schemeClr val="tx1"/>
                          </a:solidFill>
                          <a:effectLst/>
                          <a:latin typeface="Times New Roman" pitchFamily="18" charset="0"/>
                          <a:cs typeface="Zar" pitchFamily="2" charset="-78"/>
                        </a:rPr>
                        <a:t>(افزايش)</a:t>
                      </a:r>
                      <a:endParaRPr kumimoji="0" lang="fa-IR" sz="3600" b="1" i="0" u="none" strike="noStrike" cap="none" normalizeH="0" baseline="0" smtClean="0">
                        <a:ln>
                          <a:noFill/>
                        </a:ln>
                        <a:solidFill>
                          <a:schemeClr val="tx1"/>
                        </a:solidFill>
                        <a:effectLst/>
                        <a:latin typeface="Arial" pitchFamily="34" charset="0"/>
                        <a:cs typeface="Zar" pitchFamily="2" charset="-78"/>
                      </a:endParaRPr>
                    </a:p>
                  </a:txBody>
                  <a:tcPr horzOverflow="overflow">
                    <a:lnL cap="flat">
                      <a:noFill/>
                    </a:lnL>
                    <a:lnR w="12700" cap="flat" cmpd="sng" algn="ctr">
                      <a:solidFill>
                        <a:schemeClr val="tx1"/>
                      </a:solidFill>
                      <a:prstDash val="solid"/>
                      <a:miter lim="800000"/>
                      <a:headEnd type="none" w="med" len="med"/>
                      <a:tailEnd type="none" w="med" len="med"/>
                    </a:lnR>
                    <a:lnT w="12700" cap="flat" cmpd="sng" algn="ctr">
                      <a:solidFill>
                        <a:srgbClr val="000000"/>
                      </a:solidFill>
                      <a:prstDash val="solid"/>
                      <a:round/>
                      <a:headEnd type="none" w="med" len="med"/>
                      <a:tailEnd type="none" w="med" len="med"/>
                    </a:lnT>
                    <a:lnB cap="flat">
                      <a:noFill/>
                    </a:lnB>
                    <a:lnTlToBr>
                      <a:noFill/>
                    </a:lnTlToBr>
                    <a:lnBlToTr>
                      <a:noFill/>
                    </a:lnBlToTr>
                    <a:noFill/>
                  </a:tcPr>
                </a:tc>
                <a:tc hMerge="1">
                  <a:txBody>
                    <a:bodyPr/>
                    <a:lstStyle/>
                    <a:p>
                      <a:pPr rtl="1"/>
                      <a:endParaRPr lang="fa-IR"/>
                    </a:p>
                  </a:txBody>
                  <a:tcPr/>
                </a:tc>
                <a:tc gridSpan="2">
                  <a:txBody>
                    <a:bodyPr/>
                    <a:lstStyle/>
                    <a:p>
                      <a:pPr marL="0" marR="0" lvl="0" indent="0" algn="ctr" defTabSz="914400" rtl="1" eaLnBrk="1" fontAlgn="base" latinLnBrk="0" hangingPunct="1">
                        <a:lnSpc>
                          <a:spcPct val="100000"/>
                        </a:lnSpc>
                        <a:spcBef>
                          <a:spcPct val="0"/>
                        </a:spcBef>
                        <a:spcAft>
                          <a:spcPct val="0"/>
                        </a:spcAft>
                        <a:buClrTx/>
                        <a:buSzPct val="85000"/>
                        <a:buFontTx/>
                        <a:buNone/>
                        <a:tabLst>
                          <a:tab pos="1349375" algn="l"/>
                        </a:tabLst>
                      </a:pPr>
                      <a:r>
                        <a:rPr kumimoji="0" lang="fa-IR" sz="3600" b="1" i="0" u="none" strike="noStrike" cap="none" normalizeH="0" baseline="0" smtClean="0">
                          <a:ln>
                            <a:noFill/>
                          </a:ln>
                          <a:solidFill>
                            <a:schemeClr val="tx1"/>
                          </a:solidFill>
                          <a:effectLst/>
                          <a:latin typeface="Times New Roman" pitchFamily="18" charset="0"/>
                          <a:cs typeface="Zar" pitchFamily="2" charset="-78"/>
                        </a:rPr>
                        <a:t>(كاهش)</a:t>
                      </a:r>
                      <a:endParaRPr kumimoji="0" lang="fa-IR" sz="3600" b="1" i="0" u="none" strike="noStrike" cap="none" normalizeH="0" baseline="0" smtClean="0">
                        <a:ln>
                          <a:noFill/>
                        </a:ln>
                        <a:solidFill>
                          <a:schemeClr val="tx1"/>
                        </a:solidFill>
                        <a:effectLst/>
                        <a:latin typeface="Arial" pitchFamily="34" charset="0"/>
                        <a:cs typeface="Zar" pitchFamily="2" charset="-78"/>
                      </a:endParaRPr>
                    </a:p>
                  </a:txBody>
                  <a:tcPr horzOverflow="overflow">
                    <a:lnL w="12700" cap="flat" cmpd="sng" algn="ctr">
                      <a:solidFill>
                        <a:schemeClr val="tx1"/>
                      </a:solidFill>
                      <a:prstDash val="solid"/>
                      <a:miter lim="800000"/>
                      <a:headEnd type="none" w="med" len="med"/>
                      <a:tailEnd type="none" w="med" len="med"/>
                    </a:lnL>
                    <a:lnR cap="flat">
                      <a:noFill/>
                    </a:lnR>
                    <a:lnT w="12700" cap="flat" cmpd="sng" algn="ctr">
                      <a:solidFill>
                        <a:srgbClr val="000000"/>
                      </a:solidFill>
                      <a:prstDash val="solid"/>
                      <a:round/>
                      <a:headEnd type="none" w="med" len="med"/>
                      <a:tailEnd type="none" w="med" len="med"/>
                    </a:lnT>
                    <a:lnB cap="flat">
                      <a:noFill/>
                    </a:lnB>
                    <a:lnTlToBr>
                      <a:noFill/>
                    </a:lnTlToBr>
                    <a:lnBlToTr>
                      <a:noFill/>
                    </a:lnBlToTr>
                    <a:noFill/>
                  </a:tcPr>
                </a:tc>
                <a:tc hMerge="1">
                  <a:txBody>
                    <a:bodyPr/>
                    <a:lstStyle/>
                    <a:p>
                      <a:pPr rtl="1"/>
                      <a:endParaRPr lang="fa-IR"/>
                    </a:p>
                  </a:txBody>
                  <a:tcPr/>
                </a:tc>
                <a:extLst>
                  <a:ext uri="{0D108BD9-81ED-4DB2-BD59-A6C34878D82A}">
                    <a16:rowId xmlns:a16="http://schemas.microsoft.com/office/drawing/2014/main" val="10001"/>
                  </a:ext>
                </a:extLst>
              </a:tr>
            </a:tbl>
          </a:graphicData>
        </a:graphic>
      </p:graphicFrame>
      <p:sp>
        <p:nvSpPr>
          <p:cNvPr id="3" name="Footer Placeholder 2"/>
          <p:cNvSpPr>
            <a:spLocks noGrp="1"/>
          </p:cNvSpPr>
          <p:nvPr>
            <p:ph type="ftr" sz="quarter" idx="11"/>
          </p:nvPr>
        </p:nvSpPr>
        <p:spPr/>
        <p:txBody>
          <a:bodyPr/>
          <a:lstStyle/>
          <a:p>
            <a:endParaRPr kumimoji="0" lang="en-US" dirty="0"/>
          </a:p>
        </p:txBody>
      </p:sp>
    </p:spTree>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91842" name="Rectangle 2"/>
          <p:cNvSpPr>
            <a:spLocks noGrp="1" noChangeArrowheads="1"/>
          </p:cNvSpPr>
          <p:nvPr>
            <p:ph type="title"/>
          </p:nvPr>
        </p:nvSpPr>
        <p:spPr>
          <a:xfrm>
            <a:off x="1093788" y="236538"/>
            <a:ext cx="7772400" cy="1190625"/>
          </a:xfrm>
        </p:spPr>
        <p:txBody>
          <a:bodyPr/>
          <a:lstStyle/>
          <a:p>
            <a:r>
              <a:rPr lang="fa-IR" sz="3600" b="0">
                <a:effectLst>
                  <a:outerShdw blurRad="38100" dist="38100" dir="2700000" algn="tl">
                    <a:srgbClr val="000000"/>
                  </a:outerShdw>
                </a:effectLst>
              </a:rPr>
              <a:t>افزايش در حساب برداشت در قسمت بدهكار ثبت مي‌شود.</a:t>
            </a:r>
            <a:endParaRPr lang="en-US" sz="3600" b="0">
              <a:effectLst>
                <a:outerShdw blurRad="38100" dist="38100" dir="2700000" algn="tl">
                  <a:srgbClr val="000000"/>
                </a:outerShdw>
              </a:effectLst>
            </a:endParaRPr>
          </a:p>
        </p:txBody>
      </p:sp>
      <p:graphicFrame>
        <p:nvGraphicFramePr>
          <p:cNvPr id="291878" name="Group 38"/>
          <p:cNvGraphicFramePr>
            <a:graphicFrameLocks noGrp="1"/>
          </p:cNvGraphicFramePr>
          <p:nvPr>
            <p:ph type="tbl" idx="1"/>
          </p:nvPr>
        </p:nvGraphicFramePr>
        <p:xfrm>
          <a:off x="1979613" y="2852738"/>
          <a:ext cx="5256212" cy="1797050"/>
        </p:xfrm>
        <a:graphic>
          <a:graphicData uri="http://schemas.openxmlformats.org/drawingml/2006/table">
            <a:tbl>
              <a:tblPr rtl="1"/>
              <a:tblGrid>
                <a:gridCol w="1000125">
                  <a:extLst>
                    <a:ext uri="{9D8B030D-6E8A-4147-A177-3AD203B41FA5}">
                      <a16:colId xmlns:a16="http://schemas.microsoft.com/office/drawing/2014/main" val="20000"/>
                    </a:ext>
                  </a:extLst>
                </a:gridCol>
                <a:gridCol w="1520825">
                  <a:extLst>
                    <a:ext uri="{9D8B030D-6E8A-4147-A177-3AD203B41FA5}">
                      <a16:colId xmlns:a16="http://schemas.microsoft.com/office/drawing/2014/main" val="20001"/>
                    </a:ext>
                  </a:extLst>
                </a:gridCol>
                <a:gridCol w="1008062">
                  <a:extLst>
                    <a:ext uri="{9D8B030D-6E8A-4147-A177-3AD203B41FA5}">
                      <a16:colId xmlns:a16="http://schemas.microsoft.com/office/drawing/2014/main" val="20002"/>
                    </a:ext>
                  </a:extLst>
                </a:gridCol>
                <a:gridCol w="1727200">
                  <a:extLst>
                    <a:ext uri="{9D8B030D-6E8A-4147-A177-3AD203B41FA5}">
                      <a16:colId xmlns:a16="http://schemas.microsoft.com/office/drawing/2014/main" val="20003"/>
                    </a:ext>
                  </a:extLst>
                </a:gridCol>
              </a:tblGrid>
              <a:tr h="503238">
                <a:tc>
                  <a:txBody>
                    <a:bodyPr/>
                    <a:lstStyle/>
                    <a:p>
                      <a:pPr marL="342900" marR="0" lvl="0" indent="-342900" algn="ctr" defTabSz="914400" rtl="1" eaLnBrk="1" fontAlgn="base" latinLnBrk="0" hangingPunct="1">
                        <a:lnSpc>
                          <a:spcPct val="100000"/>
                        </a:lnSpc>
                        <a:spcBef>
                          <a:spcPct val="0"/>
                        </a:spcBef>
                        <a:spcAft>
                          <a:spcPct val="0"/>
                        </a:spcAft>
                        <a:buClrTx/>
                        <a:buSzPct val="85000"/>
                        <a:buFontTx/>
                        <a:buNone/>
                        <a:tabLst>
                          <a:tab pos="1349375" algn="l"/>
                        </a:tabLst>
                      </a:pPr>
                      <a:r>
                        <a:rPr kumimoji="0" lang="fa-IR" sz="2800" b="1" i="0" u="none" strike="noStrike" cap="none" normalizeH="0" baseline="0" smtClean="0">
                          <a:ln>
                            <a:noFill/>
                          </a:ln>
                          <a:solidFill>
                            <a:schemeClr val="tx1"/>
                          </a:solidFill>
                          <a:effectLst/>
                          <a:latin typeface="Times New Roman" pitchFamily="18" charset="0"/>
                          <a:cs typeface="Zar" pitchFamily="2" charset="-78"/>
                        </a:rPr>
                        <a:t>بد</a:t>
                      </a:r>
                      <a:endParaRPr kumimoji="0" lang="fa-IR" sz="3600" b="1" i="0" u="none" strike="noStrike" cap="none" normalizeH="0" baseline="0" smtClean="0">
                        <a:ln>
                          <a:noFill/>
                        </a:ln>
                        <a:solidFill>
                          <a:schemeClr val="tx1"/>
                        </a:solidFill>
                        <a:effectLst/>
                        <a:latin typeface="Arial" pitchFamily="34" charset="0"/>
                        <a:cs typeface="Zar" pitchFamily="2" charset="-78"/>
                      </a:endParaRPr>
                    </a:p>
                  </a:txBody>
                  <a:tcPr horzOverflow="overflow">
                    <a:lnL cap="flat">
                      <a:noFill/>
                    </a:lnL>
                    <a:lnR>
                      <a:noFill/>
                    </a:lnR>
                    <a:lnT cap="flat">
                      <a:noFill/>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342900" marR="0" lvl="0" indent="-342900" algn="ctr" defTabSz="914400" rtl="1" eaLnBrk="1" fontAlgn="base" latinLnBrk="0" hangingPunct="1">
                        <a:lnSpc>
                          <a:spcPct val="100000"/>
                        </a:lnSpc>
                        <a:spcBef>
                          <a:spcPct val="0"/>
                        </a:spcBef>
                        <a:spcAft>
                          <a:spcPct val="0"/>
                        </a:spcAft>
                        <a:buClrTx/>
                        <a:buSzPct val="85000"/>
                        <a:buFontTx/>
                        <a:buNone/>
                        <a:tabLst>
                          <a:tab pos="1349375" algn="l"/>
                        </a:tabLst>
                      </a:pPr>
                      <a:r>
                        <a:rPr kumimoji="0" lang="fa-IR" sz="4000" b="1" i="0" u="none" strike="noStrike" cap="none" normalizeH="0" baseline="0" smtClean="0">
                          <a:ln>
                            <a:noFill/>
                          </a:ln>
                          <a:solidFill>
                            <a:schemeClr val="tx1"/>
                          </a:solidFill>
                          <a:effectLst/>
                          <a:latin typeface="Times New Roman" pitchFamily="18" charset="0"/>
                          <a:cs typeface="Zar" pitchFamily="2" charset="-78"/>
                        </a:rPr>
                        <a:t>برداشت</a:t>
                      </a:r>
                      <a:endParaRPr kumimoji="0" lang="fa-IR" sz="4800" b="1" i="0" u="none" strike="noStrike" cap="none" normalizeH="0" baseline="0" smtClean="0">
                        <a:ln>
                          <a:noFill/>
                        </a:ln>
                        <a:solidFill>
                          <a:schemeClr val="tx1"/>
                        </a:solidFill>
                        <a:effectLst/>
                        <a:latin typeface="Arial" pitchFamily="34" charset="0"/>
                        <a:cs typeface="Zar" pitchFamily="2" charset="-78"/>
                      </a:endParaRPr>
                    </a:p>
                  </a:txBody>
                  <a:tcPr horzOverflow="overflow">
                    <a:lnL>
                      <a:noFill/>
                    </a:lnL>
                    <a:lnR>
                      <a:noFill/>
                    </a:lnR>
                    <a:lnT cap="flat">
                      <a:noFill/>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pPr rtl="1"/>
                      <a:endParaRPr lang="fa-IR"/>
                    </a:p>
                  </a:txBody>
                  <a:tcPr/>
                </a:tc>
                <a:tc>
                  <a:txBody>
                    <a:bodyPr/>
                    <a:lstStyle/>
                    <a:p>
                      <a:pPr marL="342900" marR="0" lvl="0" indent="-342900" algn="ctr" defTabSz="914400" rtl="1" eaLnBrk="1" fontAlgn="base" latinLnBrk="0" hangingPunct="1">
                        <a:lnSpc>
                          <a:spcPct val="100000"/>
                        </a:lnSpc>
                        <a:spcBef>
                          <a:spcPct val="0"/>
                        </a:spcBef>
                        <a:spcAft>
                          <a:spcPct val="0"/>
                        </a:spcAft>
                        <a:buClrTx/>
                        <a:buSzPct val="85000"/>
                        <a:buFontTx/>
                        <a:buNone/>
                        <a:tabLst>
                          <a:tab pos="1349375" algn="l"/>
                        </a:tabLst>
                      </a:pPr>
                      <a:r>
                        <a:rPr kumimoji="0" lang="fa-IR" sz="2800" b="1" i="0" u="none" strike="noStrike" cap="none" normalizeH="0" baseline="0" smtClean="0">
                          <a:ln>
                            <a:noFill/>
                          </a:ln>
                          <a:solidFill>
                            <a:schemeClr val="tx1"/>
                          </a:solidFill>
                          <a:effectLst/>
                          <a:latin typeface="Times New Roman" pitchFamily="18" charset="0"/>
                          <a:cs typeface="Zar" pitchFamily="2" charset="-78"/>
                        </a:rPr>
                        <a:t>بس</a:t>
                      </a:r>
                      <a:endParaRPr kumimoji="0" lang="fa-IR" sz="3600" b="1" i="0" u="none" strike="noStrike" cap="none" normalizeH="0" baseline="0" smtClean="0">
                        <a:ln>
                          <a:noFill/>
                        </a:ln>
                        <a:solidFill>
                          <a:schemeClr val="tx1"/>
                        </a:solidFill>
                        <a:effectLst/>
                        <a:latin typeface="Arial" pitchFamily="34" charset="0"/>
                        <a:cs typeface="Zar" pitchFamily="2" charset="-78"/>
                      </a:endParaRPr>
                    </a:p>
                  </a:txBody>
                  <a:tcPr horzOverflow="overflow">
                    <a:lnL>
                      <a:noFill/>
                    </a:lnL>
                    <a:lnR cap="flat">
                      <a:noFill/>
                    </a:lnR>
                    <a:lnT cap="flat">
                      <a:noFill/>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677863">
                <a:tc gridSpan="2">
                  <a:txBody>
                    <a:bodyPr/>
                    <a:lstStyle/>
                    <a:p>
                      <a:pPr marL="342900" marR="0" lvl="0" indent="-342900" algn="ctr" defTabSz="914400" rtl="1" eaLnBrk="1" fontAlgn="base" latinLnBrk="0" hangingPunct="1">
                        <a:lnSpc>
                          <a:spcPct val="100000"/>
                        </a:lnSpc>
                        <a:spcBef>
                          <a:spcPct val="0"/>
                        </a:spcBef>
                        <a:spcAft>
                          <a:spcPct val="0"/>
                        </a:spcAft>
                        <a:buClrTx/>
                        <a:buSzPct val="85000"/>
                        <a:buFontTx/>
                        <a:buNone/>
                        <a:tabLst>
                          <a:tab pos="1349375" algn="l"/>
                        </a:tabLst>
                      </a:pPr>
                      <a:r>
                        <a:rPr kumimoji="0" lang="fa-IR" sz="4000" b="1" i="0" u="none" strike="noStrike" cap="none" normalizeH="0" baseline="0" smtClean="0">
                          <a:ln>
                            <a:noFill/>
                          </a:ln>
                          <a:solidFill>
                            <a:schemeClr val="tx1"/>
                          </a:solidFill>
                          <a:effectLst/>
                          <a:latin typeface="Times New Roman" pitchFamily="18" charset="0"/>
                          <a:cs typeface="Zar" pitchFamily="2" charset="-78"/>
                        </a:rPr>
                        <a:t>150</a:t>
                      </a:r>
                      <a:endParaRPr kumimoji="0" lang="fa-IR" sz="48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cap="flat">
                      <a:noFill/>
                    </a:lnL>
                    <a:lnR w="12700" cap="flat" cmpd="sng" algn="ctr">
                      <a:solidFill>
                        <a:schemeClr val="tx1"/>
                      </a:solidFill>
                      <a:prstDash val="solid"/>
                      <a:miter lim="800000"/>
                      <a:headEnd type="none" w="med" len="med"/>
                      <a:tailEnd type="none" w="med" len="med"/>
                    </a:lnR>
                    <a:lnT w="12700" cap="flat" cmpd="sng" algn="ctr">
                      <a:solidFill>
                        <a:srgbClr val="000000"/>
                      </a:solidFill>
                      <a:prstDash val="solid"/>
                      <a:round/>
                      <a:headEnd type="none" w="med" len="med"/>
                      <a:tailEnd type="none" w="med" len="med"/>
                    </a:lnT>
                    <a:lnB cap="flat">
                      <a:noFill/>
                    </a:lnB>
                    <a:lnTlToBr>
                      <a:noFill/>
                    </a:lnTlToBr>
                    <a:lnBlToTr>
                      <a:noFill/>
                    </a:lnBlToTr>
                    <a:noFill/>
                  </a:tcPr>
                </a:tc>
                <a:tc hMerge="1">
                  <a:txBody>
                    <a:bodyPr/>
                    <a:lstStyle/>
                    <a:p>
                      <a:pPr rtl="1"/>
                      <a:endParaRPr lang="fa-IR"/>
                    </a:p>
                  </a:txBody>
                  <a:tcPr/>
                </a:tc>
                <a:tc gridSpan="2">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6600" b="1" i="0" u="none" strike="noStrike" cap="none" normalizeH="0" baseline="0" smtClean="0">
                        <a:ln>
                          <a:noFill/>
                        </a:ln>
                        <a:solidFill>
                          <a:schemeClr val="tx1"/>
                        </a:solidFill>
                        <a:effectLst/>
                        <a:latin typeface="Arial" pitchFamily="34" charset="0"/>
                        <a:cs typeface="Zar" pitchFamily="2" charset="-78"/>
                      </a:endParaRPr>
                    </a:p>
                  </a:txBody>
                  <a:tcPr horzOverflow="overflow">
                    <a:lnL w="12700" cap="flat" cmpd="sng" algn="ctr">
                      <a:solidFill>
                        <a:schemeClr val="tx1"/>
                      </a:solidFill>
                      <a:prstDash val="solid"/>
                      <a:miter lim="800000"/>
                      <a:headEnd type="none" w="med" len="med"/>
                      <a:tailEnd type="none" w="med" len="med"/>
                    </a:lnL>
                    <a:lnR cap="flat">
                      <a:noFill/>
                    </a:lnR>
                    <a:lnT w="12700" cap="flat" cmpd="sng" algn="ctr">
                      <a:solidFill>
                        <a:srgbClr val="000000"/>
                      </a:solidFill>
                      <a:prstDash val="solid"/>
                      <a:round/>
                      <a:headEnd type="none" w="med" len="med"/>
                      <a:tailEnd type="none" w="med" len="med"/>
                    </a:lnT>
                    <a:lnB cap="flat">
                      <a:noFill/>
                    </a:lnB>
                    <a:lnTlToBr>
                      <a:noFill/>
                    </a:lnTlToBr>
                    <a:lnBlToTr>
                      <a:noFill/>
                    </a:lnBlToTr>
                    <a:noFill/>
                  </a:tcPr>
                </a:tc>
                <a:tc hMerge="1">
                  <a:txBody>
                    <a:bodyPr/>
                    <a:lstStyle/>
                    <a:p>
                      <a:pPr rtl="1"/>
                      <a:endParaRPr lang="fa-IR"/>
                    </a:p>
                  </a:txBody>
                  <a:tcPr/>
                </a:tc>
                <a:extLst>
                  <a:ext uri="{0D108BD9-81ED-4DB2-BD59-A6C34878D82A}">
                    <a16:rowId xmlns:a16="http://schemas.microsoft.com/office/drawing/2014/main" val="10001"/>
                  </a:ext>
                </a:extLst>
              </a:tr>
            </a:tbl>
          </a:graphicData>
        </a:graphic>
      </p:graphicFrame>
    </p:spTree>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92866" name="Rectangle 2"/>
          <p:cNvSpPr>
            <a:spLocks noGrp="1" noChangeArrowheads="1"/>
          </p:cNvSpPr>
          <p:nvPr>
            <p:ph type="title"/>
          </p:nvPr>
        </p:nvSpPr>
        <p:spPr/>
        <p:txBody>
          <a:bodyPr/>
          <a:lstStyle/>
          <a:p>
            <a:r>
              <a:rPr lang="fa-IR"/>
              <a:t>فعاليت شماره 8</a:t>
            </a:r>
            <a:endParaRPr lang="en-US"/>
          </a:p>
        </p:txBody>
      </p:sp>
      <p:sp>
        <p:nvSpPr>
          <p:cNvPr id="292867" name="Rectangle 3"/>
          <p:cNvSpPr>
            <a:spLocks noGrp="1" noChangeArrowheads="1"/>
          </p:cNvSpPr>
          <p:nvPr>
            <p:ph idx="1"/>
          </p:nvPr>
        </p:nvSpPr>
        <p:spPr>
          <a:xfrm>
            <a:off x="611188" y="1989138"/>
            <a:ext cx="7847012" cy="2041525"/>
          </a:xfrm>
        </p:spPr>
        <p:txBody>
          <a:bodyPr/>
          <a:lstStyle/>
          <a:p>
            <a:pPr>
              <a:buFontTx/>
              <a:buNone/>
            </a:pPr>
            <a:r>
              <a:rPr lang="fa-IR"/>
              <a:t>خريد يك ساختمان به ارزش 000/5 ريال كه 2000 ريال آن ارزش زمين آنست در اين معامله مبلغ 1500 ريال نقد و براي بقيه تعدادي سفته به تاريخهاي مختلف داده شد.</a:t>
            </a:r>
            <a:endParaRPr lang="en-US"/>
          </a:p>
        </p:txBody>
      </p:sp>
      <p:sp>
        <p:nvSpPr>
          <p:cNvPr id="4" name="Footer Placeholder 3"/>
          <p:cNvSpPr>
            <a:spLocks noGrp="1"/>
          </p:cNvSpPr>
          <p:nvPr>
            <p:ph type="ftr" sz="quarter" idx="11"/>
          </p:nvPr>
        </p:nvSpPr>
        <p:spPr/>
        <p:txBody>
          <a:bodyPr/>
          <a:lstStyle/>
          <a:p>
            <a:endParaRPr kumimoji="0" lang="en-US" dirty="0"/>
          </a:p>
        </p:txBody>
      </p:sp>
    </p:spTree>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93891" name="Rectangle 3"/>
          <p:cNvSpPr>
            <a:spLocks noGrp="1" noChangeArrowheads="1"/>
          </p:cNvSpPr>
          <p:nvPr>
            <p:ph idx="1"/>
          </p:nvPr>
        </p:nvSpPr>
        <p:spPr>
          <a:xfrm>
            <a:off x="611188" y="1989138"/>
            <a:ext cx="7847012" cy="2625725"/>
          </a:xfrm>
        </p:spPr>
        <p:txBody>
          <a:bodyPr/>
          <a:lstStyle/>
          <a:p>
            <a:r>
              <a:rPr lang="fa-IR"/>
              <a:t>تحليل</a:t>
            </a:r>
          </a:p>
          <a:p>
            <a:pPr>
              <a:buFontTx/>
              <a:buNone/>
            </a:pPr>
            <a:r>
              <a:rPr lang="fa-IR"/>
              <a:t>1ـ با انجام اين فعاليت مالي دو دارايي به مجموع دارائيهاي مؤسسه اضافه مي‌شود لذا براي آنها دو حساب جداگانه ايجاد مي‌شود و مبالغ در قسمت بدهكار آنها ثبت مي‌شود.</a:t>
            </a:r>
            <a:endParaRPr lang="en-US"/>
          </a:p>
        </p:txBody>
      </p:sp>
      <p:sp>
        <p:nvSpPr>
          <p:cNvPr id="3" name="Footer Placeholder 2"/>
          <p:cNvSpPr>
            <a:spLocks noGrp="1"/>
          </p:cNvSpPr>
          <p:nvPr>
            <p:ph type="ftr" sz="quarter" idx="11"/>
          </p:nvPr>
        </p:nvSpPr>
        <p:spPr/>
        <p:txBody>
          <a:bodyPr/>
          <a:lstStyle/>
          <a:p>
            <a:endParaRPr kumimoji="0" lang="en-US" dirty="0"/>
          </a:p>
        </p:txBody>
      </p:sp>
    </p:spTree>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94914" name="Rectangle 2"/>
          <p:cNvSpPr>
            <a:spLocks noGrp="1" noChangeArrowheads="1"/>
          </p:cNvSpPr>
          <p:nvPr>
            <p:ph type="title"/>
          </p:nvPr>
        </p:nvSpPr>
        <p:spPr/>
        <p:txBody>
          <a:bodyPr/>
          <a:lstStyle/>
          <a:p>
            <a:pPr algn="ctr"/>
            <a:r>
              <a:rPr lang="fa-IR" u="sng"/>
              <a:t>دارائيها</a:t>
            </a:r>
            <a:endParaRPr lang="en-US" u="sng"/>
          </a:p>
        </p:txBody>
      </p:sp>
      <p:graphicFrame>
        <p:nvGraphicFramePr>
          <p:cNvPr id="294971" name="Group 59"/>
          <p:cNvGraphicFramePr>
            <a:graphicFrameLocks noGrp="1"/>
          </p:cNvGraphicFramePr>
          <p:nvPr>
            <p:ph sz="half" idx="1"/>
          </p:nvPr>
        </p:nvGraphicFramePr>
        <p:xfrm>
          <a:off x="611188" y="2420938"/>
          <a:ext cx="3851275" cy="1800225"/>
        </p:xfrm>
        <a:graphic>
          <a:graphicData uri="http://schemas.openxmlformats.org/drawingml/2006/table">
            <a:tbl>
              <a:tblPr rtl="1"/>
              <a:tblGrid>
                <a:gridCol w="1008063">
                  <a:extLst>
                    <a:ext uri="{9D8B030D-6E8A-4147-A177-3AD203B41FA5}">
                      <a16:colId xmlns:a16="http://schemas.microsoft.com/office/drawing/2014/main" val="20000"/>
                    </a:ext>
                  </a:extLst>
                </a:gridCol>
                <a:gridCol w="898525">
                  <a:extLst>
                    <a:ext uri="{9D8B030D-6E8A-4147-A177-3AD203B41FA5}">
                      <a16:colId xmlns:a16="http://schemas.microsoft.com/office/drawing/2014/main" val="20001"/>
                    </a:ext>
                  </a:extLst>
                </a:gridCol>
                <a:gridCol w="720725">
                  <a:extLst>
                    <a:ext uri="{9D8B030D-6E8A-4147-A177-3AD203B41FA5}">
                      <a16:colId xmlns:a16="http://schemas.microsoft.com/office/drawing/2014/main" val="20002"/>
                    </a:ext>
                  </a:extLst>
                </a:gridCol>
                <a:gridCol w="1223962">
                  <a:extLst>
                    <a:ext uri="{9D8B030D-6E8A-4147-A177-3AD203B41FA5}">
                      <a16:colId xmlns:a16="http://schemas.microsoft.com/office/drawing/2014/main" val="20003"/>
                    </a:ext>
                  </a:extLst>
                </a:gridCol>
              </a:tblGrid>
              <a:tr h="863600">
                <a:tc>
                  <a:txBody>
                    <a:bodyPr/>
                    <a:lstStyle/>
                    <a:p>
                      <a:pPr marL="342900" marR="0" lvl="0" indent="-342900" algn="ctr" defTabSz="914400" rtl="1" eaLnBrk="1" fontAlgn="base" latinLnBrk="0" hangingPunct="1">
                        <a:lnSpc>
                          <a:spcPct val="100000"/>
                        </a:lnSpc>
                        <a:spcBef>
                          <a:spcPct val="0"/>
                        </a:spcBef>
                        <a:spcAft>
                          <a:spcPct val="0"/>
                        </a:spcAft>
                        <a:buClrTx/>
                        <a:buSzPct val="85000"/>
                        <a:buFontTx/>
                        <a:buNone/>
                        <a:tabLst>
                          <a:tab pos="1349375" algn="l"/>
                        </a:tabLst>
                      </a:pPr>
                      <a:r>
                        <a:rPr kumimoji="0" lang="fa-IR" sz="2800" b="1" i="0" u="none" strike="noStrike" cap="none" normalizeH="0" baseline="0" smtClean="0">
                          <a:ln>
                            <a:noFill/>
                          </a:ln>
                          <a:solidFill>
                            <a:schemeClr val="tx1"/>
                          </a:solidFill>
                          <a:effectLst/>
                          <a:latin typeface="Times New Roman" pitchFamily="18" charset="0"/>
                          <a:cs typeface="Zar" pitchFamily="2" charset="-78"/>
                        </a:rPr>
                        <a:t>بد</a:t>
                      </a:r>
                      <a:endParaRPr kumimoji="0" lang="fa-IR" sz="3600" b="1" i="0" u="none" strike="noStrike" cap="none" normalizeH="0" baseline="0" smtClean="0">
                        <a:ln>
                          <a:noFill/>
                        </a:ln>
                        <a:solidFill>
                          <a:schemeClr val="tx1"/>
                        </a:solidFill>
                        <a:effectLst/>
                        <a:latin typeface="Arial" pitchFamily="34" charset="0"/>
                        <a:cs typeface="Zar" pitchFamily="2" charset="-78"/>
                      </a:endParaRPr>
                    </a:p>
                  </a:txBody>
                  <a:tcPr horzOverflow="overflow">
                    <a:lnL cap="flat">
                      <a:noFill/>
                    </a:lnL>
                    <a:lnR>
                      <a:noFill/>
                    </a:lnR>
                    <a:lnT cap="flat">
                      <a:noFill/>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342900" marR="0" lvl="0" indent="-342900" algn="ctr" defTabSz="914400" rtl="1" eaLnBrk="1" fontAlgn="base" latinLnBrk="0" hangingPunct="1">
                        <a:lnSpc>
                          <a:spcPct val="100000"/>
                        </a:lnSpc>
                        <a:spcBef>
                          <a:spcPct val="0"/>
                        </a:spcBef>
                        <a:spcAft>
                          <a:spcPct val="0"/>
                        </a:spcAft>
                        <a:buClrTx/>
                        <a:buSzPct val="85000"/>
                        <a:buFontTx/>
                        <a:buNone/>
                        <a:tabLst>
                          <a:tab pos="1349375" algn="l"/>
                        </a:tabLst>
                      </a:pPr>
                      <a:r>
                        <a:rPr kumimoji="0" lang="fa-IR" sz="3600" b="1" i="0" u="none" strike="noStrike" cap="none" normalizeH="0" baseline="0" smtClean="0">
                          <a:ln>
                            <a:noFill/>
                          </a:ln>
                          <a:solidFill>
                            <a:schemeClr val="tx1"/>
                          </a:solidFill>
                          <a:effectLst/>
                          <a:latin typeface="Times New Roman" pitchFamily="18" charset="0"/>
                          <a:cs typeface="Zar" pitchFamily="2" charset="-78"/>
                        </a:rPr>
                        <a:t>زمين</a:t>
                      </a:r>
                      <a:endParaRPr kumimoji="0" lang="fa-IR" sz="4400" b="1" i="0" u="none" strike="noStrike" cap="none" normalizeH="0" baseline="0" smtClean="0">
                        <a:ln>
                          <a:noFill/>
                        </a:ln>
                        <a:solidFill>
                          <a:schemeClr val="tx1"/>
                        </a:solidFill>
                        <a:effectLst/>
                        <a:latin typeface="Arial" pitchFamily="34" charset="0"/>
                        <a:cs typeface="Zar" pitchFamily="2" charset="-78"/>
                      </a:endParaRPr>
                    </a:p>
                  </a:txBody>
                  <a:tcPr horzOverflow="overflow">
                    <a:lnL>
                      <a:noFill/>
                    </a:lnL>
                    <a:lnR>
                      <a:noFill/>
                    </a:lnR>
                    <a:lnT cap="flat">
                      <a:noFill/>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pPr rtl="1"/>
                      <a:endParaRPr lang="fa-IR"/>
                    </a:p>
                  </a:txBody>
                  <a:tcPr/>
                </a:tc>
                <a:tc>
                  <a:txBody>
                    <a:bodyPr/>
                    <a:lstStyle/>
                    <a:p>
                      <a:pPr marL="342900" marR="0" lvl="0" indent="-342900" algn="ctr" defTabSz="914400" rtl="1" eaLnBrk="1" fontAlgn="base" latinLnBrk="0" hangingPunct="1">
                        <a:lnSpc>
                          <a:spcPct val="100000"/>
                        </a:lnSpc>
                        <a:spcBef>
                          <a:spcPct val="0"/>
                        </a:spcBef>
                        <a:spcAft>
                          <a:spcPct val="0"/>
                        </a:spcAft>
                        <a:buClrTx/>
                        <a:buSzPct val="85000"/>
                        <a:buFontTx/>
                        <a:buNone/>
                        <a:tabLst>
                          <a:tab pos="1349375" algn="l"/>
                        </a:tabLst>
                      </a:pPr>
                      <a:r>
                        <a:rPr kumimoji="0" lang="fa-IR" sz="2400" b="1" i="0" u="none" strike="noStrike" cap="none" normalizeH="0" baseline="0" smtClean="0">
                          <a:ln>
                            <a:noFill/>
                          </a:ln>
                          <a:solidFill>
                            <a:schemeClr val="tx1"/>
                          </a:solidFill>
                          <a:effectLst/>
                          <a:latin typeface="Times New Roman" pitchFamily="18" charset="0"/>
                          <a:cs typeface="Zar" pitchFamily="2" charset="-78"/>
                        </a:rPr>
                        <a:t>بس</a:t>
                      </a:r>
                      <a:endParaRPr kumimoji="0" lang="fa-IR" sz="3200" b="1" i="0" u="none" strike="noStrike" cap="none" normalizeH="0" baseline="0" smtClean="0">
                        <a:ln>
                          <a:noFill/>
                        </a:ln>
                        <a:solidFill>
                          <a:schemeClr val="tx1"/>
                        </a:solidFill>
                        <a:effectLst/>
                        <a:latin typeface="Arial" pitchFamily="34" charset="0"/>
                        <a:cs typeface="Zar" pitchFamily="2" charset="-78"/>
                      </a:endParaRPr>
                    </a:p>
                  </a:txBody>
                  <a:tcPr horzOverflow="overflow">
                    <a:lnL>
                      <a:noFill/>
                    </a:lnL>
                    <a:lnR cap="flat">
                      <a:noFill/>
                    </a:lnR>
                    <a:lnT cap="flat">
                      <a:noFill/>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936625">
                <a:tc gridSpan="2">
                  <a:txBody>
                    <a:bodyPr/>
                    <a:lstStyle/>
                    <a:p>
                      <a:pPr marL="342900" marR="0" lvl="0" indent="-342900" algn="r" defTabSz="914400" rtl="1" eaLnBrk="1" fontAlgn="base" latinLnBrk="0" hangingPunct="1">
                        <a:lnSpc>
                          <a:spcPct val="100000"/>
                        </a:lnSpc>
                        <a:spcBef>
                          <a:spcPct val="0"/>
                        </a:spcBef>
                        <a:spcAft>
                          <a:spcPct val="0"/>
                        </a:spcAft>
                        <a:buClrTx/>
                        <a:buSzPct val="85000"/>
                        <a:buFontTx/>
                        <a:buNone/>
                        <a:tabLst>
                          <a:tab pos="1349375" algn="l"/>
                        </a:tabLst>
                      </a:pPr>
                      <a:r>
                        <a:rPr kumimoji="0" lang="fa-IR" sz="3600" b="1" i="0" u="none" strike="noStrike" cap="none" normalizeH="0" baseline="0" smtClean="0">
                          <a:ln>
                            <a:noFill/>
                          </a:ln>
                          <a:solidFill>
                            <a:schemeClr val="tx1"/>
                          </a:solidFill>
                          <a:effectLst/>
                          <a:latin typeface="Times New Roman" pitchFamily="18" charset="0"/>
                          <a:cs typeface="Zar" pitchFamily="2" charset="-78"/>
                        </a:rPr>
                        <a:t>(8) 2000</a:t>
                      </a:r>
                      <a:endParaRPr kumimoji="0" lang="fa-IR" sz="4400" b="1" i="0" u="none" strike="noStrike" cap="none" normalizeH="0" baseline="0" smtClean="0">
                        <a:ln>
                          <a:noFill/>
                        </a:ln>
                        <a:solidFill>
                          <a:schemeClr val="tx1"/>
                        </a:solidFill>
                        <a:effectLst/>
                        <a:latin typeface="Arial" pitchFamily="34" charset="0"/>
                        <a:cs typeface="Zar" pitchFamily="2" charset="-78"/>
                      </a:endParaRPr>
                    </a:p>
                  </a:txBody>
                  <a:tcPr horzOverflow="overflow">
                    <a:lnL cap="flat">
                      <a:noFill/>
                    </a:lnL>
                    <a:lnR w="12700" cap="flat" cmpd="sng" algn="ctr">
                      <a:solidFill>
                        <a:schemeClr val="tx1"/>
                      </a:solidFill>
                      <a:prstDash val="solid"/>
                      <a:miter lim="800000"/>
                      <a:headEnd type="none" w="med" len="med"/>
                      <a:tailEnd type="none" w="med" len="med"/>
                    </a:lnR>
                    <a:lnT w="12700" cap="flat" cmpd="sng" algn="ctr">
                      <a:solidFill>
                        <a:srgbClr val="000000"/>
                      </a:solidFill>
                      <a:prstDash val="solid"/>
                      <a:round/>
                      <a:headEnd type="none" w="med" len="med"/>
                      <a:tailEnd type="none" w="med" len="med"/>
                    </a:lnT>
                    <a:lnB cap="flat">
                      <a:noFill/>
                    </a:lnB>
                    <a:lnTlToBr>
                      <a:noFill/>
                    </a:lnTlToBr>
                    <a:lnBlToTr>
                      <a:noFill/>
                    </a:lnBlToTr>
                    <a:noFill/>
                  </a:tcPr>
                </a:tc>
                <a:tc hMerge="1">
                  <a:txBody>
                    <a:bodyPr/>
                    <a:lstStyle/>
                    <a:p>
                      <a:pPr rtl="1"/>
                      <a:endParaRPr lang="fa-IR"/>
                    </a:p>
                  </a:txBody>
                  <a:tcPr/>
                </a:tc>
                <a:tc gridSpan="2">
                  <a:txBody>
                    <a:bodyPr/>
                    <a:lstStyle/>
                    <a:p>
                      <a:pPr marL="342900" marR="0" lvl="0" indent="-342900" algn="r" defTabSz="914400" rtl="1" eaLnBrk="1" fontAlgn="base" latinLnBrk="0" hangingPunct="1">
                        <a:lnSpc>
                          <a:spcPct val="100000"/>
                        </a:lnSpc>
                        <a:spcBef>
                          <a:spcPct val="0"/>
                        </a:spcBef>
                        <a:spcAft>
                          <a:spcPct val="0"/>
                        </a:spcAft>
                        <a:buClrTx/>
                        <a:buSzPct val="85000"/>
                        <a:buFontTx/>
                        <a:buNone/>
                        <a:tabLst>
                          <a:tab pos="1349375" algn="l"/>
                        </a:tabLst>
                      </a:pPr>
                      <a:endParaRPr kumimoji="0" lang="fa-IR" sz="4400" b="1" i="0" u="none" strike="noStrike" cap="none" normalizeH="0" baseline="0" smtClean="0">
                        <a:ln>
                          <a:noFill/>
                        </a:ln>
                        <a:solidFill>
                          <a:schemeClr val="tx1"/>
                        </a:solidFill>
                        <a:effectLst/>
                        <a:latin typeface="Arial" pitchFamily="34" charset="0"/>
                        <a:cs typeface="Zar" pitchFamily="2" charset="-78"/>
                      </a:endParaRPr>
                    </a:p>
                  </a:txBody>
                  <a:tcPr horzOverflow="overflow">
                    <a:lnL w="12700" cap="flat" cmpd="sng" algn="ctr">
                      <a:solidFill>
                        <a:schemeClr val="tx1"/>
                      </a:solidFill>
                      <a:prstDash val="solid"/>
                      <a:miter lim="800000"/>
                      <a:headEnd type="none" w="med" len="med"/>
                      <a:tailEnd type="none" w="med" len="med"/>
                    </a:lnL>
                    <a:lnR cap="flat">
                      <a:noFill/>
                    </a:lnR>
                    <a:lnT w="12700" cap="flat" cmpd="sng" algn="ctr">
                      <a:solidFill>
                        <a:srgbClr val="000000"/>
                      </a:solidFill>
                      <a:prstDash val="solid"/>
                      <a:round/>
                      <a:headEnd type="none" w="med" len="med"/>
                      <a:tailEnd type="none" w="med" len="med"/>
                    </a:lnT>
                    <a:lnB cap="flat">
                      <a:noFill/>
                    </a:lnB>
                    <a:lnTlToBr>
                      <a:noFill/>
                    </a:lnTlToBr>
                    <a:lnBlToTr>
                      <a:noFill/>
                    </a:lnBlToTr>
                    <a:noFill/>
                  </a:tcPr>
                </a:tc>
                <a:tc hMerge="1">
                  <a:txBody>
                    <a:bodyPr/>
                    <a:lstStyle/>
                    <a:p>
                      <a:pPr rtl="1"/>
                      <a:endParaRPr lang="fa-IR"/>
                    </a:p>
                  </a:txBody>
                  <a:tcPr/>
                </a:tc>
                <a:extLst>
                  <a:ext uri="{0D108BD9-81ED-4DB2-BD59-A6C34878D82A}">
                    <a16:rowId xmlns:a16="http://schemas.microsoft.com/office/drawing/2014/main" val="10001"/>
                  </a:ext>
                </a:extLst>
              </a:tr>
            </a:tbl>
          </a:graphicData>
        </a:graphic>
      </p:graphicFrame>
      <p:graphicFrame>
        <p:nvGraphicFramePr>
          <p:cNvPr id="294972" name="Group 60"/>
          <p:cNvGraphicFramePr>
            <a:graphicFrameLocks noGrp="1"/>
          </p:cNvGraphicFramePr>
          <p:nvPr>
            <p:ph sz="half" idx="2"/>
          </p:nvPr>
        </p:nvGraphicFramePr>
        <p:xfrm>
          <a:off x="4752975" y="2514600"/>
          <a:ext cx="3851275" cy="1798003"/>
        </p:xfrm>
        <a:graphic>
          <a:graphicData uri="http://schemas.openxmlformats.org/drawingml/2006/table">
            <a:tbl>
              <a:tblPr rtl="1"/>
              <a:tblGrid>
                <a:gridCol w="928687">
                  <a:extLst>
                    <a:ext uri="{9D8B030D-6E8A-4147-A177-3AD203B41FA5}">
                      <a16:colId xmlns:a16="http://schemas.microsoft.com/office/drawing/2014/main" val="20000"/>
                    </a:ext>
                  </a:extLst>
                </a:gridCol>
                <a:gridCol w="1012825">
                  <a:extLst>
                    <a:ext uri="{9D8B030D-6E8A-4147-A177-3AD203B41FA5}">
                      <a16:colId xmlns:a16="http://schemas.microsoft.com/office/drawing/2014/main" val="20001"/>
                    </a:ext>
                  </a:extLst>
                </a:gridCol>
                <a:gridCol w="1008063">
                  <a:extLst>
                    <a:ext uri="{9D8B030D-6E8A-4147-A177-3AD203B41FA5}">
                      <a16:colId xmlns:a16="http://schemas.microsoft.com/office/drawing/2014/main" val="20002"/>
                    </a:ext>
                  </a:extLst>
                </a:gridCol>
                <a:gridCol w="901700">
                  <a:extLst>
                    <a:ext uri="{9D8B030D-6E8A-4147-A177-3AD203B41FA5}">
                      <a16:colId xmlns:a16="http://schemas.microsoft.com/office/drawing/2014/main" val="20003"/>
                    </a:ext>
                  </a:extLst>
                </a:gridCol>
              </a:tblGrid>
              <a:tr h="792163">
                <a:tc>
                  <a:txBody>
                    <a:bodyPr/>
                    <a:lstStyle/>
                    <a:p>
                      <a:pPr marL="342900" marR="0" lvl="0" indent="-342900" algn="ctr" defTabSz="914400" rtl="1" eaLnBrk="1" fontAlgn="base" latinLnBrk="0" hangingPunct="1">
                        <a:lnSpc>
                          <a:spcPct val="100000"/>
                        </a:lnSpc>
                        <a:spcBef>
                          <a:spcPct val="0"/>
                        </a:spcBef>
                        <a:spcAft>
                          <a:spcPct val="0"/>
                        </a:spcAft>
                        <a:buClrTx/>
                        <a:buSzPct val="85000"/>
                        <a:buFontTx/>
                        <a:buNone/>
                        <a:tabLst>
                          <a:tab pos="1349375" algn="l"/>
                        </a:tabLst>
                      </a:pPr>
                      <a:r>
                        <a:rPr kumimoji="0" lang="fa-IR" sz="2800" b="1" i="0" u="none" strike="noStrike" cap="none" normalizeH="0" baseline="0" smtClean="0">
                          <a:ln>
                            <a:noFill/>
                          </a:ln>
                          <a:solidFill>
                            <a:schemeClr val="tx1"/>
                          </a:solidFill>
                          <a:effectLst/>
                          <a:latin typeface="Times New Roman" pitchFamily="18" charset="0"/>
                          <a:cs typeface="Zar" pitchFamily="2" charset="-78"/>
                        </a:rPr>
                        <a:t>بد</a:t>
                      </a:r>
                      <a:endParaRPr kumimoji="0" lang="fa-IR" sz="3600" b="1" i="0" u="none" strike="noStrike" cap="none" normalizeH="0" baseline="0" smtClean="0">
                        <a:ln>
                          <a:noFill/>
                        </a:ln>
                        <a:solidFill>
                          <a:schemeClr val="tx1"/>
                        </a:solidFill>
                        <a:effectLst/>
                        <a:latin typeface="Arial" pitchFamily="34" charset="0"/>
                        <a:cs typeface="Zar" pitchFamily="2" charset="-78"/>
                      </a:endParaRPr>
                    </a:p>
                  </a:txBody>
                  <a:tcPr horzOverflow="overflow">
                    <a:lnL cap="flat">
                      <a:noFill/>
                    </a:lnL>
                    <a:lnR>
                      <a:noFill/>
                    </a:lnR>
                    <a:lnT cap="flat">
                      <a:noFill/>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342900" marR="0" lvl="0" indent="-342900" algn="ctr" defTabSz="914400" rtl="1" eaLnBrk="1" fontAlgn="base" latinLnBrk="0" hangingPunct="1">
                        <a:lnSpc>
                          <a:spcPct val="100000"/>
                        </a:lnSpc>
                        <a:spcBef>
                          <a:spcPct val="0"/>
                        </a:spcBef>
                        <a:spcAft>
                          <a:spcPct val="0"/>
                        </a:spcAft>
                        <a:buClrTx/>
                        <a:buSzPct val="85000"/>
                        <a:buFontTx/>
                        <a:buNone/>
                        <a:tabLst>
                          <a:tab pos="1349375" algn="l"/>
                        </a:tabLst>
                      </a:pPr>
                      <a:r>
                        <a:rPr kumimoji="0" lang="fa-IR" sz="3600" b="1" i="0" u="none" strike="noStrike" cap="none" normalizeH="0" baseline="0" smtClean="0">
                          <a:ln>
                            <a:noFill/>
                          </a:ln>
                          <a:solidFill>
                            <a:schemeClr val="tx1"/>
                          </a:solidFill>
                          <a:effectLst/>
                          <a:latin typeface="Times New Roman" pitchFamily="18" charset="0"/>
                          <a:cs typeface="Zar" pitchFamily="2" charset="-78"/>
                        </a:rPr>
                        <a:t>ساختمان</a:t>
                      </a:r>
                      <a:endParaRPr kumimoji="0" lang="fa-IR" sz="4400" b="1" i="0" u="none" strike="noStrike" cap="none" normalizeH="0" baseline="0" smtClean="0">
                        <a:ln>
                          <a:noFill/>
                        </a:ln>
                        <a:solidFill>
                          <a:schemeClr val="tx1"/>
                        </a:solidFill>
                        <a:effectLst/>
                        <a:latin typeface="Arial" pitchFamily="34" charset="0"/>
                        <a:cs typeface="Zar" pitchFamily="2" charset="-78"/>
                      </a:endParaRPr>
                    </a:p>
                  </a:txBody>
                  <a:tcPr horzOverflow="overflow">
                    <a:lnL>
                      <a:noFill/>
                    </a:lnL>
                    <a:lnR>
                      <a:noFill/>
                    </a:lnR>
                    <a:lnT cap="flat">
                      <a:noFill/>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pPr rtl="1"/>
                      <a:endParaRPr lang="fa-IR"/>
                    </a:p>
                  </a:txBody>
                  <a:tcPr/>
                </a:tc>
                <a:tc>
                  <a:txBody>
                    <a:bodyPr/>
                    <a:lstStyle/>
                    <a:p>
                      <a:pPr marL="342900" marR="0" lvl="0" indent="-342900" algn="ctr" defTabSz="914400" rtl="1" eaLnBrk="1" fontAlgn="base" latinLnBrk="0" hangingPunct="1">
                        <a:lnSpc>
                          <a:spcPct val="100000"/>
                        </a:lnSpc>
                        <a:spcBef>
                          <a:spcPct val="0"/>
                        </a:spcBef>
                        <a:spcAft>
                          <a:spcPct val="0"/>
                        </a:spcAft>
                        <a:buClrTx/>
                        <a:buSzPct val="85000"/>
                        <a:buFontTx/>
                        <a:buNone/>
                        <a:tabLst>
                          <a:tab pos="1349375" algn="l"/>
                        </a:tabLst>
                      </a:pPr>
                      <a:r>
                        <a:rPr kumimoji="0" lang="fa-IR" sz="2800" b="1" i="0" u="none" strike="noStrike" cap="none" normalizeH="0" baseline="0" smtClean="0">
                          <a:ln>
                            <a:noFill/>
                          </a:ln>
                          <a:solidFill>
                            <a:schemeClr val="tx1"/>
                          </a:solidFill>
                          <a:effectLst/>
                          <a:latin typeface="Times New Roman" pitchFamily="18" charset="0"/>
                          <a:cs typeface="Zar" pitchFamily="2" charset="-78"/>
                        </a:rPr>
                        <a:t>بس</a:t>
                      </a:r>
                      <a:endParaRPr kumimoji="0" lang="fa-IR" sz="3600" b="1" i="0" u="none" strike="noStrike" cap="none" normalizeH="0" baseline="0" smtClean="0">
                        <a:ln>
                          <a:noFill/>
                        </a:ln>
                        <a:solidFill>
                          <a:schemeClr val="tx1"/>
                        </a:solidFill>
                        <a:effectLst/>
                        <a:latin typeface="Arial" pitchFamily="34" charset="0"/>
                        <a:cs typeface="Zar" pitchFamily="2" charset="-78"/>
                      </a:endParaRPr>
                    </a:p>
                  </a:txBody>
                  <a:tcPr horzOverflow="overflow">
                    <a:lnL>
                      <a:noFill/>
                    </a:lnL>
                    <a:lnR cap="flat">
                      <a:noFill/>
                    </a:lnR>
                    <a:lnT cap="flat">
                      <a:noFill/>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914400">
                <a:tc gridSpan="2">
                  <a:txBody>
                    <a:bodyPr/>
                    <a:lstStyle/>
                    <a:p>
                      <a:pPr marL="342900" marR="0" lvl="0" indent="-342900" algn="r" defTabSz="914400" rtl="1" eaLnBrk="1" fontAlgn="base" latinLnBrk="0" hangingPunct="1">
                        <a:lnSpc>
                          <a:spcPct val="100000"/>
                        </a:lnSpc>
                        <a:spcBef>
                          <a:spcPct val="0"/>
                        </a:spcBef>
                        <a:spcAft>
                          <a:spcPct val="0"/>
                        </a:spcAft>
                        <a:buClrTx/>
                        <a:buSzPct val="85000"/>
                        <a:buFontTx/>
                        <a:buNone/>
                        <a:tabLst>
                          <a:tab pos="1349375" algn="l"/>
                        </a:tabLst>
                      </a:pPr>
                      <a:r>
                        <a:rPr kumimoji="0" lang="fa-IR" sz="3600" b="1" i="0" u="none" strike="noStrike" cap="none" normalizeH="0" baseline="0" smtClean="0">
                          <a:ln>
                            <a:noFill/>
                          </a:ln>
                          <a:solidFill>
                            <a:schemeClr val="tx1"/>
                          </a:solidFill>
                          <a:effectLst/>
                          <a:latin typeface="Times New Roman" pitchFamily="18" charset="0"/>
                          <a:cs typeface="Zar" pitchFamily="2" charset="-78"/>
                        </a:rPr>
                        <a:t>(8) 3000</a:t>
                      </a:r>
                      <a:endParaRPr kumimoji="0" lang="fa-IR" sz="4400" b="1" i="0" u="none" strike="noStrike" cap="none" normalizeH="0" baseline="0" smtClean="0">
                        <a:ln>
                          <a:noFill/>
                        </a:ln>
                        <a:solidFill>
                          <a:schemeClr val="tx1"/>
                        </a:solidFill>
                        <a:effectLst/>
                        <a:latin typeface="Arial" pitchFamily="34" charset="0"/>
                        <a:cs typeface="Zar" pitchFamily="2" charset="-78"/>
                      </a:endParaRPr>
                    </a:p>
                  </a:txBody>
                  <a:tcPr horzOverflow="overflow">
                    <a:lnL cap="flat">
                      <a:noFill/>
                    </a:lnL>
                    <a:lnR w="12700" cap="flat" cmpd="sng" algn="ctr">
                      <a:solidFill>
                        <a:schemeClr val="tx1"/>
                      </a:solidFill>
                      <a:prstDash val="solid"/>
                      <a:miter lim="800000"/>
                      <a:headEnd type="none" w="med" len="med"/>
                      <a:tailEnd type="none" w="med" len="med"/>
                    </a:lnR>
                    <a:lnT w="12700" cap="flat" cmpd="sng" algn="ctr">
                      <a:solidFill>
                        <a:srgbClr val="000000"/>
                      </a:solidFill>
                      <a:prstDash val="solid"/>
                      <a:round/>
                      <a:headEnd type="none" w="med" len="med"/>
                      <a:tailEnd type="none" w="med" len="med"/>
                    </a:lnT>
                    <a:lnB cap="flat">
                      <a:noFill/>
                    </a:lnB>
                    <a:lnTlToBr>
                      <a:noFill/>
                    </a:lnTlToBr>
                    <a:lnBlToTr>
                      <a:noFill/>
                    </a:lnBlToTr>
                    <a:noFill/>
                  </a:tcPr>
                </a:tc>
                <a:tc hMerge="1">
                  <a:txBody>
                    <a:bodyPr/>
                    <a:lstStyle/>
                    <a:p>
                      <a:pPr rtl="1"/>
                      <a:endParaRPr lang="fa-IR"/>
                    </a:p>
                  </a:txBody>
                  <a:tcPr/>
                </a:tc>
                <a:tc gridSpan="2">
                  <a:txBody>
                    <a:bodyPr/>
                    <a:lstStyle/>
                    <a:p>
                      <a:pPr marL="0" marR="0" lvl="0" indent="0" algn="r" defTabSz="914400" rtl="1" eaLnBrk="1" fontAlgn="base" latinLnBrk="0" hangingPunct="1">
                        <a:lnSpc>
                          <a:spcPct val="100000"/>
                        </a:lnSpc>
                        <a:spcBef>
                          <a:spcPct val="20000"/>
                        </a:spcBef>
                        <a:spcAft>
                          <a:spcPct val="0"/>
                        </a:spcAft>
                        <a:buClrTx/>
                        <a:buSzPct val="85000"/>
                        <a:buFontTx/>
                        <a:buNone/>
                        <a:tabLst/>
                      </a:pPr>
                      <a:endParaRPr kumimoji="0" lang="en-US" sz="6000" b="1" i="0" u="none" strike="noStrike" cap="none" normalizeH="0" baseline="0" smtClean="0">
                        <a:ln>
                          <a:noFill/>
                        </a:ln>
                        <a:solidFill>
                          <a:schemeClr val="tx1"/>
                        </a:solidFill>
                        <a:effectLst/>
                        <a:latin typeface="Arial" pitchFamily="34" charset="0"/>
                        <a:cs typeface="Zar" pitchFamily="2" charset="-78"/>
                      </a:endParaRPr>
                    </a:p>
                  </a:txBody>
                  <a:tcPr horzOverflow="overflow">
                    <a:lnL w="12700" cap="flat" cmpd="sng" algn="ctr">
                      <a:solidFill>
                        <a:schemeClr val="tx1"/>
                      </a:solidFill>
                      <a:prstDash val="solid"/>
                      <a:miter lim="800000"/>
                      <a:headEnd type="none" w="med" len="med"/>
                      <a:tailEnd type="none" w="med" len="med"/>
                    </a:lnL>
                    <a:lnR cap="flat">
                      <a:noFill/>
                    </a:lnR>
                    <a:lnT w="12700" cap="flat" cmpd="sng" algn="ctr">
                      <a:solidFill>
                        <a:srgbClr val="000000"/>
                      </a:solidFill>
                      <a:prstDash val="solid"/>
                      <a:round/>
                      <a:headEnd type="none" w="med" len="med"/>
                      <a:tailEnd type="none" w="med" len="med"/>
                    </a:lnT>
                    <a:lnB cap="flat">
                      <a:noFill/>
                    </a:lnB>
                    <a:lnTlToBr>
                      <a:noFill/>
                    </a:lnTlToBr>
                    <a:lnBlToTr>
                      <a:noFill/>
                    </a:lnBlToTr>
                    <a:noFill/>
                  </a:tcPr>
                </a:tc>
                <a:tc hMerge="1">
                  <a:txBody>
                    <a:bodyPr/>
                    <a:lstStyle/>
                    <a:p>
                      <a:pPr rtl="1"/>
                      <a:endParaRPr lang="fa-IR"/>
                    </a:p>
                  </a:txBody>
                  <a:tcPr/>
                </a:tc>
                <a:extLst>
                  <a:ext uri="{0D108BD9-81ED-4DB2-BD59-A6C34878D82A}">
                    <a16:rowId xmlns:a16="http://schemas.microsoft.com/office/drawing/2014/main" val="10001"/>
                  </a:ext>
                </a:extLst>
              </a:tr>
            </a:tbl>
          </a:graphicData>
        </a:graphic>
      </p:graphicFrame>
      <p:sp>
        <p:nvSpPr>
          <p:cNvPr id="5" name="Footer Placeholder 4"/>
          <p:cNvSpPr>
            <a:spLocks noGrp="1"/>
          </p:cNvSpPr>
          <p:nvPr>
            <p:ph type="ftr" sz="quarter" idx="11"/>
          </p:nvPr>
        </p:nvSpPr>
        <p:spPr/>
        <p:txBody>
          <a:bodyPr/>
          <a:lstStyle/>
          <a:p>
            <a:endParaRPr kumimoji="0" lang="en-US" dirty="0"/>
          </a:p>
        </p:txBody>
      </p:sp>
    </p:spTree>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95939" name="Rectangle 3"/>
          <p:cNvSpPr>
            <a:spLocks noGrp="1" noChangeArrowheads="1"/>
          </p:cNvSpPr>
          <p:nvPr>
            <p:ph idx="1"/>
          </p:nvPr>
        </p:nvSpPr>
        <p:spPr>
          <a:xfrm>
            <a:off x="611188" y="1989138"/>
            <a:ext cx="7847012" cy="2138362"/>
          </a:xfrm>
        </p:spPr>
        <p:txBody>
          <a:bodyPr/>
          <a:lstStyle/>
          <a:p>
            <a:pPr>
              <a:buFontTx/>
              <a:buNone/>
            </a:pPr>
            <a:r>
              <a:rPr lang="fa-IR"/>
              <a:t>2ـ در مقابل مبلغ 1500 ريال از وجوه صندوق كاسته و حساب اسناد پرداختي نيز افزايش مي‌يابد.</a:t>
            </a:r>
          </a:p>
          <a:p>
            <a:pPr>
              <a:buFontTx/>
              <a:buNone/>
            </a:pPr>
            <a:r>
              <a:rPr lang="fa-IR"/>
              <a:t>(كاهش صندوق در بستانكار و افزايش اسناد پرداختني نيز در بستانكار ثبت مي‌شود).</a:t>
            </a:r>
            <a:endParaRPr lang="en-US"/>
          </a:p>
        </p:txBody>
      </p:sp>
      <p:sp>
        <p:nvSpPr>
          <p:cNvPr id="3" name="Footer Placeholder 2"/>
          <p:cNvSpPr>
            <a:spLocks noGrp="1"/>
          </p:cNvSpPr>
          <p:nvPr>
            <p:ph type="ftr" sz="quarter" idx="11"/>
          </p:nvPr>
        </p:nvSpPr>
        <p:spPr/>
        <p:txBody>
          <a:bodyPr/>
          <a:lstStyle/>
          <a:p>
            <a:endParaRPr kumimoji="0" lang="en-US" dirty="0"/>
          </a:p>
        </p:txBody>
      </p:sp>
    </p:spTree>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96962" name="Rectangle 2"/>
          <p:cNvSpPr>
            <a:spLocks noGrp="1" noChangeArrowheads="1"/>
          </p:cNvSpPr>
          <p:nvPr>
            <p:ph type="title"/>
          </p:nvPr>
        </p:nvSpPr>
        <p:spPr/>
        <p:txBody>
          <a:bodyPr/>
          <a:lstStyle/>
          <a:p>
            <a:endParaRPr lang="en-US"/>
          </a:p>
        </p:txBody>
      </p:sp>
      <p:graphicFrame>
        <p:nvGraphicFramePr>
          <p:cNvPr id="297048" name="Group 88"/>
          <p:cNvGraphicFramePr>
            <a:graphicFrameLocks noGrp="1"/>
          </p:cNvGraphicFramePr>
          <p:nvPr>
            <p:ph sz="half" idx="1"/>
          </p:nvPr>
        </p:nvGraphicFramePr>
        <p:xfrm>
          <a:off x="4859338" y="2432050"/>
          <a:ext cx="3851275" cy="3015615"/>
        </p:xfrm>
        <a:graphic>
          <a:graphicData uri="http://schemas.openxmlformats.org/drawingml/2006/table">
            <a:tbl>
              <a:tblPr rtl="1"/>
              <a:tblGrid>
                <a:gridCol w="1062038">
                  <a:extLst>
                    <a:ext uri="{9D8B030D-6E8A-4147-A177-3AD203B41FA5}">
                      <a16:colId xmlns:a16="http://schemas.microsoft.com/office/drawing/2014/main" val="20000"/>
                    </a:ext>
                  </a:extLst>
                </a:gridCol>
                <a:gridCol w="844550">
                  <a:extLst>
                    <a:ext uri="{9D8B030D-6E8A-4147-A177-3AD203B41FA5}">
                      <a16:colId xmlns:a16="http://schemas.microsoft.com/office/drawing/2014/main" val="20001"/>
                    </a:ext>
                  </a:extLst>
                </a:gridCol>
                <a:gridCol w="936625">
                  <a:extLst>
                    <a:ext uri="{9D8B030D-6E8A-4147-A177-3AD203B41FA5}">
                      <a16:colId xmlns:a16="http://schemas.microsoft.com/office/drawing/2014/main" val="20002"/>
                    </a:ext>
                  </a:extLst>
                </a:gridCol>
                <a:gridCol w="1008062">
                  <a:extLst>
                    <a:ext uri="{9D8B030D-6E8A-4147-A177-3AD203B41FA5}">
                      <a16:colId xmlns:a16="http://schemas.microsoft.com/office/drawing/2014/main" val="20003"/>
                    </a:ext>
                  </a:extLst>
                </a:gridCol>
              </a:tblGrid>
              <a:tr h="638175">
                <a:tc>
                  <a:txBody>
                    <a:bodyPr/>
                    <a:lstStyle/>
                    <a:p>
                      <a:pPr marL="342900" marR="0" lvl="0" indent="-342900" algn="ctr" defTabSz="914400" rtl="1" eaLnBrk="1" fontAlgn="base" latinLnBrk="0" hangingPunct="1">
                        <a:lnSpc>
                          <a:spcPct val="100000"/>
                        </a:lnSpc>
                        <a:spcBef>
                          <a:spcPct val="0"/>
                        </a:spcBef>
                        <a:spcAft>
                          <a:spcPct val="0"/>
                        </a:spcAft>
                        <a:buClrTx/>
                        <a:buSzPct val="85000"/>
                        <a:buFontTx/>
                        <a:buNone/>
                        <a:tabLst>
                          <a:tab pos="1349375" algn="l"/>
                        </a:tabLst>
                      </a:pPr>
                      <a:r>
                        <a:rPr kumimoji="0" lang="fa-IR" sz="2800" b="1" i="0" u="none" strike="noStrike" cap="none" normalizeH="0" baseline="0" smtClean="0">
                          <a:ln>
                            <a:noFill/>
                          </a:ln>
                          <a:solidFill>
                            <a:schemeClr val="tx1"/>
                          </a:solidFill>
                          <a:effectLst/>
                          <a:latin typeface="Times New Roman" pitchFamily="18" charset="0"/>
                          <a:cs typeface="Zar" pitchFamily="2" charset="-78"/>
                        </a:rPr>
                        <a:t>بد</a:t>
                      </a:r>
                      <a:endParaRPr kumimoji="0" lang="fa-IR" sz="3600" b="1" i="0" u="none" strike="noStrike" cap="none" normalizeH="0" baseline="0" smtClean="0">
                        <a:ln>
                          <a:noFill/>
                        </a:ln>
                        <a:solidFill>
                          <a:schemeClr val="tx1"/>
                        </a:solidFill>
                        <a:effectLst/>
                        <a:latin typeface="Arial" pitchFamily="34" charset="0"/>
                        <a:cs typeface="Zar" pitchFamily="2" charset="-78"/>
                      </a:endParaRPr>
                    </a:p>
                  </a:txBody>
                  <a:tcPr horzOverflow="overflow">
                    <a:lnL cap="flat">
                      <a:noFill/>
                    </a:lnL>
                    <a:lnR>
                      <a:noFill/>
                    </a:lnR>
                    <a:lnT cap="flat">
                      <a:noFill/>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342900" marR="0" lvl="0" indent="-342900" algn="ctr" defTabSz="914400" rtl="1" eaLnBrk="1" fontAlgn="base" latinLnBrk="0" hangingPunct="1">
                        <a:lnSpc>
                          <a:spcPct val="100000"/>
                        </a:lnSpc>
                        <a:spcBef>
                          <a:spcPct val="0"/>
                        </a:spcBef>
                        <a:spcAft>
                          <a:spcPct val="0"/>
                        </a:spcAft>
                        <a:buClrTx/>
                        <a:buSzPct val="85000"/>
                        <a:buFontTx/>
                        <a:buNone/>
                        <a:tabLst>
                          <a:tab pos="1349375" algn="l"/>
                        </a:tabLst>
                      </a:pPr>
                      <a:r>
                        <a:rPr kumimoji="0" lang="fa-IR" sz="2800" b="1" i="0" u="none" strike="noStrike" cap="none" normalizeH="0" baseline="0" smtClean="0">
                          <a:ln>
                            <a:noFill/>
                          </a:ln>
                          <a:solidFill>
                            <a:schemeClr val="tx1"/>
                          </a:solidFill>
                          <a:effectLst/>
                          <a:latin typeface="Times New Roman" pitchFamily="18" charset="0"/>
                          <a:cs typeface="Zar" pitchFamily="2" charset="-78"/>
                        </a:rPr>
                        <a:t>صندوق</a:t>
                      </a:r>
                      <a:endParaRPr kumimoji="0" lang="fa-IR" sz="3600" b="1" i="0" u="none" strike="noStrike" cap="none" normalizeH="0" baseline="0" smtClean="0">
                        <a:ln>
                          <a:noFill/>
                        </a:ln>
                        <a:solidFill>
                          <a:schemeClr val="tx1"/>
                        </a:solidFill>
                        <a:effectLst/>
                        <a:latin typeface="Arial" pitchFamily="34" charset="0"/>
                        <a:cs typeface="Zar" pitchFamily="2" charset="-78"/>
                      </a:endParaRPr>
                    </a:p>
                  </a:txBody>
                  <a:tcPr horzOverflow="overflow">
                    <a:lnL>
                      <a:noFill/>
                    </a:lnL>
                    <a:lnR>
                      <a:noFill/>
                    </a:lnR>
                    <a:lnT cap="flat">
                      <a:noFill/>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pPr rtl="1"/>
                      <a:endParaRPr lang="fa-IR"/>
                    </a:p>
                  </a:txBody>
                  <a:tcPr/>
                </a:tc>
                <a:tc>
                  <a:txBody>
                    <a:bodyPr/>
                    <a:lstStyle/>
                    <a:p>
                      <a:pPr marL="342900" marR="0" lvl="0" indent="-342900" algn="ctr" defTabSz="914400" rtl="1" eaLnBrk="1" fontAlgn="base" latinLnBrk="0" hangingPunct="1">
                        <a:lnSpc>
                          <a:spcPct val="100000"/>
                        </a:lnSpc>
                        <a:spcBef>
                          <a:spcPct val="0"/>
                        </a:spcBef>
                        <a:spcAft>
                          <a:spcPct val="0"/>
                        </a:spcAft>
                        <a:buClrTx/>
                        <a:buSzPct val="85000"/>
                        <a:buFontTx/>
                        <a:buNone/>
                        <a:tabLst>
                          <a:tab pos="1349375" algn="l"/>
                        </a:tabLst>
                      </a:pPr>
                      <a:r>
                        <a:rPr kumimoji="0" lang="fa-IR" sz="2800" b="1" i="0" u="none" strike="noStrike" cap="none" normalizeH="0" baseline="0" smtClean="0">
                          <a:ln>
                            <a:noFill/>
                          </a:ln>
                          <a:solidFill>
                            <a:schemeClr val="tx1"/>
                          </a:solidFill>
                          <a:effectLst/>
                          <a:latin typeface="Times New Roman" pitchFamily="18" charset="0"/>
                          <a:cs typeface="Zar" pitchFamily="2" charset="-78"/>
                        </a:rPr>
                        <a:t>بس</a:t>
                      </a:r>
                      <a:endParaRPr kumimoji="0" lang="fa-IR" sz="3600" b="1" i="0" u="none" strike="noStrike" cap="none" normalizeH="0" baseline="0" smtClean="0">
                        <a:ln>
                          <a:noFill/>
                        </a:ln>
                        <a:solidFill>
                          <a:schemeClr val="tx1"/>
                        </a:solidFill>
                        <a:effectLst/>
                        <a:latin typeface="Arial" pitchFamily="34" charset="0"/>
                        <a:cs typeface="Zar" pitchFamily="2" charset="-78"/>
                      </a:endParaRPr>
                    </a:p>
                  </a:txBody>
                  <a:tcPr horzOverflow="overflow">
                    <a:lnL>
                      <a:noFill/>
                    </a:lnL>
                    <a:lnR cap="flat">
                      <a:noFill/>
                    </a:lnR>
                    <a:lnT cap="flat">
                      <a:noFill/>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450850">
                <a:tc gridSpan="2">
                  <a:txBody>
                    <a:bodyPr/>
                    <a:lstStyle/>
                    <a:p>
                      <a:pPr marL="342900" marR="0" lvl="0" indent="-342900" algn="r" defTabSz="914400" rtl="1" eaLnBrk="1" fontAlgn="base" latinLnBrk="0" hangingPunct="1">
                        <a:lnSpc>
                          <a:spcPct val="100000"/>
                        </a:lnSpc>
                        <a:spcBef>
                          <a:spcPct val="0"/>
                        </a:spcBef>
                        <a:spcAft>
                          <a:spcPct val="0"/>
                        </a:spcAft>
                        <a:buClrTx/>
                        <a:buSzPct val="85000"/>
                        <a:buFontTx/>
                        <a:buNone/>
                        <a:tabLst>
                          <a:tab pos="1349375" algn="l"/>
                        </a:tabLst>
                      </a:pPr>
                      <a:r>
                        <a:rPr kumimoji="0" lang="fa-IR" sz="2800" b="1" i="0" u="none" strike="noStrike" cap="none" normalizeH="0" baseline="0" smtClean="0">
                          <a:ln>
                            <a:noFill/>
                          </a:ln>
                          <a:solidFill>
                            <a:schemeClr val="tx1"/>
                          </a:solidFill>
                          <a:effectLst/>
                          <a:latin typeface="Times New Roman" pitchFamily="18" charset="0"/>
                          <a:cs typeface="Zar" pitchFamily="2" charset="-78"/>
                        </a:rPr>
                        <a:t>(7) 750/3</a:t>
                      </a:r>
                      <a:endParaRPr kumimoji="0" lang="fa-IR" sz="3600" b="1" i="0" u="none" strike="noStrike" cap="none" normalizeH="0" baseline="0" smtClean="0">
                        <a:ln>
                          <a:noFill/>
                        </a:ln>
                        <a:solidFill>
                          <a:schemeClr val="tx1"/>
                        </a:solidFill>
                        <a:effectLst/>
                        <a:latin typeface="Arial" pitchFamily="34" charset="0"/>
                        <a:cs typeface="Zar" pitchFamily="2" charset="-78"/>
                      </a:endParaRPr>
                    </a:p>
                  </a:txBody>
                  <a:tcPr horzOverflow="overflow">
                    <a:lnL cap="flat">
                      <a:noFill/>
                    </a:lnL>
                    <a:lnR w="12700" cap="flat" cmpd="sng" algn="ctr">
                      <a:solidFill>
                        <a:schemeClr val="tx1"/>
                      </a:solidFill>
                      <a:prstDash val="solid"/>
                      <a:miter lim="800000"/>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noFill/>
                  </a:tcPr>
                </a:tc>
                <a:tc hMerge="1">
                  <a:txBody>
                    <a:bodyPr/>
                    <a:lstStyle/>
                    <a:p>
                      <a:pPr rtl="1"/>
                      <a:endParaRPr lang="fa-IR"/>
                    </a:p>
                  </a:txBody>
                  <a:tcPr/>
                </a:tc>
                <a:tc gridSpan="2">
                  <a:txBody>
                    <a:bodyPr/>
                    <a:lstStyle/>
                    <a:p>
                      <a:pPr marL="342900" marR="0" lvl="0" indent="-342900" algn="r" defTabSz="914400" rtl="1" eaLnBrk="1" fontAlgn="base" latinLnBrk="0" hangingPunct="1">
                        <a:lnSpc>
                          <a:spcPct val="100000"/>
                        </a:lnSpc>
                        <a:spcBef>
                          <a:spcPct val="0"/>
                        </a:spcBef>
                        <a:spcAft>
                          <a:spcPct val="0"/>
                        </a:spcAft>
                        <a:buClrTx/>
                        <a:buSzPct val="85000"/>
                        <a:buFontTx/>
                        <a:buNone/>
                        <a:tabLst>
                          <a:tab pos="1349375" algn="l"/>
                        </a:tabLst>
                      </a:pPr>
                      <a:r>
                        <a:rPr kumimoji="0" lang="fa-IR" sz="2800" b="1" i="0" u="none" strike="noStrike" cap="none" normalizeH="0" baseline="0" smtClean="0">
                          <a:ln>
                            <a:noFill/>
                          </a:ln>
                          <a:solidFill>
                            <a:schemeClr val="tx1"/>
                          </a:solidFill>
                          <a:effectLst/>
                          <a:latin typeface="Times New Roman" pitchFamily="18" charset="0"/>
                          <a:cs typeface="Zar" pitchFamily="2" charset="-78"/>
                        </a:rPr>
                        <a:t>(2) 250</a:t>
                      </a:r>
                      <a:endParaRPr kumimoji="0" lang="fa-IR" sz="3600" b="1" i="0" u="none" strike="noStrike" cap="none" normalizeH="0" baseline="0" smtClean="0">
                        <a:ln>
                          <a:noFill/>
                        </a:ln>
                        <a:solidFill>
                          <a:schemeClr val="tx1"/>
                        </a:solidFill>
                        <a:effectLst/>
                        <a:latin typeface="Arial" pitchFamily="34" charset="0"/>
                        <a:cs typeface="Zar" pitchFamily="2" charset="-78"/>
                      </a:endParaRPr>
                    </a:p>
                  </a:txBody>
                  <a:tcPr horzOverflow="overflow">
                    <a:lnL w="12700" cap="flat" cmpd="sng" algn="ctr">
                      <a:solidFill>
                        <a:schemeClr val="tx1"/>
                      </a:solidFill>
                      <a:prstDash val="solid"/>
                      <a:miter lim="800000"/>
                      <a:headEnd type="none" w="med" len="med"/>
                      <a:tailEnd type="none" w="med" len="med"/>
                    </a:lnL>
                    <a:lnR cap="flat">
                      <a:noFill/>
                    </a:lnR>
                    <a:lnT w="12700" cap="flat" cmpd="sng" algn="ctr">
                      <a:solidFill>
                        <a:srgbClr val="000000"/>
                      </a:solidFill>
                      <a:prstDash val="solid"/>
                      <a:round/>
                      <a:headEnd type="none" w="med" len="med"/>
                      <a:tailEnd type="none" w="med" len="med"/>
                    </a:lnT>
                    <a:lnB>
                      <a:noFill/>
                    </a:lnB>
                    <a:lnTlToBr>
                      <a:noFill/>
                    </a:lnTlToBr>
                    <a:lnBlToTr>
                      <a:noFill/>
                    </a:lnBlToTr>
                    <a:noFill/>
                  </a:tcPr>
                </a:tc>
                <a:tc hMerge="1">
                  <a:txBody>
                    <a:bodyPr/>
                    <a:lstStyle/>
                    <a:p>
                      <a:pPr rtl="1"/>
                      <a:endParaRPr lang="fa-IR"/>
                    </a:p>
                  </a:txBody>
                  <a:tcPr/>
                </a:tc>
                <a:extLst>
                  <a:ext uri="{0D108BD9-81ED-4DB2-BD59-A6C34878D82A}">
                    <a16:rowId xmlns:a16="http://schemas.microsoft.com/office/drawing/2014/main" val="10001"/>
                  </a:ext>
                </a:extLst>
              </a:tr>
              <a:tr h="266700">
                <a:tc gridSpan="2">
                  <a:txBody>
                    <a:bodyPr/>
                    <a:lstStyle/>
                    <a:p>
                      <a:pPr marL="342900" marR="0" lvl="0" indent="-342900" algn="r" defTabSz="914400" rtl="1" eaLnBrk="1" fontAlgn="base" latinLnBrk="0" hangingPunct="1">
                        <a:lnSpc>
                          <a:spcPct val="100000"/>
                        </a:lnSpc>
                        <a:spcBef>
                          <a:spcPct val="0"/>
                        </a:spcBef>
                        <a:spcAft>
                          <a:spcPct val="0"/>
                        </a:spcAft>
                        <a:buClrTx/>
                        <a:buSzPct val="85000"/>
                        <a:buFontTx/>
                        <a:buNone/>
                        <a:tabLst>
                          <a:tab pos="1349375" algn="l"/>
                        </a:tabLst>
                      </a:pPr>
                      <a:r>
                        <a:rPr kumimoji="0" lang="fa-IR" sz="2800" b="1" i="0" u="none" strike="noStrike" cap="none" normalizeH="0" baseline="0" smtClean="0">
                          <a:ln>
                            <a:noFill/>
                          </a:ln>
                          <a:solidFill>
                            <a:schemeClr val="tx1"/>
                          </a:solidFill>
                          <a:effectLst/>
                          <a:latin typeface="Times New Roman" pitchFamily="18" charset="0"/>
                          <a:cs typeface="Zar" pitchFamily="2" charset="-78"/>
                        </a:rPr>
                        <a:t>(4) 75</a:t>
                      </a:r>
                      <a:endParaRPr kumimoji="0" lang="fa-IR" sz="3600" b="1" i="0" u="none" strike="noStrike" cap="none" normalizeH="0" baseline="0" smtClean="0">
                        <a:ln>
                          <a:noFill/>
                        </a:ln>
                        <a:solidFill>
                          <a:schemeClr val="tx1"/>
                        </a:solidFill>
                        <a:effectLst/>
                        <a:latin typeface="Arial" pitchFamily="34" charset="0"/>
                        <a:cs typeface="Zar" pitchFamily="2" charset="-78"/>
                      </a:endParaRPr>
                    </a:p>
                  </a:txBody>
                  <a:tcPr horzOverflow="overflow">
                    <a:lnL cap="flat">
                      <a:noFill/>
                    </a:lnL>
                    <a:lnR w="12700" cap="flat" cmpd="sng" algn="ctr">
                      <a:solidFill>
                        <a:schemeClr val="tx1"/>
                      </a:solidFill>
                      <a:prstDash val="solid"/>
                      <a:miter lim="800000"/>
                      <a:headEnd type="none" w="med" len="med"/>
                      <a:tailEnd type="none" w="med" len="med"/>
                    </a:lnR>
                    <a:lnT>
                      <a:noFill/>
                    </a:lnT>
                    <a:lnB>
                      <a:noFill/>
                    </a:lnB>
                    <a:lnTlToBr>
                      <a:noFill/>
                    </a:lnTlToBr>
                    <a:lnBlToTr>
                      <a:noFill/>
                    </a:lnBlToTr>
                    <a:noFill/>
                  </a:tcPr>
                </a:tc>
                <a:tc hMerge="1">
                  <a:txBody>
                    <a:bodyPr/>
                    <a:lstStyle/>
                    <a:p>
                      <a:pPr rtl="1"/>
                      <a:endParaRPr lang="fa-IR"/>
                    </a:p>
                  </a:txBody>
                  <a:tcPr/>
                </a:tc>
                <a:tc gridSpan="2">
                  <a:txBody>
                    <a:bodyPr/>
                    <a:lstStyle/>
                    <a:p>
                      <a:pPr marL="342900" marR="0" lvl="0" indent="-342900" algn="r" defTabSz="914400" rtl="1" eaLnBrk="1" fontAlgn="base" latinLnBrk="0" hangingPunct="1">
                        <a:lnSpc>
                          <a:spcPct val="100000"/>
                        </a:lnSpc>
                        <a:spcBef>
                          <a:spcPct val="0"/>
                        </a:spcBef>
                        <a:spcAft>
                          <a:spcPct val="0"/>
                        </a:spcAft>
                        <a:buClrTx/>
                        <a:buSzPct val="85000"/>
                        <a:buFontTx/>
                        <a:buNone/>
                        <a:tabLst>
                          <a:tab pos="1349375" algn="l"/>
                        </a:tabLst>
                      </a:pPr>
                      <a:r>
                        <a:rPr kumimoji="0" lang="fa-IR" sz="2800" b="1" i="0" u="none" strike="noStrike" cap="none" normalizeH="0" baseline="0" smtClean="0">
                          <a:ln>
                            <a:noFill/>
                          </a:ln>
                          <a:solidFill>
                            <a:schemeClr val="tx1"/>
                          </a:solidFill>
                          <a:effectLst/>
                          <a:latin typeface="Times New Roman" pitchFamily="18" charset="0"/>
                          <a:cs typeface="Zar" pitchFamily="2" charset="-78"/>
                        </a:rPr>
                        <a:t>(6) 100</a:t>
                      </a:r>
                      <a:endParaRPr kumimoji="0" lang="fa-IR" sz="3600" b="1" i="0" u="none" strike="noStrike" cap="none" normalizeH="0" baseline="0" smtClean="0">
                        <a:ln>
                          <a:noFill/>
                        </a:ln>
                        <a:solidFill>
                          <a:schemeClr val="tx1"/>
                        </a:solidFill>
                        <a:effectLst/>
                        <a:latin typeface="Arial" pitchFamily="34" charset="0"/>
                        <a:cs typeface="Zar" pitchFamily="2" charset="-78"/>
                      </a:endParaRPr>
                    </a:p>
                  </a:txBody>
                  <a:tcPr horzOverflow="overflow">
                    <a:lnL w="12700" cap="flat" cmpd="sng" algn="ctr">
                      <a:solidFill>
                        <a:schemeClr val="tx1"/>
                      </a:solidFill>
                      <a:prstDash val="solid"/>
                      <a:miter lim="800000"/>
                      <a:headEnd type="none" w="med" len="med"/>
                      <a:tailEnd type="none" w="med" len="med"/>
                    </a:lnL>
                    <a:lnR cap="flat">
                      <a:noFill/>
                    </a:lnR>
                    <a:lnT>
                      <a:noFill/>
                    </a:lnT>
                    <a:lnB>
                      <a:noFill/>
                    </a:lnB>
                    <a:lnTlToBr>
                      <a:noFill/>
                    </a:lnTlToBr>
                    <a:lnBlToTr>
                      <a:noFill/>
                    </a:lnBlToTr>
                    <a:noFill/>
                  </a:tcPr>
                </a:tc>
                <a:tc hMerge="1">
                  <a:txBody>
                    <a:bodyPr/>
                    <a:lstStyle/>
                    <a:p>
                      <a:pPr rtl="1"/>
                      <a:endParaRPr lang="fa-IR"/>
                    </a:p>
                  </a:txBody>
                  <a:tcPr/>
                </a:tc>
                <a:extLst>
                  <a:ext uri="{0D108BD9-81ED-4DB2-BD59-A6C34878D82A}">
                    <a16:rowId xmlns:a16="http://schemas.microsoft.com/office/drawing/2014/main" val="10002"/>
                  </a:ext>
                </a:extLst>
              </a:tr>
              <a:tr h="452438">
                <a:tc gridSpan="2">
                  <a:txBody>
                    <a:bodyPr/>
                    <a:lstStyle/>
                    <a:p>
                      <a:pPr marL="342900" marR="0" lvl="0" indent="-342900" algn="r" defTabSz="914400" rtl="1" eaLnBrk="1" fontAlgn="base" latinLnBrk="0" hangingPunct="1">
                        <a:lnSpc>
                          <a:spcPct val="100000"/>
                        </a:lnSpc>
                        <a:spcBef>
                          <a:spcPct val="0"/>
                        </a:spcBef>
                        <a:spcAft>
                          <a:spcPct val="0"/>
                        </a:spcAft>
                        <a:buClrTx/>
                        <a:buSzPct val="85000"/>
                        <a:buFontTx/>
                        <a:buNone/>
                        <a:tabLst>
                          <a:tab pos="1349375" algn="l"/>
                        </a:tabLst>
                      </a:pPr>
                      <a:r>
                        <a:rPr kumimoji="0" lang="fa-IR" sz="2800" b="1" i="0" u="none" strike="noStrike" cap="none" normalizeH="0" baseline="0" smtClean="0">
                          <a:ln>
                            <a:noFill/>
                          </a:ln>
                          <a:solidFill>
                            <a:schemeClr val="tx1"/>
                          </a:solidFill>
                          <a:effectLst/>
                          <a:latin typeface="Times New Roman" pitchFamily="18" charset="0"/>
                          <a:cs typeface="Zar" pitchFamily="2" charset="-78"/>
                        </a:rPr>
                        <a:t>(5) 400</a:t>
                      </a:r>
                      <a:endParaRPr kumimoji="0" lang="fa-IR" sz="3600" b="1" i="0" u="none" strike="noStrike" cap="none" normalizeH="0" baseline="0" smtClean="0">
                        <a:ln>
                          <a:noFill/>
                        </a:ln>
                        <a:solidFill>
                          <a:schemeClr val="tx1"/>
                        </a:solidFill>
                        <a:effectLst/>
                        <a:latin typeface="Arial" pitchFamily="34" charset="0"/>
                        <a:cs typeface="Zar" pitchFamily="2" charset="-78"/>
                      </a:endParaRPr>
                    </a:p>
                  </a:txBody>
                  <a:tcPr horzOverflow="overflow">
                    <a:lnL cap="flat">
                      <a:noFill/>
                    </a:lnL>
                    <a:lnR w="12700" cap="flat" cmpd="sng" algn="ctr">
                      <a:solidFill>
                        <a:schemeClr val="tx1"/>
                      </a:solidFill>
                      <a:prstDash val="solid"/>
                      <a:miter lim="800000"/>
                      <a:headEnd type="none" w="med" len="med"/>
                      <a:tailEnd type="none" w="med" len="med"/>
                    </a:lnR>
                    <a:lnT>
                      <a:noFill/>
                    </a:lnT>
                    <a:lnB>
                      <a:noFill/>
                    </a:lnB>
                    <a:lnTlToBr>
                      <a:noFill/>
                    </a:lnTlToBr>
                    <a:lnBlToTr>
                      <a:noFill/>
                    </a:lnBlToTr>
                    <a:noFill/>
                  </a:tcPr>
                </a:tc>
                <a:tc hMerge="1">
                  <a:txBody>
                    <a:bodyPr/>
                    <a:lstStyle/>
                    <a:p>
                      <a:pPr rtl="1"/>
                      <a:endParaRPr lang="fa-IR"/>
                    </a:p>
                  </a:txBody>
                  <a:tcPr/>
                </a:tc>
                <a:tc gridSpan="2">
                  <a:txBody>
                    <a:bodyPr/>
                    <a:lstStyle/>
                    <a:p>
                      <a:pPr marL="342900" marR="0" lvl="0" indent="-342900" algn="r" defTabSz="914400" rtl="1" eaLnBrk="1" fontAlgn="base" latinLnBrk="0" hangingPunct="1">
                        <a:lnSpc>
                          <a:spcPct val="100000"/>
                        </a:lnSpc>
                        <a:spcBef>
                          <a:spcPct val="0"/>
                        </a:spcBef>
                        <a:spcAft>
                          <a:spcPct val="0"/>
                        </a:spcAft>
                        <a:buClrTx/>
                        <a:buSzPct val="85000"/>
                        <a:buFontTx/>
                        <a:buNone/>
                        <a:tabLst>
                          <a:tab pos="1349375" algn="l"/>
                        </a:tabLst>
                      </a:pPr>
                      <a:r>
                        <a:rPr kumimoji="0" lang="fa-IR" sz="2800" b="1" i="0" u="none" strike="noStrike" cap="none" normalizeH="0" baseline="0" smtClean="0">
                          <a:ln>
                            <a:noFill/>
                          </a:ln>
                          <a:solidFill>
                            <a:schemeClr val="tx1"/>
                          </a:solidFill>
                          <a:effectLst/>
                          <a:latin typeface="Times New Roman" pitchFamily="18" charset="0"/>
                          <a:cs typeface="Zar" pitchFamily="2" charset="-78"/>
                        </a:rPr>
                        <a:t>(7) 150</a:t>
                      </a:r>
                      <a:endParaRPr kumimoji="0" lang="fa-IR" sz="3600" b="1" i="0" u="none" strike="noStrike" cap="none" normalizeH="0" baseline="0" smtClean="0">
                        <a:ln>
                          <a:noFill/>
                        </a:ln>
                        <a:solidFill>
                          <a:schemeClr val="tx1"/>
                        </a:solidFill>
                        <a:effectLst/>
                        <a:latin typeface="Arial" pitchFamily="34" charset="0"/>
                        <a:cs typeface="Zar" pitchFamily="2" charset="-78"/>
                      </a:endParaRPr>
                    </a:p>
                  </a:txBody>
                  <a:tcPr horzOverflow="overflow">
                    <a:lnL w="12700" cap="flat" cmpd="sng" algn="ctr">
                      <a:solidFill>
                        <a:schemeClr val="tx1"/>
                      </a:solidFill>
                      <a:prstDash val="solid"/>
                      <a:miter lim="800000"/>
                      <a:headEnd type="none" w="med" len="med"/>
                      <a:tailEnd type="none" w="med" len="med"/>
                    </a:lnL>
                    <a:lnR cap="flat">
                      <a:noFill/>
                    </a:lnR>
                    <a:lnT>
                      <a:noFill/>
                    </a:lnT>
                    <a:lnB>
                      <a:noFill/>
                    </a:lnB>
                    <a:lnTlToBr>
                      <a:noFill/>
                    </a:lnTlToBr>
                    <a:lnBlToTr>
                      <a:noFill/>
                    </a:lnBlToTr>
                    <a:noFill/>
                  </a:tcPr>
                </a:tc>
                <a:tc hMerge="1">
                  <a:txBody>
                    <a:bodyPr/>
                    <a:lstStyle/>
                    <a:p>
                      <a:pPr rtl="1"/>
                      <a:endParaRPr lang="fa-IR"/>
                    </a:p>
                  </a:txBody>
                  <a:tcPr/>
                </a:tc>
                <a:extLst>
                  <a:ext uri="{0D108BD9-81ED-4DB2-BD59-A6C34878D82A}">
                    <a16:rowId xmlns:a16="http://schemas.microsoft.com/office/drawing/2014/main" val="10003"/>
                  </a:ext>
                </a:extLst>
              </a:tr>
              <a:tr h="452438">
                <a:tc gridSpan="2">
                  <a:txBody>
                    <a:bodyPr/>
                    <a:lstStyle/>
                    <a:p>
                      <a:pPr marL="0" marR="0" lvl="0" indent="0" algn="r" defTabSz="914400" rtl="1" eaLnBrk="1" fontAlgn="base" latinLnBrk="0" hangingPunct="1">
                        <a:lnSpc>
                          <a:spcPct val="100000"/>
                        </a:lnSpc>
                        <a:spcBef>
                          <a:spcPct val="20000"/>
                        </a:spcBef>
                        <a:spcAft>
                          <a:spcPct val="0"/>
                        </a:spcAft>
                        <a:buClrTx/>
                        <a:buSzPct val="85000"/>
                        <a:buFontTx/>
                        <a:buNone/>
                        <a:tabLst/>
                      </a:pPr>
                      <a:endParaRPr kumimoji="0" lang="en-US" sz="4800" b="1" i="0" u="none" strike="noStrike" cap="none" normalizeH="0" baseline="0" smtClean="0">
                        <a:ln>
                          <a:noFill/>
                        </a:ln>
                        <a:solidFill>
                          <a:schemeClr val="tx1"/>
                        </a:solidFill>
                        <a:effectLst/>
                        <a:latin typeface="Arial" pitchFamily="34" charset="0"/>
                        <a:cs typeface="Zar" pitchFamily="2" charset="-78"/>
                      </a:endParaRPr>
                    </a:p>
                  </a:txBody>
                  <a:tcPr horzOverflow="overflow">
                    <a:lnL cap="flat">
                      <a:noFill/>
                    </a:lnL>
                    <a:lnR w="12700" cap="flat" cmpd="sng" algn="ctr">
                      <a:solidFill>
                        <a:schemeClr val="tx1"/>
                      </a:solidFill>
                      <a:prstDash val="solid"/>
                      <a:miter lim="800000"/>
                      <a:headEnd type="none" w="med" len="med"/>
                      <a:tailEnd type="none" w="med" len="med"/>
                    </a:lnR>
                    <a:lnT>
                      <a:noFill/>
                    </a:lnT>
                    <a:lnB cap="flat">
                      <a:noFill/>
                    </a:lnB>
                    <a:lnTlToBr>
                      <a:noFill/>
                    </a:lnTlToBr>
                    <a:lnBlToTr>
                      <a:noFill/>
                    </a:lnBlToTr>
                    <a:noFill/>
                  </a:tcPr>
                </a:tc>
                <a:tc hMerge="1">
                  <a:txBody>
                    <a:bodyPr/>
                    <a:lstStyle/>
                    <a:p>
                      <a:pPr rtl="1"/>
                      <a:endParaRPr lang="fa-IR"/>
                    </a:p>
                  </a:txBody>
                  <a:tcPr/>
                </a:tc>
                <a:tc gridSpan="2">
                  <a:txBody>
                    <a:bodyPr/>
                    <a:lstStyle/>
                    <a:p>
                      <a:pPr marL="342900" marR="0" lvl="0" indent="-342900" algn="r" defTabSz="914400" rtl="1" eaLnBrk="1" fontAlgn="base" latinLnBrk="0" hangingPunct="1">
                        <a:lnSpc>
                          <a:spcPct val="100000"/>
                        </a:lnSpc>
                        <a:spcBef>
                          <a:spcPct val="0"/>
                        </a:spcBef>
                        <a:spcAft>
                          <a:spcPct val="0"/>
                        </a:spcAft>
                        <a:buClrTx/>
                        <a:buSzPct val="85000"/>
                        <a:buFontTx/>
                        <a:buNone/>
                        <a:tabLst>
                          <a:tab pos="1349375" algn="l"/>
                        </a:tabLst>
                      </a:pPr>
                      <a:r>
                        <a:rPr kumimoji="0" lang="fa-IR" sz="2800" b="1" i="0" u="none" strike="noStrike" cap="none" normalizeH="0" baseline="0" smtClean="0">
                          <a:ln>
                            <a:noFill/>
                          </a:ln>
                          <a:solidFill>
                            <a:schemeClr val="tx1"/>
                          </a:solidFill>
                          <a:effectLst/>
                          <a:latin typeface="Times New Roman" pitchFamily="18" charset="0"/>
                          <a:cs typeface="Zar" pitchFamily="2" charset="-78"/>
                        </a:rPr>
                        <a:t>(8) 500/1</a:t>
                      </a:r>
                      <a:endParaRPr kumimoji="0" lang="fa-IR" sz="3600" b="1" i="0" u="none" strike="noStrike" cap="none" normalizeH="0" baseline="0" smtClean="0">
                        <a:ln>
                          <a:noFill/>
                        </a:ln>
                        <a:solidFill>
                          <a:schemeClr val="tx1"/>
                        </a:solidFill>
                        <a:effectLst/>
                        <a:latin typeface="Arial" pitchFamily="34" charset="0"/>
                        <a:cs typeface="Zar" pitchFamily="2" charset="-78"/>
                      </a:endParaRPr>
                    </a:p>
                  </a:txBody>
                  <a:tcPr horzOverflow="overflow">
                    <a:lnL w="12700" cap="flat" cmpd="sng" algn="ctr">
                      <a:solidFill>
                        <a:schemeClr val="tx1"/>
                      </a:solidFill>
                      <a:prstDash val="solid"/>
                      <a:miter lim="800000"/>
                      <a:headEnd type="none" w="med" len="med"/>
                      <a:tailEnd type="none" w="med" len="med"/>
                    </a:lnL>
                    <a:lnR cap="flat">
                      <a:noFill/>
                    </a:lnR>
                    <a:lnT>
                      <a:noFill/>
                    </a:lnT>
                    <a:lnB cap="flat">
                      <a:noFill/>
                    </a:lnB>
                    <a:lnTlToBr>
                      <a:noFill/>
                    </a:lnTlToBr>
                    <a:lnBlToTr>
                      <a:noFill/>
                    </a:lnBlToTr>
                    <a:noFill/>
                  </a:tcPr>
                </a:tc>
                <a:tc hMerge="1">
                  <a:txBody>
                    <a:bodyPr/>
                    <a:lstStyle/>
                    <a:p>
                      <a:pPr rtl="1"/>
                      <a:endParaRPr lang="fa-IR"/>
                    </a:p>
                  </a:txBody>
                  <a:tcPr/>
                </a:tc>
                <a:extLst>
                  <a:ext uri="{0D108BD9-81ED-4DB2-BD59-A6C34878D82A}">
                    <a16:rowId xmlns:a16="http://schemas.microsoft.com/office/drawing/2014/main" val="10004"/>
                  </a:ext>
                </a:extLst>
              </a:tr>
            </a:tbl>
          </a:graphicData>
        </a:graphic>
      </p:graphicFrame>
      <p:graphicFrame>
        <p:nvGraphicFramePr>
          <p:cNvPr id="297049" name="Group 89"/>
          <p:cNvGraphicFramePr>
            <a:graphicFrameLocks noGrp="1"/>
          </p:cNvGraphicFramePr>
          <p:nvPr>
            <p:ph sz="half" idx="2"/>
          </p:nvPr>
        </p:nvGraphicFramePr>
        <p:xfrm>
          <a:off x="468313" y="2216150"/>
          <a:ext cx="3851275" cy="2590800"/>
        </p:xfrm>
        <a:graphic>
          <a:graphicData uri="http://schemas.openxmlformats.org/drawingml/2006/table">
            <a:tbl>
              <a:tblPr rtl="1"/>
              <a:tblGrid>
                <a:gridCol w="933450">
                  <a:extLst>
                    <a:ext uri="{9D8B030D-6E8A-4147-A177-3AD203B41FA5}">
                      <a16:colId xmlns:a16="http://schemas.microsoft.com/office/drawing/2014/main" val="20000"/>
                    </a:ext>
                  </a:extLst>
                </a:gridCol>
                <a:gridCol w="792163">
                  <a:extLst>
                    <a:ext uri="{9D8B030D-6E8A-4147-A177-3AD203B41FA5}">
                      <a16:colId xmlns:a16="http://schemas.microsoft.com/office/drawing/2014/main" val="20001"/>
                    </a:ext>
                  </a:extLst>
                </a:gridCol>
                <a:gridCol w="1028700">
                  <a:extLst>
                    <a:ext uri="{9D8B030D-6E8A-4147-A177-3AD203B41FA5}">
                      <a16:colId xmlns:a16="http://schemas.microsoft.com/office/drawing/2014/main" val="20002"/>
                    </a:ext>
                  </a:extLst>
                </a:gridCol>
                <a:gridCol w="1096962">
                  <a:extLst>
                    <a:ext uri="{9D8B030D-6E8A-4147-A177-3AD203B41FA5}">
                      <a16:colId xmlns:a16="http://schemas.microsoft.com/office/drawing/2014/main" val="20003"/>
                    </a:ext>
                  </a:extLst>
                </a:gridCol>
              </a:tblGrid>
              <a:tr h="863600">
                <a:tc>
                  <a:txBody>
                    <a:bodyPr/>
                    <a:lstStyle/>
                    <a:p>
                      <a:pPr marL="342900" marR="0" lvl="0" indent="-342900" algn="ctr" defTabSz="914400" rtl="1" eaLnBrk="1" fontAlgn="base" latinLnBrk="0" hangingPunct="1">
                        <a:lnSpc>
                          <a:spcPct val="100000"/>
                        </a:lnSpc>
                        <a:spcBef>
                          <a:spcPct val="0"/>
                        </a:spcBef>
                        <a:spcAft>
                          <a:spcPct val="0"/>
                        </a:spcAft>
                        <a:buClrTx/>
                        <a:buSzPct val="85000"/>
                        <a:buFontTx/>
                        <a:buNone/>
                        <a:tabLst>
                          <a:tab pos="1349375" algn="l"/>
                        </a:tabLst>
                      </a:pPr>
                      <a:r>
                        <a:rPr kumimoji="0" lang="fa-IR" sz="2800" b="1" i="0" u="none" strike="noStrike" cap="none" normalizeH="0" baseline="0" smtClean="0">
                          <a:ln>
                            <a:noFill/>
                          </a:ln>
                          <a:solidFill>
                            <a:schemeClr val="tx1"/>
                          </a:solidFill>
                          <a:effectLst/>
                          <a:latin typeface="Times New Roman" pitchFamily="18" charset="0"/>
                          <a:cs typeface="Zar" pitchFamily="2" charset="-78"/>
                        </a:rPr>
                        <a:t>بد</a:t>
                      </a:r>
                      <a:endParaRPr kumimoji="0" lang="fa-IR" sz="3600" b="1" i="0" u="none" strike="noStrike" cap="none" normalizeH="0" baseline="0" smtClean="0">
                        <a:ln>
                          <a:noFill/>
                        </a:ln>
                        <a:solidFill>
                          <a:schemeClr val="tx1"/>
                        </a:solidFill>
                        <a:effectLst/>
                        <a:latin typeface="Arial" pitchFamily="34" charset="0"/>
                        <a:cs typeface="Zar" pitchFamily="2" charset="-78"/>
                      </a:endParaRPr>
                    </a:p>
                  </a:txBody>
                  <a:tcPr horzOverflow="overflow">
                    <a:lnL cap="flat">
                      <a:noFill/>
                    </a:lnL>
                    <a:lnR>
                      <a:noFill/>
                    </a:lnR>
                    <a:lnT cap="flat">
                      <a:noFill/>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342900" marR="0" lvl="0" indent="-342900" algn="ctr" defTabSz="914400" rtl="1" eaLnBrk="1" fontAlgn="base" latinLnBrk="0" hangingPunct="1">
                        <a:lnSpc>
                          <a:spcPct val="100000"/>
                        </a:lnSpc>
                        <a:spcBef>
                          <a:spcPct val="0"/>
                        </a:spcBef>
                        <a:spcAft>
                          <a:spcPct val="0"/>
                        </a:spcAft>
                        <a:buClrTx/>
                        <a:buSzPct val="85000"/>
                        <a:buFontTx/>
                        <a:buNone/>
                        <a:tabLst>
                          <a:tab pos="1349375" algn="l"/>
                        </a:tabLst>
                      </a:pPr>
                      <a:r>
                        <a:rPr kumimoji="0" lang="fa-IR" sz="2800" b="1" i="0" u="none" strike="noStrike" cap="none" normalizeH="0" baseline="0" smtClean="0">
                          <a:ln>
                            <a:noFill/>
                          </a:ln>
                          <a:solidFill>
                            <a:schemeClr val="tx1"/>
                          </a:solidFill>
                          <a:effectLst/>
                          <a:latin typeface="Times New Roman" pitchFamily="18" charset="0"/>
                          <a:cs typeface="Zar" pitchFamily="2" charset="-78"/>
                        </a:rPr>
                        <a:t>اسناد پرداختي</a:t>
                      </a:r>
                      <a:endParaRPr kumimoji="0" lang="fa-IR" sz="3600" b="1" i="0" u="none" strike="noStrike" cap="none" normalizeH="0" baseline="0" smtClean="0">
                        <a:ln>
                          <a:noFill/>
                        </a:ln>
                        <a:solidFill>
                          <a:schemeClr val="tx1"/>
                        </a:solidFill>
                        <a:effectLst/>
                        <a:latin typeface="Arial" pitchFamily="34" charset="0"/>
                        <a:cs typeface="Zar" pitchFamily="2" charset="-78"/>
                      </a:endParaRPr>
                    </a:p>
                  </a:txBody>
                  <a:tcPr horzOverflow="overflow">
                    <a:lnL>
                      <a:noFill/>
                    </a:lnL>
                    <a:lnR>
                      <a:noFill/>
                    </a:lnR>
                    <a:lnT cap="flat">
                      <a:noFill/>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pPr rtl="1"/>
                      <a:endParaRPr lang="fa-IR"/>
                    </a:p>
                  </a:txBody>
                  <a:tcPr/>
                </a:tc>
                <a:tc>
                  <a:txBody>
                    <a:bodyPr/>
                    <a:lstStyle/>
                    <a:p>
                      <a:pPr marL="342900" marR="0" lvl="0" indent="-342900" algn="ctr" defTabSz="914400" rtl="1" eaLnBrk="1" fontAlgn="base" latinLnBrk="0" hangingPunct="1">
                        <a:lnSpc>
                          <a:spcPct val="100000"/>
                        </a:lnSpc>
                        <a:spcBef>
                          <a:spcPct val="0"/>
                        </a:spcBef>
                        <a:spcAft>
                          <a:spcPct val="0"/>
                        </a:spcAft>
                        <a:buClrTx/>
                        <a:buSzPct val="85000"/>
                        <a:buFontTx/>
                        <a:buNone/>
                        <a:tabLst>
                          <a:tab pos="1349375" algn="l"/>
                        </a:tabLst>
                      </a:pPr>
                      <a:r>
                        <a:rPr kumimoji="0" lang="fa-IR" sz="2800" b="1" i="0" u="none" strike="noStrike" cap="none" normalizeH="0" baseline="0" smtClean="0">
                          <a:ln>
                            <a:noFill/>
                          </a:ln>
                          <a:solidFill>
                            <a:schemeClr val="tx1"/>
                          </a:solidFill>
                          <a:effectLst/>
                          <a:latin typeface="Times New Roman" pitchFamily="18" charset="0"/>
                          <a:cs typeface="Zar" pitchFamily="2" charset="-78"/>
                        </a:rPr>
                        <a:t>بس</a:t>
                      </a:r>
                      <a:endParaRPr kumimoji="0" lang="fa-IR" sz="3600" b="1" i="0" u="none" strike="noStrike" cap="none" normalizeH="0" baseline="0" smtClean="0">
                        <a:ln>
                          <a:noFill/>
                        </a:ln>
                        <a:solidFill>
                          <a:schemeClr val="tx1"/>
                        </a:solidFill>
                        <a:effectLst/>
                        <a:latin typeface="Arial" pitchFamily="34" charset="0"/>
                        <a:cs typeface="Zar" pitchFamily="2" charset="-78"/>
                      </a:endParaRPr>
                    </a:p>
                  </a:txBody>
                  <a:tcPr horzOverflow="overflow">
                    <a:lnL>
                      <a:noFill/>
                    </a:lnL>
                    <a:lnR cap="flat">
                      <a:noFill/>
                    </a:lnR>
                    <a:lnT cap="flat">
                      <a:noFill/>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631825">
                <a:tc gridSpan="2">
                  <a:txBody>
                    <a:bodyPr/>
                    <a:lstStyle/>
                    <a:p>
                      <a:pPr marL="0" marR="0" lvl="0" indent="0" algn="r" defTabSz="914400" rtl="1" eaLnBrk="1" fontAlgn="base" latinLnBrk="0" hangingPunct="1">
                        <a:lnSpc>
                          <a:spcPct val="100000"/>
                        </a:lnSpc>
                        <a:spcBef>
                          <a:spcPct val="20000"/>
                        </a:spcBef>
                        <a:spcAft>
                          <a:spcPct val="0"/>
                        </a:spcAft>
                        <a:buClrTx/>
                        <a:buSzPct val="85000"/>
                        <a:buFontTx/>
                        <a:buNone/>
                        <a:tabLst/>
                      </a:pPr>
                      <a:endParaRPr kumimoji="0" lang="en-US" sz="4800" b="1" i="0" u="none" strike="noStrike" cap="none" normalizeH="0" baseline="0" smtClean="0">
                        <a:ln>
                          <a:noFill/>
                        </a:ln>
                        <a:solidFill>
                          <a:schemeClr val="tx1"/>
                        </a:solidFill>
                        <a:effectLst/>
                        <a:latin typeface="Arial" pitchFamily="34" charset="0"/>
                        <a:cs typeface="Zar" pitchFamily="2" charset="-78"/>
                      </a:endParaRPr>
                    </a:p>
                  </a:txBody>
                  <a:tcPr horzOverflow="overflow">
                    <a:lnL cap="flat">
                      <a:noFill/>
                    </a:lnL>
                    <a:lnR w="12700" cap="flat" cmpd="sng" algn="ctr">
                      <a:solidFill>
                        <a:schemeClr val="tx1"/>
                      </a:solidFill>
                      <a:prstDash val="solid"/>
                      <a:miter lim="800000"/>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noFill/>
                  </a:tcPr>
                </a:tc>
                <a:tc hMerge="1">
                  <a:txBody>
                    <a:bodyPr/>
                    <a:lstStyle/>
                    <a:p>
                      <a:pPr rtl="1"/>
                      <a:endParaRPr lang="fa-IR"/>
                    </a:p>
                  </a:txBody>
                  <a:tcPr/>
                </a:tc>
                <a:tc gridSpan="2">
                  <a:txBody>
                    <a:bodyPr/>
                    <a:lstStyle/>
                    <a:p>
                      <a:pPr marL="342900" marR="0" lvl="0" indent="-342900" algn="r" defTabSz="914400" rtl="1" eaLnBrk="1" fontAlgn="base" latinLnBrk="0" hangingPunct="1">
                        <a:lnSpc>
                          <a:spcPct val="100000"/>
                        </a:lnSpc>
                        <a:spcBef>
                          <a:spcPct val="0"/>
                        </a:spcBef>
                        <a:spcAft>
                          <a:spcPct val="0"/>
                        </a:spcAft>
                        <a:buClrTx/>
                        <a:buSzPct val="85000"/>
                        <a:buFontTx/>
                        <a:buNone/>
                        <a:tabLst>
                          <a:tab pos="1349375" algn="l"/>
                        </a:tabLst>
                      </a:pPr>
                      <a:r>
                        <a:rPr kumimoji="0" lang="fa-IR" sz="2800" b="1" i="0" u="none" strike="noStrike" cap="none" normalizeH="0" baseline="0" smtClean="0">
                          <a:ln>
                            <a:noFill/>
                          </a:ln>
                          <a:solidFill>
                            <a:schemeClr val="tx1"/>
                          </a:solidFill>
                          <a:effectLst/>
                          <a:latin typeface="Times New Roman" pitchFamily="18" charset="0"/>
                          <a:cs typeface="Zar" pitchFamily="2" charset="-78"/>
                        </a:rPr>
                        <a:t>(3) 2000</a:t>
                      </a:r>
                      <a:endParaRPr kumimoji="0" lang="fa-IR" sz="3600" b="1" i="0" u="none" strike="noStrike" cap="none" normalizeH="0" baseline="0" smtClean="0">
                        <a:ln>
                          <a:noFill/>
                        </a:ln>
                        <a:solidFill>
                          <a:schemeClr val="tx1"/>
                        </a:solidFill>
                        <a:effectLst/>
                        <a:latin typeface="Arial" pitchFamily="34" charset="0"/>
                        <a:cs typeface="Zar" pitchFamily="2" charset="-78"/>
                      </a:endParaRPr>
                    </a:p>
                  </a:txBody>
                  <a:tcPr horzOverflow="overflow">
                    <a:lnL w="12700" cap="flat" cmpd="sng" algn="ctr">
                      <a:solidFill>
                        <a:schemeClr val="tx1"/>
                      </a:solidFill>
                      <a:prstDash val="solid"/>
                      <a:miter lim="800000"/>
                      <a:headEnd type="none" w="med" len="med"/>
                      <a:tailEnd type="none" w="med" len="med"/>
                    </a:lnL>
                    <a:lnR cap="flat">
                      <a:noFill/>
                    </a:lnR>
                    <a:lnT w="12700" cap="flat" cmpd="sng" algn="ctr">
                      <a:solidFill>
                        <a:srgbClr val="000000"/>
                      </a:solidFill>
                      <a:prstDash val="solid"/>
                      <a:round/>
                      <a:headEnd type="none" w="med" len="med"/>
                      <a:tailEnd type="none" w="med" len="med"/>
                    </a:lnT>
                    <a:lnB>
                      <a:noFill/>
                    </a:lnB>
                    <a:lnTlToBr>
                      <a:noFill/>
                    </a:lnTlToBr>
                    <a:lnBlToTr>
                      <a:noFill/>
                    </a:lnBlToTr>
                    <a:noFill/>
                  </a:tcPr>
                </a:tc>
                <a:tc hMerge="1">
                  <a:txBody>
                    <a:bodyPr/>
                    <a:lstStyle/>
                    <a:p>
                      <a:pPr rtl="1"/>
                      <a:endParaRPr lang="fa-IR"/>
                    </a:p>
                  </a:txBody>
                  <a:tcPr/>
                </a:tc>
                <a:extLst>
                  <a:ext uri="{0D108BD9-81ED-4DB2-BD59-A6C34878D82A}">
                    <a16:rowId xmlns:a16="http://schemas.microsoft.com/office/drawing/2014/main" val="10001"/>
                  </a:ext>
                </a:extLst>
              </a:tr>
              <a:tr h="630238">
                <a:tc gridSpan="2">
                  <a:txBody>
                    <a:bodyPr/>
                    <a:lstStyle/>
                    <a:p>
                      <a:pPr marL="0" marR="0" lvl="0" indent="0" algn="r" defTabSz="914400" rtl="1" eaLnBrk="1" fontAlgn="base" latinLnBrk="0" hangingPunct="1">
                        <a:lnSpc>
                          <a:spcPct val="100000"/>
                        </a:lnSpc>
                        <a:spcBef>
                          <a:spcPct val="20000"/>
                        </a:spcBef>
                        <a:spcAft>
                          <a:spcPct val="0"/>
                        </a:spcAft>
                        <a:buClrTx/>
                        <a:buSzPct val="85000"/>
                        <a:buFontTx/>
                        <a:buNone/>
                        <a:tabLst/>
                      </a:pPr>
                      <a:endParaRPr kumimoji="0" lang="en-US" sz="4800" b="1" i="0" u="none" strike="noStrike" cap="none" normalizeH="0" baseline="0" smtClean="0">
                        <a:ln>
                          <a:noFill/>
                        </a:ln>
                        <a:solidFill>
                          <a:schemeClr val="tx1"/>
                        </a:solidFill>
                        <a:effectLst/>
                        <a:latin typeface="Arial" pitchFamily="34" charset="0"/>
                        <a:cs typeface="Zar" pitchFamily="2" charset="-78"/>
                      </a:endParaRPr>
                    </a:p>
                  </a:txBody>
                  <a:tcPr horzOverflow="overflow">
                    <a:lnL cap="flat">
                      <a:noFill/>
                    </a:lnL>
                    <a:lnR w="12700" cap="flat" cmpd="sng" algn="ctr">
                      <a:solidFill>
                        <a:schemeClr val="tx1"/>
                      </a:solidFill>
                      <a:prstDash val="solid"/>
                      <a:miter lim="800000"/>
                      <a:headEnd type="none" w="med" len="med"/>
                      <a:tailEnd type="none" w="med" len="med"/>
                    </a:lnR>
                    <a:lnT>
                      <a:noFill/>
                    </a:lnT>
                    <a:lnB cap="flat">
                      <a:noFill/>
                    </a:lnB>
                    <a:lnTlToBr>
                      <a:noFill/>
                    </a:lnTlToBr>
                    <a:lnBlToTr>
                      <a:noFill/>
                    </a:lnBlToTr>
                    <a:noFill/>
                  </a:tcPr>
                </a:tc>
                <a:tc hMerge="1">
                  <a:txBody>
                    <a:bodyPr/>
                    <a:lstStyle/>
                    <a:p>
                      <a:pPr rtl="1"/>
                      <a:endParaRPr lang="fa-IR"/>
                    </a:p>
                  </a:txBody>
                  <a:tcPr/>
                </a:tc>
                <a:tc gridSpan="2">
                  <a:txBody>
                    <a:bodyPr/>
                    <a:lstStyle/>
                    <a:p>
                      <a:pPr marL="342900" marR="0" lvl="0" indent="-342900" algn="r" defTabSz="914400" rtl="1" eaLnBrk="1" fontAlgn="base" latinLnBrk="0" hangingPunct="1">
                        <a:lnSpc>
                          <a:spcPct val="100000"/>
                        </a:lnSpc>
                        <a:spcBef>
                          <a:spcPct val="0"/>
                        </a:spcBef>
                        <a:spcAft>
                          <a:spcPct val="0"/>
                        </a:spcAft>
                        <a:buClrTx/>
                        <a:buSzPct val="85000"/>
                        <a:buFontTx/>
                        <a:buNone/>
                        <a:tabLst>
                          <a:tab pos="1349375" algn="l"/>
                        </a:tabLst>
                      </a:pPr>
                      <a:r>
                        <a:rPr kumimoji="0" lang="fa-IR" sz="2800" b="1" i="0" u="none" strike="noStrike" cap="none" normalizeH="0" baseline="0" smtClean="0">
                          <a:ln>
                            <a:noFill/>
                          </a:ln>
                          <a:solidFill>
                            <a:schemeClr val="tx1"/>
                          </a:solidFill>
                          <a:effectLst/>
                          <a:latin typeface="Times New Roman" pitchFamily="18" charset="0"/>
                          <a:cs typeface="Zar" pitchFamily="2" charset="-78"/>
                        </a:rPr>
                        <a:t>(8) 3500</a:t>
                      </a:r>
                      <a:endParaRPr kumimoji="0" lang="fa-IR" sz="3600" b="1" i="0" u="none" strike="noStrike" cap="none" normalizeH="0" baseline="0" smtClean="0">
                        <a:ln>
                          <a:noFill/>
                        </a:ln>
                        <a:solidFill>
                          <a:schemeClr val="tx1"/>
                        </a:solidFill>
                        <a:effectLst/>
                        <a:latin typeface="Arial" pitchFamily="34" charset="0"/>
                        <a:cs typeface="Zar" pitchFamily="2" charset="-78"/>
                      </a:endParaRPr>
                    </a:p>
                  </a:txBody>
                  <a:tcPr horzOverflow="overflow">
                    <a:lnL w="12700" cap="flat" cmpd="sng" algn="ctr">
                      <a:solidFill>
                        <a:schemeClr val="tx1"/>
                      </a:solidFill>
                      <a:prstDash val="solid"/>
                      <a:miter lim="800000"/>
                      <a:headEnd type="none" w="med" len="med"/>
                      <a:tailEnd type="none" w="med" len="med"/>
                    </a:lnL>
                    <a:lnR cap="flat">
                      <a:noFill/>
                    </a:lnR>
                    <a:lnT>
                      <a:noFill/>
                    </a:lnT>
                    <a:lnB cap="flat">
                      <a:noFill/>
                    </a:lnB>
                    <a:lnTlToBr>
                      <a:noFill/>
                    </a:lnTlToBr>
                    <a:lnBlToTr>
                      <a:noFill/>
                    </a:lnBlToTr>
                    <a:noFill/>
                  </a:tcPr>
                </a:tc>
                <a:tc hMerge="1">
                  <a:txBody>
                    <a:bodyPr/>
                    <a:lstStyle/>
                    <a:p>
                      <a:pPr rtl="1"/>
                      <a:endParaRPr lang="fa-IR"/>
                    </a:p>
                  </a:txBody>
                  <a:tcPr/>
                </a:tc>
                <a:extLst>
                  <a:ext uri="{0D108BD9-81ED-4DB2-BD59-A6C34878D82A}">
                    <a16:rowId xmlns:a16="http://schemas.microsoft.com/office/drawing/2014/main" val="10002"/>
                  </a:ext>
                </a:extLst>
              </a:tr>
            </a:tbl>
          </a:graphicData>
        </a:graphic>
      </p:graphicFrame>
      <p:sp>
        <p:nvSpPr>
          <p:cNvPr id="5" name="Footer Placeholder 4"/>
          <p:cNvSpPr>
            <a:spLocks noGrp="1"/>
          </p:cNvSpPr>
          <p:nvPr>
            <p:ph type="ftr" sz="quarter" idx="11"/>
          </p:nvPr>
        </p:nvSpPr>
        <p:spPr/>
        <p:txBody>
          <a:bodyPr/>
          <a:lstStyle/>
          <a:p>
            <a:endParaRPr kumimoji="0" lang="en-US" dirty="0"/>
          </a:p>
        </p:txBody>
      </p:sp>
    </p:spTree>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97986" name="Rectangle 2"/>
          <p:cNvSpPr>
            <a:spLocks noGrp="1" noChangeArrowheads="1"/>
          </p:cNvSpPr>
          <p:nvPr>
            <p:ph type="title"/>
          </p:nvPr>
        </p:nvSpPr>
        <p:spPr>
          <a:xfrm>
            <a:off x="6443663" y="333375"/>
            <a:ext cx="1989137" cy="914400"/>
          </a:xfrm>
        </p:spPr>
        <p:txBody>
          <a:bodyPr/>
          <a:lstStyle/>
          <a:p>
            <a:r>
              <a:rPr lang="fa-IR" sz="5400"/>
              <a:t>نكته:</a:t>
            </a:r>
            <a:endParaRPr lang="en-US" sz="5400"/>
          </a:p>
        </p:txBody>
      </p:sp>
      <p:sp>
        <p:nvSpPr>
          <p:cNvPr id="297987" name="Rectangle 3"/>
          <p:cNvSpPr>
            <a:spLocks noGrp="1" noChangeArrowheads="1"/>
          </p:cNvSpPr>
          <p:nvPr>
            <p:ph idx="1"/>
          </p:nvPr>
        </p:nvSpPr>
        <p:spPr>
          <a:xfrm>
            <a:off x="611188" y="1989138"/>
            <a:ext cx="7847012" cy="3140075"/>
          </a:xfrm>
        </p:spPr>
        <p:txBody>
          <a:bodyPr/>
          <a:lstStyle/>
          <a:p>
            <a:pPr>
              <a:buFontTx/>
              <a:buNone/>
            </a:pPr>
            <a:r>
              <a:rPr lang="fa-IR" sz="4000"/>
              <a:t>همان‌گونه كه ملاحظه نموديد مجموع ارقام ثبت شده در قسمت بدهكار (3000+2000) برابر مجموع ارقام ثبت شده در قسمت بستانكار (1500+ 3500) است.</a:t>
            </a:r>
            <a:endParaRPr lang="en-US" sz="4000"/>
          </a:p>
        </p:txBody>
      </p:sp>
      <p:sp>
        <p:nvSpPr>
          <p:cNvPr id="4" name="Footer Placeholder 3"/>
          <p:cNvSpPr>
            <a:spLocks noGrp="1"/>
          </p:cNvSpPr>
          <p:nvPr>
            <p:ph type="ftr" sz="quarter" idx="11"/>
          </p:nvPr>
        </p:nvSpPr>
        <p:spPr/>
        <p:txBody>
          <a:bodyPr/>
          <a:lstStyle/>
          <a:p>
            <a:endParaRPr kumimoji="0" lang="en-US" dirty="0"/>
          </a:p>
        </p:txBody>
      </p:sp>
    </p:spTree>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99010" name="Rectangle 2"/>
          <p:cNvSpPr>
            <a:spLocks noGrp="1" noChangeArrowheads="1"/>
          </p:cNvSpPr>
          <p:nvPr>
            <p:ph type="title"/>
          </p:nvPr>
        </p:nvSpPr>
        <p:spPr>
          <a:xfrm>
            <a:off x="1116013" y="549275"/>
            <a:ext cx="7772400" cy="762000"/>
          </a:xfrm>
        </p:spPr>
        <p:txBody>
          <a:bodyPr/>
          <a:lstStyle/>
          <a:p>
            <a:r>
              <a:rPr lang="fa-IR"/>
              <a:t>طبقه‌بندي و شماره‌گذاري حسابها</a:t>
            </a:r>
            <a:endParaRPr lang="en-US"/>
          </a:p>
        </p:txBody>
      </p:sp>
      <p:sp>
        <p:nvSpPr>
          <p:cNvPr id="299011" name="Rectangle 3"/>
          <p:cNvSpPr>
            <a:spLocks noGrp="1" noChangeArrowheads="1"/>
          </p:cNvSpPr>
          <p:nvPr>
            <p:ph idx="1"/>
          </p:nvPr>
        </p:nvSpPr>
        <p:spPr>
          <a:xfrm>
            <a:off x="611188" y="1989138"/>
            <a:ext cx="7847012" cy="3384550"/>
          </a:xfrm>
        </p:spPr>
        <p:txBody>
          <a:bodyPr/>
          <a:lstStyle/>
          <a:p>
            <a:pPr>
              <a:buFontTx/>
              <a:buNone/>
            </a:pPr>
            <a:r>
              <a:rPr lang="fa-IR" sz="4000"/>
              <a:t>الف) طبقه‌بندي كلي</a:t>
            </a:r>
          </a:p>
          <a:p>
            <a:pPr>
              <a:buFontTx/>
              <a:buNone/>
            </a:pPr>
            <a:r>
              <a:rPr lang="fa-IR" sz="4000"/>
              <a:t>1ـ گروه حسابهاي دارايي:</a:t>
            </a:r>
          </a:p>
          <a:p>
            <a:pPr>
              <a:buFontTx/>
              <a:buNone/>
            </a:pPr>
            <a:r>
              <a:rPr lang="fa-IR" sz="4000"/>
              <a:t>وجوه نقد، حسابهاي دريافتني, اسناد دريافتني، پيش پرداختها, اثاثه اداري و ....</a:t>
            </a:r>
            <a:endParaRPr lang="en-US" sz="4000"/>
          </a:p>
        </p:txBody>
      </p:sp>
      <p:sp>
        <p:nvSpPr>
          <p:cNvPr id="4" name="Footer Placeholder 3"/>
          <p:cNvSpPr>
            <a:spLocks noGrp="1"/>
          </p:cNvSpPr>
          <p:nvPr>
            <p:ph type="ftr" sz="quarter" idx="11"/>
          </p:nvPr>
        </p:nvSpPr>
        <p:spPr/>
        <p:txBody>
          <a:bodyPr/>
          <a:lstStyle/>
          <a:p>
            <a:endParaRPr kumimoji="0" lang="en-US" dirty="0"/>
          </a:p>
        </p:txBody>
      </p:sp>
    </p:spTree>
  </p:cSld>
  <p:clrMapOvr>
    <a:masterClrMapping/>
  </p:clrMapOvr>
</p:sld>
</file>

<file path=ppt/slides/slide12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00035" name="Rectangle 3"/>
          <p:cNvSpPr>
            <a:spLocks noGrp="1" noChangeArrowheads="1"/>
          </p:cNvSpPr>
          <p:nvPr>
            <p:ph idx="1"/>
          </p:nvPr>
        </p:nvSpPr>
        <p:spPr>
          <a:xfrm>
            <a:off x="611188" y="1989138"/>
            <a:ext cx="7847012" cy="2297112"/>
          </a:xfrm>
        </p:spPr>
        <p:txBody>
          <a:bodyPr>
            <a:normAutofit lnSpcReduction="10000"/>
          </a:bodyPr>
          <a:lstStyle/>
          <a:p>
            <a:pPr>
              <a:buFontTx/>
              <a:buNone/>
            </a:pPr>
            <a:r>
              <a:rPr lang="fa-IR" sz="4800"/>
              <a:t>2ـ گروه حسابهاي بدهي:</a:t>
            </a:r>
          </a:p>
          <a:p>
            <a:pPr>
              <a:buFontTx/>
              <a:buNone/>
            </a:pPr>
            <a:r>
              <a:rPr lang="fa-IR" sz="4400"/>
              <a:t>حسابهاي پرداختني، اسناد پرداختني وام، حقوق پرداختني و....</a:t>
            </a:r>
            <a:endParaRPr lang="en-US" sz="4400"/>
          </a:p>
        </p:txBody>
      </p:sp>
      <p:sp>
        <p:nvSpPr>
          <p:cNvPr id="3" name="Footer Placeholder 2"/>
          <p:cNvSpPr>
            <a:spLocks noGrp="1"/>
          </p:cNvSpPr>
          <p:nvPr>
            <p:ph type="ftr" sz="quarter" idx="11"/>
          </p:nvPr>
        </p:nvSpPr>
        <p:spPr/>
        <p:txBody>
          <a:bodyPr/>
          <a:lstStyle/>
          <a:p>
            <a:endParaRPr kumimoji="0"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41346" name="Rectangle 2"/>
          <p:cNvSpPr>
            <a:spLocks noGrp="1" noChangeArrowheads="1"/>
          </p:cNvSpPr>
          <p:nvPr>
            <p:ph type="title"/>
          </p:nvPr>
        </p:nvSpPr>
        <p:spPr/>
        <p:txBody>
          <a:bodyPr/>
          <a:lstStyle/>
          <a:p>
            <a:r>
              <a:rPr lang="fa-IR"/>
              <a:t>مفروضات حسابداري</a:t>
            </a:r>
            <a:endParaRPr lang="en-US"/>
          </a:p>
        </p:txBody>
      </p:sp>
      <p:sp>
        <p:nvSpPr>
          <p:cNvPr id="441347" name="Rectangle 3"/>
          <p:cNvSpPr>
            <a:spLocks noGrp="1" noChangeArrowheads="1"/>
          </p:cNvSpPr>
          <p:nvPr>
            <p:ph idx="1"/>
          </p:nvPr>
        </p:nvSpPr>
        <p:spPr>
          <a:xfrm>
            <a:off x="611188" y="1989138"/>
            <a:ext cx="7847012" cy="2332037"/>
          </a:xfrm>
        </p:spPr>
        <p:txBody>
          <a:bodyPr>
            <a:normAutofit/>
          </a:bodyPr>
          <a:lstStyle/>
          <a:p>
            <a:pPr>
              <a:buFontTx/>
              <a:buNone/>
            </a:pPr>
            <a:r>
              <a:rPr lang="fa-IR"/>
              <a:t>1- فرض شخصيت حقوقي</a:t>
            </a:r>
          </a:p>
          <a:p>
            <a:pPr>
              <a:buFontTx/>
              <a:buNone/>
            </a:pPr>
            <a:r>
              <a:rPr lang="fa-IR"/>
              <a:t>2- فرض تداوم فعاليت مالي</a:t>
            </a:r>
          </a:p>
          <a:p>
            <a:pPr>
              <a:buFontTx/>
              <a:buNone/>
            </a:pPr>
            <a:r>
              <a:rPr lang="fa-IR"/>
              <a:t>3- فرضي وجود واحد اندازه گيري</a:t>
            </a:r>
          </a:p>
          <a:p>
            <a:pPr>
              <a:buFontTx/>
              <a:buNone/>
            </a:pPr>
            <a:r>
              <a:rPr lang="fa-IR"/>
              <a:t>4- فرض دوره مالي</a:t>
            </a:r>
            <a:endParaRPr lang="en-US"/>
          </a:p>
        </p:txBody>
      </p:sp>
    </p:spTree>
  </p:cSld>
  <p:clrMapOvr>
    <a:masterClrMapping/>
  </p:clrMapOvr>
  <p:timing>
    <p:tnLst>
      <p:par>
        <p:cTn id="1" dur="indefinite" restart="never" nodeType="tmRoot"/>
      </p:par>
    </p:tnLst>
  </p:timing>
</p:sld>
</file>

<file path=ppt/slides/slide13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01059" name="Rectangle 3"/>
          <p:cNvSpPr>
            <a:spLocks noGrp="1" noChangeArrowheads="1"/>
          </p:cNvSpPr>
          <p:nvPr>
            <p:ph idx="1"/>
          </p:nvPr>
        </p:nvSpPr>
        <p:spPr>
          <a:xfrm>
            <a:off x="611188" y="1989138"/>
            <a:ext cx="7847012" cy="3506787"/>
          </a:xfrm>
        </p:spPr>
        <p:txBody>
          <a:bodyPr/>
          <a:lstStyle/>
          <a:p>
            <a:pPr>
              <a:buFontTx/>
              <a:buNone/>
            </a:pPr>
            <a:r>
              <a:rPr lang="fa-IR" sz="4000"/>
              <a:t>3ـ گروه حسابهاي حقوق صاحبان سرمايه:</a:t>
            </a:r>
          </a:p>
          <a:p>
            <a:pPr>
              <a:buFontTx/>
              <a:buNone/>
            </a:pPr>
            <a:r>
              <a:rPr lang="fa-IR" sz="4000"/>
              <a:t>حساب سرمايه و برداشت </a:t>
            </a:r>
          </a:p>
          <a:p>
            <a:pPr>
              <a:buFontTx/>
              <a:buNone/>
            </a:pPr>
            <a:r>
              <a:rPr lang="fa-IR" sz="4000"/>
              <a:t>4ـ گروه حسابهاي درآمد:</a:t>
            </a:r>
          </a:p>
          <a:p>
            <a:pPr>
              <a:buFontTx/>
              <a:buNone/>
            </a:pPr>
            <a:r>
              <a:rPr lang="fa-IR" sz="4000"/>
              <a:t>درآمد حاصل از خدمات، درآمد اجاره فروش كالا و .....</a:t>
            </a:r>
            <a:endParaRPr lang="en-US" sz="4000"/>
          </a:p>
        </p:txBody>
      </p:sp>
      <p:sp>
        <p:nvSpPr>
          <p:cNvPr id="3" name="Footer Placeholder 2"/>
          <p:cNvSpPr>
            <a:spLocks noGrp="1"/>
          </p:cNvSpPr>
          <p:nvPr>
            <p:ph type="ftr" sz="quarter" idx="11"/>
          </p:nvPr>
        </p:nvSpPr>
        <p:spPr/>
        <p:txBody>
          <a:bodyPr/>
          <a:lstStyle/>
          <a:p>
            <a:endParaRPr kumimoji="0" lang="en-US" dirty="0"/>
          </a:p>
        </p:txBody>
      </p:sp>
    </p:spTree>
  </p:cSld>
  <p:clrMapOvr>
    <a:masterClrMapping/>
  </p:clrMapOvr>
</p:sld>
</file>

<file path=ppt/slides/slide13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02083" name="Rectangle 3"/>
          <p:cNvSpPr>
            <a:spLocks noGrp="1" noChangeArrowheads="1"/>
          </p:cNvSpPr>
          <p:nvPr>
            <p:ph idx="1"/>
          </p:nvPr>
        </p:nvSpPr>
        <p:spPr>
          <a:xfrm>
            <a:off x="611188" y="1989138"/>
            <a:ext cx="7847012" cy="3546475"/>
          </a:xfrm>
        </p:spPr>
        <p:txBody>
          <a:bodyPr>
            <a:normAutofit lnSpcReduction="10000"/>
          </a:bodyPr>
          <a:lstStyle/>
          <a:p>
            <a:pPr>
              <a:buFontTx/>
              <a:buNone/>
            </a:pPr>
            <a:r>
              <a:rPr lang="fa-IR" sz="5400"/>
              <a:t>5ـ گروه حسابهاي هزينه:</a:t>
            </a:r>
          </a:p>
          <a:p>
            <a:pPr>
              <a:buFontTx/>
              <a:buNone/>
            </a:pPr>
            <a:r>
              <a:rPr lang="fa-IR" sz="5400"/>
              <a:t>هزينه اجاره، هزينه حقوق, هزينه آب و برق، هزينه آگهي خريد كالا و.....</a:t>
            </a:r>
            <a:endParaRPr lang="en-US" sz="5400"/>
          </a:p>
        </p:txBody>
      </p:sp>
      <p:sp>
        <p:nvSpPr>
          <p:cNvPr id="3" name="Footer Placeholder 2"/>
          <p:cNvSpPr>
            <a:spLocks noGrp="1"/>
          </p:cNvSpPr>
          <p:nvPr>
            <p:ph type="ftr" sz="quarter" idx="11"/>
          </p:nvPr>
        </p:nvSpPr>
        <p:spPr/>
        <p:txBody>
          <a:bodyPr/>
          <a:lstStyle/>
          <a:p>
            <a:endParaRPr kumimoji="0" lang="en-US" dirty="0"/>
          </a:p>
        </p:txBody>
      </p:sp>
    </p:spTree>
  </p:cSld>
  <p:clrMapOvr>
    <a:masterClrMapping/>
  </p:clrMapOvr>
</p:sld>
</file>

<file path=ppt/slides/slide13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03107" name="Rectangle 3"/>
          <p:cNvSpPr>
            <a:spLocks noGrp="1" noChangeArrowheads="1"/>
          </p:cNvSpPr>
          <p:nvPr>
            <p:ph idx="1"/>
          </p:nvPr>
        </p:nvSpPr>
        <p:spPr>
          <a:xfrm>
            <a:off x="684213" y="1700213"/>
            <a:ext cx="7847012" cy="4806950"/>
          </a:xfrm>
        </p:spPr>
        <p:txBody>
          <a:bodyPr/>
          <a:lstStyle/>
          <a:p>
            <a:pPr>
              <a:buFontTx/>
              <a:buNone/>
            </a:pPr>
            <a:r>
              <a:rPr lang="fa-IR" sz="2800"/>
              <a:t>* براي سرعت بخشيدن به كار و سهولت انجام عمليات حسابداري بهتر است به هر حساب يك شماره اختصاص يابد.</a:t>
            </a:r>
          </a:p>
          <a:p>
            <a:pPr>
              <a:buFontTx/>
              <a:buNone/>
            </a:pPr>
            <a:r>
              <a:rPr lang="fa-IR" sz="2800"/>
              <a:t>* اولين رقم سمت چپ معمولاً شماره طبقه حساب است مثلاً </a:t>
            </a:r>
          </a:p>
          <a:p>
            <a:pPr lvl="4">
              <a:buFontTx/>
              <a:buNone/>
            </a:pPr>
            <a:r>
              <a:rPr lang="fa-IR" sz="3200"/>
              <a:t>دارايي  100</a:t>
            </a:r>
          </a:p>
          <a:p>
            <a:pPr lvl="4">
              <a:buFontTx/>
              <a:buNone/>
            </a:pPr>
            <a:r>
              <a:rPr lang="fa-IR" sz="3200"/>
              <a:t>سرمايه  300</a:t>
            </a:r>
          </a:p>
          <a:p>
            <a:pPr lvl="4">
              <a:buFontTx/>
              <a:buNone/>
            </a:pPr>
            <a:r>
              <a:rPr lang="fa-IR" sz="3200"/>
              <a:t>هزينه  500</a:t>
            </a:r>
          </a:p>
          <a:p>
            <a:pPr lvl="4">
              <a:buFontTx/>
              <a:buNone/>
            </a:pPr>
            <a:r>
              <a:rPr lang="fa-IR" sz="3200"/>
              <a:t>بدهي 200</a:t>
            </a:r>
          </a:p>
          <a:p>
            <a:pPr lvl="4">
              <a:buFontTx/>
              <a:buNone/>
            </a:pPr>
            <a:r>
              <a:rPr lang="fa-IR" sz="3200"/>
              <a:t>درآمد  400</a:t>
            </a:r>
            <a:endParaRPr lang="en-US" sz="3200"/>
          </a:p>
        </p:txBody>
      </p:sp>
      <p:sp>
        <p:nvSpPr>
          <p:cNvPr id="3" name="Footer Placeholder 2"/>
          <p:cNvSpPr>
            <a:spLocks noGrp="1"/>
          </p:cNvSpPr>
          <p:nvPr>
            <p:ph type="ftr" sz="quarter" idx="11"/>
          </p:nvPr>
        </p:nvSpPr>
        <p:spPr/>
        <p:txBody>
          <a:bodyPr/>
          <a:lstStyle/>
          <a:p>
            <a:endParaRPr kumimoji="0" lang="en-US" dirty="0"/>
          </a:p>
        </p:txBody>
      </p:sp>
    </p:spTree>
  </p:cSld>
  <p:clrMapOvr>
    <a:masterClrMapping/>
  </p:clrMapOvr>
</p:sld>
</file>

<file path=ppt/slides/slide13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04130" name="Rectangle 2"/>
          <p:cNvSpPr>
            <a:spLocks noGrp="1" noChangeArrowheads="1"/>
          </p:cNvSpPr>
          <p:nvPr>
            <p:ph type="title"/>
          </p:nvPr>
        </p:nvSpPr>
        <p:spPr/>
        <p:txBody>
          <a:bodyPr/>
          <a:lstStyle/>
          <a:p>
            <a:endParaRPr lang="en-US"/>
          </a:p>
        </p:txBody>
      </p:sp>
      <p:sp>
        <p:nvSpPr>
          <p:cNvPr id="304131" name="Rectangle 3"/>
          <p:cNvSpPr>
            <a:spLocks noGrp="1" noChangeArrowheads="1"/>
          </p:cNvSpPr>
          <p:nvPr>
            <p:ph idx="1"/>
          </p:nvPr>
        </p:nvSpPr>
        <p:spPr>
          <a:xfrm>
            <a:off x="611188" y="1989138"/>
            <a:ext cx="7847012" cy="4360862"/>
          </a:xfrm>
        </p:spPr>
        <p:txBody>
          <a:bodyPr/>
          <a:lstStyle/>
          <a:p>
            <a:pPr>
              <a:buFontTx/>
              <a:buNone/>
            </a:pPr>
            <a:r>
              <a:rPr lang="fa-IR"/>
              <a:t>* دومين و سومين رقم شماره ترتيب حسابها در هر گروه مثلاً</a:t>
            </a:r>
          </a:p>
          <a:p>
            <a:pPr lvl="2">
              <a:buFont typeface="Wingdings" pitchFamily="2" charset="2"/>
              <a:buNone/>
            </a:pPr>
            <a:r>
              <a:rPr lang="fa-IR" sz="3600"/>
              <a:t>صندوق 101 </a:t>
            </a:r>
          </a:p>
          <a:p>
            <a:pPr lvl="2">
              <a:buFont typeface="Wingdings" pitchFamily="2" charset="2"/>
              <a:buNone/>
            </a:pPr>
            <a:r>
              <a:rPr lang="fa-IR" sz="3600"/>
              <a:t>حسابهاي دريافتني 102</a:t>
            </a:r>
          </a:p>
          <a:p>
            <a:pPr lvl="2">
              <a:buFont typeface="Wingdings" pitchFamily="2" charset="2"/>
              <a:buNone/>
            </a:pPr>
            <a:r>
              <a:rPr lang="fa-IR" sz="3600"/>
              <a:t>اسناد دريافتني 103</a:t>
            </a:r>
          </a:p>
          <a:p>
            <a:pPr lvl="2">
              <a:buFont typeface="Wingdings" pitchFamily="2" charset="2"/>
              <a:buNone/>
            </a:pPr>
            <a:r>
              <a:rPr lang="fa-IR" sz="3600"/>
              <a:t>پيش‌پرداختها 104</a:t>
            </a:r>
          </a:p>
          <a:p>
            <a:pPr lvl="2">
              <a:buFont typeface="Wingdings" pitchFamily="2" charset="2"/>
              <a:buNone/>
            </a:pPr>
            <a:r>
              <a:rPr lang="fa-IR" sz="3600"/>
              <a:t>و.....</a:t>
            </a:r>
            <a:endParaRPr lang="en-US" sz="3600"/>
          </a:p>
        </p:txBody>
      </p:sp>
      <p:sp>
        <p:nvSpPr>
          <p:cNvPr id="4" name="Footer Placeholder 3"/>
          <p:cNvSpPr>
            <a:spLocks noGrp="1"/>
          </p:cNvSpPr>
          <p:nvPr>
            <p:ph type="ftr" sz="quarter" idx="11"/>
          </p:nvPr>
        </p:nvSpPr>
        <p:spPr/>
        <p:txBody>
          <a:bodyPr/>
          <a:lstStyle/>
          <a:p>
            <a:endParaRPr kumimoji="0" lang="en-US" dirty="0"/>
          </a:p>
        </p:txBody>
      </p:sp>
    </p:spTree>
  </p:cSld>
  <p:clrMapOvr>
    <a:masterClrMapping/>
  </p:clrMapOvr>
</p:sld>
</file>

<file path=ppt/slides/slide13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05154" name="Rectangle 2"/>
          <p:cNvSpPr>
            <a:spLocks noGrp="1" noChangeArrowheads="1"/>
          </p:cNvSpPr>
          <p:nvPr>
            <p:ph type="title"/>
          </p:nvPr>
        </p:nvSpPr>
        <p:spPr>
          <a:xfrm>
            <a:off x="5364163" y="476250"/>
            <a:ext cx="3357562" cy="762000"/>
          </a:xfrm>
        </p:spPr>
        <p:txBody>
          <a:bodyPr/>
          <a:lstStyle/>
          <a:p>
            <a:r>
              <a:rPr lang="fa-IR"/>
              <a:t>دفتر روزنامه</a:t>
            </a:r>
            <a:endParaRPr lang="en-US"/>
          </a:p>
        </p:txBody>
      </p:sp>
      <p:sp>
        <p:nvSpPr>
          <p:cNvPr id="305155" name="Rectangle 3"/>
          <p:cNvSpPr>
            <a:spLocks noGrp="1" noChangeArrowheads="1"/>
          </p:cNvSpPr>
          <p:nvPr>
            <p:ph idx="1"/>
          </p:nvPr>
        </p:nvSpPr>
        <p:spPr>
          <a:xfrm>
            <a:off x="611188" y="1989138"/>
            <a:ext cx="7847012" cy="3441700"/>
          </a:xfrm>
        </p:spPr>
        <p:txBody>
          <a:bodyPr>
            <a:normAutofit lnSpcReduction="10000"/>
          </a:bodyPr>
          <a:lstStyle/>
          <a:p>
            <a:pPr>
              <a:buFontTx/>
              <a:buNone/>
            </a:pPr>
            <a:r>
              <a:rPr lang="fa-IR" sz="4400"/>
              <a:t>اولين مرحله در تعريف حسابداري، مرحله ثبت است فعاليت مالي پس از تجزيه و تحليل و تعيين حسابهاي بدهكار و بستانكار در دفتر روزنامه، به ترتيب تاريخ وقوع ثبت مي‌شود.</a:t>
            </a:r>
            <a:endParaRPr lang="en-US" sz="4400"/>
          </a:p>
        </p:txBody>
      </p:sp>
      <p:sp>
        <p:nvSpPr>
          <p:cNvPr id="4" name="Footer Placeholder 3"/>
          <p:cNvSpPr>
            <a:spLocks noGrp="1"/>
          </p:cNvSpPr>
          <p:nvPr>
            <p:ph type="ftr" sz="quarter" idx="11"/>
          </p:nvPr>
        </p:nvSpPr>
        <p:spPr/>
        <p:txBody>
          <a:bodyPr/>
          <a:lstStyle/>
          <a:p>
            <a:endParaRPr kumimoji="0" lang="en-US" dirty="0"/>
          </a:p>
        </p:txBody>
      </p:sp>
    </p:spTree>
  </p:cSld>
  <p:clrMapOvr>
    <a:masterClrMapping/>
  </p:clrMapOvr>
</p:sld>
</file>

<file path=ppt/slides/slide13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06178" name="Rectangle 2"/>
          <p:cNvSpPr>
            <a:spLocks noGrp="1" noChangeArrowheads="1"/>
          </p:cNvSpPr>
          <p:nvPr>
            <p:ph type="title"/>
          </p:nvPr>
        </p:nvSpPr>
        <p:spPr>
          <a:xfrm>
            <a:off x="1093788" y="328613"/>
            <a:ext cx="7772400" cy="1098550"/>
          </a:xfrm>
        </p:spPr>
        <p:txBody>
          <a:bodyPr/>
          <a:lstStyle/>
          <a:p>
            <a:r>
              <a:rPr lang="fa-IR" sz="6600"/>
              <a:t>انواع دفتر روزنامه</a:t>
            </a:r>
            <a:endParaRPr lang="en-US" sz="6600"/>
          </a:p>
        </p:txBody>
      </p:sp>
      <p:sp>
        <p:nvSpPr>
          <p:cNvPr id="306179" name="Rectangle 3"/>
          <p:cNvSpPr>
            <a:spLocks noGrp="1" noChangeArrowheads="1"/>
          </p:cNvSpPr>
          <p:nvPr>
            <p:ph idx="1"/>
          </p:nvPr>
        </p:nvSpPr>
        <p:spPr>
          <a:xfrm>
            <a:off x="539750" y="2636838"/>
            <a:ext cx="7847013" cy="1701800"/>
          </a:xfrm>
        </p:spPr>
        <p:txBody>
          <a:bodyPr/>
          <a:lstStyle/>
          <a:p>
            <a:r>
              <a:rPr lang="fa-IR" sz="4800"/>
              <a:t>دفتر روزنامه عمومي</a:t>
            </a:r>
          </a:p>
          <a:p>
            <a:r>
              <a:rPr lang="fa-IR" sz="4800">
                <a:cs typeface="Arial" pitchFamily="34" charset="0"/>
              </a:rPr>
              <a:t> </a:t>
            </a:r>
            <a:r>
              <a:rPr lang="fa-IR" sz="4800"/>
              <a:t>دفتر روزنامه اختصاصي</a:t>
            </a:r>
            <a:endParaRPr lang="en-US" sz="4800">
              <a:cs typeface="Arial" pitchFamily="34" charset="0"/>
            </a:endParaRPr>
          </a:p>
        </p:txBody>
      </p:sp>
      <p:sp>
        <p:nvSpPr>
          <p:cNvPr id="4" name="Footer Placeholder 3"/>
          <p:cNvSpPr>
            <a:spLocks noGrp="1"/>
          </p:cNvSpPr>
          <p:nvPr>
            <p:ph type="ftr" sz="quarter" idx="11"/>
          </p:nvPr>
        </p:nvSpPr>
        <p:spPr/>
        <p:txBody>
          <a:bodyPr/>
          <a:lstStyle/>
          <a:p>
            <a:endParaRPr kumimoji="0" lang="en-US" dirty="0"/>
          </a:p>
        </p:txBody>
      </p:sp>
    </p:spTree>
  </p:cSld>
  <p:clrMapOvr>
    <a:masterClrMapping/>
  </p:clrMapOvr>
</p:sld>
</file>

<file path=ppt/slides/slide13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07202" name="Rectangle 2"/>
          <p:cNvSpPr>
            <a:spLocks noGrp="1" noChangeArrowheads="1"/>
          </p:cNvSpPr>
          <p:nvPr>
            <p:ph type="title"/>
          </p:nvPr>
        </p:nvSpPr>
        <p:spPr>
          <a:xfrm>
            <a:off x="4500563" y="476250"/>
            <a:ext cx="4294187" cy="762000"/>
          </a:xfrm>
        </p:spPr>
        <p:txBody>
          <a:bodyPr/>
          <a:lstStyle/>
          <a:p>
            <a:r>
              <a:rPr lang="fa-IR"/>
              <a:t>دفتر روزنامه عمومي</a:t>
            </a:r>
            <a:endParaRPr lang="en-US"/>
          </a:p>
        </p:txBody>
      </p:sp>
      <p:sp>
        <p:nvSpPr>
          <p:cNvPr id="307203" name="Rectangle 3"/>
          <p:cNvSpPr>
            <a:spLocks noGrp="1" noChangeArrowheads="1"/>
          </p:cNvSpPr>
          <p:nvPr>
            <p:ph idx="1"/>
          </p:nvPr>
        </p:nvSpPr>
        <p:spPr>
          <a:xfrm>
            <a:off x="250825" y="1989138"/>
            <a:ext cx="8207375" cy="3038475"/>
          </a:xfrm>
        </p:spPr>
        <p:txBody>
          <a:bodyPr/>
          <a:lstStyle/>
          <a:p>
            <a:pPr>
              <a:buFontTx/>
              <a:buNone/>
            </a:pPr>
            <a:r>
              <a:rPr lang="fa-IR" sz="4400"/>
              <a:t>* ساده‌ترين نوع دفتر روزنامه است.</a:t>
            </a:r>
          </a:p>
          <a:p>
            <a:pPr>
              <a:buFontTx/>
              <a:buNone/>
            </a:pPr>
            <a:r>
              <a:rPr lang="fa-IR" sz="4400"/>
              <a:t>* داراي دو ستون بدهكار و بستانكار است.</a:t>
            </a:r>
          </a:p>
          <a:p>
            <a:pPr>
              <a:buFontTx/>
              <a:buNone/>
            </a:pPr>
            <a:r>
              <a:rPr lang="fa-IR" sz="4400"/>
              <a:t>* براي مؤسسات كوچك مناسب است.</a:t>
            </a:r>
            <a:endParaRPr lang="en-US" sz="4400"/>
          </a:p>
        </p:txBody>
      </p:sp>
      <p:sp>
        <p:nvSpPr>
          <p:cNvPr id="4" name="Footer Placeholder 3"/>
          <p:cNvSpPr>
            <a:spLocks noGrp="1"/>
          </p:cNvSpPr>
          <p:nvPr>
            <p:ph type="ftr" sz="quarter" idx="11"/>
          </p:nvPr>
        </p:nvSpPr>
        <p:spPr/>
        <p:txBody>
          <a:bodyPr/>
          <a:lstStyle/>
          <a:p>
            <a:endParaRPr kumimoji="0" lang="en-US" dirty="0"/>
          </a:p>
        </p:txBody>
      </p:sp>
    </p:spTree>
  </p:cSld>
  <p:clrMapOvr>
    <a:masterClrMapping/>
  </p:clrMapOvr>
</p:sld>
</file>

<file path=ppt/slides/slide13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08226" name="Rectangle 2"/>
          <p:cNvSpPr>
            <a:spLocks noGrp="1" noChangeArrowheads="1"/>
          </p:cNvSpPr>
          <p:nvPr>
            <p:ph type="title"/>
          </p:nvPr>
        </p:nvSpPr>
        <p:spPr>
          <a:xfrm>
            <a:off x="1116013" y="549275"/>
            <a:ext cx="7772400" cy="701675"/>
          </a:xfrm>
        </p:spPr>
        <p:txBody>
          <a:bodyPr/>
          <a:lstStyle/>
          <a:p>
            <a:r>
              <a:rPr lang="ar-SA" sz="4000">
                <a:cs typeface="Times New Roman" pitchFamily="18" charset="0"/>
              </a:rPr>
              <a:t>دفتر روزنامه.....		</a:t>
            </a:r>
            <a:r>
              <a:rPr lang="fa-IR" sz="4000">
                <a:cs typeface="Times New Roman" pitchFamily="18" charset="0"/>
              </a:rPr>
              <a:t>صفحه</a:t>
            </a:r>
            <a:r>
              <a:rPr lang="en-US" sz="4000">
                <a:cs typeface="Times New Roman" pitchFamily="18" charset="0"/>
              </a:rPr>
              <a:t>........	</a:t>
            </a:r>
          </a:p>
        </p:txBody>
      </p:sp>
      <p:sp>
        <p:nvSpPr>
          <p:cNvPr id="308227" name="Line 3"/>
          <p:cNvSpPr>
            <a:spLocks noChangeShapeType="1"/>
          </p:cNvSpPr>
          <p:nvPr/>
        </p:nvSpPr>
        <p:spPr bwMode="auto">
          <a:xfrm>
            <a:off x="8042275" y="2136775"/>
            <a:ext cx="0" cy="0"/>
          </a:xfrm>
          <a:prstGeom prst="line">
            <a:avLst/>
          </a:prstGeom>
          <a:noFill/>
          <a:ln w="12700" cap="rnd">
            <a:solidFill>
              <a:srgbClr val="000000"/>
            </a:solidFill>
            <a:round/>
            <a:headEnd/>
            <a:tailEnd/>
          </a:ln>
          <a:effectLst/>
        </p:spPr>
        <p:txBody>
          <a:bodyPr/>
          <a:lstStyle/>
          <a:p>
            <a:endParaRPr lang="fa-IR"/>
          </a:p>
        </p:txBody>
      </p:sp>
      <p:sp>
        <p:nvSpPr>
          <p:cNvPr id="308228" name="Line 4"/>
          <p:cNvSpPr>
            <a:spLocks noChangeShapeType="1"/>
          </p:cNvSpPr>
          <p:nvPr/>
        </p:nvSpPr>
        <p:spPr bwMode="auto">
          <a:xfrm>
            <a:off x="8042275" y="2136775"/>
            <a:ext cx="0" cy="0"/>
          </a:xfrm>
          <a:prstGeom prst="line">
            <a:avLst/>
          </a:prstGeom>
          <a:noFill/>
          <a:ln w="12700" cap="rnd">
            <a:solidFill>
              <a:srgbClr val="000000"/>
            </a:solidFill>
            <a:round/>
            <a:headEnd/>
            <a:tailEnd/>
          </a:ln>
          <a:effectLst/>
        </p:spPr>
        <p:txBody>
          <a:bodyPr/>
          <a:lstStyle/>
          <a:p>
            <a:endParaRPr lang="fa-IR"/>
          </a:p>
        </p:txBody>
      </p:sp>
      <p:sp>
        <p:nvSpPr>
          <p:cNvPr id="308229" name="Line 5"/>
          <p:cNvSpPr>
            <a:spLocks noChangeShapeType="1"/>
          </p:cNvSpPr>
          <p:nvPr/>
        </p:nvSpPr>
        <p:spPr bwMode="auto">
          <a:xfrm>
            <a:off x="7048500" y="2441575"/>
            <a:ext cx="0" cy="0"/>
          </a:xfrm>
          <a:prstGeom prst="line">
            <a:avLst/>
          </a:prstGeom>
          <a:noFill/>
          <a:ln w="12700" cap="rnd">
            <a:solidFill>
              <a:srgbClr val="000000"/>
            </a:solidFill>
            <a:round/>
            <a:headEnd/>
            <a:tailEnd/>
          </a:ln>
          <a:effectLst/>
        </p:spPr>
        <p:txBody>
          <a:bodyPr/>
          <a:lstStyle/>
          <a:p>
            <a:endParaRPr lang="fa-IR"/>
          </a:p>
        </p:txBody>
      </p:sp>
      <p:sp>
        <p:nvSpPr>
          <p:cNvPr id="308230" name="Line 6"/>
          <p:cNvSpPr>
            <a:spLocks noChangeShapeType="1"/>
          </p:cNvSpPr>
          <p:nvPr/>
        </p:nvSpPr>
        <p:spPr bwMode="auto">
          <a:xfrm>
            <a:off x="7048500" y="2441575"/>
            <a:ext cx="0" cy="0"/>
          </a:xfrm>
          <a:prstGeom prst="line">
            <a:avLst/>
          </a:prstGeom>
          <a:noFill/>
          <a:ln w="12700" cap="rnd">
            <a:solidFill>
              <a:srgbClr val="000000"/>
            </a:solidFill>
            <a:round/>
            <a:headEnd/>
            <a:tailEnd/>
          </a:ln>
          <a:effectLst/>
        </p:spPr>
        <p:txBody>
          <a:bodyPr/>
          <a:lstStyle/>
          <a:p>
            <a:endParaRPr lang="fa-IR"/>
          </a:p>
        </p:txBody>
      </p:sp>
      <p:sp>
        <p:nvSpPr>
          <p:cNvPr id="308231" name="Line 7"/>
          <p:cNvSpPr>
            <a:spLocks noChangeShapeType="1"/>
          </p:cNvSpPr>
          <p:nvPr/>
        </p:nvSpPr>
        <p:spPr bwMode="auto">
          <a:xfrm>
            <a:off x="7048500" y="2571750"/>
            <a:ext cx="0" cy="0"/>
          </a:xfrm>
          <a:prstGeom prst="line">
            <a:avLst/>
          </a:prstGeom>
          <a:noFill/>
          <a:ln w="12700" cap="rnd">
            <a:solidFill>
              <a:srgbClr val="000000"/>
            </a:solidFill>
            <a:round/>
            <a:headEnd/>
            <a:tailEnd/>
          </a:ln>
          <a:effectLst/>
        </p:spPr>
        <p:txBody>
          <a:bodyPr/>
          <a:lstStyle/>
          <a:p>
            <a:endParaRPr lang="fa-IR"/>
          </a:p>
        </p:txBody>
      </p:sp>
      <p:sp>
        <p:nvSpPr>
          <p:cNvPr id="308232" name="Line 8"/>
          <p:cNvSpPr>
            <a:spLocks noChangeShapeType="1"/>
          </p:cNvSpPr>
          <p:nvPr/>
        </p:nvSpPr>
        <p:spPr bwMode="auto">
          <a:xfrm>
            <a:off x="7048500" y="2571750"/>
            <a:ext cx="0" cy="0"/>
          </a:xfrm>
          <a:prstGeom prst="line">
            <a:avLst/>
          </a:prstGeom>
          <a:noFill/>
          <a:ln w="12700" cap="rnd">
            <a:solidFill>
              <a:srgbClr val="000000"/>
            </a:solidFill>
            <a:round/>
            <a:headEnd/>
            <a:tailEnd/>
          </a:ln>
          <a:effectLst/>
        </p:spPr>
        <p:txBody>
          <a:bodyPr/>
          <a:lstStyle/>
          <a:p>
            <a:endParaRPr lang="fa-IR"/>
          </a:p>
        </p:txBody>
      </p:sp>
      <p:graphicFrame>
        <p:nvGraphicFramePr>
          <p:cNvPr id="308319" name="Group 95"/>
          <p:cNvGraphicFramePr>
            <a:graphicFrameLocks noGrp="1"/>
          </p:cNvGraphicFramePr>
          <p:nvPr/>
        </p:nvGraphicFramePr>
        <p:xfrm>
          <a:off x="1042988" y="1628775"/>
          <a:ext cx="7432675" cy="4248151"/>
        </p:xfrm>
        <a:graphic>
          <a:graphicData uri="http://schemas.openxmlformats.org/drawingml/2006/table">
            <a:tbl>
              <a:tblPr rtl="1"/>
              <a:tblGrid>
                <a:gridCol w="866775">
                  <a:extLst>
                    <a:ext uri="{9D8B030D-6E8A-4147-A177-3AD203B41FA5}">
                      <a16:colId xmlns:a16="http://schemas.microsoft.com/office/drawing/2014/main" val="20000"/>
                    </a:ext>
                  </a:extLst>
                </a:gridCol>
                <a:gridCol w="2735263">
                  <a:extLst>
                    <a:ext uri="{9D8B030D-6E8A-4147-A177-3AD203B41FA5}">
                      <a16:colId xmlns:a16="http://schemas.microsoft.com/office/drawing/2014/main" val="20001"/>
                    </a:ext>
                  </a:extLst>
                </a:gridCol>
                <a:gridCol w="647700">
                  <a:extLst>
                    <a:ext uri="{9D8B030D-6E8A-4147-A177-3AD203B41FA5}">
                      <a16:colId xmlns:a16="http://schemas.microsoft.com/office/drawing/2014/main" val="20002"/>
                    </a:ext>
                  </a:extLst>
                </a:gridCol>
                <a:gridCol w="1728787">
                  <a:extLst>
                    <a:ext uri="{9D8B030D-6E8A-4147-A177-3AD203B41FA5}">
                      <a16:colId xmlns:a16="http://schemas.microsoft.com/office/drawing/2014/main" val="20003"/>
                    </a:ext>
                  </a:extLst>
                </a:gridCol>
                <a:gridCol w="1454150">
                  <a:extLst>
                    <a:ext uri="{9D8B030D-6E8A-4147-A177-3AD203B41FA5}">
                      <a16:colId xmlns:a16="http://schemas.microsoft.com/office/drawing/2014/main" val="20004"/>
                    </a:ext>
                  </a:extLst>
                </a:gridCol>
              </a:tblGrid>
              <a:tr h="1062038">
                <a:tc>
                  <a:txBody>
                    <a:bodyPr/>
                    <a:lstStyle/>
                    <a:p>
                      <a:pPr marL="0" marR="0" lvl="0" indent="0" algn="ctr" defTabSz="914400" rtl="1" eaLnBrk="1" fontAlgn="base" latinLnBrk="0" hangingPunct="1">
                        <a:lnSpc>
                          <a:spcPct val="100000"/>
                        </a:lnSpc>
                        <a:spcBef>
                          <a:spcPct val="0"/>
                        </a:spcBef>
                        <a:spcAft>
                          <a:spcPct val="0"/>
                        </a:spcAft>
                        <a:buClrTx/>
                        <a:buSzPct val="85000"/>
                        <a:buFontTx/>
                        <a:buNone/>
                        <a:tabLst>
                          <a:tab pos="939800" algn="l"/>
                        </a:tabLst>
                      </a:pPr>
                      <a:r>
                        <a:rPr kumimoji="0" lang="fa-IR" sz="2400" b="1" i="0" u="none" strike="noStrike" cap="none" normalizeH="0" baseline="0" smtClean="0">
                          <a:ln>
                            <a:noFill/>
                          </a:ln>
                          <a:solidFill>
                            <a:schemeClr val="tx1"/>
                          </a:solidFill>
                          <a:effectLst/>
                          <a:latin typeface="Times New Roman" pitchFamily="18" charset="0"/>
                          <a:cs typeface="Times New Roman" pitchFamily="18" charset="0"/>
                        </a:rPr>
                        <a:t>تاريخ</a:t>
                      </a:r>
                      <a:endParaRPr kumimoji="0" lang="fa-IR" sz="2400" b="1" i="0" u="none" strike="noStrike" cap="none" normalizeH="0" baseline="0" smtClean="0">
                        <a:ln>
                          <a:noFill/>
                        </a:ln>
                        <a:solidFill>
                          <a:schemeClr val="tx1"/>
                        </a:solidFill>
                        <a:effectLst/>
                        <a:latin typeface="Arial" pitchFamily="34" charset="0"/>
                        <a:cs typeface="Times New Roman"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0"/>
                        </a:spcBef>
                        <a:spcAft>
                          <a:spcPct val="0"/>
                        </a:spcAft>
                        <a:buClrTx/>
                        <a:buSzPct val="85000"/>
                        <a:buFontTx/>
                        <a:buNone/>
                        <a:tabLst>
                          <a:tab pos="939800" algn="l"/>
                        </a:tabLst>
                      </a:pPr>
                      <a:r>
                        <a:rPr kumimoji="0" lang="fa-IR" sz="2400" b="1" i="0" u="none" strike="noStrike" cap="none" normalizeH="0" baseline="0" smtClean="0">
                          <a:ln>
                            <a:noFill/>
                          </a:ln>
                          <a:solidFill>
                            <a:schemeClr val="tx1"/>
                          </a:solidFill>
                          <a:effectLst/>
                          <a:latin typeface="Arial" pitchFamily="34" charset="0"/>
                          <a:cs typeface="Times New Roman" pitchFamily="18" charset="0"/>
                        </a:rPr>
                        <a:t>شرح</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0"/>
                        </a:spcBef>
                        <a:spcAft>
                          <a:spcPct val="0"/>
                        </a:spcAft>
                        <a:buClrTx/>
                        <a:buSzPct val="85000"/>
                        <a:buFontTx/>
                        <a:buNone/>
                        <a:tabLst>
                          <a:tab pos="939800" algn="l"/>
                        </a:tabLst>
                      </a:pPr>
                      <a:r>
                        <a:rPr kumimoji="0" lang="fa-IR" sz="2000" b="1" i="0" u="none" strike="noStrike" cap="none" normalizeH="0" baseline="0" smtClean="0">
                          <a:ln>
                            <a:noFill/>
                          </a:ln>
                          <a:solidFill>
                            <a:schemeClr val="tx1"/>
                          </a:solidFill>
                          <a:effectLst/>
                          <a:latin typeface="Times New Roman" pitchFamily="18" charset="0"/>
                          <a:cs typeface="Times New Roman" pitchFamily="18" charset="0"/>
                        </a:rPr>
                        <a:t>عطف</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miter lim="800000"/>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r>
                        <a:rPr kumimoji="0" lang="fa-IR" sz="2400" b="1" i="0" u="none" strike="noStrike" cap="none" normalizeH="0" baseline="0" smtClean="0">
                          <a:ln>
                            <a:noFill/>
                          </a:ln>
                          <a:solidFill>
                            <a:schemeClr val="tx1"/>
                          </a:solidFill>
                          <a:effectLst/>
                          <a:latin typeface="Times New Roman" pitchFamily="18" charset="0"/>
                          <a:cs typeface="Times New Roman" pitchFamily="18" charset="0"/>
                        </a:rPr>
                        <a:t>بدهكار</a:t>
                      </a:r>
                      <a:endParaRPr kumimoji="0" lang="en-US" sz="2400" b="1" i="0" u="none" strike="noStrike" cap="none" normalizeH="0" baseline="0" smtClean="0">
                        <a:ln>
                          <a:noFill/>
                        </a:ln>
                        <a:solidFill>
                          <a:schemeClr val="tx1"/>
                        </a:solidFill>
                        <a:effectLst/>
                        <a:latin typeface="Times New Roman" pitchFamily="18" charset="0"/>
                        <a:cs typeface="Times New Roman" pitchFamily="18" charset="0"/>
                      </a:endParaRPr>
                    </a:p>
                  </a:txBody>
                  <a:tcPr anchor="ctr" horzOverflow="overflow">
                    <a:lnL w="12700" cap="flat" cmpd="sng" algn="ctr">
                      <a:solidFill>
                        <a:srgbClr val="000000"/>
                      </a:solidFill>
                      <a:prstDash val="solid"/>
                      <a:miter lim="800000"/>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0"/>
                        </a:spcBef>
                        <a:spcAft>
                          <a:spcPct val="0"/>
                        </a:spcAft>
                        <a:buClrTx/>
                        <a:buSzPct val="85000"/>
                        <a:buFontTx/>
                        <a:buNone/>
                        <a:tabLst>
                          <a:tab pos="939800" algn="l"/>
                        </a:tabLst>
                      </a:pPr>
                      <a:r>
                        <a:rPr kumimoji="0" lang="fa-IR" sz="2400" b="1" i="0" u="none" strike="noStrike" cap="none" normalizeH="0" baseline="0" smtClean="0">
                          <a:ln>
                            <a:noFill/>
                          </a:ln>
                          <a:solidFill>
                            <a:schemeClr val="tx1"/>
                          </a:solidFill>
                          <a:effectLst/>
                          <a:latin typeface="Times New Roman" pitchFamily="18" charset="0"/>
                          <a:cs typeface="Times New Roman" pitchFamily="18" charset="0"/>
                        </a:rPr>
                        <a:t>بستنكار</a:t>
                      </a:r>
                      <a:endParaRPr kumimoji="0" lang="fa-IR" sz="2400" b="1" i="0" u="none" strike="noStrike" cap="none" normalizeH="0" baseline="0" smtClean="0">
                        <a:ln>
                          <a:noFill/>
                        </a:ln>
                        <a:solidFill>
                          <a:schemeClr val="tx1"/>
                        </a:solidFill>
                        <a:effectLst/>
                        <a:latin typeface="Arial" pitchFamily="34" charset="0"/>
                        <a:cs typeface="Times New Roman"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2127250">
                <a:tc>
                  <a:txBody>
                    <a:bodyPr/>
                    <a:lstStyle/>
                    <a:p>
                      <a:pPr marL="0" marR="0" lvl="0" indent="0" algn="r" defTabSz="914400" rtl="1" eaLnBrk="1" fontAlgn="base" latinLnBrk="0" hangingPunct="1">
                        <a:lnSpc>
                          <a:spcPct val="100000"/>
                        </a:lnSpc>
                        <a:spcBef>
                          <a:spcPct val="20000"/>
                        </a:spcBef>
                        <a:spcAft>
                          <a:spcPct val="0"/>
                        </a:spcAft>
                        <a:buClrTx/>
                        <a:buSzPct val="85000"/>
                        <a:buFontTx/>
                        <a:buNone/>
                        <a:tabLst/>
                      </a:pPr>
                      <a:endParaRPr kumimoji="0" lang="en-US" sz="2400" b="1" i="0" u="none" strike="noStrike" cap="none" normalizeH="0" baseline="0" smtClean="0">
                        <a:ln>
                          <a:noFill/>
                        </a:ln>
                        <a:solidFill>
                          <a:schemeClr val="tx1"/>
                        </a:solidFill>
                        <a:effectLst/>
                        <a:latin typeface="Arial" pitchFamily="34" charset="0"/>
                        <a:cs typeface="Zar" pitchFamily="2" charset="-78"/>
                      </a:endParaRPr>
                    </a:p>
                  </a:txBody>
                  <a:tcPr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Pct val="85000"/>
                        <a:buFontTx/>
                        <a:buNone/>
                        <a:tabLst/>
                      </a:pPr>
                      <a:endParaRPr kumimoji="0" lang="en-US" sz="2400" b="1" i="0" u="none" strike="noStrike" cap="none" normalizeH="0" baseline="0" smtClean="0">
                        <a:ln>
                          <a:noFill/>
                        </a:ln>
                        <a:solidFill>
                          <a:schemeClr val="tx1"/>
                        </a:solidFill>
                        <a:effectLst/>
                        <a:latin typeface="Arial" pitchFamily="34" charset="0"/>
                        <a:cs typeface="Zar" pitchFamily="2" charset="-7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Pct val="85000"/>
                        <a:buFontTx/>
                        <a:buNone/>
                        <a:tabLst/>
                      </a:pPr>
                      <a:endParaRPr kumimoji="0" lang="en-US" sz="2400" b="1" i="0" u="none" strike="noStrike" cap="none" normalizeH="0" baseline="0" smtClean="0">
                        <a:ln>
                          <a:noFill/>
                        </a:ln>
                        <a:solidFill>
                          <a:schemeClr val="tx1"/>
                        </a:solidFill>
                        <a:effectLst/>
                        <a:latin typeface="Arial" pitchFamily="34" charset="0"/>
                        <a:cs typeface="Zar" pitchFamily="2" charset="-7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Pct val="85000"/>
                        <a:buFontTx/>
                        <a:buNone/>
                        <a:tabLst/>
                      </a:pPr>
                      <a:endParaRPr kumimoji="0" lang="en-US" sz="2400" b="1" i="0" u="none" strike="noStrike" cap="none" normalizeH="0" baseline="0" smtClean="0">
                        <a:ln>
                          <a:noFill/>
                        </a:ln>
                        <a:solidFill>
                          <a:schemeClr val="tx1"/>
                        </a:solidFill>
                        <a:effectLst/>
                        <a:latin typeface="Arial" pitchFamily="34" charset="0"/>
                        <a:cs typeface="Zar" pitchFamily="2" charset="-78"/>
                      </a:endParaRP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Pct val="85000"/>
                        <a:buFontTx/>
                        <a:buNone/>
                        <a:tabLst/>
                      </a:pPr>
                      <a:endParaRPr kumimoji="0" lang="en-US" sz="2400" b="1" i="0" u="none" strike="noStrike" cap="none" normalizeH="0" baseline="0" smtClean="0">
                        <a:ln>
                          <a:noFill/>
                        </a:ln>
                        <a:solidFill>
                          <a:schemeClr val="tx1"/>
                        </a:solidFill>
                        <a:effectLst/>
                        <a:latin typeface="Arial" pitchFamily="34" charset="0"/>
                        <a:cs typeface="Zar" pitchFamily="2" charset="-78"/>
                      </a:endParaRPr>
                    </a:p>
                  </a:txBody>
                  <a:tcPr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noFill/>
                  </a:tcPr>
                </a:tc>
                <a:extLst>
                  <a:ext uri="{0D108BD9-81ED-4DB2-BD59-A6C34878D82A}">
                    <a16:rowId xmlns:a16="http://schemas.microsoft.com/office/drawing/2014/main" val="10001"/>
                  </a:ext>
                </a:extLst>
              </a:tr>
              <a:tr h="1058863">
                <a:tc>
                  <a:txBody>
                    <a:bodyPr/>
                    <a:lstStyle/>
                    <a:p>
                      <a:pPr marL="0" marR="0" lvl="0" indent="0" algn="r" defTabSz="914400" rtl="1" eaLnBrk="1" fontAlgn="base" latinLnBrk="0" hangingPunct="1">
                        <a:lnSpc>
                          <a:spcPct val="100000"/>
                        </a:lnSpc>
                        <a:spcBef>
                          <a:spcPct val="0"/>
                        </a:spcBef>
                        <a:spcAft>
                          <a:spcPct val="0"/>
                        </a:spcAft>
                        <a:buClrTx/>
                        <a:buSzPct val="85000"/>
                        <a:buFontTx/>
                        <a:buNone/>
                        <a:tabLst>
                          <a:tab pos="939800" algn="l"/>
                        </a:tabLst>
                      </a:pPr>
                      <a:endParaRPr kumimoji="0" lang="fa-IR" sz="2400" b="1" i="0" u="none" strike="noStrike" cap="none" normalizeH="0" baseline="0" smtClean="0">
                        <a:ln>
                          <a:noFill/>
                        </a:ln>
                        <a:solidFill>
                          <a:schemeClr val="tx1"/>
                        </a:solidFill>
                        <a:effectLst/>
                        <a:latin typeface="Arial" pitchFamily="34" charset="0"/>
                        <a:cs typeface="Zar" pitchFamily="2" charset="-78"/>
                      </a:endParaRPr>
                    </a:p>
                  </a:txBody>
                  <a:tcPr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cap="flat">
                      <a:noFill/>
                    </a:lnB>
                    <a:lnTlToBr>
                      <a:noFill/>
                    </a:lnTlToBr>
                    <a:lnBlToTr>
                      <a:noFill/>
                    </a:lnBlToTr>
                    <a:noFill/>
                  </a:tcPr>
                </a:tc>
                <a:tc>
                  <a:txBody>
                    <a:bodyPr/>
                    <a:lstStyle/>
                    <a:p>
                      <a:pPr marL="0" marR="0" lvl="0" indent="0" algn="r" defTabSz="914400" rtl="1" eaLnBrk="1" fontAlgn="base" latinLnBrk="0" hangingPunct="1">
                        <a:lnSpc>
                          <a:spcPct val="100000"/>
                        </a:lnSpc>
                        <a:spcBef>
                          <a:spcPct val="0"/>
                        </a:spcBef>
                        <a:spcAft>
                          <a:spcPct val="0"/>
                        </a:spcAft>
                        <a:buClrTx/>
                        <a:buSzPct val="85000"/>
                        <a:buFontTx/>
                        <a:buNone/>
                        <a:tabLst>
                          <a:tab pos="939800" algn="l"/>
                        </a:tabLst>
                      </a:pPr>
                      <a:endParaRPr kumimoji="0" lang="fa-IR" sz="2400" b="1" i="0" u="none" strike="noStrike" cap="none" normalizeH="0" baseline="0" smtClean="0">
                        <a:ln>
                          <a:noFill/>
                        </a:ln>
                        <a:solidFill>
                          <a:schemeClr val="tx1"/>
                        </a:solidFill>
                        <a:effectLst/>
                        <a:latin typeface="Arial" pitchFamily="34" charset="0"/>
                        <a:cs typeface="Zar" pitchFamily="2" charset="-7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cap="flat">
                      <a:noFill/>
                    </a:lnB>
                    <a:lnTlToBr>
                      <a:noFill/>
                    </a:lnTlToBr>
                    <a:lnBlToTr>
                      <a:noFill/>
                    </a:lnBlToTr>
                    <a:noFill/>
                  </a:tcPr>
                </a:tc>
                <a:tc>
                  <a:txBody>
                    <a:bodyPr/>
                    <a:lstStyle/>
                    <a:p>
                      <a:pPr marL="0" marR="0" lvl="0" indent="0" algn="r" defTabSz="914400" rtl="1" eaLnBrk="1" fontAlgn="base" latinLnBrk="0" hangingPunct="1">
                        <a:lnSpc>
                          <a:spcPct val="100000"/>
                        </a:lnSpc>
                        <a:spcBef>
                          <a:spcPct val="0"/>
                        </a:spcBef>
                        <a:spcAft>
                          <a:spcPct val="0"/>
                        </a:spcAft>
                        <a:buClrTx/>
                        <a:buSzPct val="85000"/>
                        <a:buFontTx/>
                        <a:buNone/>
                        <a:tabLst>
                          <a:tab pos="939800" algn="l"/>
                        </a:tabLst>
                      </a:pPr>
                      <a:endParaRPr kumimoji="0" lang="fa-IR" sz="2400" b="1" i="0" u="none" strike="noStrike" cap="none" normalizeH="0" baseline="0" smtClean="0">
                        <a:ln>
                          <a:noFill/>
                        </a:ln>
                        <a:solidFill>
                          <a:schemeClr val="tx1"/>
                        </a:solidFill>
                        <a:effectLst/>
                        <a:latin typeface="Arial" pitchFamily="34" charset="0"/>
                        <a:cs typeface="Zar" pitchFamily="2" charset="-7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cap="flat">
                      <a:noFill/>
                    </a:lnB>
                    <a:lnTlToBr>
                      <a:noFill/>
                    </a:lnTlToBr>
                    <a:lnBlToTr>
                      <a:noFill/>
                    </a:lnBlToTr>
                    <a:noFill/>
                  </a:tcPr>
                </a:tc>
                <a:tc>
                  <a:txBody>
                    <a:bodyPr/>
                    <a:lstStyle/>
                    <a:p>
                      <a:pPr marL="0" marR="0" lvl="0" indent="0" algn="r" defTabSz="914400" rtl="1" eaLnBrk="1" fontAlgn="base" latinLnBrk="0" hangingPunct="1">
                        <a:lnSpc>
                          <a:spcPct val="100000"/>
                        </a:lnSpc>
                        <a:spcBef>
                          <a:spcPct val="0"/>
                        </a:spcBef>
                        <a:spcAft>
                          <a:spcPct val="0"/>
                        </a:spcAft>
                        <a:buClrTx/>
                        <a:buSzPct val="85000"/>
                        <a:buFontTx/>
                        <a:buNone/>
                        <a:tabLst>
                          <a:tab pos="939800" algn="l"/>
                        </a:tabLst>
                      </a:pPr>
                      <a:endParaRPr kumimoji="0" lang="fa-IR" sz="2400" b="1" i="0" u="none" strike="noStrike" cap="none" normalizeH="0" baseline="0" smtClean="0">
                        <a:ln>
                          <a:noFill/>
                        </a:ln>
                        <a:solidFill>
                          <a:schemeClr val="tx1"/>
                        </a:solidFill>
                        <a:effectLst/>
                        <a:latin typeface="Arial" pitchFamily="34" charset="0"/>
                        <a:cs typeface="Zar" pitchFamily="2" charset="-7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cap="flat">
                      <a:noFill/>
                    </a:lnB>
                    <a:lnTlToBr>
                      <a:noFill/>
                    </a:lnTlToBr>
                    <a:lnBlToTr>
                      <a:noFill/>
                    </a:lnBlToTr>
                    <a:noFill/>
                  </a:tcPr>
                </a:tc>
                <a:tc>
                  <a:txBody>
                    <a:bodyPr/>
                    <a:lstStyle/>
                    <a:p>
                      <a:pPr marL="0" marR="0" lvl="0" indent="0" algn="r" defTabSz="914400" rtl="1" eaLnBrk="1" fontAlgn="base" latinLnBrk="0" hangingPunct="1">
                        <a:lnSpc>
                          <a:spcPct val="100000"/>
                        </a:lnSpc>
                        <a:spcBef>
                          <a:spcPct val="0"/>
                        </a:spcBef>
                        <a:spcAft>
                          <a:spcPct val="0"/>
                        </a:spcAft>
                        <a:buClrTx/>
                        <a:buSzPct val="85000"/>
                        <a:buFontTx/>
                        <a:buNone/>
                        <a:tabLst>
                          <a:tab pos="939800" algn="l"/>
                        </a:tabLst>
                      </a:pPr>
                      <a:endParaRPr kumimoji="0" lang="fa-IR" sz="2400" b="1" i="0" u="none" strike="noStrike" cap="none" normalizeH="0" baseline="0" smtClean="0">
                        <a:ln>
                          <a:noFill/>
                        </a:ln>
                        <a:solidFill>
                          <a:schemeClr val="tx1"/>
                        </a:solidFill>
                        <a:effectLst/>
                        <a:latin typeface="Arial" pitchFamily="34" charset="0"/>
                        <a:cs typeface="Zar" pitchFamily="2" charset="-78"/>
                      </a:endParaRPr>
                    </a:p>
                  </a:txBody>
                  <a:tcPr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cap="flat">
                      <a:noFill/>
                    </a:lnB>
                    <a:lnTlToBr>
                      <a:noFill/>
                    </a:lnTlToBr>
                    <a:lnBlToTr>
                      <a:noFill/>
                    </a:lnBlToTr>
                    <a:noFill/>
                  </a:tcPr>
                </a:tc>
                <a:extLst>
                  <a:ext uri="{0D108BD9-81ED-4DB2-BD59-A6C34878D82A}">
                    <a16:rowId xmlns:a16="http://schemas.microsoft.com/office/drawing/2014/main" val="10002"/>
                  </a:ext>
                </a:extLst>
              </a:tr>
            </a:tbl>
          </a:graphicData>
        </a:graphic>
      </p:graphicFrame>
      <p:sp>
        <p:nvSpPr>
          <p:cNvPr id="308264" name="Line 40"/>
          <p:cNvSpPr>
            <a:spLocks noChangeShapeType="1"/>
          </p:cNvSpPr>
          <p:nvPr/>
        </p:nvSpPr>
        <p:spPr bwMode="auto">
          <a:xfrm>
            <a:off x="7048500" y="2701925"/>
            <a:ext cx="0" cy="0"/>
          </a:xfrm>
          <a:prstGeom prst="line">
            <a:avLst/>
          </a:prstGeom>
          <a:noFill/>
          <a:ln w="12700" cap="rnd">
            <a:solidFill>
              <a:srgbClr val="000000"/>
            </a:solidFill>
            <a:round/>
            <a:headEnd/>
            <a:tailEnd/>
          </a:ln>
          <a:effectLst/>
        </p:spPr>
        <p:txBody>
          <a:bodyPr/>
          <a:lstStyle/>
          <a:p>
            <a:endParaRPr lang="fa-IR"/>
          </a:p>
        </p:txBody>
      </p:sp>
      <p:sp>
        <p:nvSpPr>
          <p:cNvPr id="308265" name="Line 41"/>
          <p:cNvSpPr>
            <a:spLocks noChangeShapeType="1"/>
          </p:cNvSpPr>
          <p:nvPr/>
        </p:nvSpPr>
        <p:spPr bwMode="auto">
          <a:xfrm>
            <a:off x="7048500" y="2701925"/>
            <a:ext cx="0" cy="0"/>
          </a:xfrm>
          <a:prstGeom prst="line">
            <a:avLst/>
          </a:prstGeom>
          <a:noFill/>
          <a:ln w="12700" cap="rnd">
            <a:solidFill>
              <a:srgbClr val="000000"/>
            </a:solidFill>
            <a:round/>
            <a:headEnd/>
            <a:tailEnd/>
          </a:ln>
          <a:effectLst/>
        </p:spPr>
        <p:txBody>
          <a:bodyPr/>
          <a:lstStyle/>
          <a:p>
            <a:endParaRPr lang="fa-IR"/>
          </a:p>
        </p:txBody>
      </p:sp>
      <p:sp>
        <p:nvSpPr>
          <p:cNvPr id="12" name="Footer Placeholder 11"/>
          <p:cNvSpPr>
            <a:spLocks noGrp="1"/>
          </p:cNvSpPr>
          <p:nvPr>
            <p:ph type="ftr" sz="quarter" idx="11"/>
          </p:nvPr>
        </p:nvSpPr>
        <p:spPr/>
        <p:txBody>
          <a:bodyPr/>
          <a:lstStyle/>
          <a:p>
            <a:endParaRPr kumimoji="0" lang="en-US" dirty="0"/>
          </a:p>
        </p:txBody>
      </p:sp>
    </p:spTree>
  </p:cSld>
  <p:clrMapOvr>
    <a:masterClrMapping/>
  </p:clrMapOvr>
</p:sld>
</file>

<file path=ppt/slides/slide13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09250" name="Rectangle 2"/>
          <p:cNvSpPr>
            <a:spLocks noGrp="1" noChangeArrowheads="1"/>
          </p:cNvSpPr>
          <p:nvPr>
            <p:ph type="title"/>
          </p:nvPr>
        </p:nvSpPr>
        <p:spPr>
          <a:xfrm>
            <a:off x="3779838" y="476250"/>
            <a:ext cx="4799012" cy="762000"/>
          </a:xfrm>
        </p:spPr>
        <p:txBody>
          <a:bodyPr/>
          <a:lstStyle/>
          <a:p>
            <a:r>
              <a:rPr lang="fa-IR"/>
              <a:t>دفتر روزنامه اختصاصي</a:t>
            </a:r>
            <a:endParaRPr lang="en-US"/>
          </a:p>
        </p:txBody>
      </p:sp>
      <p:sp>
        <p:nvSpPr>
          <p:cNvPr id="309251" name="Rectangle 3"/>
          <p:cNvSpPr>
            <a:spLocks noGrp="1" noChangeArrowheads="1"/>
          </p:cNvSpPr>
          <p:nvPr>
            <p:ph idx="1"/>
          </p:nvPr>
        </p:nvSpPr>
        <p:spPr>
          <a:xfrm>
            <a:off x="611188" y="1989138"/>
            <a:ext cx="7847012" cy="1163637"/>
          </a:xfrm>
        </p:spPr>
        <p:txBody>
          <a:bodyPr/>
          <a:lstStyle/>
          <a:p>
            <a:pPr>
              <a:buFontTx/>
              <a:buNone/>
            </a:pPr>
            <a:r>
              <a:rPr lang="fa-IR"/>
              <a:t>* براي مؤسسات بزرگ كه فعاليتهاي تكراري دارند</a:t>
            </a:r>
          </a:p>
          <a:p>
            <a:pPr>
              <a:buFontTx/>
              <a:buNone/>
            </a:pPr>
            <a:r>
              <a:rPr lang="fa-IR"/>
              <a:t>* معمولاً به 4 گروه تقسيم مي‌شود</a:t>
            </a:r>
            <a:endParaRPr lang="en-US"/>
          </a:p>
        </p:txBody>
      </p:sp>
      <p:sp>
        <p:nvSpPr>
          <p:cNvPr id="309252" name="Rectangle 4"/>
          <p:cNvSpPr>
            <a:spLocks noChangeArrowheads="1"/>
          </p:cNvSpPr>
          <p:nvPr/>
        </p:nvSpPr>
        <p:spPr bwMode="auto">
          <a:xfrm>
            <a:off x="2124075" y="3357563"/>
            <a:ext cx="5443538" cy="2514600"/>
          </a:xfrm>
          <a:prstGeom prst="rect">
            <a:avLst/>
          </a:prstGeom>
          <a:noFill/>
          <a:ln w="9525">
            <a:noFill/>
            <a:miter lim="800000"/>
            <a:headEnd/>
            <a:tailEnd/>
          </a:ln>
          <a:effectLst/>
        </p:spPr>
        <p:txBody>
          <a:bodyPr/>
          <a:lstStyle/>
          <a:p>
            <a:pPr marL="342900" indent="-342900" eaLnBrk="1" hangingPunct="1">
              <a:spcBef>
                <a:spcPct val="20000"/>
              </a:spcBef>
              <a:buSzPct val="85000"/>
              <a:buFontTx/>
              <a:buBlip>
                <a:blip r:embed="rId2"/>
              </a:buBlip>
            </a:pPr>
            <a:r>
              <a:rPr lang="fa-IR" sz="3200">
                <a:cs typeface="Zar" pitchFamily="2" charset="-78"/>
              </a:rPr>
              <a:t>دفتر روزنامه خريد</a:t>
            </a:r>
          </a:p>
          <a:p>
            <a:pPr marL="342900" indent="-342900" eaLnBrk="1" hangingPunct="1">
              <a:spcBef>
                <a:spcPct val="20000"/>
              </a:spcBef>
              <a:buSzPct val="85000"/>
              <a:buFontTx/>
              <a:buBlip>
                <a:blip r:embed="rId2"/>
              </a:buBlip>
            </a:pPr>
            <a:r>
              <a:rPr lang="fa-IR" sz="3200">
                <a:cs typeface="Zar" pitchFamily="2" charset="-78"/>
              </a:rPr>
              <a:t>دفتر روزنامه فورش</a:t>
            </a:r>
          </a:p>
          <a:p>
            <a:pPr marL="342900" indent="-342900" eaLnBrk="1" hangingPunct="1">
              <a:spcBef>
                <a:spcPct val="20000"/>
              </a:spcBef>
              <a:buSzPct val="85000"/>
              <a:buFontTx/>
              <a:buBlip>
                <a:blip r:embed="rId2"/>
              </a:buBlip>
            </a:pPr>
            <a:r>
              <a:rPr lang="fa-IR" sz="2800">
                <a:cs typeface="Zar" pitchFamily="2" charset="-78"/>
              </a:rPr>
              <a:t>دفتر روزنامه پرداختهاي نقدي</a:t>
            </a:r>
          </a:p>
          <a:p>
            <a:pPr marL="342900" indent="-342900" eaLnBrk="1" hangingPunct="1">
              <a:spcBef>
                <a:spcPct val="20000"/>
              </a:spcBef>
              <a:buSzPct val="85000"/>
              <a:buFontTx/>
              <a:buBlip>
                <a:blip r:embed="rId2"/>
              </a:buBlip>
            </a:pPr>
            <a:r>
              <a:rPr lang="fa-IR" sz="3200">
                <a:cs typeface="Zar" pitchFamily="2" charset="-78"/>
              </a:rPr>
              <a:t>دفتر روزنامه دريافتهای نقدي</a:t>
            </a:r>
            <a:endParaRPr lang="en-US" sz="3200">
              <a:cs typeface="Zar" pitchFamily="2" charset="-78"/>
            </a:endParaRPr>
          </a:p>
        </p:txBody>
      </p:sp>
      <p:sp>
        <p:nvSpPr>
          <p:cNvPr id="5" name="Footer Placeholder 4"/>
          <p:cNvSpPr>
            <a:spLocks noGrp="1"/>
          </p:cNvSpPr>
          <p:nvPr>
            <p:ph type="ftr" sz="quarter" idx="11"/>
          </p:nvPr>
        </p:nvSpPr>
        <p:spPr/>
        <p:txBody>
          <a:bodyPr/>
          <a:lstStyle/>
          <a:p>
            <a:endParaRPr kumimoji="0" lang="en-US" dirty="0"/>
          </a:p>
        </p:txBody>
      </p:sp>
    </p:spTree>
  </p:cSld>
  <p:clrMapOvr>
    <a:masterClrMapping/>
  </p:clrMapOvr>
</p:sld>
</file>

<file path=ppt/slides/slide13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10274" name="Rectangle 2"/>
          <p:cNvSpPr>
            <a:spLocks noGrp="1" noChangeArrowheads="1"/>
          </p:cNvSpPr>
          <p:nvPr>
            <p:ph type="title"/>
          </p:nvPr>
        </p:nvSpPr>
        <p:spPr>
          <a:xfrm>
            <a:off x="4140200" y="476250"/>
            <a:ext cx="4510088" cy="762000"/>
          </a:xfrm>
        </p:spPr>
        <p:txBody>
          <a:bodyPr/>
          <a:lstStyle/>
          <a:p>
            <a:r>
              <a:rPr lang="fa-IR"/>
              <a:t>سند حسابداري</a:t>
            </a:r>
            <a:endParaRPr lang="en-US"/>
          </a:p>
        </p:txBody>
      </p:sp>
      <p:sp>
        <p:nvSpPr>
          <p:cNvPr id="310275" name="Rectangle 3"/>
          <p:cNvSpPr>
            <a:spLocks noGrp="1" noChangeArrowheads="1"/>
          </p:cNvSpPr>
          <p:nvPr>
            <p:ph idx="1"/>
          </p:nvPr>
        </p:nvSpPr>
        <p:spPr>
          <a:xfrm>
            <a:off x="611188" y="1989138"/>
            <a:ext cx="7847012" cy="3140075"/>
          </a:xfrm>
        </p:spPr>
        <p:txBody>
          <a:bodyPr/>
          <a:lstStyle/>
          <a:p>
            <a:r>
              <a:rPr lang="fa-IR" sz="4000"/>
              <a:t>به جاي آن كه فعاليت مالي مستقيماً در دفاتر ثبت شود ابتدا در برگه‌اي به نام «سند روزنامه» ثبت مي‌شود و پس از تأييد مراجع مربوط در دفتر روزنامه ثبت مي‌شود.</a:t>
            </a:r>
            <a:endParaRPr lang="en-US" sz="4000"/>
          </a:p>
        </p:txBody>
      </p:sp>
      <p:sp>
        <p:nvSpPr>
          <p:cNvPr id="4" name="Footer Placeholder 3"/>
          <p:cNvSpPr>
            <a:spLocks noGrp="1"/>
          </p:cNvSpPr>
          <p:nvPr>
            <p:ph type="ftr" sz="quarter" idx="11"/>
          </p:nvPr>
        </p:nvSpPr>
        <p:spPr/>
        <p:txBody>
          <a:bodyPr/>
          <a:lstStyle/>
          <a:p>
            <a:endParaRPr kumimoji="0"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42370" name="Rectangle 2"/>
          <p:cNvSpPr>
            <a:spLocks noGrp="1" noChangeArrowheads="1"/>
          </p:cNvSpPr>
          <p:nvPr>
            <p:ph type="title"/>
          </p:nvPr>
        </p:nvSpPr>
        <p:spPr/>
        <p:txBody>
          <a:bodyPr/>
          <a:lstStyle/>
          <a:p>
            <a:r>
              <a:rPr lang="fa-IR"/>
              <a:t>اصول حسابداري</a:t>
            </a:r>
            <a:endParaRPr lang="en-US"/>
          </a:p>
        </p:txBody>
      </p:sp>
      <p:sp>
        <p:nvSpPr>
          <p:cNvPr id="442371" name="Rectangle 3"/>
          <p:cNvSpPr>
            <a:spLocks noGrp="1" noChangeArrowheads="1"/>
          </p:cNvSpPr>
          <p:nvPr>
            <p:ph idx="1"/>
          </p:nvPr>
        </p:nvSpPr>
        <p:spPr>
          <a:xfrm>
            <a:off x="250825" y="1989138"/>
            <a:ext cx="8207375" cy="3038475"/>
          </a:xfrm>
        </p:spPr>
        <p:txBody>
          <a:bodyPr>
            <a:normAutofit lnSpcReduction="10000"/>
          </a:bodyPr>
          <a:lstStyle/>
          <a:p>
            <a:pPr>
              <a:buFontTx/>
              <a:buNone/>
            </a:pPr>
            <a:r>
              <a:rPr lang="fa-IR" sz="4400"/>
              <a:t>1- اصل قيمت تمام شده</a:t>
            </a:r>
          </a:p>
          <a:p>
            <a:pPr>
              <a:buFontTx/>
              <a:buNone/>
            </a:pPr>
            <a:r>
              <a:rPr lang="fa-IR" sz="4400"/>
              <a:t>2- اصل وضع هزينه هاي يك دوره از درآمدهای همان دوره</a:t>
            </a:r>
          </a:p>
          <a:p>
            <a:pPr>
              <a:buFontTx/>
              <a:buNone/>
            </a:pPr>
            <a:r>
              <a:rPr lang="fa-IR" sz="4400"/>
              <a:t>3- اصل افشاء حقايق</a:t>
            </a:r>
            <a:endParaRPr lang="en-US" sz="4400"/>
          </a:p>
        </p:txBody>
      </p:sp>
    </p:spTree>
  </p:cSld>
  <p:clrMapOvr>
    <a:masterClrMapping/>
  </p:clrMapOvr>
  <p:timing>
    <p:tnLst>
      <p:par>
        <p:cTn id="1" dur="indefinite" restart="never" nodeType="tmRoot"/>
      </p:par>
    </p:tnLst>
  </p:timing>
</p:sld>
</file>

<file path=ppt/slides/slide14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11299" name="Line 3"/>
          <p:cNvSpPr>
            <a:spLocks noChangeShapeType="1"/>
          </p:cNvSpPr>
          <p:nvPr/>
        </p:nvSpPr>
        <p:spPr bwMode="auto">
          <a:xfrm>
            <a:off x="4178300" y="2416175"/>
            <a:ext cx="0" cy="0"/>
          </a:xfrm>
          <a:prstGeom prst="line">
            <a:avLst/>
          </a:prstGeom>
          <a:noFill/>
          <a:ln w="12700" cap="rnd">
            <a:solidFill>
              <a:srgbClr val="000000"/>
            </a:solidFill>
            <a:round/>
            <a:headEnd/>
            <a:tailEnd/>
          </a:ln>
          <a:effectLst/>
        </p:spPr>
        <p:txBody>
          <a:bodyPr/>
          <a:lstStyle/>
          <a:p>
            <a:endParaRPr lang="fa-IR"/>
          </a:p>
        </p:txBody>
      </p:sp>
      <p:sp>
        <p:nvSpPr>
          <p:cNvPr id="311300" name="Line 4"/>
          <p:cNvSpPr>
            <a:spLocks noChangeShapeType="1"/>
          </p:cNvSpPr>
          <p:nvPr/>
        </p:nvSpPr>
        <p:spPr bwMode="auto">
          <a:xfrm>
            <a:off x="5038725" y="2416175"/>
            <a:ext cx="0" cy="0"/>
          </a:xfrm>
          <a:prstGeom prst="line">
            <a:avLst/>
          </a:prstGeom>
          <a:noFill/>
          <a:ln w="12700" cap="rnd">
            <a:solidFill>
              <a:srgbClr val="000000"/>
            </a:solidFill>
            <a:round/>
            <a:headEnd/>
            <a:tailEnd/>
          </a:ln>
          <a:effectLst/>
        </p:spPr>
        <p:txBody>
          <a:bodyPr/>
          <a:lstStyle/>
          <a:p>
            <a:endParaRPr lang="fa-IR"/>
          </a:p>
        </p:txBody>
      </p:sp>
      <p:sp>
        <p:nvSpPr>
          <p:cNvPr id="311301" name="Line 5"/>
          <p:cNvSpPr>
            <a:spLocks noChangeShapeType="1"/>
          </p:cNvSpPr>
          <p:nvPr/>
        </p:nvSpPr>
        <p:spPr bwMode="auto">
          <a:xfrm>
            <a:off x="8697913" y="2243138"/>
            <a:ext cx="0" cy="0"/>
          </a:xfrm>
          <a:prstGeom prst="line">
            <a:avLst/>
          </a:prstGeom>
          <a:noFill/>
          <a:ln w="12700" cap="rnd">
            <a:solidFill>
              <a:srgbClr val="000000"/>
            </a:solidFill>
            <a:round/>
            <a:headEnd/>
            <a:tailEnd/>
          </a:ln>
          <a:effectLst/>
        </p:spPr>
        <p:txBody>
          <a:bodyPr/>
          <a:lstStyle/>
          <a:p>
            <a:endParaRPr lang="fa-IR"/>
          </a:p>
        </p:txBody>
      </p:sp>
      <p:sp>
        <p:nvSpPr>
          <p:cNvPr id="311302" name="Line 6"/>
          <p:cNvSpPr>
            <a:spLocks noChangeShapeType="1"/>
          </p:cNvSpPr>
          <p:nvPr/>
        </p:nvSpPr>
        <p:spPr bwMode="auto">
          <a:xfrm>
            <a:off x="8697913" y="2243138"/>
            <a:ext cx="0" cy="0"/>
          </a:xfrm>
          <a:prstGeom prst="line">
            <a:avLst/>
          </a:prstGeom>
          <a:noFill/>
          <a:ln w="12700" cap="rnd">
            <a:solidFill>
              <a:srgbClr val="000000"/>
            </a:solidFill>
            <a:round/>
            <a:headEnd/>
            <a:tailEnd/>
          </a:ln>
          <a:effectLst/>
        </p:spPr>
        <p:txBody>
          <a:bodyPr/>
          <a:lstStyle/>
          <a:p>
            <a:endParaRPr lang="fa-IR"/>
          </a:p>
        </p:txBody>
      </p:sp>
      <p:sp>
        <p:nvSpPr>
          <p:cNvPr id="311303" name="Line 7"/>
          <p:cNvSpPr>
            <a:spLocks noChangeShapeType="1"/>
          </p:cNvSpPr>
          <p:nvPr/>
        </p:nvSpPr>
        <p:spPr bwMode="auto">
          <a:xfrm>
            <a:off x="4178300" y="2416175"/>
            <a:ext cx="0" cy="0"/>
          </a:xfrm>
          <a:prstGeom prst="line">
            <a:avLst/>
          </a:prstGeom>
          <a:noFill/>
          <a:ln w="12700" cap="rnd">
            <a:solidFill>
              <a:srgbClr val="000000"/>
            </a:solidFill>
            <a:round/>
            <a:headEnd/>
            <a:tailEnd/>
          </a:ln>
          <a:effectLst/>
        </p:spPr>
        <p:txBody>
          <a:bodyPr/>
          <a:lstStyle/>
          <a:p>
            <a:endParaRPr lang="fa-IR"/>
          </a:p>
        </p:txBody>
      </p:sp>
      <p:sp>
        <p:nvSpPr>
          <p:cNvPr id="311304" name="Line 8"/>
          <p:cNvSpPr>
            <a:spLocks noChangeShapeType="1"/>
          </p:cNvSpPr>
          <p:nvPr/>
        </p:nvSpPr>
        <p:spPr bwMode="auto">
          <a:xfrm>
            <a:off x="5038725" y="2416175"/>
            <a:ext cx="0" cy="0"/>
          </a:xfrm>
          <a:prstGeom prst="line">
            <a:avLst/>
          </a:prstGeom>
          <a:noFill/>
          <a:ln w="12700" cap="rnd">
            <a:solidFill>
              <a:srgbClr val="000000"/>
            </a:solidFill>
            <a:round/>
            <a:headEnd/>
            <a:tailEnd/>
          </a:ln>
          <a:effectLst/>
        </p:spPr>
        <p:txBody>
          <a:bodyPr/>
          <a:lstStyle/>
          <a:p>
            <a:endParaRPr lang="fa-IR"/>
          </a:p>
        </p:txBody>
      </p:sp>
      <p:graphicFrame>
        <p:nvGraphicFramePr>
          <p:cNvPr id="311386" name="Group 90"/>
          <p:cNvGraphicFramePr>
            <a:graphicFrameLocks noGrp="1"/>
          </p:cNvGraphicFramePr>
          <p:nvPr/>
        </p:nvGraphicFramePr>
        <p:xfrm>
          <a:off x="-6350" y="1725613"/>
          <a:ext cx="8464550" cy="4395472"/>
        </p:xfrm>
        <a:graphic>
          <a:graphicData uri="http://schemas.openxmlformats.org/drawingml/2006/table">
            <a:tbl>
              <a:tblPr rtl="1"/>
              <a:tblGrid>
                <a:gridCol w="646112">
                  <a:extLst>
                    <a:ext uri="{9D8B030D-6E8A-4147-A177-3AD203B41FA5}">
                      <a16:colId xmlns:a16="http://schemas.microsoft.com/office/drawing/2014/main" val="20000"/>
                    </a:ext>
                  </a:extLst>
                </a:gridCol>
                <a:gridCol w="792163">
                  <a:extLst>
                    <a:ext uri="{9D8B030D-6E8A-4147-A177-3AD203B41FA5}">
                      <a16:colId xmlns:a16="http://schemas.microsoft.com/office/drawing/2014/main" val="20001"/>
                    </a:ext>
                  </a:extLst>
                </a:gridCol>
                <a:gridCol w="2519362">
                  <a:extLst>
                    <a:ext uri="{9D8B030D-6E8A-4147-A177-3AD203B41FA5}">
                      <a16:colId xmlns:a16="http://schemas.microsoft.com/office/drawing/2014/main" val="20002"/>
                    </a:ext>
                  </a:extLst>
                </a:gridCol>
                <a:gridCol w="792163">
                  <a:extLst>
                    <a:ext uri="{9D8B030D-6E8A-4147-A177-3AD203B41FA5}">
                      <a16:colId xmlns:a16="http://schemas.microsoft.com/office/drawing/2014/main" val="20003"/>
                    </a:ext>
                  </a:extLst>
                </a:gridCol>
                <a:gridCol w="1800225">
                  <a:extLst>
                    <a:ext uri="{9D8B030D-6E8A-4147-A177-3AD203B41FA5}">
                      <a16:colId xmlns:a16="http://schemas.microsoft.com/office/drawing/2014/main" val="20004"/>
                    </a:ext>
                  </a:extLst>
                </a:gridCol>
                <a:gridCol w="1914525">
                  <a:extLst>
                    <a:ext uri="{9D8B030D-6E8A-4147-A177-3AD203B41FA5}">
                      <a16:colId xmlns:a16="http://schemas.microsoft.com/office/drawing/2014/main" val="20005"/>
                    </a:ext>
                  </a:extLst>
                </a:gridCol>
              </a:tblGrid>
              <a:tr h="687388">
                <a:tc gridSpan="6">
                  <a:txBody>
                    <a:bodyPr/>
                    <a:lstStyle/>
                    <a:p>
                      <a:pPr marL="0" marR="0" lvl="0" indent="0" algn="r" defTabSz="914400" rtl="1" eaLnBrk="1" fontAlgn="base" latinLnBrk="0" hangingPunct="1">
                        <a:lnSpc>
                          <a:spcPct val="100000"/>
                        </a:lnSpc>
                        <a:spcBef>
                          <a:spcPct val="0"/>
                        </a:spcBef>
                        <a:spcAft>
                          <a:spcPct val="0"/>
                        </a:spcAft>
                        <a:buClrTx/>
                        <a:buSzPct val="85000"/>
                        <a:buFontTx/>
                        <a:buNone/>
                        <a:tabLst>
                          <a:tab pos="939800" algn="l"/>
                        </a:tabLst>
                      </a:pPr>
                      <a:r>
                        <a:rPr kumimoji="0" lang="fa-IR" sz="2400" b="1" i="0" u="none" strike="noStrike" cap="none" normalizeH="0" baseline="0" smtClean="0">
                          <a:ln>
                            <a:noFill/>
                          </a:ln>
                          <a:solidFill>
                            <a:schemeClr val="tx1"/>
                          </a:solidFill>
                          <a:effectLst/>
                          <a:latin typeface="Times New Roman" pitchFamily="18" charset="0"/>
                          <a:cs typeface="Times New Roman" pitchFamily="18" charset="0"/>
                        </a:rPr>
                        <a:t>سند روزنامه                  نام مؤسسه                                 شماره سند: </a:t>
                      </a:r>
                      <a:r>
                        <a:rPr kumimoji="0" lang="en-US" sz="2400" b="1" i="0" u="none" strike="noStrike" cap="none" normalizeH="0" baseline="0" smtClean="0">
                          <a:ln>
                            <a:noFill/>
                          </a:ln>
                          <a:solidFill>
                            <a:schemeClr val="tx1"/>
                          </a:solidFill>
                          <a:effectLst/>
                          <a:latin typeface="Times New Roman" pitchFamily="18" charset="0"/>
                          <a:cs typeface="Times New Roman" pitchFamily="18" charset="0"/>
                        </a:rPr>
                        <a:t>......</a:t>
                      </a:r>
                      <a:endParaRPr kumimoji="0" lang="en-US" sz="2400" b="1" i="0" u="none" strike="noStrike" cap="none" normalizeH="0" baseline="0" smtClean="0">
                        <a:ln>
                          <a:noFill/>
                        </a:ln>
                        <a:solidFill>
                          <a:schemeClr val="tx1"/>
                        </a:solidFill>
                        <a:effectLst/>
                        <a:latin typeface="Times New Roman" pitchFamily="18" charset="0"/>
                        <a:cs typeface="Zar" pitchFamily="2" charset="-78"/>
                      </a:endParaRPr>
                    </a:p>
                    <a:p>
                      <a:pPr marL="0" marR="0" lvl="0" indent="0" algn="r" defTabSz="914400" rtl="1" eaLnBrk="0" fontAlgn="base" latinLnBrk="0" hangingPunct="0">
                        <a:lnSpc>
                          <a:spcPct val="100000"/>
                        </a:lnSpc>
                        <a:spcBef>
                          <a:spcPct val="0"/>
                        </a:spcBef>
                        <a:spcAft>
                          <a:spcPct val="0"/>
                        </a:spcAft>
                        <a:buClrTx/>
                        <a:buSzPct val="85000"/>
                        <a:buFontTx/>
                        <a:buNone/>
                        <a:tabLst>
                          <a:tab pos="939800" algn="l"/>
                        </a:tabLst>
                      </a:pPr>
                      <a:r>
                        <a:rPr kumimoji="0" lang="fa-IR" sz="2400" b="1" i="0" u="none" strike="noStrike" cap="none" normalizeH="0" baseline="0" smtClean="0">
                          <a:ln>
                            <a:noFill/>
                          </a:ln>
                          <a:solidFill>
                            <a:schemeClr val="tx1"/>
                          </a:solidFill>
                          <a:effectLst/>
                          <a:latin typeface="Times New Roman" pitchFamily="18" charset="0"/>
                          <a:cs typeface="Zar" pitchFamily="2" charset="-78"/>
                        </a:rPr>
                        <a:t>                                                                                                 تاريخ: </a:t>
                      </a:r>
                      <a:r>
                        <a:rPr kumimoji="0" lang="en-US" sz="2400" b="1" i="0" u="none" strike="noStrike" cap="none" normalizeH="0" baseline="0" smtClean="0">
                          <a:ln>
                            <a:noFill/>
                          </a:ln>
                          <a:solidFill>
                            <a:schemeClr val="tx1"/>
                          </a:solidFill>
                          <a:effectLst/>
                          <a:latin typeface="Times New Roman" pitchFamily="18" charset="0"/>
                          <a:cs typeface="Zar" pitchFamily="2" charset="-78"/>
                        </a:rPr>
                        <a:t>.......</a:t>
                      </a:r>
                      <a:endParaRPr kumimoji="0" lang="en-US" sz="2400" b="1" i="0" u="none" strike="noStrike" cap="none" normalizeH="0" baseline="0" smtClean="0">
                        <a:ln>
                          <a:noFill/>
                        </a:ln>
                        <a:solidFill>
                          <a:schemeClr val="tx1"/>
                        </a:solidFill>
                        <a:effectLst/>
                        <a:latin typeface="Arial" pitchFamily="34" charset="0"/>
                        <a:cs typeface="Zar" pitchFamily="2" charset="-78"/>
                      </a:endParaRPr>
                    </a:p>
                  </a:txBody>
                  <a:tcPr horzOverflow="overflow">
                    <a:lnL cap="flat">
                      <a:noFill/>
                    </a:lnL>
                    <a:lnR w="9525" cap="flat" cmpd="sng" algn="ctr">
                      <a:solidFill>
                        <a:srgbClr val="000000"/>
                      </a:solidFill>
                      <a:prstDash val="solid"/>
                      <a:round/>
                      <a:headEnd type="none" w="med" len="med"/>
                      <a:tailEnd type="none" w="med" len="med"/>
                    </a:lnR>
                    <a:lnT cap="flat">
                      <a:noFill/>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pPr rtl="1"/>
                      <a:endParaRPr lang="fa-IR"/>
                    </a:p>
                  </a:txBody>
                  <a:tcPr/>
                </a:tc>
                <a:tc hMerge="1">
                  <a:txBody>
                    <a:bodyPr/>
                    <a:lstStyle/>
                    <a:p>
                      <a:pPr rtl="1"/>
                      <a:endParaRPr lang="fa-IR"/>
                    </a:p>
                  </a:txBody>
                  <a:tcPr/>
                </a:tc>
                <a:tc hMerge="1">
                  <a:txBody>
                    <a:bodyPr/>
                    <a:lstStyle/>
                    <a:p>
                      <a:pPr rtl="1"/>
                      <a:endParaRPr lang="fa-IR"/>
                    </a:p>
                  </a:txBody>
                  <a:tcPr/>
                </a:tc>
                <a:tc hMerge="1">
                  <a:txBody>
                    <a:bodyPr/>
                    <a:lstStyle/>
                    <a:p>
                      <a:pPr rtl="1"/>
                      <a:endParaRPr lang="fa-IR"/>
                    </a:p>
                  </a:txBody>
                  <a:tcPr/>
                </a:tc>
                <a:tc hMerge="1">
                  <a:txBody>
                    <a:bodyPr/>
                    <a:lstStyle/>
                    <a:p>
                      <a:pPr rtl="1"/>
                      <a:endParaRPr lang="fa-IR"/>
                    </a:p>
                  </a:txBody>
                  <a:tcPr/>
                </a:tc>
                <a:extLst>
                  <a:ext uri="{0D108BD9-81ED-4DB2-BD59-A6C34878D82A}">
                    <a16:rowId xmlns:a16="http://schemas.microsoft.com/office/drawing/2014/main" val="10000"/>
                  </a:ext>
                </a:extLst>
              </a:tr>
              <a:tr h="306388">
                <a:tc gridSpan="2">
                  <a:txBody>
                    <a:bodyPr/>
                    <a:lstStyle/>
                    <a:p>
                      <a:pPr marL="0" marR="0" lvl="0" indent="0" algn="ctr" defTabSz="914400" rtl="1" eaLnBrk="1" fontAlgn="base" latinLnBrk="0" hangingPunct="1">
                        <a:lnSpc>
                          <a:spcPct val="100000"/>
                        </a:lnSpc>
                        <a:spcBef>
                          <a:spcPct val="0"/>
                        </a:spcBef>
                        <a:spcAft>
                          <a:spcPct val="0"/>
                        </a:spcAft>
                        <a:buClrTx/>
                        <a:buSzPct val="85000"/>
                        <a:buFontTx/>
                        <a:buNone/>
                        <a:tabLst>
                          <a:tab pos="939800" algn="l"/>
                        </a:tabLst>
                      </a:pPr>
                      <a:r>
                        <a:rPr kumimoji="0" lang="fa-IR" sz="1400" b="1" i="0" u="none" strike="noStrike" cap="none" normalizeH="0" baseline="0" smtClean="0">
                          <a:ln>
                            <a:noFill/>
                          </a:ln>
                          <a:solidFill>
                            <a:schemeClr val="tx1"/>
                          </a:solidFill>
                          <a:effectLst/>
                          <a:latin typeface="Arial" pitchFamily="34" charset="0"/>
                          <a:cs typeface="Times New Roman" pitchFamily="18" charset="0"/>
                        </a:rPr>
                        <a:t>عطف</a:t>
                      </a:r>
                    </a:p>
                  </a:txBody>
                  <a:tcPr anchor="b"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pPr rtl="1"/>
                      <a:endParaRPr lang="fa-IR"/>
                    </a:p>
                  </a:txBody>
                  <a:tcPr/>
                </a:tc>
                <a:tc rowSpan="2">
                  <a:txBody>
                    <a:bodyPr/>
                    <a:lstStyle/>
                    <a:p>
                      <a:pPr marL="0" marR="0" lvl="0" indent="0" algn="ctr" defTabSz="914400" rtl="1" eaLnBrk="1" fontAlgn="base" latinLnBrk="0" hangingPunct="1">
                        <a:lnSpc>
                          <a:spcPct val="100000"/>
                        </a:lnSpc>
                        <a:spcBef>
                          <a:spcPct val="0"/>
                        </a:spcBef>
                        <a:spcAft>
                          <a:spcPct val="0"/>
                        </a:spcAft>
                        <a:buClrTx/>
                        <a:buSzPct val="85000"/>
                        <a:buFontTx/>
                        <a:buNone/>
                        <a:tabLst>
                          <a:tab pos="939800" algn="l"/>
                        </a:tabLst>
                      </a:pPr>
                      <a:r>
                        <a:rPr kumimoji="0" lang="fa-IR" sz="2400" b="1" i="0" u="none" strike="noStrike" cap="none" normalizeH="0" baseline="0" smtClean="0">
                          <a:ln>
                            <a:noFill/>
                          </a:ln>
                          <a:solidFill>
                            <a:schemeClr val="tx1"/>
                          </a:solidFill>
                          <a:effectLst/>
                          <a:latin typeface="Arial" pitchFamily="34" charset="0"/>
                          <a:cs typeface="Zar" pitchFamily="2" charset="-78"/>
                        </a:rPr>
                        <a:t>شرح</a:t>
                      </a:r>
                    </a:p>
                  </a:txBody>
                  <a:tcPr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rowSpan="2">
                  <a:txBody>
                    <a:bodyPr/>
                    <a:lstStyle/>
                    <a:p>
                      <a:pPr marL="0" marR="0" lvl="0" indent="0" algn="ctr" defTabSz="914400" rtl="1" eaLnBrk="1" fontAlgn="base" latinLnBrk="0" hangingPunct="1">
                        <a:lnSpc>
                          <a:spcPct val="100000"/>
                        </a:lnSpc>
                        <a:spcBef>
                          <a:spcPct val="0"/>
                        </a:spcBef>
                        <a:spcAft>
                          <a:spcPct val="0"/>
                        </a:spcAft>
                        <a:buClrTx/>
                        <a:buSzPct val="85000"/>
                        <a:buFontTx/>
                        <a:buNone/>
                        <a:tabLst>
                          <a:tab pos="939800" algn="l"/>
                        </a:tabLst>
                      </a:pPr>
                      <a:r>
                        <a:rPr kumimoji="0" lang="fa-IR" sz="1400" b="1" i="0" u="none" strike="noStrike" cap="none" normalizeH="0" baseline="0" smtClean="0">
                          <a:ln>
                            <a:noFill/>
                          </a:ln>
                          <a:solidFill>
                            <a:schemeClr val="tx1"/>
                          </a:solidFill>
                          <a:effectLst/>
                          <a:latin typeface="Arial" pitchFamily="34" charset="0"/>
                          <a:cs typeface="Zar" pitchFamily="2" charset="-78"/>
                        </a:rPr>
                        <a:t>مبلغ جزء</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rowSpan="2">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r>
                        <a:rPr kumimoji="0" lang="fa-IR" sz="2400" b="1" i="0" u="none" strike="noStrike" cap="none" normalizeH="0" baseline="0" smtClean="0">
                          <a:ln>
                            <a:noFill/>
                          </a:ln>
                          <a:solidFill>
                            <a:schemeClr val="tx1"/>
                          </a:solidFill>
                          <a:effectLst/>
                          <a:latin typeface="Arial" pitchFamily="34" charset="0"/>
                          <a:cs typeface="Zar" pitchFamily="2" charset="-78"/>
                        </a:rPr>
                        <a:t>بدهكار</a:t>
                      </a:r>
                      <a:endParaRPr kumimoji="0" lang="en-US" sz="2400" b="1" i="0" u="none" strike="noStrike" cap="none" normalizeH="0" baseline="0" smtClean="0">
                        <a:ln>
                          <a:noFill/>
                        </a:ln>
                        <a:solidFill>
                          <a:schemeClr val="tx1"/>
                        </a:solidFill>
                        <a:effectLst/>
                        <a:latin typeface="Arial" pitchFamily="34" charset="0"/>
                        <a:cs typeface="Zar" pitchFamily="2" charset="-7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rowSpan="2">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r>
                        <a:rPr kumimoji="0" lang="fa-IR" sz="2800" b="1" i="0" u="none" strike="noStrike" cap="none" normalizeH="0" baseline="0" smtClean="0">
                          <a:ln>
                            <a:noFill/>
                          </a:ln>
                          <a:solidFill>
                            <a:schemeClr val="tx1"/>
                          </a:solidFill>
                          <a:effectLst/>
                          <a:latin typeface="Arial" pitchFamily="34" charset="0"/>
                          <a:cs typeface="Zar" pitchFamily="2" charset="-78"/>
                        </a:rPr>
                        <a:t>بستانكار</a:t>
                      </a:r>
                      <a:endParaRPr kumimoji="0" lang="en-US" sz="2800" b="1" i="0" u="none" strike="noStrike" cap="none" normalizeH="0" baseline="0" smtClean="0">
                        <a:ln>
                          <a:noFill/>
                        </a:ln>
                        <a:solidFill>
                          <a:schemeClr val="tx1"/>
                        </a:solidFill>
                        <a:effectLst/>
                        <a:latin typeface="Arial" pitchFamily="34" charset="0"/>
                        <a:cs typeface="Zar" pitchFamily="2" charset="-7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381000">
                <a:tc>
                  <a:txBody>
                    <a:bodyPr/>
                    <a:lstStyle/>
                    <a:p>
                      <a:pPr marL="0" marR="0" lvl="0" indent="0" algn="r" defTabSz="914400" rtl="1" eaLnBrk="1" fontAlgn="base" latinLnBrk="0" hangingPunct="1">
                        <a:lnSpc>
                          <a:spcPct val="100000"/>
                        </a:lnSpc>
                        <a:spcBef>
                          <a:spcPct val="0"/>
                        </a:spcBef>
                        <a:spcAft>
                          <a:spcPct val="0"/>
                        </a:spcAft>
                        <a:buClrTx/>
                        <a:buSzPct val="85000"/>
                        <a:buFontTx/>
                        <a:buNone/>
                        <a:tabLst>
                          <a:tab pos="939800" algn="l"/>
                        </a:tabLst>
                      </a:pPr>
                      <a:r>
                        <a:rPr kumimoji="0" lang="fa-IR" sz="1400" b="1" i="0" u="none" strike="noStrike" cap="none" normalizeH="0" baseline="0" smtClean="0">
                          <a:ln>
                            <a:noFill/>
                          </a:ln>
                          <a:solidFill>
                            <a:schemeClr val="tx1"/>
                          </a:solidFill>
                          <a:effectLst/>
                          <a:latin typeface="Times New Roman" pitchFamily="18" charset="0"/>
                          <a:cs typeface="Times New Roman" pitchFamily="18" charset="0"/>
                        </a:rPr>
                        <a:t>دفتر كل</a:t>
                      </a:r>
                      <a:endParaRPr kumimoji="0" lang="fa-IR" sz="1400" b="1" i="0" u="none" strike="noStrike" cap="none" normalizeH="0" baseline="0" smtClean="0">
                        <a:ln>
                          <a:noFill/>
                        </a:ln>
                        <a:solidFill>
                          <a:schemeClr val="tx1"/>
                        </a:solidFill>
                        <a:effectLst/>
                        <a:latin typeface="Arial" pitchFamily="34" charset="0"/>
                        <a:cs typeface="Times New Roman" pitchFamily="18"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0"/>
                        </a:spcBef>
                        <a:spcAft>
                          <a:spcPct val="0"/>
                        </a:spcAft>
                        <a:buClrTx/>
                        <a:buSzPct val="85000"/>
                        <a:buFontTx/>
                        <a:buNone/>
                        <a:tabLst>
                          <a:tab pos="939800" algn="l"/>
                        </a:tabLst>
                      </a:pPr>
                      <a:r>
                        <a:rPr kumimoji="0" lang="fa-IR" sz="1200" b="1" i="0" u="none" strike="noStrike" cap="none" normalizeH="0" baseline="0" smtClean="0">
                          <a:ln>
                            <a:noFill/>
                          </a:ln>
                          <a:solidFill>
                            <a:schemeClr val="tx1"/>
                          </a:solidFill>
                          <a:effectLst/>
                          <a:latin typeface="Times New Roman" pitchFamily="18" charset="0"/>
                          <a:cs typeface="Times New Roman" pitchFamily="18" charset="0"/>
                        </a:rPr>
                        <a:t>دفترمعين</a:t>
                      </a:r>
                      <a:endParaRPr kumimoji="0" lang="fa-IR" sz="1200" b="1" i="0" u="none" strike="noStrike" cap="none" normalizeH="0" baseline="0" smtClean="0">
                        <a:ln>
                          <a:noFill/>
                        </a:ln>
                        <a:solidFill>
                          <a:schemeClr val="tx1"/>
                        </a:solidFill>
                        <a:effectLst/>
                        <a:latin typeface="Arial" pitchFamily="34" charset="0"/>
                        <a:cs typeface="Times New Roman" pitchFamily="18"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vMerge="1">
                  <a:txBody>
                    <a:bodyPr/>
                    <a:lstStyle/>
                    <a:p>
                      <a:pPr rtl="1"/>
                      <a:endParaRPr lang="fa-IR"/>
                    </a:p>
                  </a:txBody>
                  <a:tcPr/>
                </a:tc>
                <a:tc vMerge="1">
                  <a:txBody>
                    <a:bodyPr/>
                    <a:lstStyle/>
                    <a:p>
                      <a:pPr rtl="1"/>
                      <a:endParaRPr lang="fa-IR"/>
                    </a:p>
                  </a:txBody>
                  <a:tcPr/>
                </a:tc>
                <a:tc vMerge="1">
                  <a:txBody>
                    <a:bodyPr/>
                    <a:lstStyle/>
                    <a:p>
                      <a:pPr rtl="1"/>
                      <a:endParaRPr lang="fa-IR"/>
                    </a:p>
                  </a:txBody>
                  <a:tcPr/>
                </a:tc>
                <a:tc vMerge="1">
                  <a:txBody>
                    <a:bodyPr/>
                    <a:lstStyle/>
                    <a:p>
                      <a:pPr rtl="1"/>
                      <a:endParaRPr lang="fa-IR"/>
                    </a:p>
                  </a:txBody>
                  <a:tcPr/>
                </a:tc>
                <a:extLst>
                  <a:ext uri="{0D108BD9-81ED-4DB2-BD59-A6C34878D82A}">
                    <a16:rowId xmlns:a16="http://schemas.microsoft.com/office/drawing/2014/main" val="10002"/>
                  </a:ext>
                </a:extLst>
              </a:tr>
              <a:tr h="687388">
                <a:tc>
                  <a:txBody>
                    <a:bodyPr/>
                    <a:lstStyle/>
                    <a:p>
                      <a:pPr marL="0" marR="0" lvl="0" indent="0" algn="r" defTabSz="914400" rtl="1" eaLnBrk="1" fontAlgn="base" latinLnBrk="0" hangingPunct="1">
                        <a:lnSpc>
                          <a:spcPct val="100000"/>
                        </a:lnSpc>
                        <a:spcBef>
                          <a:spcPct val="20000"/>
                        </a:spcBef>
                        <a:spcAft>
                          <a:spcPct val="0"/>
                        </a:spcAft>
                        <a:buClrTx/>
                        <a:buSzPct val="85000"/>
                        <a:buFontTx/>
                        <a:buNone/>
                        <a:tabLst/>
                      </a:pPr>
                      <a:endParaRPr kumimoji="0" lang="en-US" sz="2400" b="1" i="0" u="none" strike="noStrike" cap="none" normalizeH="0" baseline="0" smtClean="0">
                        <a:ln>
                          <a:noFill/>
                        </a:ln>
                        <a:solidFill>
                          <a:schemeClr val="tx1"/>
                        </a:solidFill>
                        <a:effectLst/>
                        <a:latin typeface="Arial" pitchFamily="34" charset="0"/>
                        <a:cs typeface="Zar" pitchFamily="2" charset="-7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Pct val="85000"/>
                        <a:buFontTx/>
                        <a:buNone/>
                        <a:tabLst/>
                      </a:pPr>
                      <a:endParaRPr kumimoji="0" lang="en-US" sz="2400" b="1" i="0" u="none" strike="noStrike" cap="none" normalizeH="0" baseline="0" smtClean="0">
                        <a:ln>
                          <a:noFill/>
                        </a:ln>
                        <a:solidFill>
                          <a:schemeClr val="tx1"/>
                        </a:solidFill>
                        <a:effectLst/>
                        <a:latin typeface="Arial" pitchFamily="34" charset="0"/>
                        <a:cs typeface="Zar" pitchFamily="2" charset="-7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Pct val="85000"/>
                        <a:buFontTx/>
                        <a:buNone/>
                        <a:tabLst/>
                      </a:pPr>
                      <a:endParaRPr kumimoji="0" lang="en-US" sz="2400" b="1" i="0" u="none" strike="noStrike" cap="none" normalizeH="0" baseline="0" smtClean="0">
                        <a:ln>
                          <a:noFill/>
                        </a:ln>
                        <a:solidFill>
                          <a:schemeClr val="tx1"/>
                        </a:solidFill>
                        <a:effectLst/>
                        <a:latin typeface="Arial" pitchFamily="34" charset="0"/>
                        <a:cs typeface="Zar" pitchFamily="2" charset="-7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Pct val="85000"/>
                        <a:buFontTx/>
                        <a:buNone/>
                        <a:tabLst/>
                      </a:pPr>
                      <a:endParaRPr kumimoji="0" lang="en-US" sz="2400" b="1" i="0" u="none" strike="noStrike" cap="none" normalizeH="0" baseline="0" smtClean="0">
                        <a:ln>
                          <a:noFill/>
                        </a:ln>
                        <a:solidFill>
                          <a:schemeClr val="tx1"/>
                        </a:solidFill>
                        <a:effectLst/>
                        <a:latin typeface="Arial" pitchFamily="34" charset="0"/>
                        <a:cs typeface="Zar" pitchFamily="2" charset="-7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Pct val="85000"/>
                        <a:buFontTx/>
                        <a:buNone/>
                        <a:tabLst/>
                      </a:pPr>
                      <a:endParaRPr kumimoji="0" lang="en-US" sz="2400" b="1" i="0" u="none" strike="noStrike" cap="none" normalizeH="0" baseline="0" smtClean="0">
                        <a:ln>
                          <a:noFill/>
                        </a:ln>
                        <a:solidFill>
                          <a:schemeClr val="tx1"/>
                        </a:solidFill>
                        <a:effectLst/>
                        <a:latin typeface="Arial" pitchFamily="34" charset="0"/>
                        <a:cs typeface="Zar" pitchFamily="2" charset="-7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Pct val="85000"/>
                        <a:buFontTx/>
                        <a:buNone/>
                        <a:tabLst/>
                      </a:pPr>
                      <a:endParaRPr kumimoji="0" lang="en-US" sz="2400" b="1" i="0" u="none" strike="noStrike" cap="none" normalizeH="0" baseline="0" smtClean="0">
                        <a:ln>
                          <a:noFill/>
                        </a:ln>
                        <a:solidFill>
                          <a:schemeClr val="tx1"/>
                        </a:solidFill>
                        <a:effectLst/>
                        <a:latin typeface="Arial" pitchFamily="34" charset="0"/>
                        <a:cs typeface="Zar" pitchFamily="2" charset="-7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687388">
                <a:tc>
                  <a:txBody>
                    <a:bodyPr/>
                    <a:lstStyle/>
                    <a:p>
                      <a:pPr marL="0" marR="0" lvl="0" indent="0" algn="r" defTabSz="914400" rtl="1" eaLnBrk="1" fontAlgn="base" latinLnBrk="0" hangingPunct="1">
                        <a:lnSpc>
                          <a:spcPct val="100000"/>
                        </a:lnSpc>
                        <a:spcBef>
                          <a:spcPct val="20000"/>
                        </a:spcBef>
                        <a:spcAft>
                          <a:spcPct val="0"/>
                        </a:spcAft>
                        <a:buClrTx/>
                        <a:buSzPct val="85000"/>
                        <a:buFontTx/>
                        <a:buNone/>
                        <a:tabLst/>
                      </a:pPr>
                      <a:endParaRPr kumimoji="0" lang="en-US" sz="2400" b="1" i="0" u="none" strike="noStrike" cap="none" normalizeH="0" baseline="0" smtClean="0">
                        <a:ln>
                          <a:noFill/>
                        </a:ln>
                        <a:solidFill>
                          <a:schemeClr val="tx1"/>
                        </a:solidFill>
                        <a:effectLst/>
                        <a:latin typeface="Arial" pitchFamily="34" charset="0"/>
                        <a:cs typeface="Zar" pitchFamily="2" charset="-7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Pct val="85000"/>
                        <a:buFontTx/>
                        <a:buNone/>
                        <a:tabLst/>
                      </a:pPr>
                      <a:endParaRPr kumimoji="0" lang="en-US" sz="2400" b="1" i="0" u="none" strike="noStrike" cap="none" normalizeH="0" baseline="0" smtClean="0">
                        <a:ln>
                          <a:noFill/>
                        </a:ln>
                        <a:solidFill>
                          <a:schemeClr val="tx1"/>
                        </a:solidFill>
                        <a:effectLst/>
                        <a:latin typeface="Arial" pitchFamily="34" charset="0"/>
                        <a:cs typeface="Zar" pitchFamily="2" charset="-7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Pct val="85000"/>
                        <a:buFontTx/>
                        <a:buNone/>
                        <a:tabLst/>
                      </a:pPr>
                      <a:endParaRPr kumimoji="0" lang="en-US" sz="2400" b="1" i="0" u="none" strike="noStrike" cap="none" normalizeH="0" baseline="0" smtClean="0">
                        <a:ln>
                          <a:noFill/>
                        </a:ln>
                        <a:solidFill>
                          <a:schemeClr val="tx1"/>
                        </a:solidFill>
                        <a:effectLst/>
                        <a:latin typeface="Arial" pitchFamily="34" charset="0"/>
                        <a:cs typeface="Zar" pitchFamily="2" charset="-7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Pct val="85000"/>
                        <a:buFontTx/>
                        <a:buNone/>
                        <a:tabLst/>
                      </a:pPr>
                      <a:endParaRPr kumimoji="0" lang="en-US" sz="2400" b="1" i="0" u="none" strike="noStrike" cap="none" normalizeH="0" baseline="0" smtClean="0">
                        <a:ln>
                          <a:noFill/>
                        </a:ln>
                        <a:solidFill>
                          <a:schemeClr val="tx1"/>
                        </a:solidFill>
                        <a:effectLst/>
                        <a:latin typeface="Arial" pitchFamily="34" charset="0"/>
                        <a:cs typeface="Zar" pitchFamily="2" charset="-7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Pct val="85000"/>
                        <a:buFontTx/>
                        <a:buNone/>
                        <a:tabLst/>
                      </a:pPr>
                      <a:endParaRPr kumimoji="0" lang="en-US" sz="2400" b="1" i="0" u="none" strike="noStrike" cap="none" normalizeH="0" baseline="0" smtClean="0">
                        <a:ln>
                          <a:noFill/>
                        </a:ln>
                        <a:solidFill>
                          <a:schemeClr val="tx1"/>
                        </a:solidFill>
                        <a:effectLst/>
                        <a:latin typeface="Arial" pitchFamily="34" charset="0"/>
                        <a:cs typeface="Zar" pitchFamily="2" charset="-7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Pct val="85000"/>
                        <a:buFontTx/>
                        <a:buNone/>
                        <a:tabLst/>
                      </a:pPr>
                      <a:endParaRPr kumimoji="0" lang="en-US" sz="2400" b="1" i="0" u="none" strike="noStrike" cap="none" normalizeH="0" baseline="0" smtClean="0">
                        <a:ln>
                          <a:noFill/>
                        </a:ln>
                        <a:solidFill>
                          <a:schemeClr val="tx1"/>
                        </a:solidFill>
                        <a:effectLst/>
                        <a:latin typeface="Arial" pitchFamily="34" charset="0"/>
                        <a:cs typeface="Zar" pitchFamily="2" charset="-7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687388">
                <a:tc>
                  <a:txBody>
                    <a:bodyPr/>
                    <a:lstStyle/>
                    <a:p>
                      <a:pPr marL="0" marR="0" lvl="0" indent="0" algn="r" defTabSz="914400" rtl="1" eaLnBrk="1" fontAlgn="base" latinLnBrk="0" hangingPunct="1">
                        <a:lnSpc>
                          <a:spcPct val="100000"/>
                        </a:lnSpc>
                        <a:spcBef>
                          <a:spcPct val="20000"/>
                        </a:spcBef>
                        <a:spcAft>
                          <a:spcPct val="0"/>
                        </a:spcAft>
                        <a:buClrTx/>
                        <a:buSzPct val="85000"/>
                        <a:buFontTx/>
                        <a:buNone/>
                        <a:tabLst/>
                      </a:pPr>
                      <a:endParaRPr kumimoji="0" lang="en-US" sz="2400" b="1" i="0" u="none" strike="noStrike" cap="none" normalizeH="0" baseline="0" smtClean="0">
                        <a:ln>
                          <a:noFill/>
                        </a:ln>
                        <a:solidFill>
                          <a:schemeClr val="tx1"/>
                        </a:solidFill>
                        <a:effectLst/>
                        <a:latin typeface="Arial" pitchFamily="34" charset="0"/>
                        <a:cs typeface="Zar" pitchFamily="2" charset="-7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Pct val="85000"/>
                        <a:buFontTx/>
                        <a:buNone/>
                        <a:tabLst/>
                      </a:pPr>
                      <a:endParaRPr kumimoji="0" lang="en-US" sz="2400" b="1" i="0" u="none" strike="noStrike" cap="none" normalizeH="0" baseline="0" smtClean="0">
                        <a:ln>
                          <a:noFill/>
                        </a:ln>
                        <a:solidFill>
                          <a:schemeClr val="tx1"/>
                        </a:solidFill>
                        <a:effectLst/>
                        <a:latin typeface="Arial" pitchFamily="34" charset="0"/>
                        <a:cs typeface="Zar" pitchFamily="2" charset="-7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Pct val="85000"/>
                        <a:buFontTx/>
                        <a:buNone/>
                        <a:tabLst/>
                      </a:pPr>
                      <a:endParaRPr kumimoji="0" lang="en-US" sz="2400" b="1" i="0" u="none" strike="noStrike" cap="none" normalizeH="0" baseline="0" smtClean="0">
                        <a:ln>
                          <a:noFill/>
                        </a:ln>
                        <a:solidFill>
                          <a:schemeClr val="tx1"/>
                        </a:solidFill>
                        <a:effectLst/>
                        <a:latin typeface="Arial" pitchFamily="34" charset="0"/>
                        <a:cs typeface="Zar" pitchFamily="2" charset="-7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Pct val="85000"/>
                        <a:buFontTx/>
                        <a:buNone/>
                        <a:tabLst/>
                      </a:pPr>
                      <a:endParaRPr kumimoji="0" lang="en-US" sz="2400" b="1" i="0" u="none" strike="noStrike" cap="none" normalizeH="0" baseline="0" smtClean="0">
                        <a:ln>
                          <a:noFill/>
                        </a:ln>
                        <a:solidFill>
                          <a:schemeClr val="tx1"/>
                        </a:solidFill>
                        <a:effectLst/>
                        <a:latin typeface="Arial" pitchFamily="34" charset="0"/>
                        <a:cs typeface="Zar" pitchFamily="2" charset="-7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Pct val="85000"/>
                        <a:buFontTx/>
                        <a:buNone/>
                        <a:tabLst/>
                      </a:pPr>
                      <a:endParaRPr kumimoji="0" lang="en-US" sz="2400" b="1" i="0" u="none" strike="noStrike" cap="none" normalizeH="0" baseline="0" smtClean="0">
                        <a:ln>
                          <a:noFill/>
                        </a:ln>
                        <a:solidFill>
                          <a:schemeClr val="tx1"/>
                        </a:solidFill>
                        <a:effectLst/>
                        <a:latin typeface="Arial" pitchFamily="34" charset="0"/>
                        <a:cs typeface="Zar" pitchFamily="2" charset="-7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Pct val="85000"/>
                        <a:buFontTx/>
                        <a:buNone/>
                        <a:tabLst/>
                      </a:pPr>
                      <a:endParaRPr kumimoji="0" lang="en-US" sz="2400" b="1" i="0" u="none" strike="noStrike" cap="none" normalizeH="0" baseline="0" smtClean="0">
                        <a:ln>
                          <a:noFill/>
                        </a:ln>
                        <a:solidFill>
                          <a:schemeClr val="tx1"/>
                        </a:solidFill>
                        <a:effectLst/>
                        <a:latin typeface="Arial" pitchFamily="34" charset="0"/>
                        <a:cs typeface="Zar" pitchFamily="2" charset="-7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684213">
                <a:tc gridSpan="6">
                  <a:txBody>
                    <a:bodyPr/>
                    <a:lstStyle/>
                    <a:p>
                      <a:pPr marL="0" marR="0" lvl="0" indent="0" algn="r" defTabSz="914400" rtl="1" eaLnBrk="1" fontAlgn="base" latinLnBrk="0" hangingPunct="1">
                        <a:lnSpc>
                          <a:spcPct val="100000"/>
                        </a:lnSpc>
                        <a:spcBef>
                          <a:spcPct val="0"/>
                        </a:spcBef>
                        <a:spcAft>
                          <a:spcPct val="0"/>
                        </a:spcAft>
                        <a:buClrTx/>
                        <a:buSzPct val="85000"/>
                        <a:buFontTx/>
                        <a:buNone/>
                        <a:tabLst>
                          <a:tab pos="939800" algn="l"/>
                        </a:tabLst>
                      </a:pPr>
                      <a:r>
                        <a:rPr kumimoji="0" lang="fa-IR" sz="2400" b="1" i="0" u="none" strike="noStrike" cap="none" normalizeH="0" baseline="0" smtClean="0">
                          <a:ln>
                            <a:noFill/>
                          </a:ln>
                          <a:solidFill>
                            <a:schemeClr val="tx1"/>
                          </a:solidFill>
                          <a:effectLst/>
                          <a:latin typeface="Times New Roman" pitchFamily="18" charset="0"/>
                          <a:cs typeface="Times New Roman" pitchFamily="18" charset="0"/>
                        </a:rPr>
                        <a:t>جمع مبلغ به حروف</a:t>
                      </a:r>
                      <a:endParaRPr kumimoji="0" lang="en-US" sz="2400" b="1" i="0" u="none" strike="noStrike" cap="none" normalizeH="0" baseline="0" smtClean="0">
                        <a:ln>
                          <a:noFill/>
                        </a:ln>
                        <a:solidFill>
                          <a:schemeClr val="tx1"/>
                        </a:solidFill>
                        <a:effectLst/>
                        <a:latin typeface="Times New Roman" pitchFamily="18" charset="0"/>
                        <a:cs typeface="Times New Roman" pitchFamily="18" charset="0"/>
                      </a:endParaRPr>
                    </a:p>
                    <a:p>
                      <a:pPr marL="0" marR="0" lvl="0" indent="0" algn="r" defTabSz="914400" rtl="1" eaLnBrk="0" fontAlgn="base" latinLnBrk="0" hangingPunct="0">
                        <a:lnSpc>
                          <a:spcPct val="100000"/>
                        </a:lnSpc>
                        <a:spcBef>
                          <a:spcPct val="0"/>
                        </a:spcBef>
                        <a:spcAft>
                          <a:spcPct val="0"/>
                        </a:spcAft>
                        <a:buClrTx/>
                        <a:buSzPct val="85000"/>
                        <a:buFontTx/>
                        <a:buNone/>
                        <a:tabLst>
                          <a:tab pos="939800" algn="l"/>
                        </a:tabLst>
                      </a:pPr>
                      <a:r>
                        <a:rPr kumimoji="0" lang="fa-IR" sz="2400" b="1" i="0" u="none" strike="noStrike" cap="none" normalizeH="0" baseline="0" smtClean="0">
                          <a:ln>
                            <a:noFill/>
                          </a:ln>
                          <a:solidFill>
                            <a:schemeClr val="tx1"/>
                          </a:solidFill>
                          <a:effectLst/>
                          <a:latin typeface="Times New Roman" pitchFamily="18" charset="0"/>
                          <a:cs typeface="Times New Roman" pitchFamily="18" charset="0"/>
                        </a:rPr>
                        <a:t>          تهيه كننده                                                  تصويب</a:t>
                      </a:r>
                      <a:r>
                        <a:rPr kumimoji="0" lang="fa-IR" sz="2400" b="1" i="0" u="none" strike="noStrike" cap="none" normalizeH="0" baseline="0" smtClean="0">
                          <a:ln>
                            <a:noFill/>
                          </a:ln>
                          <a:solidFill>
                            <a:schemeClr val="tx1"/>
                          </a:solidFill>
                          <a:effectLst/>
                          <a:latin typeface="Times New Roman" pitchFamily="18" charset="0"/>
                          <a:ea typeface="Times New Roman" pitchFamily="18" charset="0"/>
                          <a:cs typeface="B Lotus" pitchFamily="2" charset="-78"/>
                        </a:rPr>
                        <a:t>‌</a:t>
                      </a:r>
                      <a:r>
                        <a:rPr kumimoji="0" lang="fa-IR" sz="2400" b="1" i="0" u="none" strike="noStrike" cap="none" normalizeH="0" baseline="0" smtClean="0">
                          <a:ln>
                            <a:noFill/>
                          </a:ln>
                          <a:solidFill>
                            <a:schemeClr val="tx1"/>
                          </a:solidFill>
                          <a:effectLst/>
                          <a:latin typeface="Times New Roman" pitchFamily="18" charset="0"/>
                          <a:cs typeface="Times New Roman" pitchFamily="18" charset="0"/>
                        </a:rPr>
                        <a:t>كننده</a:t>
                      </a:r>
                      <a:endParaRPr kumimoji="0" lang="fa-IR" sz="2400" b="1" i="0" u="none" strike="noStrike" cap="none" normalizeH="0" baseline="0" smtClean="0">
                        <a:ln>
                          <a:noFill/>
                        </a:ln>
                        <a:solidFill>
                          <a:schemeClr val="tx1"/>
                        </a:solidFill>
                        <a:effectLst/>
                        <a:latin typeface="Arial" pitchFamily="34" charset="0"/>
                        <a:cs typeface="Zar" pitchFamily="2" charset="-78"/>
                      </a:endParaRPr>
                    </a:p>
                  </a:txBody>
                  <a:tcPr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pPr rtl="1"/>
                      <a:endParaRPr lang="fa-IR"/>
                    </a:p>
                  </a:txBody>
                  <a:tcPr/>
                </a:tc>
                <a:tc hMerge="1">
                  <a:txBody>
                    <a:bodyPr/>
                    <a:lstStyle/>
                    <a:p>
                      <a:pPr rtl="1"/>
                      <a:endParaRPr lang="fa-IR"/>
                    </a:p>
                  </a:txBody>
                  <a:tcPr/>
                </a:tc>
                <a:tc hMerge="1">
                  <a:txBody>
                    <a:bodyPr/>
                    <a:lstStyle/>
                    <a:p>
                      <a:pPr rtl="1"/>
                      <a:endParaRPr lang="fa-IR"/>
                    </a:p>
                  </a:txBody>
                  <a:tcPr/>
                </a:tc>
                <a:tc hMerge="1">
                  <a:txBody>
                    <a:bodyPr/>
                    <a:lstStyle/>
                    <a:p>
                      <a:pPr rtl="1"/>
                      <a:endParaRPr lang="fa-IR"/>
                    </a:p>
                  </a:txBody>
                  <a:tcPr/>
                </a:tc>
                <a:tc hMerge="1">
                  <a:txBody>
                    <a:bodyPr/>
                    <a:lstStyle/>
                    <a:p>
                      <a:pPr rtl="1"/>
                      <a:endParaRPr lang="fa-IR"/>
                    </a:p>
                  </a:txBody>
                  <a:tcPr/>
                </a:tc>
                <a:extLst>
                  <a:ext uri="{0D108BD9-81ED-4DB2-BD59-A6C34878D82A}">
                    <a16:rowId xmlns:a16="http://schemas.microsoft.com/office/drawing/2014/main" val="10006"/>
                  </a:ext>
                </a:extLst>
              </a:tr>
            </a:tbl>
          </a:graphicData>
        </a:graphic>
      </p:graphicFrame>
      <p:sp>
        <p:nvSpPr>
          <p:cNvPr id="9" name="Footer Placeholder 8"/>
          <p:cNvSpPr>
            <a:spLocks noGrp="1"/>
          </p:cNvSpPr>
          <p:nvPr>
            <p:ph type="ftr" sz="quarter" idx="11"/>
          </p:nvPr>
        </p:nvSpPr>
        <p:spPr/>
        <p:txBody>
          <a:bodyPr/>
          <a:lstStyle/>
          <a:p>
            <a:endParaRPr kumimoji="0" lang="en-US" dirty="0"/>
          </a:p>
        </p:txBody>
      </p:sp>
    </p:spTree>
  </p:cSld>
  <p:clrMapOvr>
    <a:masterClrMapping/>
  </p:clrMapOvr>
</p:sld>
</file>

<file path=ppt/slides/slide14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12322" name="Rectangle 2"/>
          <p:cNvSpPr>
            <a:spLocks noGrp="1" noChangeArrowheads="1"/>
          </p:cNvSpPr>
          <p:nvPr>
            <p:ph type="title"/>
          </p:nvPr>
        </p:nvSpPr>
        <p:spPr>
          <a:xfrm>
            <a:off x="1116013" y="476250"/>
            <a:ext cx="7772400" cy="641350"/>
          </a:xfrm>
        </p:spPr>
        <p:txBody>
          <a:bodyPr/>
          <a:lstStyle/>
          <a:p>
            <a:r>
              <a:rPr lang="fa-IR" sz="3600" b="0"/>
              <a:t>نحوة ثبت فعاليتهاي مالي در دفتر روزنامه عمومي</a:t>
            </a:r>
            <a:endParaRPr lang="en-US" sz="3600" b="0"/>
          </a:p>
        </p:txBody>
      </p:sp>
      <p:sp>
        <p:nvSpPr>
          <p:cNvPr id="312323" name="Rectangle 3"/>
          <p:cNvSpPr>
            <a:spLocks noGrp="1" noChangeArrowheads="1"/>
          </p:cNvSpPr>
          <p:nvPr>
            <p:ph idx="1"/>
          </p:nvPr>
        </p:nvSpPr>
        <p:spPr>
          <a:xfrm>
            <a:off x="611188" y="1989138"/>
            <a:ext cx="7847012" cy="3306762"/>
          </a:xfrm>
        </p:spPr>
        <p:txBody>
          <a:bodyPr/>
          <a:lstStyle/>
          <a:p>
            <a:pPr>
              <a:buFontTx/>
              <a:buNone/>
            </a:pPr>
            <a:r>
              <a:rPr lang="fa-IR"/>
              <a:t>1ـ عنوان صفحه</a:t>
            </a:r>
          </a:p>
          <a:p>
            <a:pPr>
              <a:buFontTx/>
              <a:buNone/>
            </a:pPr>
            <a:r>
              <a:rPr lang="fa-IR"/>
              <a:t>معمولاً در بالاي هر صفحه نام دفتر و نام مؤسسه همراه با شماره صفحه قيد مي‌شود</a:t>
            </a:r>
          </a:p>
          <a:p>
            <a:pPr>
              <a:buFontTx/>
              <a:buNone/>
            </a:pPr>
            <a:r>
              <a:rPr lang="fa-IR"/>
              <a:t>2ـ ستون تاريخ</a:t>
            </a:r>
          </a:p>
          <a:p>
            <a:pPr>
              <a:buFontTx/>
              <a:buNone/>
            </a:pPr>
            <a:r>
              <a:rPr lang="fa-IR"/>
              <a:t>اين قسمت 2 ستون دارد، يكي مربوط به روز و ديگري مربوط به ماه </a:t>
            </a:r>
            <a:endParaRPr lang="en-US"/>
          </a:p>
        </p:txBody>
      </p:sp>
      <p:sp>
        <p:nvSpPr>
          <p:cNvPr id="4" name="Footer Placeholder 3"/>
          <p:cNvSpPr>
            <a:spLocks noGrp="1"/>
          </p:cNvSpPr>
          <p:nvPr>
            <p:ph type="ftr" sz="quarter" idx="11"/>
          </p:nvPr>
        </p:nvSpPr>
        <p:spPr/>
        <p:txBody>
          <a:bodyPr/>
          <a:lstStyle/>
          <a:p>
            <a:endParaRPr kumimoji="0" lang="en-US" dirty="0"/>
          </a:p>
        </p:txBody>
      </p:sp>
    </p:spTree>
  </p:cSld>
  <p:clrMapOvr>
    <a:masterClrMapping/>
  </p:clrMapOvr>
</p:sld>
</file>

<file path=ppt/slides/slide14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13346" name="Rectangle 2"/>
          <p:cNvSpPr>
            <a:spLocks noGrp="1" noChangeArrowheads="1"/>
          </p:cNvSpPr>
          <p:nvPr>
            <p:ph type="title"/>
          </p:nvPr>
        </p:nvSpPr>
        <p:spPr>
          <a:xfrm>
            <a:off x="6227763" y="404813"/>
            <a:ext cx="2493962" cy="762000"/>
          </a:xfrm>
        </p:spPr>
        <p:txBody>
          <a:bodyPr/>
          <a:lstStyle/>
          <a:p>
            <a:r>
              <a:rPr lang="fa-IR"/>
              <a:t>ستون شرح</a:t>
            </a:r>
            <a:endParaRPr lang="en-US"/>
          </a:p>
        </p:txBody>
      </p:sp>
      <p:sp>
        <p:nvSpPr>
          <p:cNvPr id="313347" name="Rectangle 3"/>
          <p:cNvSpPr>
            <a:spLocks noGrp="1" noChangeArrowheads="1"/>
          </p:cNvSpPr>
          <p:nvPr>
            <p:ph idx="1"/>
          </p:nvPr>
        </p:nvSpPr>
        <p:spPr>
          <a:xfrm>
            <a:off x="611188" y="1989138"/>
            <a:ext cx="7847012" cy="3497262"/>
          </a:xfrm>
        </p:spPr>
        <p:txBody>
          <a:bodyPr/>
          <a:lstStyle/>
          <a:p>
            <a:pPr>
              <a:buFontTx/>
              <a:buNone/>
            </a:pPr>
            <a:r>
              <a:rPr lang="fa-IR" sz="3600"/>
              <a:t>در منتهي‌اليه سمت راست ستون شرح نام حساب يا حسابهايي كه بدهكار شده‌اند درج مي‌شود در سطر بعد با كمي فاصله نام حساب يا حسابهايي كه بستانكار شده‌اند درج مي‌شود.</a:t>
            </a:r>
          </a:p>
          <a:p>
            <a:pPr>
              <a:buFontTx/>
              <a:buNone/>
            </a:pPr>
            <a:r>
              <a:rPr lang="fa-IR" sz="3600"/>
              <a:t>در سطر بعد از ابتداي سطر شرح مختصري از فعاليت مالي نوشته مي‌شود.</a:t>
            </a:r>
            <a:endParaRPr lang="en-US" sz="3600"/>
          </a:p>
        </p:txBody>
      </p:sp>
      <p:sp>
        <p:nvSpPr>
          <p:cNvPr id="4" name="Footer Placeholder 3"/>
          <p:cNvSpPr>
            <a:spLocks noGrp="1"/>
          </p:cNvSpPr>
          <p:nvPr>
            <p:ph type="ftr" sz="quarter" idx="11"/>
          </p:nvPr>
        </p:nvSpPr>
        <p:spPr/>
        <p:txBody>
          <a:bodyPr/>
          <a:lstStyle/>
          <a:p>
            <a:endParaRPr kumimoji="0" lang="en-US" dirty="0"/>
          </a:p>
        </p:txBody>
      </p:sp>
    </p:spTree>
  </p:cSld>
  <p:clrMapOvr>
    <a:masterClrMapping/>
  </p:clrMapOvr>
</p:sld>
</file>

<file path=ppt/slides/slide14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14370" name="Rectangle 2"/>
          <p:cNvSpPr>
            <a:spLocks noGrp="1" noChangeArrowheads="1"/>
          </p:cNvSpPr>
          <p:nvPr>
            <p:ph type="title"/>
          </p:nvPr>
        </p:nvSpPr>
        <p:spPr>
          <a:xfrm>
            <a:off x="5867400" y="476250"/>
            <a:ext cx="2854325" cy="762000"/>
          </a:xfrm>
        </p:spPr>
        <p:txBody>
          <a:bodyPr/>
          <a:lstStyle/>
          <a:p>
            <a:r>
              <a:rPr lang="fa-IR"/>
              <a:t>ستون عطف</a:t>
            </a:r>
            <a:endParaRPr lang="en-US"/>
          </a:p>
        </p:txBody>
      </p:sp>
      <p:sp>
        <p:nvSpPr>
          <p:cNvPr id="314371" name="Rectangle 3"/>
          <p:cNvSpPr>
            <a:spLocks noGrp="1" noChangeArrowheads="1"/>
          </p:cNvSpPr>
          <p:nvPr>
            <p:ph idx="1"/>
          </p:nvPr>
        </p:nvSpPr>
        <p:spPr>
          <a:xfrm>
            <a:off x="611188" y="1989138"/>
            <a:ext cx="7847012" cy="4111625"/>
          </a:xfrm>
        </p:spPr>
        <p:txBody>
          <a:bodyPr/>
          <a:lstStyle/>
          <a:p>
            <a:pPr>
              <a:buFontTx/>
              <a:buNone/>
            </a:pPr>
            <a:r>
              <a:rPr lang="fa-IR" sz="4400"/>
              <a:t>هرگاه مبالغ مندرج در هر حساب از دفتر روزنامه به دفتر كل منتقل گرديد، شماره حساب دفتر كل را در اين ستون درج مي‌كنند، تا نشان‌دهنده انجام عمليات انتقال به دفتر كل باشد.</a:t>
            </a:r>
            <a:endParaRPr lang="en-US" sz="4400"/>
          </a:p>
        </p:txBody>
      </p:sp>
      <p:sp>
        <p:nvSpPr>
          <p:cNvPr id="4" name="Footer Placeholder 3"/>
          <p:cNvSpPr>
            <a:spLocks noGrp="1"/>
          </p:cNvSpPr>
          <p:nvPr>
            <p:ph type="ftr" sz="quarter" idx="11"/>
          </p:nvPr>
        </p:nvSpPr>
        <p:spPr/>
        <p:txBody>
          <a:bodyPr/>
          <a:lstStyle/>
          <a:p>
            <a:endParaRPr kumimoji="0" lang="en-US" dirty="0"/>
          </a:p>
        </p:txBody>
      </p:sp>
    </p:spTree>
  </p:cSld>
  <p:clrMapOvr>
    <a:masterClrMapping/>
  </p:clrMapOvr>
</p:sld>
</file>

<file path=ppt/slides/slide14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15394" name="Rectangle 2"/>
          <p:cNvSpPr>
            <a:spLocks noGrp="1" noChangeArrowheads="1"/>
          </p:cNvSpPr>
          <p:nvPr>
            <p:ph type="title"/>
          </p:nvPr>
        </p:nvSpPr>
        <p:spPr>
          <a:xfrm>
            <a:off x="5867400" y="404813"/>
            <a:ext cx="2781300" cy="762000"/>
          </a:xfrm>
        </p:spPr>
        <p:txBody>
          <a:bodyPr/>
          <a:lstStyle/>
          <a:p>
            <a:r>
              <a:rPr lang="ar-SA"/>
              <a:t>ستون بدهكار</a:t>
            </a:r>
            <a:endParaRPr lang="en-US"/>
          </a:p>
        </p:txBody>
      </p:sp>
      <p:sp>
        <p:nvSpPr>
          <p:cNvPr id="315395" name="Rectangle 3"/>
          <p:cNvSpPr>
            <a:spLocks noGrp="1" noChangeArrowheads="1"/>
          </p:cNvSpPr>
          <p:nvPr>
            <p:ph idx="1"/>
          </p:nvPr>
        </p:nvSpPr>
        <p:spPr>
          <a:xfrm>
            <a:off x="539750" y="2781300"/>
            <a:ext cx="7847013" cy="1311275"/>
          </a:xfrm>
        </p:spPr>
        <p:txBody>
          <a:bodyPr/>
          <a:lstStyle/>
          <a:p>
            <a:r>
              <a:rPr lang="ar-SA" sz="4000"/>
              <a:t>دقيقاً در مقابل هر حساب بدهكار مبلغ مربوطه در ستون بدهكار درج مي‌گردد.</a:t>
            </a:r>
            <a:endParaRPr lang="en-US" sz="4000"/>
          </a:p>
        </p:txBody>
      </p:sp>
      <p:sp>
        <p:nvSpPr>
          <p:cNvPr id="4" name="Footer Placeholder 3"/>
          <p:cNvSpPr>
            <a:spLocks noGrp="1"/>
          </p:cNvSpPr>
          <p:nvPr>
            <p:ph type="ftr" sz="quarter" idx="11"/>
          </p:nvPr>
        </p:nvSpPr>
        <p:spPr/>
        <p:txBody>
          <a:bodyPr/>
          <a:lstStyle/>
          <a:p>
            <a:endParaRPr kumimoji="0" lang="en-US" dirty="0"/>
          </a:p>
        </p:txBody>
      </p:sp>
    </p:spTree>
  </p:cSld>
  <p:clrMapOvr>
    <a:masterClrMapping/>
  </p:clrMapOvr>
</p:sld>
</file>

<file path=ppt/slides/slide14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16418" name="Rectangle 2"/>
          <p:cNvSpPr>
            <a:spLocks noGrp="1" noChangeArrowheads="1"/>
          </p:cNvSpPr>
          <p:nvPr>
            <p:ph type="title"/>
          </p:nvPr>
        </p:nvSpPr>
        <p:spPr>
          <a:xfrm>
            <a:off x="5724525" y="476250"/>
            <a:ext cx="3070225" cy="762000"/>
          </a:xfrm>
        </p:spPr>
        <p:txBody>
          <a:bodyPr/>
          <a:lstStyle/>
          <a:p>
            <a:r>
              <a:rPr lang="ar-SA"/>
              <a:t>ستون بستانكار</a:t>
            </a:r>
            <a:endParaRPr lang="en-US"/>
          </a:p>
        </p:txBody>
      </p:sp>
      <p:sp>
        <p:nvSpPr>
          <p:cNvPr id="316419" name="Rectangle 3"/>
          <p:cNvSpPr>
            <a:spLocks noGrp="1" noChangeArrowheads="1"/>
          </p:cNvSpPr>
          <p:nvPr>
            <p:ph idx="1"/>
          </p:nvPr>
        </p:nvSpPr>
        <p:spPr>
          <a:xfrm>
            <a:off x="611188" y="1989138"/>
            <a:ext cx="7847012" cy="1311275"/>
          </a:xfrm>
        </p:spPr>
        <p:txBody>
          <a:bodyPr/>
          <a:lstStyle/>
          <a:p>
            <a:r>
              <a:rPr lang="ar-SA" sz="4000"/>
              <a:t>دقيقاً در مقابل هر حساب بستانكار مبلغ مربوطه در ستون بستانكار ثبت مي‌گردد.</a:t>
            </a:r>
            <a:endParaRPr lang="en-US" sz="4000"/>
          </a:p>
        </p:txBody>
      </p:sp>
      <p:sp>
        <p:nvSpPr>
          <p:cNvPr id="4" name="Footer Placeholder 3"/>
          <p:cNvSpPr>
            <a:spLocks noGrp="1"/>
          </p:cNvSpPr>
          <p:nvPr>
            <p:ph type="ftr" sz="quarter" idx="11"/>
          </p:nvPr>
        </p:nvSpPr>
        <p:spPr/>
        <p:txBody>
          <a:bodyPr/>
          <a:lstStyle/>
          <a:p>
            <a:endParaRPr kumimoji="0" lang="en-US" dirty="0"/>
          </a:p>
        </p:txBody>
      </p:sp>
    </p:spTree>
  </p:cSld>
  <p:clrMapOvr>
    <a:masterClrMapping/>
  </p:clrMapOvr>
</p:sld>
</file>

<file path=ppt/slides/slide14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17442" name="Rectangle 2"/>
          <p:cNvSpPr>
            <a:spLocks noGrp="1" noChangeArrowheads="1"/>
          </p:cNvSpPr>
          <p:nvPr>
            <p:ph type="title"/>
          </p:nvPr>
        </p:nvSpPr>
        <p:spPr>
          <a:xfrm>
            <a:off x="7451725" y="404813"/>
            <a:ext cx="1270000" cy="762000"/>
          </a:xfrm>
        </p:spPr>
        <p:txBody>
          <a:bodyPr/>
          <a:lstStyle/>
          <a:p>
            <a:r>
              <a:rPr lang="ar-SA"/>
              <a:t>نكته</a:t>
            </a:r>
            <a:endParaRPr lang="en-US"/>
          </a:p>
        </p:txBody>
      </p:sp>
      <p:sp>
        <p:nvSpPr>
          <p:cNvPr id="317443" name="Rectangle 3"/>
          <p:cNvSpPr>
            <a:spLocks noGrp="1" noChangeArrowheads="1"/>
          </p:cNvSpPr>
          <p:nvPr>
            <p:ph idx="1"/>
          </p:nvPr>
        </p:nvSpPr>
        <p:spPr>
          <a:xfrm>
            <a:off x="611188" y="1989138"/>
            <a:ext cx="7847012" cy="2530475"/>
          </a:xfrm>
        </p:spPr>
        <p:txBody>
          <a:bodyPr/>
          <a:lstStyle/>
          <a:p>
            <a:r>
              <a:rPr lang="ar-SA" sz="4000"/>
              <a:t>در ستون شرح الزاماً عناوين حساب‌هايي كه دفتر كل به كار رفته درج مي‌شود و نه اقلام خريداري مثلاً مي‌نويسيم «ملزومات اداري» و نه «حساب خودكار و مداد»</a:t>
            </a:r>
            <a:endParaRPr lang="en-US" sz="4000"/>
          </a:p>
        </p:txBody>
      </p:sp>
      <p:sp>
        <p:nvSpPr>
          <p:cNvPr id="4" name="Footer Placeholder 3"/>
          <p:cNvSpPr>
            <a:spLocks noGrp="1"/>
          </p:cNvSpPr>
          <p:nvPr>
            <p:ph type="ftr" sz="quarter" idx="11"/>
          </p:nvPr>
        </p:nvSpPr>
        <p:spPr/>
        <p:txBody>
          <a:bodyPr/>
          <a:lstStyle/>
          <a:p>
            <a:endParaRPr kumimoji="0" lang="en-US" dirty="0"/>
          </a:p>
        </p:txBody>
      </p:sp>
    </p:spTree>
  </p:cSld>
  <p:clrMapOvr>
    <a:masterClrMapping/>
  </p:clrMapOvr>
</p:sld>
</file>

<file path=ppt/slides/slide14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18466" name="Rectangle 2"/>
          <p:cNvSpPr>
            <a:spLocks noGrp="1" noChangeArrowheads="1"/>
          </p:cNvSpPr>
          <p:nvPr>
            <p:ph type="title"/>
          </p:nvPr>
        </p:nvSpPr>
        <p:spPr>
          <a:xfrm>
            <a:off x="7019925" y="404813"/>
            <a:ext cx="1701800" cy="762000"/>
          </a:xfrm>
        </p:spPr>
        <p:txBody>
          <a:bodyPr/>
          <a:lstStyle/>
          <a:p>
            <a:r>
              <a:rPr lang="ar-SA"/>
              <a:t>آرتيكل</a:t>
            </a:r>
            <a:endParaRPr lang="en-US"/>
          </a:p>
        </p:txBody>
      </p:sp>
      <p:sp>
        <p:nvSpPr>
          <p:cNvPr id="318467" name="Rectangle 3"/>
          <p:cNvSpPr>
            <a:spLocks noGrp="1" noChangeArrowheads="1"/>
          </p:cNvSpPr>
          <p:nvPr>
            <p:ph idx="1"/>
          </p:nvPr>
        </p:nvSpPr>
        <p:spPr>
          <a:xfrm>
            <a:off x="611188" y="1989138"/>
            <a:ext cx="7847012" cy="3384550"/>
          </a:xfrm>
        </p:spPr>
        <p:txBody>
          <a:bodyPr/>
          <a:lstStyle/>
          <a:p>
            <a:r>
              <a:rPr lang="ar-SA" sz="4000"/>
              <a:t>هر ثبت فعاليت‌ مالي در دفتر روزنامه </a:t>
            </a:r>
            <a:r>
              <a:rPr lang="fa-IR" sz="4000"/>
              <a:t>انواع : 1- </a:t>
            </a:r>
            <a:r>
              <a:rPr lang="ar-SA" sz="4000"/>
              <a:t>ساده</a:t>
            </a:r>
          </a:p>
          <a:p>
            <a:r>
              <a:rPr lang="ar-SA" sz="4000"/>
              <a:t>يك حساب بدهكار يك حساب بستانكار </a:t>
            </a:r>
            <a:r>
              <a:rPr lang="fa-IR" sz="4000"/>
              <a:t>2- </a:t>
            </a:r>
            <a:r>
              <a:rPr lang="ar-SA" sz="4000"/>
              <a:t>مركب</a:t>
            </a:r>
          </a:p>
          <a:p>
            <a:r>
              <a:rPr lang="ar-SA" sz="4000"/>
              <a:t>بيش از يك حساب بدهكار يا بستانكار</a:t>
            </a:r>
            <a:endParaRPr lang="en-US" sz="4000"/>
          </a:p>
        </p:txBody>
      </p:sp>
      <p:sp>
        <p:nvSpPr>
          <p:cNvPr id="4" name="Footer Placeholder 3"/>
          <p:cNvSpPr>
            <a:spLocks noGrp="1"/>
          </p:cNvSpPr>
          <p:nvPr>
            <p:ph type="ftr" sz="quarter" idx="11"/>
          </p:nvPr>
        </p:nvSpPr>
        <p:spPr/>
        <p:txBody>
          <a:bodyPr/>
          <a:lstStyle/>
          <a:p>
            <a:endParaRPr kumimoji="0" lang="en-US" dirty="0"/>
          </a:p>
        </p:txBody>
      </p:sp>
    </p:spTree>
  </p:cSld>
  <p:clrMapOvr>
    <a:masterClrMapping/>
  </p:clrMapOvr>
</p:sld>
</file>

<file path=ppt/slides/slide14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19490" name="Rectangle 2"/>
          <p:cNvSpPr>
            <a:spLocks noGrp="1" noChangeArrowheads="1"/>
          </p:cNvSpPr>
          <p:nvPr>
            <p:ph type="title"/>
          </p:nvPr>
        </p:nvSpPr>
        <p:spPr>
          <a:xfrm>
            <a:off x="1093788" y="298450"/>
            <a:ext cx="7772400" cy="1128713"/>
          </a:xfrm>
        </p:spPr>
        <p:txBody>
          <a:bodyPr/>
          <a:lstStyle/>
          <a:p>
            <a:pPr algn="ctr"/>
            <a:r>
              <a:rPr lang="ar-SA" sz="4000"/>
              <a:t>مثال: آرتيكل ساده</a:t>
            </a:r>
            <a:r>
              <a:rPr lang="en-US" sz="4000"/>
              <a:t/>
            </a:r>
            <a:br>
              <a:rPr lang="en-US" sz="4000"/>
            </a:br>
            <a:r>
              <a:rPr lang="ar-SA" sz="2800"/>
              <a:t>دفتر روزنامه مؤسسه آلفا		صفحه 1</a:t>
            </a:r>
            <a:endParaRPr lang="en-US" sz="2800"/>
          </a:p>
        </p:txBody>
      </p:sp>
      <p:sp>
        <p:nvSpPr>
          <p:cNvPr id="319491" name="Line 3"/>
          <p:cNvSpPr>
            <a:spLocks noChangeShapeType="1"/>
          </p:cNvSpPr>
          <p:nvPr/>
        </p:nvSpPr>
        <p:spPr bwMode="auto">
          <a:xfrm>
            <a:off x="8866188" y="1970088"/>
            <a:ext cx="0" cy="0"/>
          </a:xfrm>
          <a:prstGeom prst="line">
            <a:avLst/>
          </a:prstGeom>
          <a:noFill/>
          <a:ln w="12700" cap="rnd">
            <a:solidFill>
              <a:srgbClr val="000000"/>
            </a:solidFill>
            <a:round/>
            <a:headEnd/>
            <a:tailEnd/>
          </a:ln>
          <a:effectLst/>
        </p:spPr>
        <p:txBody>
          <a:bodyPr/>
          <a:lstStyle/>
          <a:p>
            <a:endParaRPr lang="fa-IR"/>
          </a:p>
        </p:txBody>
      </p:sp>
      <p:sp>
        <p:nvSpPr>
          <p:cNvPr id="319492" name="Line 4"/>
          <p:cNvSpPr>
            <a:spLocks noChangeShapeType="1"/>
          </p:cNvSpPr>
          <p:nvPr/>
        </p:nvSpPr>
        <p:spPr bwMode="auto">
          <a:xfrm>
            <a:off x="8866188" y="1970088"/>
            <a:ext cx="0" cy="0"/>
          </a:xfrm>
          <a:prstGeom prst="line">
            <a:avLst/>
          </a:prstGeom>
          <a:noFill/>
          <a:ln w="12700" cap="rnd">
            <a:solidFill>
              <a:srgbClr val="000000"/>
            </a:solidFill>
            <a:round/>
            <a:headEnd/>
            <a:tailEnd/>
          </a:ln>
          <a:effectLst/>
        </p:spPr>
        <p:txBody>
          <a:bodyPr/>
          <a:lstStyle/>
          <a:p>
            <a:endParaRPr lang="fa-IR"/>
          </a:p>
        </p:txBody>
      </p:sp>
      <p:graphicFrame>
        <p:nvGraphicFramePr>
          <p:cNvPr id="319547" name="Group 59"/>
          <p:cNvGraphicFramePr>
            <a:graphicFrameLocks noGrp="1"/>
          </p:cNvGraphicFramePr>
          <p:nvPr/>
        </p:nvGraphicFramePr>
        <p:xfrm>
          <a:off x="276225" y="1844675"/>
          <a:ext cx="8410575" cy="4354513"/>
        </p:xfrm>
        <a:graphic>
          <a:graphicData uri="http://schemas.openxmlformats.org/drawingml/2006/table">
            <a:tbl>
              <a:tblPr rtl="1"/>
              <a:tblGrid>
                <a:gridCol w="658812">
                  <a:extLst>
                    <a:ext uri="{9D8B030D-6E8A-4147-A177-3AD203B41FA5}">
                      <a16:colId xmlns:a16="http://schemas.microsoft.com/office/drawing/2014/main" val="20000"/>
                    </a:ext>
                  </a:extLst>
                </a:gridCol>
                <a:gridCol w="576263">
                  <a:extLst>
                    <a:ext uri="{9D8B030D-6E8A-4147-A177-3AD203B41FA5}">
                      <a16:colId xmlns:a16="http://schemas.microsoft.com/office/drawing/2014/main" val="20001"/>
                    </a:ext>
                  </a:extLst>
                </a:gridCol>
                <a:gridCol w="3946525">
                  <a:extLst>
                    <a:ext uri="{9D8B030D-6E8A-4147-A177-3AD203B41FA5}">
                      <a16:colId xmlns:a16="http://schemas.microsoft.com/office/drawing/2014/main" val="20002"/>
                    </a:ext>
                  </a:extLst>
                </a:gridCol>
                <a:gridCol w="949325">
                  <a:extLst>
                    <a:ext uri="{9D8B030D-6E8A-4147-A177-3AD203B41FA5}">
                      <a16:colId xmlns:a16="http://schemas.microsoft.com/office/drawing/2014/main" val="20003"/>
                    </a:ext>
                  </a:extLst>
                </a:gridCol>
                <a:gridCol w="1223962">
                  <a:extLst>
                    <a:ext uri="{9D8B030D-6E8A-4147-A177-3AD203B41FA5}">
                      <a16:colId xmlns:a16="http://schemas.microsoft.com/office/drawing/2014/main" val="20004"/>
                    </a:ext>
                  </a:extLst>
                </a:gridCol>
                <a:gridCol w="1055688">
                  <a:extLst>
                    <a:ext uri="{9D8B030D-6E8A-4147-A177-3AD203B41FA5}">
                      <a16:colId xmlns:a16="http://schemas.microsoft.com/office/drawing/2014/main" val="20005"/>
                    </a:ext>
                  </a:extLst>
                </a:gridCol>
              </a:tblGrid>
              <a:tr h="771525">
                <a:tc gridSpan="2">
                  <a:txBody>
                    <a:bodyPr/>
                    <a:lstStyle/>
                    <a:p>
                      <a:pPr marL="0" marR="0" lvl="0" indent="0" algn="ctr" defTabSz="914400" rtl="1" eaLnBrk="1" fontAlgn="base" latinLnBrk="0" hangingPunct="1">
                        <a:lnSpc>
                          <a:spcPct val="100000"/>
                        </a:lnSpc>
                        <a:spcBef>
                          <a:spcPct val="0"/>
                        </a:spcBef>
                        <a:spcAft>
                          <a:spcPct val="0"/>
                        </a:spcAft>
                        <a:buClrTx/>
                        <a:buSzPct val="85000"/>
                        <a:buFontTx/>
                        <a:buNone/>
                        <a:tabLst/>
                      </a:pPr>
                      <a:r>
                        <a:rPr kumimoji="0" lang="ar-SA" sz="2000" b="1" i="0" u="none" strike="noStrike" cap="none" normalizeH="0" baseline="0" smtClean="0">
                          <a:ln>
                            <a:noFill/>
                          </a:ln>
                          <a:solidFill>
                            <a:schemeClr val="tx1"/>
                          </a:solidFill>
                          <a:effectLst/>
                          <a:latin typeface="Times New Roman" pitchFamily="18" charset="0"/>
                          <a:ea typeface="Times New Roman" pitchFamily="18" charset="0"/>
                          <a:cs typeface="Lotus" pitchFamily="2" charset="-78"/>
                        </a:rPr>
                        <a:t>تاريخ</a:t>
                      </a:r>
                      <a:endParaRPr kumimoji="0" lang="ar-SA" sz="2000" b="1" i="0" u="none" strike="noStrike" cap="none" normalizeH="0" baseline="0" smtClean="0">
                        <a:ln>
                          <a:noFill/>
                        </a:ln>
                        <a:solidFill>
                          <a:schemeClr val="tx1"/>
                        </a:solidFill>
                        <a:effectLst/>
                        <a:latin typeface="Arial" pitchFamily="34" charset="0"/>
                        <a:ea typeface="Times New Roman" pitchFamily="18" charset="0"/>
                        <a:cs typeface="Lotus" pitchFamily="2" charset="-78"/>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hMerge="1">
                  <a:txBody>
                    <a:bodyPr/>
                    <a:lstStyle/>
                    <a:p>
                      <a:pPr rtl="1"/>
                      <a:endParaRPr lang="fa-IR"/>
                    </a:p>
                  </a:txBody>
                  <a:tcPr/>
                </a:tc>
                <a:tc>
                  <a:txBody>
                    <a:bodyPr/>
                    <a:lstStyle/>
                    <a:p>
                      <a:pPr marL="0" marR="0" lvl="0" indent="0" algn="ctr" defTabSz="914400" rtl="1" eaLnBrk="1" fontAlgn="base" latinLnBrk="0" hangingPunct="1">
                        <a:lnSpc>
                          <a:spcPct val="100000"/>
                        </a:lnSpc>
                        <a:spcBef>
                          <a:spcPct val="0"/>
                        </a:spcBef>
                        <a:spcAft>
                          <a:spcPct val="0"/>
                        </a:spcAft>
                        <a:buClrTx/>
                        <a:buSzPct val="85000"/>
                        <a:buFontTx/>
                        <a:buNone/>
                        <a:tabLst/>
                      </a:pPr>
                      <a:r>
                        <a:rPr kumimoji="0" lang="ar-SA" sz="2000" b="1" i="0" u="none" strike="noStrike" cap="none" normalizeH="0" baseline="0" smtClean="0">
                          <a:ln>
                            <a:noFill/>
                          </a:ln>
                          <a:solidFill>
                            <a:schemeClr val="tx1"/>
                          </a:solidFill>
                          <a:effectLst/>
                          <a:latin typeface="Times New Roman" pitchFamily="18" charset="0"/>
                          <a:ea typeface="Times New Roman" pitchFamily="18" charset="0"/>
                          <a:cs typeface="Lotus" pitchFamily="2" charset="-78"/>
                        </a:rPr>
                        <a:t>شرح</a:t>
                      </a:r>
                      <a:endParaRPr kumimoji="0" lang="ar-SA" sz="2000" b="1" i="0" u="none" strike="noStrike" cap="none" normalizeH="0" baseline="0" smtClean="0">
                        <a:ln>
                          <a:noFill/>
                        </a:ln>
                        <a:solidFill>
                          <a:schemeClr val="tx1"/>
                        </a:solidFill>
                        <a:effectLst/>
                        <a:latin typeface="Arial" pitchFamily="34" charset="0"/>
                        <a:ea typeface="Times New Roman" pitchFamily="18" charset="0"/>
                        <a:cs typeface="Lotus" pitchFamily="2" charset="-78"/>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r" defTabSz="914400" rtl="1" eaLnBrk="1" fontAlgn="base" latinLnBrk="0" hangingPunct="1">
                        <a:lnSpc>
                          <a:spcPct val="100000"/>
                        </a:lnSpc>
                        <a:spcBef>
                          <a:spcPct val="0"/>
                        </a:spcBef>
                        <a:spcAft>
                          <a:spcPct val="0"/>
                        </a:spcAft>
                        <a:buClrTx/>
                        <a:buSzPct val="85000"/>
                        <a:buFontTx/>
                        <a:buNone/>
                        <a:tabLst/>
                      </a:pPr>
                      <a:r>
                        <a:rPr kumimoji="0" lang="ar-SA" sz="2000" b="1" i="0" u="none" strike="noStrike" cap="none" normalizeH="0" baseline="0" smtClean="0">
                          <a:ln>
                            <a:noFill/>
                          </a:ln>
                          <a:solidFill>
                            <a:schemeClr val="tx1"/>
                          </a:solidFill>
                          <a:effectLst/>
                          <a:latin typeface="Times New Roman" pitchFamily="18" charset="0"/>
                          <a:cs typeface="Lotus" pitchFamily="2" charset="-78"/>
                        </a:rPr>
                        <a:t>عطف</a:t>
                      </a:r>
                      <a:endParaRPr kumimoji="0" lang="en-US" sz="2000" b="1" i="0" u="none" strike="noStrike" cap="none" normalizeH="0" baseline="0" smtClean="0">
                        <a:ln>
                          <a:noFill/>
                        </a:ln>
                        <a:solidFill>
                          <a:schemeClr val="tx1"/>
                        </a:solidFill>
                        <a:effectLst/>
                        <a:latin typeface="Times New Roman" pitchFamily="18" charset="0"/>
                        <a:cs typeface="Lotus" pitchFamily="2" charset="-78"/>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gridSpan="2">
                  <a:txBody>
                    <a:bodyPr/>
                    <a:lstStyle/>
                    <a:p>
                      <a:pPr marL="0" marR="0" lvl="0" indent="0" algn="ctr" defTabSz="914400" rtl="1" eaLnBrk="1" fontAlgn="base" latinLnBrk="0" hangingPunct="1">
                        <a:lnSpc>
                          <a:spcPct val="100000"/>
                        </a:lnSpc>
                        <a:spcBef>
                          <a:spcPct val="0"/>
                        </a:spcBef>
                        <a:spcAft>
                          <a:spcPct val="0"/>
                        </a:spcAft>
                        <a:buClrTx/>
                        <a:buSzPct val="85000"/>
                        <a:buFontTx/>
                        <a:buNone/>
                        <a:tabLst/>
                      </a:pPr>
                      <a:r>
                        <a:rPr kumimoji="0" lang="ar-SA" sz="2000" b="1" i="0" u="none" strike="noStrike" cap="none" normalizeH="0" baseline="0" smtClean="0">
                          <a:ln>
                            <a:noFill/>
                          </a:ln>
                          <a:solidFill>
                            <a:schemeClr val="tx1"/>
                          </a:solidFill>
                          <a:effectLst/>
                          <a:latin typeface="Times New Roman" pitchFamily="18" charset="0"/>
                          <a:ea typeface="Times New Roman" pitchFamily="18" charset="0"/>
                          <a:cs typeface="Lotus" pitchFamily="2" charset="-78"/>
                        </a:rPr>
                        <a:t>بستانكار</a:t>
                      </a:r>
                      <a:endParaRPr kumimoji="0" lang="ar-SA" sz="2000" b="1" i="0" u="none" strike="noStrike" cap="none" normalizeH="0" baseline="0" smtClean="0">
                        <a:ln>
                          <a:noFill/>
                        </a:ln>
                        <a:solidFill>
                          <a:schemeClr val="tx1"/>
                        </a:solidFill>
                        <a:effectLst/>
                        <a:latin typeface="Arial" pitchFamily="34" charset="0"/>
                        <a:ea typeface="Times New Roman" pitchFamily="18" charset="0"/>
                        <a:cs typeface="Lotus" pitchFamily="2" charset="-78"/>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hMerge="1">
                  <a:txBody>
                    <a:bodyPr/>
                    <a:lstStyle/>
                    <a:p>
                      <a:pPr rtl="1"/>
                      <a:endParaRPr lang="fa-IR"/>
                    </a:p>
                  </a:txBody>
                  <a:tcPr/>
                </a:tc>
                <a:extLst>
                  <a:ext uri="{0D108BD9-81ED-4DB2-BD59-A6C34878D82A}">
                    <a16:rowId xmlns:a16="http://schemas.microsoft.com/office/drawing/2014/main" val="10000"/>
                  </a:ext>
                </a:extLst>
              </a:tr>
              <a:tr h="773113">
                <a:tc>
                  <a:txBody>
                    <a:bodyPr/>
                    <a:lstStyle/>
                    <a:p>
                      <a:pPr marL="0" marR="0" lvl="0" indent="0" algn="ctr" defTabSz="914400" rtl="1" eaLnBrk="1" fontAlgn="base" latinLnBrk="0" hangingPunct="1">
                        <a:lnSpc>
                          <a:spcPct val="100000"/>
                        </a:lnSpc>
                        <a:spcBef>
                          <a:spcPct val="0"/>
                        </a:spcBef>
                        <a:spcAft>
                          <a:spcPct val="0"/>
                        </a:spcAft>
                        <a:buClrTx/>
                        <a:buSzPct val="85000"/>
                        <a:buFontTx/>
                        <a:buNone/>
                        <a:tabLst/>
                      </a:pPr>
                      <a:r>
                        <a:rPr kumimoji="0" lang="ar-SA" sz="2000" b="1" i="0" u="none" strike="noStrike" cap="none" normalizeH="0" baseline="0" smtClean="0">
                          <a:ln>
                            <a:noFill/>
                          </a:ln>
                          <a:solidFill>
                            <a:schemeClr val="tx1"/>
                          </a:solidFill>
                          <a:effectLst/>
                          <a:latin typeface="Times New Roman" pitchFamily="18" charset="0"/>
                          <a:ea typeface="Times New Roman" pitchFamily="18" charset="0"/>
                          <a:cs typeface="Lotus" pitchFamily="2" charset="-78"/>
                        </a:rPr>
                        <a:t>5</a:t>
                      </a:r>
                      <a:endParaRPr kumimoji="0" lang="ar-SA" sz="2000" b="1" i="0" u="none" strike="noStrike" cap="none" normalizeH="0" baseline="0" smtClean="0">
                        <a:ln>
                          <a:noFill/>
                        </a:ln>
                        <a:solidFill>
                          <a:schemeClr val="tx1"/>
                        </a:solidFill>
                        <a:effectLst/>
                        <a:latin typeface="Arial" pitchFamily="34" charset="0"/>
                        <a:ea typeface="Times New Roman" pitchFamily="18" charset="0"/>
                        <a:cs typeface="Lotus" pitchFamily="2" charset="-78"/>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p>
                      <a:pPr marL="0" marR="0" lvl="0" indent="0" algn="ctr" defTabSz="914400" rtl="1" eaLnBrk="1" fontAlgn="base" latinLnBrk="0" hangingPunct="1">
                        <a:lnSpc>
                          <a:spcPct val="100000"/>
                        </a:lnSpc>
                        <a:spcBef>
                          <a:spcPct val="0"/>
                        </a:spcBef>
                        <a:spcAft>
                          <a:spcPct val="0"/>
                        </a:spcAft>
                        <a:buClrTx/>
                        <a:buSzPct val="85000"/>
                        <a:buFontTx/>
                        <a:buNone/>
                        <a:tabLst/>
                      </a:pPr>
                      <a:r>
                        <a:rPr kumimoji="0" lang="ar-SA" sz="2000" b="1" i="0" u="none" strike="noStrike" cap="none" normalizeH="0" baseline="0" smtClean="0">
                          <a:ln>
                            <a:noFill/>
                          </a:ln>
                          <a:solidFill>
                            <a:schemeClr val="tx1"/>
                          </a:solidFill>
                          <a:effectLst/>
                          <a:latin typeface="Times New Roman" pitchFamily="18" charset="0"/>
                          <a:ea typeface="Times New Roman" pitchFamily="18" charset="0"/>
                          <a:cs typeface="Lotus" pitchFamily="2" charset="-78"/>
                        </a:rPr>
                        <a:t>7</a:t>
                      </a:r>
                      <a:endParaRPr kumimoji="0" lang="ar-SA" sz="2000" b="1" i="0" u="none" strike="noStrike" cap="none" normalizeH="0" baseline="0" smtClean="0">
                        <a:ln>
                          <a:noFill/>
                        </a:ln>
                        <a:solidFill>
                          <a:schemeClr val="tx1"/>
                        </a:solidFill>
                        <a:effectLst/>
                        <a:latin typeface="Arial" pitchFamily="34" charset="0"/>
                        <a:ea typeface="Times New Roman" pitchFamily="18" charset="0"/>
                        <a:cs typeface="Lotus" pitchFamily="2" charset="-78"/>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1" eaLnBrk="1" fontAlgn="base" latinLnBrk="0" hangingPunct="1">
                        <a:lnSpc>
                          <a:spcPct val="100000"/>
                        </a:lnSpc>
                        <a:spcBef>
                          <a:spcPct val="0"/>
                        </a:spcBef>
                        <a:spcAft>
                          <a:spcPct val="0"/>
                        </a:spcAft>
                        <a:buClrTx/>
                        <a:buSzPct val="85000"/>
                        <a:buFontTx/>
                        <a:buNone/>
                        <a:tabLst/>
                      </a:pPr>
                      <a:r>
                        <a:rPr kumimoji="0" lang="ar-SA" sz="2000" b="1" i="0" u="none" strike="noStrike" cap="none" normalizeH="0" baseline="0" smtClean="0">
                          <a:ln>
                            <a:noFill/>
                          </a:ln>
                          <a:solidFill>
                            <a:schemeClr val="tx1"/>
                          </a:solidFill>
                          <a:effectLst/>
                          <a:latin typeface="Times New Roman" pitchFamily="18" charset="0"/>
                          <a:ea typeface="Times New Roman" pitchFamily="18" charset="0"/>
                          <a:cs typeface="Lotus" pitchFamily="2" charset="-78"/>
                        </a:rPr>
                        <a:t>صندوق</a:t>
                      </a:r>
                      <a:endParaRPr kumimoji="0" lang="ar-SA" sz="2000" b="1" i="0" u="none" strike="noStrike" cap="none" normalizeH="0" baseline="0" smtClean="0">
                        <a:ln>
                          <a:noFill/>
                        </a:ln>
                        <a:solidFill>
                          <a:schemeClr val="tx1"/>
                        </a:solidFill>
                        <a:effectLst/>
                        <a:latin typeface="Arial" pitchFamily="34" charset="0"/>
                        <a:ea typeface="Times New Roman" pitchFamily="18" charset="0"/>
                        <a:cs typeface="Lotus" pitchFamily="2" charset="-78"/>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p>
                      <a:pPr marL="0" marR="0" lvl="0" indent="0" algn="ctr" defTabSz="914400" rtl="1" eaLnBrk="1" fontAlgn="base" latinLnBrk="0" hangingPunct="1">
                        <a:lnSpc>
                          <a:spcPct val="100000"/>
                        </a:lnSpc>
                        <a:spcBef>
                          <a:spcPct val="0"/>
                        </a:spcBef>
                        <a:spcAft>
                          <a:spcPct val="0"/>
                        </a:spcAft>
                        <a:buClrTx/>
                        <a:buSzPct val="85000"/>
                        <a:buFontTx/>
                        <a:buNone/>
                        <a:tabLst/>
                      </a:pPr>
                      <a:r>
                        <a:rPr kumimoji="0" lang="ar-SA" sz="2000" b="1" i="0" u="none" strike="noStrike" cap="none" normalizeH="0" baseline="0" smtClean="0">
                          <a:ln>
                            <a:noFill/>
                          </a:ln>
                          <a:solidFill>
                            <a:schemeClr val="tx1"/>
                          </a:solidFill>
                          <a:effectLst/>
                          <a:latin typeface="Times New Roman" pitchFamily="18" charset="0"/>
                          <a:ea typeface="Times New Roman" pitchFamily="18" charset="0"/>
                          <a:cs typeface="Lotus" pitchFamily="2" charset="-78"/>
                        </a:rPr>
                        <a:t>101</a:t>
                      </a:r>
                      <a:endParaRPr kumimoji="0" lang="ar-SA" sz="2000" b="1" i="0" u="none" strike="noStrike" cap="none" normalizeH="0" baseline="0" smtClean="0">
                        <a:ln>
                          <a:noFill/>
                        </a:ln>
                        <a:solidFill>
                          <a:schemeClr val="tx1"/>
                        </a:solidFill>
                        <a:effectLst/>
                        <a:latin typeface="Arial" pitchFamily="34" charset="0"/>
                        <a:ea typeface="Times New Roman" pitchFamily="18" charset="0"/>
                        <a:cs typeface="Lotus" pitchFamily="2" charset="-78"/>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p>
                      <a:pPr marL="0" marR="0" lvl="0" indent="0" algn="ctr" defTabSz="914400" rtl="1" eaLnBrk="1" fontAlgn="base" latinLnBrk="0" hangingPunct="1">
                        <a:lnSpc>
                          <a:spcPct val="100000"/>
                        </a:lnSpc>
                        <a:spcBef>
                          <a:spcPct val="0"/>
                        </a:spcBef>
                        <a:spcAft>
                          <a:spcPct val="0"/>
                        </a:spcAft>
                        <a:buClrTx/>
                        <a:buSzPct val="85000"/>
                        <a:buFontTx/>
                        <a:buNone/>
                        <a:tabLst/>
                      </a:pPr>
                      <a:r>
                        <a:rPr kumimoji="0" lang="ar-SA" sz="2000" b="1" i="0" u="none" strike="noStrike" cap="none" normalizeH="0" baseline="0" smtClean="0">
                          <a:ln>
                            <a:noFill/>
                          </a:ln>
                          <a:solidFill>
                            <a:schemeClr val="tx1"/>
                          </a:solidFill>
                          <a:effectLst/>
                          <a:latin typeface="Times New Roman" pitchFamily="18" charset="0"/>
                          <a:ea typeface="Times New Roman" pitchFamily="18" charset="0"/>
                          <a:cs typeface="Lotus" pitchFamily="2" charset="-78"/>
                        </a:rPr>
                        <a:t>10.000</a:t>
                      </a:r>
                      <a:endParaRPr kumimoji="0" lang="ar-SA" sz="2000" b="1" i="0" u="none" strike="noStrike" cap="none" normalizeH="0" baseline="0" smtClean="0">
                        <a:ln>
                          <a:noFill/>
                        </a:ln>
                        <a:solidFill>
                          <a:schemeClr val="tx1"/>
                        </a:solidFill>
                        <a:effectLst/>
                        <a:latin typeface="Arial" pitchFamily="34" charset="0"/>
                        <a:ea typeface="Times New Roman" pitchFamily="18" charset="0"/>
                        <a:cs typeface="Lotus" pitchFamily="2" charset="-78"/>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Pct val="85000"/>
                        <a:buFontTx/>
                        <a:buNone/>
                        <a:tabLst/>
                      </a:pPr>
                      <a:endParaRPr kumimoji="0" lang="en-US" sz="20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noFill/>
                  </a:tcPr>
                </a:tc>
                <a:extLst>
                  <a:ext uri="{0D108BD9-81ED-4DB2-BD59-A6C34878D82A}">
                    <a16:rowId xmlns:a16="http://schemas.microsoft.com/office/drawing/2014/main" val="10001"/>
                  </a:ext>
                </a:extLst>
              </a:tr>
              <a:tr h="771525">
                <a:tc>
                  <a:txBody>
                    <a:bodyPr/>
                    <a:lstStyle/>
                    <a:p>
                      <a:pPr marL="0" marR="0" lvl="0" indent="0" algn="r" defTabSz="914400" rtl="1" eaLnBrk="1" fontAlgn="base" latinLnBrk="0" hangingPunct="1">
                        <a:lnSpc>
                          <a:spcPct val="100000"/>
                        </a:lnSpc>
                        <a:spcBef>
                          <a:spcPct val="20000"/>
                        </a:spcBef>
                        <a:spcAft>
                          <a:spcPct val="0"/>
                        </a:spcAft>
                        <a:buClrTx/>
                        <a:buSzPct val="85000"/>
                        <a:buFontTx/>
                        <a:buNone/>
                        <a:tabLst/>
                      </a:pPr>
                      <a:endParaRPr kumimoji="0" lang="en-US" sz="20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Pct val="85000"/>
                        <a:buFontTx/>
                        <a:buNone/>
                        <a:tabLst/>
                      </a:pPr>
                      <a:endParaRPr kumimoji="0" lang="en-US" sz="20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1" eaLnBrk="1" fontAlgn="base" latinLnBrk="0" hangingPunct="1">
                        <a:lnSpc>
                          <a:spcPct val="100000"/>
                        </a:lnSpc>
                        <a:spcBef>
                          <a:spcPct val="0"/>
                        </a:spcBef>
                        <a:spcAft>
                          <a:spcPct val="0"/>
                        </a:spcAft>
                        <a:buClrTx/>
                        <a:buSzPct val="85000"/>
                        <a:buFontTx/>
                        <a:buNone/>
                        <a:tabLst/>
                      </a:pPr>
                      <a:r>
                        <a:rPr kumimoji="0" lang="ar-SA" sz="2000" b="1" i="0" u="none" strike="noStrike" cap="none" normalizeH="0" baseline="0" smtClean="0">
                          <a:ln>
                            <a:noFill/>
                          </a:ln>
                          <a:solidFill>
                            <a:schemeClr val="tx1"/>
                          </a:solidFill>
                          <a:effectLst/>
                          <a:latin typeface="Times New Roman" pitchFamily="18" charset="0"/>
                          <a:ea typeface="Times New Roman" pitchFamily="18" charset="0"/>
                          <a:cs typeface="Lotus" pitchFamily="2" charset="-78"/>
                        </a:rPr>
                        <a:t>سرمايه</a:t>
                      </a:r>
                      <a:endParaRPr kumimoji="0" lang="ar-SA" sz="2000" b="1" i="0" u="none" strike="noStrike" cap="none" normalizeH="0" baseline="0" smtClean="0">
                        <a:ln>
                          <a:noFill/>
                        </a:ln>
                        <a:solidFill>
                          <a:schemeClr val="tx1"/>
                        </a:solidFill>
                        <a:effectLst/>
                        <a:latin typeface="Arial" pitchFamily="34" charset="0"/>
                        <a:ea typeface="Times New Roman" pitchFamily="18" charset="0"/>
                        <a:cs typeface="Lotus" pitchFamily="2" charset="-78"/>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1" eaLnBrk="1" fontAlgn="base" latinLnBrk="0" hangingPunct="1">
                        <a:lnSpc>
                          <a:spcPct val="100000"/>
                        </a:lnSpc>
                        <a:spcBef>
                          <a:spcPct val="0"/>
                        </a:spcBef>
                        <a:spcAft>
                          <a:spcPct val="0"/>
                        </a:spcAft>
                        <a:buClrTx/>
                        <a:buSzPct val="85000"/>
                        <a:buFontTx/>
                        <a:buNone/>
                        <a:tabLst/>
                      </a:pPr>
                      <a:r>
                        <a:rPr kumimoji="0" lang="ar-SA" sz="2000" b="1" i="0" u="none" strike="noStrike" cap="none" normalizeH="0" baseline="0" smtClean="0">
                          <a:ln>
                            <a:noFill/>
                          </a:ln>
                          <a:solidFill>
                            <a:schemeClr val="tx1"/>
                          </a:solidFill>
                          <a:effectLst/>
                          <a:latin typeface="Times New Roman" pitchFamily="18" charset="0"/>
                          <a:ea typeface="Times New Roman" pitchFamily="18" charset="0"/>
                          <a:cs typeface="Lotus" pitchFamily="2" charset="-78"/>
                        </a:rPr>
                        <a:t>301</a:t>
                      </a:r>
                      <a:endParaRPr kumimoji="0" lang="ar-SA" sz="2000" b="1" i="0" u="none" strike="noStrike" cap="none" normalizeH="0" baseline="0" smtClean="0">
                        <a:ln>
                          <a:noFill/>
                        </a:ln>
                        <a:solidFill>
                          <a:schemeClr val="tx1"/>
                        </a:solidFill>
                        <a:effectLst/>
                        <a:latin typeface="Arial" pitchFamily="34" charset="0"/>
                        <a:ea typeface="Times New Roman" pitchFamily="18" charset="0"/>
                        <a:cs typeface="Lotus" pitchFamily="2" charset="-78"/>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Pct val="85000"/>
                        <a:buFontTx/>
                        <a:buNone/>
                        <a:tabLst/>
                      </a:pPr>
                      <a:endParaRPr kumimoji="0" lang="en-US" sz="20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1" eaLnBrk="1" fontAlgn="base" latinLnBrk="0" hangingPunct="1">
                        <a:lnSpc>
                          <a:spcPct val="100000"/>
                        </a:lnSpc>
                        <a:spcBef>
                          <a:spcPct val="0"/>
                        </a:spcBef>
                        <a:spcAft>
                          <a:spcPct val="0"/>
                        </a:spcAft>
                        <a:buClrTx/>
                        <a:buSzPct val="85000"/>
                        <a:buFontTx/>
                        <a:buNone/>
                        <a:tabLst/>
                      </a:pPr>
                      <a:r>
                        <a:rPr kumimoji="0" lang="ar-SA" sz="2000" b="1" i="0" u="none" strike="noStrike" cap="none" normalizeH="0" baseline="0" smtClean="0">
                          <a:ln>
                            <a:noFill/>
                          </a:ln>
                          <a:solidFill>
                            <a:schemeClr val="tx1"/>
                          </a:solidFill>
                          <a:effectLst/>
                          <a:latin typeface="Times New Roman" pitchFamily="18" charset="0"/>
                          <a:ea typeface="Times New Roman" pitchFamily="18" charset="0"/>
                          <a:cs typeface="Lotus" pitchFamily="2" charset="-78"/>
                        </a:rPr>
                        <a:t>10.000</a:t>
                      </a:r>
                      <a:endParaRPr kumimoji="0" lang="ar-SA" sz="2000" b="1" i="0" u="none" strike="noStrike" cap="none" normalizeH="0" baseline="0" smtClean="0">
                        <a:ln>
                          <a:noFill/>
                        </a:ln>
                        <a:solidFill>
                          <a:schemeClr val="tx1"/>
                        </a:solidFill>
                        <a:effectLst/>
                        <a:latin typeface="Arial" pitchFamily="34" charset="0"/>
                        <a:ea typeface="Times New Roman" pitchFamily="18" charset="0"/>
                        <a:cs typeface="Lotus" pitchFamily="2" charset="-78"/>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extLst>
                  <a:ext uri="{0D108BD9-81ED-4DB2-BD59-A6C34878D82A}">
                    <a16:rowId xmlns:a16="http://schemas.microsoft.com/office/drawing/2014/main" val="10002"/>
                  </a:ext>
                </a:extLst>
              </a:tr>
              <a:tr h="2038350">
                <a:tc>
                  <a:txBody>
                    <a:bodyPr/>
                    <a:lstStyle/>
                    <a:p>
                      <a:pPr marL="0" marR="0" lvl="0" indent="0" algn="r" defTabSz="914400" rtl="1" eaLnBrk="1" fontAlgn="base" latinLnBrk="0" hangingPunct="1">
                        <a:lnSpc>
                          <a:spcPct val="100000"/>
                        </a:lnSpc>
                        <a:spcBef>
                          <a:spcPct val="20000"/>
                        </a:spcBef>
                        <a:spcAft>
                          <a:spcPct val="0"/>
                        </a:spcAft>
                        <a:buClrTx/>
                        <a:buSzPct val="85000"/>
                        <a:buFontTx/>
                        <a:buNone/>
                        <a:tabLst/>
                      </a:pPr>
                      <a:endParaRPr kumimoji="0" lang="en-US" sz="20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Pct val="85000"/>
                        <a:buFontTx/>
                        <a:buNone/>
                        <a:tabLst/>
                      </a:pPr>
                      <a:endParaRPr kumimoji="0" lang="en-US" sz="20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0"/>
                        </a:spcBef>
                        <a:spcAft>
                          <a:spcPct val="0"/>
                        </a:spcAft>
                        <a:buClrTx/>
                        <a:buSzPct val="85000"/>
                        <a:buFontTx/>
                        <a:buNone/>
                        <a:tabLst/>
                      </a:pPr>
                      <a:r>
                        <a:rPr kumimoji="0" lang="ar-SA" sz="2000" b="1" i="0" u="none" strike="noStrike" cap="none" normalizeH="0" baseline="0" smtClean="0">
                          <a:ln>
                            <a:noFill/>
                          </a:ln>
                          <a:solidFill>
                            <a:schemeClr val="tx1"/>
                          </a:solidFill>
                          <a:effectLst/>
                          <a:latin typeface="Times New Roman" pitchFamily="18" charset="0"/>
                          <a:ea typeface="Times New Roman" pitchFamily="18" charset="0"/>
                          <a:cs typeface="Lotus" pitchFamily="2" charset="-78"/>
                        </a:rPr>
                        <a:t>بابت سرمايه‌گذاري </a:t>
                      </a:r>
                      <a:r>
                        <a:rPr kumimoji="0" lang="fa-IR" sz="2000" b="1" i="0" u="none" strike="noStrike" cap="none" normalizeH="0" baseline="0" smtClean="0">
                          <a:ln>
                            <a:noFill/>
                          </a:ln>
                          <a:solidFill>
                            <a:schemeClr val="tx1"/>
                          </a:solidFill>
                          <a:effectLst/>
                          <a:latin typeface="Times New Roman" pitchFamily="18" charset="0"/>
                          <a:ea typeface="Times New Roman" pitchFamily="18" charset="0"/>
                          <a:cs typeface="Lotus" pitchFamily="2" charset="-78"/>
                        </a:rPr>
                        <a:t>اوليه آقا </a:t>
                      </a:r>
                      <a:r>
                        <a:rPr kumimoji="0" lang="ar-SA" sz="2000" b="1" i="0" u="none" strike="noStrike" cap="none" normalizeH="0" baseline="0" smtClean="0">
                          <a:ln>
                            <a:noFill/>
                          </a:ln>
                          <a:solidFill>
                            <a:schemeClr val="tx1"/>
                          </a:solidFill>
                          <a:effectLst/>
                          <a:latin typeface="Times New Roman" pitchFamily="18" charset="0"/>
                          <a:ea typeface="Times New Roman" pitchFamily="18" charset="0"/>
                          <a:cs typeface="Lotus" pitchFamily="2" charset="-78"/>
                        </a:rPr>
                        <a:t>جهانگيري</a:t>
                      </a:r>
                      <a:endParaRPr kumimoji="0" lang="ar-SA" sz="2000" b="1" i="0" u="none" strike="noStrike" cap="none" normalizeH="0" baseline="0" smtClean="0">
                        <a:ln>
                          <a:noFill/>
                        </a:ln>
                        <a:solidFill>
                          <a:schemeClr val="tx1"/>
                        </a:solidFill>
                        <a:effectLst/>
                        <a:latin typeface="Arial" pitchFamily="34" charset="0"/>
                        <a:ea typeface="Times New Roman" pitchFamily="18" charset="0"/>
                        <a:cs typeface="Lotus" pitchFamily="2" charset="-78"/>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Pct val="85000"/>
                        <a:buFontTx/>
                        <a:buNone/>
                        <a:tabLst/>
                      </a:pPr>
                      <a:endParaRPr kumimoji="0" lang="en-US" sz="20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Pct val="85000"/>
                        <a:buFontTx/>
                        <a:buNone/>
                        <a:tabLst/>
                      </a:pPr>
                      <a:endParaRPr kumimoji="0" lang="en-US" sz="20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Pct val="85000"/>
                        <a:buFontTx/>
                        <a:buNone/>
                        <a:tabLst/>
                      </a:pPr>
                      <a:endParaRPr kumimoji="0" lang="en-US" sz="20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bl>
          </a:graphicData>
        </a:graphic>
      </p:graphicFrame>
      <p:sp>
        <p:nvSpPr>
          <p:cNvPr id="6" name="Footer Placeholder 5"/>
          <p:cNvSpPr>
            <a:spLocks noGrp="1"/>
          </p:cNvSpPr>
          <p:nvPr>
            <p:ph type="ftr" sz="quarter" idx="11"/>
          </p:nvPr>
        </p:nvSpPr>
        <p:spPr/>
        <p:txBody>
          <a:bodyPr/>
          <a:lstStyle/>
          <a:p>
            <a:endParaRPr kumimoji="0" lang="en-US" dirty="0"/>
          </a:p>
        </p:txBody>
      </p:sp>
    </p:spTree>
  </p:cSld>
  <p:clrMapOvr>
    <a:masterClrMapping/>
  </p:clrMapOvr>
</p:sld>
</file>

<file path=ppt/slides/slide14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20514" name="Rectangle 2"/>
          <p:cNvSpPr>
            <a:spLocks noGrp="1" noChangeArrowheads="1"/>
          </p:cNvSpPr>
          <p:nvPr>
            <p:ph type="title"/>
          </p:nvPr>
        </p:nvSpPr>
        <p:spPr>
          <a:xfrm>
            <a:off x="1093788" y="115888"/>
            <a:ext cx="7772400" cy="1311275"/>
          </a:xfrm>
        </p:spPr>
        <p:txBody>
          <a:bodyPr/>
          <a:lstStyle/>
          <a:p>
            <a:r>
              <a:rPr lang="ar-SA" sz="4000" b="0"/>
              <a:t>مثال: آرتيكل مركب</a:t>
            </a:r>
            <a:r>
              <a:rPr lang="ar-SA" sz="4000"/>
              <a:t/>
            </a:r>
            <a:br>
              <a:rPr lang="ar-SA" sz="4000"/>
            </a:br>
            <a:r>
              <a:rPr lang="ar-SA" sz="3200"/>
              <a:t>دفتر روزنامه مؤسسه آلفا</a:t>
            </a:r>
            <a:r>
              <a:rPr lang="ar-SA" sz="4000"/>
              <a:t>	</a:t>
            </a:r>
            <a:r>
              <a:rPr lang="fa-IR" sz="4000"/>
              <a:t>                </a:t>
            </a:r>
            <a:r>
              <a:rPr lang="ar-SA" sz="4000"/>
              <a:t>	</a:t>
            </a:r>
            <a:r>
              <a:rPr lang="ar-SA" sz="2800"/>
              <a:t>صفحه 1</a:t>
            </a:r>
            <a:endParaRPr lang="en-US" sz="2800"/>
          </a:p>
        </p:txBody>
      </p:sp>
      <p:sp>
        <p:nvSpPr>
          <p:cNvPr id="320515" name="Line 3"/>
          <p:cNvSpPr>
            <a:spLocks noChangeShapeType="1"/>
          </p:cNvSpPr>
          <p:nvPr/>
        </p:nvSpPr>
        <p:spPr bwMode="auto">
          <a:xfrm>
            <a:off x="8866188" y="1346200"/>
            <a:ext cx="0" cy="0"/>
          </a:xfrm>
          <a:prstGeom prst="line">
            <a:avLst/>
          </a:prstGeom>
          <a:noFill/>
          <a:ln w="12700" cap="rnd">
            <a:solidFill>
              <a:srgbClr val="000000"/>
            </a:solidFill>
            <a:round/>
            <a:headEnd/>
            <a:tailEnd/>
          </a:ln>
          <a:effectLst/>
        </p:spPr>
        <p:txBody>
          <a:bodyPr/>
          <a:lstStyle/>
          <a:p>
            <a:endParaRPr lang="fa-IR"/>
          </a:p>
        </p:txBody>
      </p:sp>
      <p:sp>
        <p:nvSpPr>
          <p:cNvPr id="320516" name="Line 4"/>
          <p:cNvSpPr>
            <a:spLocks noChangeShapeType="1"/>
          </p:cNvSpPr>
          <p:nvPr/>
        </p:nvSpPr>
        <p:spPr bwMode="auto">
          <a:xfrm>
            <a:off x="8866188" y="1346200"/>
            <a:ext cx="0" cy="0"/>
          </a:xfrm>
          <a:prstGeom prst="line">
            <a:avLst/>
          </a:prstGeom>
          <a:noFill/>
          <a:ln w="12700" cap="rnd">
            <a:solidFill>
              <a:srgbClr val="000000"/>
            </a:solidFill>
            <a:round/>
            <a:headEnd/>
            <a:tailEnd/>
          </a:ln>
          <a:effectLst/>
        </p:spPr>
        <p:txBody>
          <a:bodyPr/>
          <a:lstStyle/>
          <a:p>
            <a:endParaRPr lang="fa-IR"/>
          </a:p>
        </p:txBody>
      </p:sp>
      <p:graphicFrame>
        <p:nvGraphicFramePr>
          <p:cNvPr id="320643" name="Group 131"/>
          <p:cNvGraphicFramePr>
            <a:graphicFrameLocks noGrp="1"/>
          </p:cNvGraphicFramePr>
          <p:nvPr/>
        </p:nvGraphicFramePr>
        <p:xfrm>
          <a:off x="276225" y="1773238"/>
          <a:ext cx="8105775" cy="3887471"/>
        </p:xfrm>
        <a:graphic>
          <a:graphicData uri="http://schemas.openxmlformats.org/drawingml/2006/table">
            <a:tbl>
              <a:tblPr rtl="1"/>
              <a:tblGrid>
                <a:gridCol w="641350">
                  <a:extLst>
                    <a:ext uri="{9D8B030D-6E8A-4147-A177-3AD203B41FA5}">
                      <a16:colId xmlns:a16="http://schemas.microsoft.com/office/drawing/2014/main" val="20000"/>
                    </a:ext>
                  </a:extLst>
                </a:gridCol>
                <a:gridCol w="576262">
                  <a:extLst>
                    <a:ext uri="{9D8B030D-6E8A-4147-A177-3AD203B41FA5}">
                      <a16:colId xmlns:a16="http://schemas.microsoft.com/office/drawing/2014/main" val="20001"/>
                    </a:ext>
                  </a:extLst>
                </a:gridCol>
                <a:gridCol w="3582988">
                  <a:extLst>
                    <a:ext uri="{9D8B030D-6E8A-4147-A177-3AD203B41FA5}">
                      <a16:colId xmlns:a16="http://schemas.microsoft.com/office/drawing/2014/main" val="20002"/>
                    </a:ext>
                  </a:extLst>
                </a:gridCol>
                <a:gridCol w="881062">
                  <a:extLst>
                    <a:ext uri="{9D8B030D-6E8A-4147-A177-3AD203B41FA5}">
                      <a16:colId xmlns:a16="http://schemas.microsoft.com/office/drawing/2014/main" val="20003"/>
                    </a:ext>
                  </a:extLst>
                </a:gridCol>
                <a:gridCol w="1296988">
                  <a:extLst>
                    <a:ext uri="{9D8B030D-6E8A-4147-A177-3AD203B41FA5}">
                      <a16:colId xmlns:a16="http://schemas.microsoft.com/office/drawing/2014/main" val="20004"/>
                    </a:ext>
                  </a:extLst>
                </a:gridCol>
                <a:gridCol w="1127125">
                  <a:extLst>
                    <a:ext uri="{9D8B030D-6E8A-4147-A177-3AD203B41FA5}">
                      <a16:colId xmlns:a16="http://schemas.microsoft.com/office/drawing/2014/main" val="20005"/>
                    </a:ext>
                  </a:extLst>
                </a:gridCol>
              </a:tblGrid>
              <a:tr h="571500">
                <a:tc gridSpan="2">
                  <a:txBody>
                    <a:bodyPr/>
                    <a:lstStyle/>
                    <a:p>
                      <a:pPr marL="0" marR="0" lvl="0" indent="0" algn="ctr" defTabSz="914400" rtl="1" eaLnBrk="1" fontAlgn="base" latinLnBrk="0" hangingPunct="1">
                        <a:lnSpc>
                          <a:spcPct val="100000"/>
                        </a:lnSpc>
                        <a:spcBef>
                          <a:spcPct val="0"/>
                        </a:spcBef>
                        <a:spcAft>
                          <a:spcPct val="0"/>
                        </a:spcAft>
                        <a:buClrTx/>
                        <a:buSzPct val="85000"/>
                        <a:buFontTx/>
                        <a:buNone/>
                        <a:tabLst/>
                      </a:pPr>
                      <a:r>
                        <a:rPr kumimoji="0" lang="ar-SA" sz="2000" b="1" i="0" u="none" strike="noStrike" cap="none" normalizeH="0" baseline="0" smtClean="0">
                          <a:ln>
                            <a:noFill/>
                          </a:ln>
                          <a:solidFill>
                            <a:schemeClr val="tx1"/>
                          </a:solidFill>
                          <a:effectLst/>
                          <a:latin typeface="Times New Roman" pitchFamily="18" charset="0"/>
                          <a:ea typeface="Times New Roman" pitchFamily="18" charset="0"/>
                          <a:cs typeface="Lotus" pitchFamily="2" charset="-78"/>
                        </a:rPr>
                        <a:t>تاريخ</a:t>
                      </a:r>
                      <a:endParaRPr kumimoji="0" lang="ar-SA" sz="2800" b="1" i="0" u="none" strike="noStrike" cap="none" normalizeH="0" baseline="0" smtClean="0">
                        <a:ln>
                          <a:noFill/>
                        </a:ln>
                        <a:solidFill>
                          <a:schemeClr val="tx1"/>
                        </a:solidFill>
                        <a:effectLst/>
                        <a:latin typeface="Arial" pitchFamily="34" charset="0"/>
                        <a:ea typeface="Times New Roman" pitchFamily="18" charset="0"/>
                        <a:cs typeface="Lotus" pitchFamily="2" charset="-78"/>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hMerge="1">
                  <a:txBody>
                    <a:bodyPr/>
                    <a:lstStyle/>
                    <a:p>
                      <a:pPr rtl="1"/>
                      <a:endParaRPr lang="fa-IR"/>
                    </a:p>
                  </a:txBody>
                  <a:tcPr/>
                </a:tc>
                <a:tc>
                  <a:txBody>
                    <a:bodyPr/>
                    <a:lstStyle/>
                    <a:p>
                      <a:pPr marL="0" marR="0" lvl="0" indent="0" algn="ctr" defTabSz="914400" rtl="1" eaLnBrk="1" fontAlgn="base" latinLnBrk="0" hangingPunct="1">
                        <a:lnSpc>
                          <a:spcPct val="100000"/>
                        </a:lnSpc>
                        <a:spcBef>
                          <a:spcPct val="0"/>
                        </a:spcBef>
                        <a:spcAft>
                          <a:spcPct val="0"/>
                        </a:spcAft>
                        <a:buClrTx/>
                        <a:buSzPct val="85000"/>
                        <a:buFontTx/>
                        <a:buNone/>
                        <a:tabLst/>
                      </a:pPr>
                      <a:r>
                        <a:rPr kumimoji="0" lang="ar-SA" sz="3200" b="1" i="0" u="none" strike="noStrike" cap="none" normalizeH="0" baseline="0" smtClean="0">
                          <a:ln>
                            <a:noFill/>
                          </a:ln>
                          <a:solidFill>
                            <a:schemeClr val="tx1"/>
                          </a:solidFill>
                          <a:effectLst/>
                          <a:latin typeface="Times New Roman" pitchFamily="18" charset="0"/>
                          <a:ea typeface="Times New Roman" pitchFamily="18" charset="0"/>
                          <a:cs typeface="Lotus" pitchFamily="2" charset="-78"/>
                        </a:rPr>
                        <a:t>شرح</a:t>
                      </a:r>
                      <a:endParaRPr kumimoji="0" lang="ar-SA" sz="4000" b="1" i="0" u="none" strike="noStrike" cap="none" normalizeH="0" baseline="0" smtClean="0">
                        <a:ln>
                          <a:noFill/>
                        </a:ln>
                        <a:solidFill>
                          <a:schemeClr val="tx1"/>
                        </a:solidFill>
                        <a:effectLst/>
                        <a:latin typeface="Arial" pitchFamily="34" charset="0"/>
                        <a:ea typeface="Times New Roman" pitchFamily="18" charset="0"/>
                        <a:cs typeface="Lotus" pitchFamily="2" charset="-78"/>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r" defTabSz="914400" rtl="1" eaLnBrk="1" fontAlgn="base" latinLnBrk="0" hangingPunct="1">
                        <a:lnSpc>
                          <a:spcPct val="100000"/>
                        </a:lnSpc>
                        <a:spcBef>
                          <a:spcPct val="0"/>
                        </a:spcBef>
                        <a:spcAft>
                          <a:spcPct val="0"/>
                        </a:spcAft>
                        <a:buClrTx/>
                        <a:buSzPct val="85000"/>
                        <a:buFontTx/>
                        <a:buNone/>
                        <a:tabLst/>
                      </a:pPr>
                      <a:r>
                        <a:rPr kumimoji="0" lang="ar-SA" sz="2000" b="1" i="0" u="none" strike="noStrike" cap="none" normalizeH="0" baseline="0" smtClean="0">
                          <a:ln>
                            <a:noFill/>
                          </a:ln>
                          <a:solidFill>
                            <a:schemeClr val="tx1"/>
                          </a:solidFill>
                          <a:effectLst/>
                          <a:latin typeface="Times New Roman" pitchFamily="18" charset="0"/>
                          <a:cs typeface="Lotus" pitchFamily="2" charset="-78"/>
                        </a:rPr>
                        <a:t>عطف</a:t>
                      </a:r>
                      <a:endParaRPr kumimoji="0" lang="en-US" sz="2000" b="1" i="0" u="none" strike="noStrike" cap="none" normalizeH="0" baseline="0" smtClean="0">
                        <a:ln>
                          <a:noFill/>
                        </a:ln>
                        <a:solidFill>
                          <a:schemeClr val="tx1"/>
                        </a:solidFill>
                        <a:effectLst/>
                        <a:latin typeface="Times New Roman" pitchFamily="18" charset="0"/>
                        <a:cs typeface="Lotus" pitchFamily="2" charset="-78"/>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1" eaLnBrk="1" fontAlgn="base" latinLnBrk="0" hangingPunct="1">
                        <a:lnSpc>
                          <a:spcPct val="100000"/>
                        </a:lnSpc>
                        <a:spcBef>
                          <a:spcPct val="0"/>
                        </a:spcBef>
                        <a:spcAft>
                          <a:spcPct val="0"/>
                        </a:spcAft>
                        <a:buClrTx/>
                        <a:buSzPct val="85000"/>
                        <a:buFontTx/>
                        <a:buNone/>
                        <a:tabLst/>
                      </a:pPr>
                      <a:r>
                        <a:rPr kumimoji="0" lang="fa-IR" sz="2800" b="1" i="0" u="none" strike="noStrike" cap="none" normalizeH="0" baseline="0" smtClean="0">
                          <a:ln>
                            <a:noFill/>
                          </a:ln>
                          <a:solidFill>
                            <a:schemeClr val="tx1"/>
                          </a:solidFill>
                          <a:effectLst/>
                          <a:latin typeface="Arial" pitchFamily="34" charset="0"/>
                          <a:ea typeface="Times New Roman" pitchFamily="18" charset="0"/>
                          <a:cs typeface="Lotus" pitchFamily="2" charset="-78"/>
                        </a:rPr>
                        <a:t>بدهکار</a:t>
                      </a:r>
                      <a:endParaRPr kumimoji="0" lang="ar-SA" sz="2800" b="1" i="0" u="none" strike="noStrike" cap="none" normalizeH="0" baseline="0" smtClean="0">
                        <a:ln>
                          <a:noFill/>
                        </a:ln>
                        <a:solidFill>
                          <a:schemeClr val="tx1"/>
                        </a:solidFill>
                        <a:effectLst/>
                        <a:latin typeface="Arial" pitchFamily="34" charset="0"/>
                        <a:ea typeface="Times New Roman" pitchFamily="18" charset="0"/>
                        <a:cs typeface="Lotus" pitchFamily="2" charset="-78"/>
                      </a:endParaRPr>
                    </a:p>
                  </a:txBody>
                  <a:tcPr anchor="ctr"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1" eaLnBrk="1" fontAlgn="base" latinLnBrk="0" hangingPunct="1">
                        <a:lnSpc>
                          <a:spcPct val="100000"/>
                        </a:lnSpc>
                        <a:spcBef>
                          <a:spcPct val="0"/>
                        </a:spcBef>
                        <a:spcAft>
                          <a:spcPct val="0"/>
                        </a:spcAft>
                        <a:buClrTx/>
                        <a:buSzPct val="85000"/>
                        <a:buFontTx/>
                        <a:buNone/>
                        <a:tabLst/>
                      </a:pPr>
                      <a:r>
                        <a:rPr kumimoji="0" lang="fa-IR" sz="2800" b="1" i="0" u="none" strike="noStrike" cap="none" normalizeH="0" baseline="0" smtClean="0">
                          <a:ln>
                            <a:noFill/>
                          </a:ln>
                          <a:solidFill>
                            <a:schemeClr val="tx1"/>
                          </a:solidFill>
                          <a:effectLst/>
                          <a:latin typeface="Arial" pitchFamily="34" charset="0"/>
                          <a:ea typeface="Times New Roman" pitchFamily="18" charset="0"/>
                          <a:cs typeface="Lotus" pitchFamily="2" charset="-78"/>
                        </a:rPr>
                        <a:t>بستانکار</a:t>
                      </a:r>
                      <a:endParaRPr kumimoji="0" lang="ar-SA" sz="2800" b="1" i="0" u="none" strike="noStrike" cap="none" normalizeH="0" baseline="0" smtClean="0">
                        <a:ln>
                          <a:noFill/>
                        </a:ln>
                        <a:solidFill>
                          <a:schemeClr val="tx1"/>
                        </a:solidFill>
                        <a:effectLst/>
                        <a:latin typeface="Arial" pitchFamily="34" charset="0"/>
                        <a:ea typeface="Times New Roman" pitchFamily="18" charset="0"/>
                        <a:cs typeface="Lotus" pitchFamily="2" charset="-78"/>
                      </a:endParaRPr>
                    </a:p>
                  </a:txBody>
                  <a:tcPr anchor="ctr"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0"/>
                  </a:ext>
                </a:extLst>
              </a:tr>
              <a:tr h="2662238">
                <a:tc rowSpan="2">
                  <a:txBody>
                    <a:bodyPr/>
                    <a:lstStyle/>
                    <a:p>
                      <a:pPr marL="0" marR="0" lvl="0" indent="0" algn="ctr" defTabSz="914400" rtl="1" eaLnBrk="1" fontAlgn="base" latinLnBrk="0" hangingPunct="1">
                        <a:lnSpc>
                          <a:spcPct val="100000"/>
                        </a:lnSpc>
                        <a:spcBef>
                          <a:spcPct val="0"/>
                        </a:spcBef>
                        <a:spcAft>
                          <a:spcPct val="0"/>
                        </a:spcAft>
                        <a:buClrTx/>
                        <a:buSzPct val="85000"/>
                        <a:buFontTx/>
                        <a:buNone/>
                        <a:tabLst/>
                      </a:pPr>
                      <a:r>
                        <a:rPr kumimoji="0" lang="ar-SA" sz="2000" b="1" i="0" u="none" strike="noStrike" cap="none" normalizeH="0" baseline="0" smtClean="0">
                          <a:ln>
                            <a:noFill/>
                          </a:ln>
                          <a:solidFill>
                            <a:schemeClr val="tx1"/>
                          </a:solidFill>
                          <a:effectLst/>
                          <a:latin typeface="Times New Roman" pitchFamily="18" charset="0"/>
                          <a:ea typeface="Times New Roman" pitchFamily="18" charset="0"/>
                          <a:cs typeface="Lotus" pitchFamily="2" charset="-78"/>
                        </a:rPr>
                        <a:t>6</a:t>
                      </a:r>
                      <a:endParaRPr kumimoji="0" lang="ar-SA" sz="2800" b="1" i="0" u="none" strike="noStrike" cap="none" normalizeH="0" baseline="0" smtClean="0">
                        <a:ln>
                          <a:noFill/>
                        </a:ln>
                        <a:solidFill>
                          <a:schemeClr val="tx1"/>
                        </a:solidFill>
                        <a:effectLst/>
                        <a:latin typeface="Arial" pitchFamily="34" charset="0"/>
                        <a:ea typeface="Times New Roman" pitchFamily="18" charset="0"/>
                        <a:cs typeface="Lotus" pitchFamily="2" charset="-78"/>
                      </a:endParaRPr>
                    </a:p>
                  </a:txBody>
                  <a:tcPr marL="90000" marR="90000" marT="46800" marB="4680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cap="flat">
                      <a:noFill/>
                    </a:lnB>
                    <a:lnTlToBr>
                      <a:noFill/>
                    </a:lnTlToBr>
                    <a:lnBlToTr>
                      <a:noFill/>
                    </a:lnBlToTr>
                    <a:noFill/>
                  </a:tcPr>
                </a:tc>
                <a:tc rowSpan="2">
                  <a:txBody>
                    <a:bodyPr/>
                    <a:lstStyle/>
                    <a:p>
                      <a:pPr marL="0" marR="0" lvl="0" indent="0" algn="ctr" defTabSz="914400" rtl="1" eaLnBrk="1" fontAlgn="base" latinLnBrk="0" hangingPunct="1">
                        <a:lnSpc>
                          <a:spcPct val="100000"/>
                        </a:lnSpc>
                        <a:spcBef>
                          <a:spcPct val="0"/>
                        </a:spcBef>
                        <a:spcAft>
                          <a:spcPct val="0"/>
                        </a:spcAft>
                        <a:buClrTx/>
                        <a:buSzPct val="85000"/>
                        <a:buFontTx/>
                        <a:buNone/>
                        <a:tabLst/>
                      </a:pPr>
                      <a:r>
                        <a:rPr kumimoji="0" lang="ar-SA" sz="2000" b="1" i="0" u="none" strike="noStrike" cap="none" normalizeH="0" baseline="0" smtClean="0">
                          <a:ln>
                            <a:noFill/>
                          </a:ln>
                          <a:solidFill>
                            <a:schemeClr val="tx1"/>
                          </a:solidFill>
                          <a:effectLst/>
                          <a:latin typeface="Times New Roman" pitchFamily="18" charset="0"/>
                          <a:ea typeface="Times New Roman" pitchFamily="18" charset="0"/>
                          <a:cs typeface="Lotus" pitchFamily="2" charset="-78"/>
                        </a:rPr>
                        <a:t>7</a:t>
                      </a:r>
                      <a:endParaRPr kumimoji="0" lang="ar-SA" sz="2800" b="1" i="0" u="none" strike="noStrike" cap="none" normalizeH="0" baseline="0" smtClean="0">
                        <a:ln>
                          <a:noFill/>
                        </a:ln>
                        <a:solidFill>
                          <a:schemeClr val="tx1"/>
                        </a:solidFill>
                        <a:effectLst/>
                        <a:latin typeface="Arial" pitchFamily="34" charset="0"/>
                        <a:ea typeface="Times New Roman" pitchFamily="18" charset="0"/>
                        <a:cs typeface="Lotus" pitchFamily="2" charset="-78"/>
                      </a:endParaRPr>
                    </a:p>
                  </a:txBody>
                  <a:tcPr marL="90000" marR="90000" marT="46800" marB="4680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cap="flat">
                      <a:noFill/>
                    </a:lnB>
                    <a:lnTlToBr>
                      <a:noFill/>
                    </a:lnTlToBr>
                    <a:lnBlToTr>
                      <a:noFill/>
                    </a:lnBlToTr>
                    <a:noFill/>
                  </a:tcPr>
                </a:tc>
                <a:tc>
                  <a:txBody>
                    <a:bodyPr/>
                    <a:lstStyle/>
                    <a:p>
                      <a:pPr marL="0" marR="0" lvl="0" indent="0" algn="r" defTabSz="914400" rtl="1" eaLnBrk="1" fontAlgn="base" latinLnBrk="0" hangingPunct="1">
                        <a:lnSpc>
                          <a:spcPct val="100000"/>
                        </a:lnSpc>
                        <a:spcBef>
                          <a:spcPct val="0"/>
                        </a:spcBef>
                        <a:spcAft>
                          <a:spcPct val="0"/>
                        </a:spcAft>
                        <a:buClrTx/>
                        <a:buSzPct val="85000"/>
                        <a:buFontTx/>
                        <a:buNone/>
                        <a:tabLst/>
                      </a:pPr>
                      <a:r>
                        <a:rPr kumimoji="0" lang="ar-SA" sz="2800" b="1" i="0" u="none" strike="noStrike" cap="none" normalizeH="0" baseline="0" smtClean="0">
                          <a:ln>
                            <a:noFill/>
                          </a:ln>
                          <a:solidFill>
                            <a:schemeClr val="tx1"/>
                          </a:solidFill>
                          <a:effectLst/>
                          <a:latin typeface="Times New Roman" pitchFamily="18" charset="0"/>
                          <a:ea typeface="Times New Roman" pitchFamily="18" charset="0"/>
                          <a:cs typeface="Lotus" pitchFamily="2" charset="-78"/>
                        </a:rPr>
                        <a:t>زمين</a:t>
                      </a:r>
                      <a:endParaRPr kumimoji="0" lang="ar-SA" sz="3600" b="1" i="0" u="none" strike="noStrike" cap="none" normalizeH="0" baseline="0" smtClean="0">
                        <a:ln>
                          <a:noFill/>
                        </a:ln>
                        <a:solidFill>
                          <a:schemeClr val="tx1"/>
                        </a:solidFill>
                        <a:effectLst/>
                        <a:latin typeface="Arial" pitchFamily="34" charset="0"/>
                        <a:ea typeface="Times New Roman" pitchFamily="18" charset="0"/>
                        <a:cs typeface="Lotus" pitchFamily="2" charset="-78"/>
                      </a:endParaRPr>
                    </a:p>
                    <a:p>
                      <a:pPr marL="0" marR="0" lvl="0" indent="0" algn="r" defTabSz="914400" rtl="1" eaLnBrk="1" fontAlgn="base" latinLnBrk="0" hangingPunct="1">
                        <a:lnSpc>
                          <a:spcPct val="100000"/>
                        </a:lnSpc>
                        <a:spcBef>
                          <a:spcPct val="0"/>
                        </a:spcBef>
                        <a:spcAft>
                          <a:spcPct val="0"/>
                        </a:spcAft>
                        <a:buClrTx/>
                        <a:buSzPct val="85000"/>
                        <a:buFontTx/>
                        <a:buNone/>
                        <a:tabLst/>
                      </a:pPr>
                      <a:r>
                        <a:rPr kumimoji="0" lang="ar-SA" sz="2800" b="1" i="0" u="none" strike="noStrike" cap="none" normalizeH="0" baseline="0" smtClean="0">
                          <a:ln>
                            <a:noFill/>
                          </a:ln>
                          <a:solidFill>
                            <a:schemeClr val="tx1"/>
                          </a:solidFill>
                          <a:effectLst/>
                          <a:latin typeface="Times New Roman" pitchFamily="18" charset="0"/>
                          <a:ea typeface="Times New Roman" pitchFamily="18" charset="0"/>
                          <a:cs typeface="Lotus" pitchFamily="2" charset="-78"/>
                        </a:rPr>
                        <a:t>ساختمان</a:t>
                      </a:r>
                      <a:endParaRPr kumimoji="0" lang="ar-SA" sz="3600" b="1" i="0" u="none" strike="noStrike" cap="none" normalizeH="0" baseline="0" smtClean="0">
                        <a:ln>
                          <a:noFill/>
                        </a:ln>
                        <a:solidFill>
                          <a:schemeClr val="tx1"/>
                        </a:solidFill>
                        <a:effectLst/>
                        <a:latin typeface="Arial" pitchFamily="34" charset="0"/>
                        <a:ea typeface="Times New Roman" pitchFamily="18" charset="0"/>
                        <a:cs typeface="Lotus" pitchFamily="2" charset="-78"/>
                      </a:endParaRPr>
                    </a:p>
                    <a:p>
                      <a:pPr marL="0" marR="0" lvl="0" indent="0" algn="l" defTabSz="914400" rtl="1" eaLnBrk="1" fontAlgn="base" latinLnBrk="0" hangingPunct="1">
                        <a:lnSpc>
                          <a:spcPct val="100000"/>
                        </a:lnSpc>
                        <a:spcBef>
                          <a:spcPct val="0"/>
                        </a:spcBef>
                        <a:spcAft>
                          <a:spcPct val="0"/>
                        </a:spcAft>
                        <a:buClrTx/>
                        <a:buSzPct val="85000"/>
                        <a:buFontTx/>
                        <a:buNone/>
                        <a:tabLst/>
                      </a:pPr>
                      <a:r>
                        <a:rPr kumimoji="0" lang="ar-SA" sz="2800" b="1" i="0" u="none" strike="noStrike" cap="none" normalizeH="0" baseline="0" smtClean="0">
                          <a:ln>
                            <a:noFill/>
                          </a:ln>
                          <a:solidFill>
                            <a:schemeClr val="tx1"/>
                          </a:solidFill>
                          <a:effectLst/>
                          <a:latin typeface="Times New Roman" pitchFamily="18" charset="0"/>
                          <a:ea typeface="Times New Roman" pitchFamily="18" charset="0"/>
                          <a:cs typeface="Lotus" pitchFamily="2" charset="-78"/>
                        </a:rPr>
                        <a:t>صندوق</a:t>
                      </a:r>
                      <a:endParaRPr kumimoji="0" lang="ar-SA" sz="3600" b="1" i="0" u="none" strike="noStrike" cap="none" normalizeH="0" baseline="0" smtClean="0">
                        <a:ln>
                          <a:noFill/>
                        </a:ln>
                        <a:solidFill>
                          <a:schemeClr val="tx1"/>
                        </a:solidFill>
                        <a:effectLst/>
                        <a:latin typeface="Arial" pitchFamily="34" charset="0"/>
                        <a:ea typeface="Times New Roman" pitchFamily="18" charset="0"/>
                        <a:cs typeface="Lotus" pitchFamily="2" charset="-78"/>
                      </a:endParaRPr>
                    </a:p>
                    <a:p>
                      <a:pPr marL="0" marR="0" lvl="0" indent="0" algn="l" defTabSz="914400" rtl="1" eaLnBrk="1" fontAlgn="base" latinLnBrk="0" hangingPunct="1">
                        <a:lnSpc>
                          <a:spcPct val="100000"/>
                        </a:lnSpc>
                        <a:spcBef>
                          <a:spcPct val="0"/>
                        </a:spcBef>
                        <a:spcAft>
                          <a:spcPct val="0"/>
                        </a:spcAft>
                        <a:buClrTx/>
                        <a:buSzPct val="85000"/>
                        <a:buFontTx/>
                        <a:buNone/>
                        <a:tabLst/>
                      </a:pPr>
                      <a:r>
                        <a:rPr kumimoji="0" lang="ar-SA" sz="2800" b="1" i="0" u="none" strike="noStrike" cap="none" normalizeH="0" baseline="0" smtClean="0">
                          <a:ln>
                            <a:noFill/>
                          </a:ln>
                          <a:solidFill>
                            <a:schemeClr val="tx1"/>
                          </a:solidFill>
                          <a:effectLst/>
                          <a:latin typeface="Times New Roman" pitchFamily="18" charset="0"/>
                          <a:ea typeface="Times New Roman" pitchFamily="18" charset="0"/>
                          <a:cs typeface="Lotus" pitchFamily="2" charset="-78"/>
                        </a:rPr>
                        <a:t>اسناد پرداختي</a:t>
                      </a:r>
                      <a:endParaRPr kumimoji="0" lang="ar-SA" sz="3600" b="1" i="0" u="none" strike="noStrike" cap="none" normalizeH="0" baseline="0" smtClean="0">
                        <a:ln>
                          <a:noFill/>
                        </a:ln>
                        <a:solidFill>
                          <a:schemeClr val="tx1"/>
                        </a:solidFill>
                        <a:effectLst/>
                        <a:latin typeface="Arial" pitchFamily="34" charset="0"/>
                        <a:ea typeface="Times New Roman" pitchFamily="18" charset="0"/>
                        <a:cs typeface="Lotus" pitchFamily="2" charset="-78"/>
                      </a:endParaRPr>
                    </a:p>
                    <a:p>
                      <a:pPr marL="0" marR="0" lvl="0" indent="0" algn="r" defTabSz="914400" rtl="1" eaLnBrk="1" fontAlgn="base" latinLnBrk="0" hangingPunct="1">
                        <a:lnSpc>
                          <a:spcPct val="100000"/>
                        </a:lnSpc>
                        <a:spcBef>
                          <a:spcPct val="0"/>
                        </a:spcBef>
                        <a:spcAft>
                          <a:spcPct val="0"/>
                        </a:spcAft>
                        <a:buClrTx/>
                        <a:buSzPct val="85000"/>
                        <a:buFontTx/>
                        <a:buNone/>
                        <a:tabLst/>
                      </a:pPr>
                      <a:r>
                        <a:rPr kumimoji="0" lang="ar-SA" sz="2400" b="1" i="0" u="none" strike="noStrike" cap="none" normalizeH="0" baseline="0" smtClean="0">
                          <a:ln>
                            <a:noFill/>
                          </a:ln>
                          <a:solidFill>
                            <a:schemeClr val="tx1"/>
                          </a:solidFill>
                          <a:effectLst/>
                          <a:latin typeface="Times New Roman" pitchFamily="18" charset="0"/>
                          <a:ea typeface="Times New Roman" pitchFamily="18" charset="0"/>
                          <a:cs typeface="Lotus" pitchFamily="2" charset="-78"/>
                        </a:rPr>
                        <a:t>بابت خريد ساختمان به صورت نقد و نسيه</a:t>
                      </a:r>
                      <a:endParaRPr kumimoji="0" lang="ar-SA" sz="3200" b="1" i="0" u="none" strike="noStrike" cap="none" normalizeH="0" baseline="0" smtClean="0">
                        <a:ln>
                          <a:noFill/>
                        </a:ln>
                        <a:solidFill>
                          <a:schemeClr val="tx1"/>
                        </a:solidFill>
                        <a:effectLst/>
                        <a:latin typeface="Arial" pitchFamily="34" charset="0"/>
                        <a:ea typeface="Times New Roman" pitchFamily="18" charset="0"/>
                        <a:cs typeface="Lotus" pitchFamily="2" charset="-78"/>
                      </a:endParaRPr>
                    </a:p>
                  </a:txBody>
                  <a:tcPr marL="90000" marR="90000" marT="46800" marB="4680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1" eaLnBrk="1" fontAlgn="base" latinLnBrk="0" hangingPunct="1">
                        <a:lnSpc>
                          <a:spcPct val="100000"/>
                        </a:lnSpc>
                        <a:spcBef>
                          <a:spcPct val="0"/>
                        </a:spcBef>
                        <a:spcAft>
                          <a:spcPct val="0"/>
                        </a:spcAft>
                        <a:buClrTx/>
                        <a:buSzPct val="85000"/>
                        <a:buFontTx/>
                        <a:buNone/>
                        <a:tabLst/>
                      </a:pPr>
                      <a:r>
                        <a:rPr kumimoji="0" lang="ar-SA" sz="2800" b="1" i="0" u="none" strike="noStrike" cap="none" normalizeH="0" baseline="0" smtClean="0">
                          <a:ln>
                            <a:noFill/>
                          </a:ln>
                          <a:solidFill>
                            <a:schemeClr val="tx1"/>
                          </a:solidFill>
                          <a:effectLst/>
                          <a:latin typeface="Times New Roman" pitchFamily="18" charset="0"/>
                          <a:ea typeface="Times New Roman" pitchFamily="18" charset="0"/>
                          <a:cs typeface="Lotus" pitchFamily="2" charset="-78"/>
                        </a:rPr>
                        <a:t>121</a:t>
                      </a:r>
                      <a:endParaRPr kumimoji="0" lang="ar-SA" sz="3600" b="1" i="0" u="none" strike="noStrike" cap="none" normalizeH="0" baseline="0" smtClean="0">
                        <a:ln>
                          <a:noFill/>
                        </a:ln>
                        <a:solidFill>
                          <a:schemeClr val="tx1"/>
                        </a:solidFill>
                        <a:effectLst/>
                        <a:latin typeface="Arial" pitchFamily="34" charset="0"/>
                        <a:ea typeface="Times New Roman" pitchFamily="18" charset="0"/>
                        <a:cs typeface="Lotus" pitchFamily="2" charset="-78"/>
                      </a:endParaRPr>
                    </a:p>
                    <a:p>
                      <a:pPr marL="0" marR="0" lvl="0" indent="0" algn="ctr" defTabSz="914400" rtl="1" eaLnBrk="1" fontAlgn="base" latinLnBrk="0" hangingPunct="1">
                        <a:lnSpc>
                          <a:spcPct val="100000"/>
                        </a:lnSpc>
                        <a:spcBef>
                          <a:spcPct val="0"/>
                        </a:spcBef>
                        <a:spcAft>
                          <a:spcPct val="0"/>
                        </a:spcAft>
                        <a:buClrTx/>
                        <a:buSzPct val="85000"/>
                        <a:buFontTx/>
                        <a:buNone/>
                        <a:tabLst/>
                      </a:pPr>
                      <a:r>
                        <a:rPr kumimoji="0" lang="ar-SA" sz="2800" b="1" i="0" u="none" strike="noStrike" cap="none" normalizeH="0" baseline="0" smtClean="0">
                          <a:ln>
                            <a:noFill/>
                          </a:ln>
                          <a:solidFill>
                            <a:schemeClr val="tx1"/>
                          </a:solidFill>
                          <a:effectLst/>
                          <a:latin typeface="Times New Roman" pitchFamily="18" charset="0"/>
                          <a:ea typeface="Times New Roman" pitchFamily="18" charset="0"/>
                          <a:cs typeface="Lotus" pitchFamily="2" charset="-78"/>
                        </a:rPr>
                        <a:t>122</a:t>
                      </a:r>
                      <a:endParaRPr kumimoji="0" lang="ar-SA" sz="3600" b="1" i="0" u="none" strike="noStrike" cap="none" normalizeH="0" baseline="0" smtClean="0">
                        <a:ln>
                          <a:noFill/>
                        </a:ln>
                        <a:solidFill>
                          <a:schemeClr val="tx1"/>
                        </a:solidFill>
                        <a:effectLst/>
                        <a:latin typeface="Arial" pitchFamily="34" charset="0"/>
                        <a:ea typeface="Times New Roman" pitchFamily="18" charset="0"/>
                        <a:cs typeface="Lotus" pitchFamily="2" charset="-78"/>
                      </a:endParaRPr>
                    </a:p>
                    <a:p>
                      <a:pPr marL="0" marR="0" lvl="0" indent="0" algn="ctr" defTabSz="914400" rtl="1" eaLnBrk="1" fontAlgn="base" latinLnBrk="0" hangingPunct="1">
                        <a:lnSpc>
                          <a:spcPct val="100000"/>
                        </a:lnSpc>
                        <a:spcBef>
                          <a:spcPct val="0"/>
                        </a:spcBef>
                        <a:spcAft>
                          <a:spcPct val="0"/>
                        </a:spcAft>
                        <a:buClrTx/>
                        <a:buSzPct val="85000"/>
                        <a:buFontTx/>
                        <a:buNone/>
                        <a:tabLst/>
                      </a:pPr>
                      <a:r>
                        <a:rPr kumimoji="0" lang="ar-SA" sz="2800" b="1" i="0" u="none" strike="noStrike" cap="none" normalizeH="0" baseline="0" smtClean="0">
                          <a:ln>
                            <a:noFill/>
                          </a:ln>
                          <a:solidFill>
                            <a:schemeClr val="tx1"/>
                          </a:solidFill>
                          <a:effectLst/>
                          <a:latin typeface="Times New Roman" pitchFamily="18" charset="0"/>
                          <a:ea typeface="Times New Roman" pitchFamily="18" charset="0"/>
                          <a:cs typeface="Lotus" pitchFamily="2" charset="-78"/>
                        </a:rPr>
                        <a:t>101</a:t>
                      </a:r>
                      <a:endParaRPr kumimoji="0" lang="ar-SA" sz="3600" b="1" i="0" u="none" strike="noStrike" cap="none" normalizeH="0" baseline="0" smtClean="0">
                        <a:ln>
                          <a:noFill/>
                        </a:ln>
                        <a:solidFill>
                          <a:schemeClr val="tx1"/>
                        </a:solidFill>
                        <a:effectLst/>
                        <a:latin typeface="Arial" pitchFamily="34" charset="0"/>
                        <a:ea typeface="Times New Roman" pitchFamily="18" charset="0"/>
                        <a:cs typeface="Lotus" pitchFamily="2" charset="-78"/>
                      </a:endParaRPr>
                    </a:p>
                    <a:p>
                      <a:pPr marL="0" marR="0" lvl="0" indent="0" algn="ctr" defTabSz="914400" rtl="1" eaLnBrk="1" fontAlgn="base" latinLnBrk="0" hangingPunct="1">
                        <a:lnSpc>
                          <a:spcPct val="100000"/>
                        </a:lnSpc>
                        <a:spcBef>
                          <a:spcPct val="0"/>
                        </a:spcBef>
                        <a:spcAft>
                          <a:spcPct val="0"/>
                        </a:spcAft>
                        <a:buClrTx/>
                        <a:buSzPct val="85000"/>
                        <a:buFontTx/>
                        <a:buNone/>
                        <a:tabLst/>
                      </a:pPr>
                      <a:r>
                        <a:rPr kumimoji="0" lang="ar-SA" sz="2800" b="1" i="0" u="none" strike="noStrike" cap="none" normalizeH="0" baseline="0" smtClean="0">
                          <a:ln>
                            <a:noFill/>
                          </a:ln>
                          <a:solidFill>
                            <a:schemeClr val="tx1"/>
                          </a:solidFill>
                          <a:effectLst/>
                          <a:latin typeface="Times New Roman" pitchFamily="18" charset="0"/>
                          <a:ea typeface="Times New Roman" pitchFamily="18" charset="0"/>
                          <a:cs typeface="Lotus" pitchFamily="2" charset="-78"/>
                        </a:rPr>
                        <a:t>212</a:t>
                      </a:r>
                      <a:endParaRPr kumimoji="0" lang="ar-SA" sz="3600" b="1" i="0" u="none" strike="noStrike" cap="none" normalizeH="0" baseline="0" smtClean="0">
                        <a:ln>
                          <a:noFill/>
                        </a:ln>
                        <a:solidFill>
                          <a:schemeClr val="tx1"/>
                        </a:solidFill>
                        <a:effectLst/>
                        <a:latin typeface="Arial" pitchFamily="34" charset="0"/>
                        <a:ea typeface="Times New Roman" pitchFamily="18" charset="0"/>
                        <a:cs typeface="Lotus" pitchFamily="2" charset="-78"/>
                      </a:endParaRPr>
                    </a:p>
                  </a:txBody>
                  <a:tcPr marL="90000" marR="90000" marT="46800" marB="4680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cap="flat">
                      <a:noFill/>
                    </a:lnB>
                    <a:lnTlToBr>
                      <a:noFill/>
                    </a:lnTlToBr>
                    <a:lnBlToTr>
                      <a:noFill/>
                    </a:lnBlToTr>
                    <a:noFill/>
                  </a:tcPr>
                </a:tc>
                <a:tc rowSpan="2">
                  <a:txBody>
                    <a:bodyPr/>
                    <a:lstStyle/>
                    <a:p>
                      <a:pPr marL="0" marR="0" lvl="0" indent="0" algn="ctr" defTabSz="914400" rtl="1" eaLnBrk="1" fontAlgn="base" latinLnBrk="0" hangingPunct="1">
                        <a:lnSpc>
                          <a:spcPct val="100000"/>
                        </a:lnSpc>
                        <a:spcBef>
                          <a:spcPct val="0"/>
                        </a:spcBef>
                        <a:spcAft>
                          <a:spcPct val="0"/>
                        </a:spcAft>
                        <a:buClrTx/>
                        <a:buSzPct val="85000"/>
                        <a:buFontTx/>
                        <a:buNone/>
                        <a:tabLst/>
                      </a:pPr>
                      <a:r>
                        <a:rPr kumimoji="0" lang="ar-SA" sz="2800" b="1" i="0" u="none" strike="noStrike" cap="none" normalizeH="0" baseline="0" smtClean="0">
                          <a:ln>
                            <a:noFill/>
                          </a:ln>
                          <a:solidFill>
                            <a:schemeClr val="tx1"/>
                          </a:solidFill>
                          <a:effectLst/>
                          <a:latin typeface="Times New Roman" pitchFamily="18" charset="0"/>
                          <a:ea typeface="Times New Roman" pitchFamily="18" charset="0"/>
                          <a:cs typeface="Lotus" pitchFamily="2" charset="-78"/>
                        </a:rPr>
                        <a:t>2.000</a:t>
                      </a:r>
                      <a:endParaRPr kumimoji="0" lang="ar-SA" sz="3600" b="1" i="0" u="none" strike="noStrike" cap="none" normalizeH="0" baseline="0" smtClean="0">
                        <a:ln>
                          <a:noFill/>
                        </a:ln>
                        <a:solidFill>
                          <a:schemeClr val="tx1"/>
                        </a:solidFill>
                        <a:effectLst/>
                        <a:latin typeface="Arial" pitchFamily="34" charset="0"/>
                        <a:ea typeface="Times New Roman" pitchFamily="18" charset="0"/>
                        <a:cs typeface="Lotus" pitchFamily="2" charset="-78"/>
                      </a:endParaRPr>
                    </a:p>
                    <a:p>
                      <a:pPr marL="0" marR="0" lvl="0" indent="0" algn="ctr" defTabSz="914400" rtl="1" eaLnBrk="1" fontAlgn="base" latinLnBrk="0" hangingPunct="1">
                        <a:lnSpc>
                          <a:spcPct val="100000"/>
                        </a:lnSpc>
                        <a:spcBef>
                          <a:spcPct val="0"/>
                        </a:spcBef>
                        <a:spcAft>
                          <a:spcPct val="0"/>
                        </a:spcAft>
                        <a:buClrTx/>
                        <a:buSzPct val="85000"/>
                        <a:buFontTx/>
                        <a:buNone/>
                        <a:tabLst/>
                      </a:pPr>
                      <a:r>
                        <a:rPr kumimoji="0" lang="ar-SA" sz="2800" b="1" i="0" u="none" strike="noStrike" cap="none" normalizeH="0" baseline="0" smtClean="0">
                          <a:ln>
                            <a:noFill/>
                          </a:ln>
                          <a:solidFill>
                            <a:schemeClr val="tx1"/>
                          </a:solidFill>
                          <a:effectLst/>
                          <a:latin typeface="Times New Roman" pitchFamily="18" charset="0"/>
                          <a:ea typeface="Times New Roman" pitchFamily="18" charset="0"/>
                          <a:cs typeface="Lotus" pitchFamily="2" charset="-78"/>
                        </a:rPr>
                        <a:t>4.000</a:t>
                      </a:r>
                      <a:endParaRPr kumimoji="0" lang="ar-SA" sz="3600" b="1" i="0" u="none" strike="noStrike" cap="none" normalizeH="0" baseline="0" smtClean="0">
                        <a:ln>
                          <a:noFill/>
                        </a:ln>
                        <a:solidFill>
                          <a:schemeClr val="tx1"/>
                        </a:solidFill>
                        <a:effectLst/>
                        <a:latin typeface="Arial" pitchFamily="34" charset="0"/>
                        <a:ea typeface="Times New Roman" pitchFamily="18" charset="0"/>
                        <a:cs typeface="Lotus" pitchFamily="2" charset="-78"/>
                      </a:endParaRPr>
                    </a:p>
                  </a:txBody>
                  <a:tcPr marL="90000" marR="90000" marT="46800" marB="46800"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cap="flat">
                      <a:noFill/>
                    </a:lnB>
                    <a:lnTlToBr>
                      <a:noFill/>
                    </a:lnTlToBr>
                    <a:lnBlToTr>
                      <a:noFill/>
                    </a:lnBlToTr>
                    <a:noFill/>
                  </a:tcPr>
                </a:tc>
                <a:tc rowSpan="2">
                  <a:txBody>
                    <a:bodyPr/>
                    <a:lstStyle/>
                    <a:p>
                      <a:pPr marL="0" marR="0" lvl="0" indent="0" algn="ctr" defTabSz="914400" rtl="1" eaLnBrk="1" fontAlgn="base" latinLnBrk="0" hangingPunct="1">
                        <a:lnSpc>
                          <a:spcPct val="100000"/>
                        </a:lnSpc>
                        <a:spcBef>
                          <a:spcPct val="0"/>
                        </a:spcBef>
                        <a:spcAft>
                          <a:spcPct val="0"/>
                        </a:spcAft>
                        <a:buClrTx/>
                        <a:buSzPct val="85000"/>
                        <a:buFontTx/>
                        <a:buNone/>
                        <a:tabLst/>
                      </a:pPr>
                      <a:endParaRPr kumimoji="0" lang="fa-IR" sz="2800" b="1" i="0" u="none" strike="noStrike" cap="none" normalizeH="0" baseline="0" smtClean="0">
                        <a:ln>
                          <a:noFill/>
                        </a:ln>
                        <a:solidFill>
                          <a:schemeClr val="tx1"/>
                        </a:solidFill>
                        <a:effectLst/>
                        <a:latin typeface="Arial" pitchFamily="34" charset="0"/>
                        <a:ea typeface="Times New Roman" pitchFamily="18" charset="0"/>
                        <a:cs typeface="Lotus" pitchFamily="2" charset="-78"/>
                      </a:endParaRPr>
                    </a:p>
                    <a:p>
                      <a:pPr marL="0" marR="0" lvl="0" indent="0" algn="ctr" defTabSz="914400" rtl="1" eaLnBrk="1" fontAlgn="base" latinLnBrk="0" hangingPunct="1">
                        <a:lnSpc>
                          <a:spcPct val="100000"/>
                        </a:lnSpc>
                        <a:spcBef>
                          <a:spcPct val="0"/>
                        </a:spcBef>
                        <a:spcAft>
                          <a:spcPct val="0"/>
                        </a:spcAft>
                        <a:buClrTx/>
                        <a:buSzPct val="85000"/>
                        <a:buFontTx/>
                        <a:buNone/>
                        <a:tabLst/>
                      </a:pPr>
                      <a:endParaRPr kumimoji="0" lang="fa-IR" sz="2800" b="1" i="0" u="none" strike="noStrike" cap="none" normalizeH="0" baseline="0" smtClean="0">
                        <a:ln>
                          <a:noFill/>
                        </a:ln>
                        <a:solidFill>
                          <a:schemeClr val="tx1"/>
                        </a:solidFill>
                        <a:effectLst/>
                        <a:latin typeface="Arial" pitchFamily="34" charset="0"/>
                        <a:ea typeface="Times New Roman" pitchFamily="18" charset="0"/>
                        <a:cs typeface="Lotus" pitchFamily="2" charset="-78"/>
                      </a:endParaRPr>
                    </a:p>
                    <a:p>
                      <a:pPr marL="0" marR="0" lvl="0" indent="0" algn="ctr" defTabSz="914400" rtl="1" eaLnBrk="1" fontAlgn="base" latinLnBrk="0" hangingPunct="1">
                        <a:lnSpc>
                          <a:spcPct val="100000"/>
                        </a:lnSpc>
                        <a:spcBef>
                          <a:spcPct val="0"/>
                        </a:spcBef>
                        <a:spcAft>
                          <a:spcPct val="0"/>
                        </a:spcAft>
                        <a:buClrTx/>
                        <a:buSzPct val="85000"/>
                        <a:buFontTx/>
                        <a:buNone/>
                        <a:tabLst/>
                      </a:pPr>
                      <a:r>
                        <a:rPr kumimoji="0" lang="fa-IR" sz="2800" b="1" i="0" u="none" strike="noStrike" cap="none" normalizeH="0" baseline="0" smtClean="0">
                          <a:ln>
                            <a:noFill/>
                          </a:ln>
                          <a:solidFill>
                            <a:schemeClr val="tx1"/>
                          </a:solidFill>
                          <a:effectLst/>
                          <a:latin typeface="Arial" pitchFamily="34" charset="0"/>
                          <a:ea typeface="Times New Roman" pitchFamily="18" charset="0"/>
                          <a:cs typeface="Lotus" pitchFamily="2" charset="-78"/>
                        </a:rPr>
                        <a:t>1000</a:t>
                      </a:r>
                    </a:p>
                    <a:p>
                      <a:pPr marL="0" marR="0" lvl="0" indent="0" algn="ctr" defTabSz="914400" rtl="1" eaLnBrk="1" fontAlgn="base" latinLnBrk="0" hangingPunct="1">
                        <a:lnSpc>
                          <a:spcPct val="100000"/>
                        </a:lnSpc>
                        <a:spcBef>
                          <a:spcPct val="0"/>
                        </a:spcBef>
                        <a:spcAft>
                          <a:spcPct val="0"/>
                        </a:spcAft>
                        <a:buClrTx/>
                        <a:buSzPct val="85000"/>
                        <a:buFontTx/>
                        <a:buNone/>
                        <a:tabLst/>
                      </a:pPr>
                      <a:r>
                        <a:rPr kumimoji="0" lang="fa-IR" sz="2800" b="1" i="0" u="none" strike="noStrike" cap="none" normalizeH="0" baseline="0" smtClean="0">
                          <a:ln>
                            <a:noFill/>
                          </a:ln>
                          <a:solidFill>
                            <a:schemeClr val="tx1"/>
                          </a:solidFill>
                          <a:effectLst/>
                          <a:latin typeface="Arial" pitchFamily="34" charset="0"/>
                          <a:ea typeface="Times New Roman" pitchFamily="18" charset="0"/>
                          <a:cs typeface="Lotus" pitchFamily="2" charset="-78"/>
                        </a:rPr>
                        <a:t>5000</a:t>
                      </a:r>
                    </a:p>
                    <a:p>
                      <a:pPr marL="0" marR="0" lvl="0" indent="0" algn="ctr" defTabSz="914400" rtl="1" eaLnBrk="1" fontAlgn="base" latinLnBrk="0" hangingPunct="1">
                        <a:lnSpc>
                          <a:spcPct val="100000"/>
                        </a:lnSpc>
                        <a:spcBef>
                          <a:spcPct val="0"/>
                        </a:spcBef>
                        <a:spcAft>
                          <a:spcPct val="0"/>
                        </a:spcAft>
                        <a:buClrTx/>
                        <a:buSzPct val="85000"/>
                        <a:buFontTx/>
                        <a:buNone/>
                        <a:tabLst/>
                      </a:pPr>
                      <a:endParaRPr kumimoji="0" lang="ar-SA" sz="2800" b="1" i="0" u="none" strike="noStrike" cap="none" normalizeH="0" baseline="0" smtClean="0">
                        <a:ln>
                          <a:noFill/>
                        </a:ln>
                        <a:solidFill>
                          <a:schemeClr val="tx1"/>
                        </a:solidFill>
                        <a:effectLst/>
                        <a:latin typeface="Arial" pitchFamily="34" charset="0"/>
                        <a:ea typeface="Times New Roman" pitchFamily="18" charset="0"/>
                        <a:cs typeface="Lotus" pitchFamily="2" charset="-78"/>
                      </a:endParaRPr>
                    </a:p>
                    <a:p>
                      <a:pPr marL="0" marR="0" lvl="0" indent="0" algn="ctr" defTabSz="914400" rtl="1" eaLnBrk="1" fontAlgn="base" latinLnBrk="0" hangingPunct="1">
                        <a:lnSpc>
                          <a:spcPct val="100000"/>
                        </a:lnSpc>
                        <a:spcBef>
                          <a:spcPct val="0"/>
                        </a:spcBef>
                        <a:spcAft>
                          <a:spcPct val="0"/>
                        </a:spcAft>
                        <a:buClrTx/>
                        <a:buSzPct val="85000"/>
                        <a:buFontTx/>
                        <a:buNone/>
                        <a:tabLst/>
                      </a:pPr>
                      <a:endParaRPr kumimoji="0" lang="ar-SA" sz="2800" b="1" i="0" u="none" strike="noStrike" cap="none" normalizeH="0" baseline="0" smtClean="0">
                        <a:ln>
                          <a:noFill/>
                        </a:ln>
                        <a:solidFill>
                          <a:schemeClr val="tx1"/>
                        </a:solidFill>
                        <a:effectLst/>
                        <a:latin typeface="Arial" pitchFamily="34" charset="0"/>
                        <a:ea typeface="Times New Roman" pitchFamily="18" charset="0"/>
                        <a:cs typeface="Lotus" pitchFamily="2" charset="-78"/>
                      </a:endParaRPr>
                    </a:p>
                  </a:txBody>
                  <a:tcPr marL="90000" marR="90000" marT="46800" marB="4680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cap="flat">
                      <a:noFill/>
                    </a:lnB>
                    <a:lnTlToBr>
                      <a:noFill/>
                    </a:lnTlToBr>
                    <a:lnBlToTr>
                      <a:noFill/>
                    </a:lnBlToTr>
                    <a:noFill/>
                  </a:tcPr>
                </a:tc>
                <a:extLst>
                  <a:ext uri="{0D108BD9-81ED-4DB2-BD59-A6C34878D82A}">
                    <a16:rowId xmlns:a16="http://schemas.microsoft.com/office/drawing/2014/main" val="10001"/>
                  </a:ext>
                </a:extLst>
              </a:tr>
              <a:tr h="646113">
                <a:tc vMerge="1">
                  <a:txBody>
                    <a:bodyPr/>
                    <a:lstStyle/>
                    <a:p>
                      <a:pPr rtl="1"/>
                      <a:endParaRPr lang="fa-IR"/>
                    </a:p>
                  </a:txBody>
                  <a:tcPr/>
                </a:tc>
                <a:tc vMerge="1">
                  <a:txBody>
                    <a:bodyPr/>
                    <a:lstStyle/>
                    <a:p>
                      <a:pPr rtl="1"/>
                      <a:endParaRPr lang="fa-IR"/>
                    </a:p>
                  </a:txBody>
                  <a:tcPr/>
                </a:tc>
                <a:tc>
                  <a:txBody>
                    <a:bodyPr/>
                    <a:lstStyle/>
                    <a:p>
                      <a:pPr marL="0" marR="0" lvl="0" indent="0" algn="r" defTabSz="914400" rtl="1" eaLnBrk="1" fontAlgn="base" latinLnBrk="0" hangingPunct="1">
                        <a:lnSpc>
                          <a:spcPct val="100000"/>
                        </a:lnSpc>
                        <a:spcBef>
                          <a:spcPct val="0"/>
                        </a:spcBef>
                        <a:spcAft>
                          <a:spcPct val="0"/>
                        </a:spcAft>
                        <a:buClrTx/>
                        <a:buSzPct val="85000"/>
                        <a:buFontTx/>
                        <a:buNone/>
                        <a:tabLst/>
                      </a:pPr>
                      <a:endParaRPr kumimoji="0" lang="ar-SA" sz="3200" b="1" i="0" u="none" strike="noStrike" cap="none" normalizeH="0" baseline="0" smtClean="0">
                        <a:ln>
                          <a:noFill/>
                        </a:ln>
                        <a:solidFill>
                          <a:schemeClr val="tx1"/>
                        </a:solidFill>
                        <a:effectLst/>
                        <a:latin typeface="Arial" pitchFamily="34" charset="0"/>
                        <a:ea typeface="Times New Roman" pitchFamily="18" charset="0"/>
                        <a:cs typeface="Lotus" pitchFamily="2" charset="-78"/>
                      </a:endParaRPr>
                    </a:p>
                  </a:txBody>
                  <a:tcPr marL="90000" marR="90000" marT="46800" marB="4680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cap="flat">
                      <a:noFill/>
                    </a:lnB>
                    <a:lnTlToBr>
                      <a:noFill/>
                    </a:lnTlToBr>
                    <a:lnBlToTr>
                      <a:noFill/>
                    </a:lnBlToTr>
                    <a:noFill/>
                  </a:tcPr>
                </a:tc>
                <a:tc vMerge="1">
                  <a:txBody>
                    <a:bodyPr/>
                    <a:lstStyle/>
                    <a:p>
                      <a:pPr rtl="1"/>
                      <a:endParaRPr lang="fa-IR"/>
                    </a:p>
                  </a:txBody>
                  <a:tcPr/>
                </a:tc>
                <a:tc vMerge="1">
                  <a:txBody>
                    <a:bodyPr/>
                    <a:lstStyle/>
                    <a:p>
                      <a:pPr rtl="1"/>
                      <a:endParaRPr lang="fa-IR"/>
                    </a:p>
                  </a:txBody>
                  <a:tcPr/>
                </a:tc>
                <a:tc vMerge="1">
                  <a:txBody>
                    <a:bodyPr/>
                    <a:lstStyle/>
                    <a:p>
                      <a:pPr rtl="1"/>
                      <a:endParaRPr lang="fa-IR"/>
                    </a:p>
                  </a:txBody>
                  <a:tcPr/>
                </a:tc>
                <a:extLst>
                  <a:ext uri="{0D108BD9-81ED-4DB2-BD59-A6C34878D82A}">
                    <a16:rowId xmlns:a16="http://schemas.microsoft.com/office/drawing/2014/main" val="10002"/>
                  </a:ext>
                </a:extLst>
              </a:tr>
            </a:tbl>
          </a:graphicData>
        </a:graphic>
      </p:graphicFrame>
      <p:sp>
        <p:nvSpPr>
          <p:cNvPr id="6" name="Footer Placeholder 5"/>
          <p:cNvSpPr>
            <a:spLocks noGrp="1"/>
          </p:cNvSpPr>
          <p:nvPr>
            <p:ph type="ftr" sz="quarter" idx="11"/>
          </p:nvPr>
        </p:nvSpPr>
        <p:spPr/>
        <p:txBody>
          <a:bodyPr/>
          <a:lstStyle/>
          <a:p>
            <a:endParaRPr kumimoji="0"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43394" name="Rectangle 2"/>
          <p:cNvSpPr>
            <a:spLocks noGrp="1" noChangeArrowheads="1"/>
          </p:cNvSpPr>
          <p:nvPr>
            <p:ph type="title"/>
          </p:nvPr>
        </p:nvSpPr>
        <p:spPr/>
        <p:txBody>
          <a:bodyPr/>
          <a:lstStyle/>
          <a:p>
            <a:endParaRPr lang="en-US"/>
          </a:p>
        </p:txBody>
      </p:sp>
      <p:sp>
        <p:nvSpPr>
          <p:cNvPr id="443395" name="Rectangle 3"/>
          <p:cNvSpPr>
            <a:spLocks noGrp="1" noChangeArrowheads="1"/>
          </p:cNvSpPr>
          <p:nvPr>
            <p:ph idx="1"/>
          </p:nvPr>
        </p:nvSpPr>
        <p:spPr>
          <a:xfrm>
            <a:off x="611188" y="1989138"/>
            <a:ext cx="7847012" cy="3038475"/>
          </a:xfrm>
        </p:spPr>
        <p:txBody>
          <a:bodyPr>
            <a:normAutofit lnSpcReduction="10000"/>
          </a:bodyPr>
          <a:lstStyle/>
          <a:p>
            <a:pPr>
              <a:buFontTx/>
              <a:buNone/>
            </a:pPr>
            <a:r>
              <a:rPr lang="fa-IR" sz="4400"/>
              <a:t>4- اصل قابل اعتماد بودن ( صحيح- قابل تصويب و كامل بودن اطلاعات)</a:t>
            </a:r>
          </a:p>
          <a:p>
            <a:pPr>
              <a:buFontTx/>
              <a:buNone/>
            </a:pPr>
            <a:r>
              <a:rPr lang="fa-IR" sz="4400"/>
              <a:t>5- اصل قابليت مقايسه</a:t>
            </a:r>
          </a:p>
          <a:p>
            <a:pPr>
              <a:buFontTx/>
              <a:buNone/>
            </a:pPr>
            <a:r>
              <a:rPr lang="fa-IR" sz="4400"/>
              <a:t>6- اصل ثبات رويه</a:t>
            </a:r>
            <a:endParaRPr lang="en-US" sz="4400"/>
          </a:p>
        </p:txBody>
      </p:sp>
    </p:spTree>
  </p:cSld>
  <p:clrMapOvr>
    <a:masterClrMapping/>
  </p:clrMapOvr>
  <p:timing>
    <p:tnLst>
      <p:par>
        <p:cTn id="1" dur="indefinite" restart="never" nodeType="tmRoot"/>
      </p:par>
    </p:tnLst>
  </p:timing>
</p:sld>
</file>

<file path=ppt/slides/slide15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21538" name="Rectangle 2"/>
          <p:cNvSpPr>
            <a:spLocks noGrp="1" noChangeArrowheads="1"/>
          </p:cNvSpPr>
          <p:nvPr>
            <p:ph type="title"/>
          </p:nvPr>
        </p:nvSpPr>
        <p:spPr>
          <a:xfrm>
            <a:off x="6877050" y="549275"/>
            <a:ext cx="1917700" cy="762000"/>
          </a:xfrm>
        </p:spPr>
        <p:txBody>
          <a:bodyPr/>
          <a:lstStyle/>
          <a:p>
            <a:r>
              <a:rPr lang="ar-SA"/>
              <a:t>دفتر كل</a:t>
            </a:r>
            <a:endParaRPr lang="en-US"/>
          </a:p>
        </p:txBody>
      </p:sp>
      <p:sp>
        <p:nvSpPr>
          <p:cNvPr id="321539" name="Rectangle 3"/>
          <p:cNvSpPr>
            <a:spLocks noGrp="1" noChangeArrowheads="1"/>
          </p:cNvSpPr>
          <p:nvPr>
            <p:ph idx="1"/>
          </p:nvPr>
        </p:nvSpPr>
        <p:spPr>
          <a:xfrm>
            <a:off x="611188" y="1989138"/>
            <a:ext cx="7847012" cy="3332162"/>
          </a:xfrm>
        </p:spPr>
        <p:txBody>
          <a:bodyPr/>
          <a:lstStyle/>
          <a:p>
            <a:r>
              <a:rPr lang="ar-SA"/>
              <a:t>دومين دفتر قانوني مؤسسات و شركت‌ها</a:t>
            </a:r>
          </a:p>
          <a:p>
            <a:r>
              <a:rPr lang="ar-SA"/>
              <a:t>براي هر حساب به ميزان تحرك آن تعدادي صفحات اختصاصي مي‌يابد.</a:t>
            </a:r>
          </a:p>
          <a:p>
            <a:r>
              <a:rPr lang="ar-SA"/>
              <a:t>متداول‌ترين فرم حساب‌هاي دفتر كل براي آموزش فرم</a:t>
            </a:r>
            <a:r>
              <a:rPr lang="ar-SA" sz="7200"/>
              <a:t> </a:t>
            </a:r>
            <a:r>
              <a:rPr lang="en-US" sz="7200"/>
              <a:t>T</a:t>
            </a:r>
            <a:r>
              <a:rPr lang="ar-SA"/>
              <a:t> است.</a:t>
            </a:r>
            <a:endParaRPr lang="en-US"/>
          </a:p>
        </p:txBody>
      </p:sp>
      <p:sp>
        <p:nvSpPr>
          <p:cNvPr id="4" name="Footer Placeholder 3"/>
          <p:cNvSpPr>
            <a:spLocks noGrp="1"/>
          </p:cNvSpPr>
          <p:nvPr>
            <p:ph type="ftr" sz="quarter" idx="11"/>
          </p:nvPr>
        </p:nvSpPr>
        <p:spPr/>
        <p:txBody>
          <a:bodyPr/>
          <a:lstStyle/>
          <a:p>
            <a:endParaRPr kumimoji="0" lang="en-US" dirty="0"/>
          </a:p>
        </p:txBody>
      </p:sp>
    </p:spTree>
  </p:cSld>
  <p:clrMapOvr>
    <a:masterClrMapping/>
  </p:clrMapOvr>
</p:sld>
</file>

<file path=ppt/slides/slide15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22562" name="Rectangle 2"/>
          <p:cNvSpPr>
            <a:spLocks noGrp="1" noChangeArrowheads="1"/>
          </p:cNvSpPr>
          <p:nvPr>
            <p:ph type="title"/>
          </p:nvPr>
        </p:nvSpPr>
        <p:spPr>
          <a:xfrm>
            <a:off x="1042988" y="476250"/>
            <a:ext cx="7772400" cy="641350"/>
          </a:xfrm>
        </p:spPr>
        <p:txBody>
          <a:bodyPr/>
          <a:lstStyle/>
          <a:p>
            <a:r>
              <a:rPr lang="ar-SA" sz="3600"/>
              <a:t>عنوان حساب: صندوق		شماره حساب:</a:t>
            </a:r>
            <a:endParaRPr lang="en-US" sz="3600"/>
          </a:p>
        </p:txBody>
      </p:sp>
      <p:sp>
        <p:nvSpPr>
          <p:cNvPr id="322563" name="Line 3"/>
          <p:cNvSpPr>
            <a:spLocks noChangeShapeType="1"/>
          </p:cNvSpPr>
          <p:nvPr/>
        </p:nvSpPr>
        <p:spPr bwMode="auto">
          <a:xfrm>
            <a:off x="8878888" y="2135188"/>
            <a:ext cx="0" cy="0"/>
          </a:xfrm>
          <a:prstGeom prst="line">
            <a:avLst/>
          </a:prstGeom>
          <a:noFill/>
          <a:ln w="12700" cap="rnd">
            <a:solidFill>
              <a:srgbClr val="000000"/>
            </a:solidFill>
            <a:round/>
            <a:headEnd/>
            <a:tailEnd/>
          </a:ln>
          <a:effectLst/>
        </p:spPr>
        <p:txBody>
          <a:bodyPr/>
          <a:lstStyle/>
          <a:p>
            <a:endParaRPr lang="fa-IR"/>
          </a:p>
        </p:txBody>
      </p:sp>
      <p:sp>
        <p:nvSpPr>
          <p:cNvPr id="322564" name="Line 4"/>
          <p:cNvSpPr>
            <a:spLocks noChangeShapeType="1"/>
          </p:cNvSpPr>
          <p:nvPr/>
        </p:nvSpPr>
        <p:spPr bwMode="auto">
          <a:xfrm>
            <a:off x="8878888" y="2135188"/>
            <a:ext cx="0" cy="0"/>
          </a:xfrm>
          <a:prstGeom prst="line">
            <a:avLst/>
          </a:prstGeom>
          <a:noFill/>
          <a:ln w="12700" cap="rnd">
            <a:solidFill>
              <a:srgbClr val="000000"/>
            </a:solidFill>
            <a:round/>
            <a:headEnd/>
            <a:tailEnd/>
          </a:ln>
          <a:effectLst/>
        </p:spPr>
        <p:txBody>
          <a:bodyPr/>
          <a:lstStyle/>
          <a:p>
            <a:endParaRPr lang="fa-IR"/>
          </a:p>
        </p:txBody>
      </p:sp>
      <p:graphicFrame>
        <p:nvGraphicFramePr>
          <p:cNvPr id="322631" name="Group 71"/>
          <p:cNvGraphicFramePr>
            <a:graphicFrameLocks noGrp="1"/>
          </p:cNvGraphicFramePr>
          <p:nvPr/>
        </p:nvGraphicFramePr>
        <p:xfrm>
          <a:off x="611188" y="1989138"/>
          <a:ext cx="7661275" cy="3884614"/>
        </p:xfrm>
        <a:graphic>
          <a:graphicData uri="http://schemas.openxmlformats.org/drawingml/2006/table">
            <a:tbl>
              <a:tblPr rtl="1"/>
              <a:tblGrid>
                <a:gridCol w="676275">
                  <a:extLst>
                    <a:ext uri="{9D8B030D-6E8A-4147-A177-3AD203B41FA5}">
                      <a16:colId xmlns:a16="http://schemas.microsoft.com/office/drawing/2014/main" val="20000"/>
                    </a:ext>
                  </a:extLst>
                </a:gridCol>
                <a:gridCol w="576263">
                  <a:extLst>
                    <a:ext uri="{9D8B030D-6E8A-4147-A177-3AD203B41FA5}">
                      <a16:colId xmlns:a16="http://schemas.microsoft.com/office/drawing/2014/main" val="20001"/>
                    </a:ext>
                  </a:extLst>
                </a:gridCol>
                <a:gridCol w="3168650">
                  <a:extLst>
                    <a:ext uri="{9D8B030D-6E8A-4147-A177-3AD203B41FA5}">
                      <a16:colId xmlns:a16="http://schemas.microsoft.com/office/drawing/2014/main" val="20002"/>
                    </a:ext>
                  </a:extLst>
                </a:gridCol>
                <a:gridCol w="863600">
                  <a:extLst>
                    <a:ext uri="{9D8B030D-6E8A-4147-A177-3AD203B41FA5}">
                      <a16:colId xmlns:a16="http://schemas.microsoft.com/office/drawing/2014/main" val="20003"/>
                    </a:ext>
                  </a:extLst>
                </a:gridCol>
                <a:gridCol w="719137">
                  <a:extLst>
                    <a:ext uri="{9D8B030D-6E8A-4147-A177-3AD203B41FA5}">
                      <a16:colId xmlns:a16="http://schemas.microsoft.com/office/drawing/2014/main" val="20004"/>
                    </a:ext>
                  </a:extLst>
                </a:gridCol>
                <a:gridCol w="925513">
                  <a:extLst>
                    <a:ext uri="{9D8B030D-6E8A-4147-A177-3AD203B41FA5}">
                      <a16:colId xmlns:a16="http://schemas.microsoft.com/office/drawing/2014/main" val="20005"/>
                    </a:ext>
                  </a:extLst>
                </a:gridCol>
                <a:gridCol w="731837">
                  <a:extLst>
                    <a:ext uri="{9D8B030D-6E8A-4147-A177-3AD203B41FA5}">
                      <a16:colId xmlns:a16="http://schemas.microsoft.com/office/drawing/2014/main" val="20006"/>
                    </a:ext>
                  </a:extLst>
                </a:gridCol>
              </a:tblGrid>
              <a:tr h="776288">
                <a:tc gridSpan="2">
                  <a:txBody>
                    <a:bodyPr/>
                    <a:lstStyle/>
                    <a:p>
                      <a:pPr marL="0" marR="0" lvl="0" indent="0" algn="ctr" defTabSz="914400" rtl="1" eaLnBrk="1" fontAlgn="base" latinLnBrk="0" hangingPunct="1">
                        <a:lnSpc>
                          <a:spcPct val="100000"/>
                        </a:lnSpc>
                        <a:spcBef>
                          <a:spcPct val="0"/>
                        </a:spcBef>
                        <a:spcAft>
                          <a:spcPct val="0"/>
                        </a:spcAft>
                        <a:buClrTx/>
                        <a:buSzPct val="85000"/>
                        <a:buFontTx/>
                        <a:buNone/>
                        <a:tabLst/>
                      </a:pPr>
                      <a:r>
                        <a:rPr kumimoji="0" lang="ar-SA" sz="1800" b="1" i="0" u="none" strike="noStrike" cap="none" normalizeH="0" baseline="0" smtClean="0">
                          <a:ln>
                            <a:noFill/>
                          </a:ln>
                          <a:solidFill>
                            <a:schemeClr val="tx1"/>
                          </a:solidFill>
                          <a:effectLst/>
                          <a:latin typeface="Times New Roman" pitchFamily="18" charset="0"/>
                          <a:ea typeface="Times New Roman" pitchFamily="18" charset="0"/>
                          <a:cs typeface="Lotus" pitchFamily="2" charset="-78"/>
                        </a:rPr>
                        <a:t>تاريخ</a:t>
                      </a:r>
                      <a:endParaRPr kumimoji="0" lang="ar-SA" sz="2400" b="1" i="0" u="none" strike="noStrike" cap="none" normalizeH="0" baseline="0" smtClean="0">
                        <a:ln>
                          <a:noFill/>
                        </a:ln>
                        <a:solidFill>
                          <a:schemeClr val="tx1"/>
                        </a:solidFill>
                        <a:effectLst/>
                        <a:latin typeface="Arial" pitchFamily="34" charset="0"/>
                        <a:ea typeface="Times New Roman" pitchFamily="18" charset="0"/>
                        <a:cs typeface="Lotus" pitchFamily="2" charset="-78"/>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hMerge="1">
                  <a:txBody>
                    <a:bodyPr/>
                    <a:lstStyle/>
                    <a:p>
                      <a:pPr rtl="1"/>
                      <a:endParaRPr lang="fa-IR"/>
                    </a:p>
                  </a:txBody>
                  <a:tcPr/>
                </a:tc>
                <a:tc>
                  <a:txBody>
                    <a:bodyPr/>
                    <a:lstStyle/>
                    <a:p>
                      <a:pPr marL="0" marR="0" lvl="0" indent="0" algn="ctr" defTabSz="914400" rtl="1" eaLnBrk="1" fontAlgn="base" latinLnBrk="0" hangingPunct="1">
                        <a:lnSpc>
                          <a:spcPct val="100000"/>
                        </a:lnSpc>
                        <a:spcBef>
                          <a:spcPct val="0"/>
                        </a:spcBef>
                        <a:spcAft>
                          <a:spcPct val="0"/>
                        </a:spcAft>
                        <a:buClrTx/>
                        <a:buSzPct val="85000"/>
                        <a:buFontTx/>
                        <a:buNone/>
                        <a:tabLst/>
                      </a:pPr>
                      <a:r>
                        <a:rPr kumimoji="0" lang="ar-SA" sz="1800" b="1" i="0" u="none" strike="noStrike" cap="none" normalizeH="0" baseline="0" smtClean="0">
                          <a:ln>
                            <a:noFill/>
                          </a:ln>
                          <a:solidFill>
                            <a:schemeClr val="tx1"/>
                          </a:solidFill>
                          <a:effectLst/>
                          <a:latin typeface="Times New Roman" pitchFamily="18" charset="0"/>
                          <a:ea typeface="Times New Roman" pitchFamily="18" charset="0"/>
                          <a:cs typeface="Lotus" pitchFamily="2" charset="-78"/>
                        </a:rPr>
                        <a:t>شرح</a:t>
                      </a:r>
                      <a:endParaRPr kumimoji="0" lang="ar-SA" sz="2400" b="1" i="0" u="none" strike="noStrike" cap="none" normalizeH="0" baseline="0" smtClean="0">
                        <a:ln>
                          <a:noFill/>
                        </a:ln>
                        <a:solidFill>
                          <a:schemeClr val="tx1"/>
                        </a:solidFill>
                        <a:effectLst/>
                        <a:latin typeface="Arial" pitchFamily="34" charset="0"/>
                        <a:ea typeface="Times New Roman" pitchFamily="18" charset="0"/>
                        <a:cs typeface="Lotus" pitchFamily="2" charset="-78"/>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1" eaLnBrk="1" fontAlgn="base" latinLnBrk="0" hangingPunct="1">
                        <a:lnSpc>
                          <a:spcPct val="100000"/>
                        </a:lnSpc>
                        <a:spcBef>
                          <a:spcPct val="0"/>
                        </a:spcBef>
                        <a:spcAft>
                          <a:spcPct val="0"/>
                        </a:spcAft>
                        <a:buClrTx/>
                        <a:buSzPct val="85000"/>
                        <a:buFontTx/>
                        <a:buNone/>
                        <a:tabLst/>
                      </a:pPr>
                      <a:r>
                        <a:rPr kumimoji="0" lang="ar-SA" sz="1800" b="1" i="0" u="none" strike="noStrike" cap="none" normalizeH="0" baseline="0" smtClean="0">
                          <a:ln>
                            <a:noFill/>
                          </a:ln>
                          <a:solidFill>
                            <a:schemeClr val="tx1"/>
                          </a:solidFill>
                          <a:effectLst/>
                          <a:latin typeface="Times New Roman" pitchFamily="18" charset="0"/>
                          <a:cs typeface="Lotus" pitchFamily="2" charset="-78"/>
                        </a:rPr>
                        <a:t>عطف</a:t>
                      </a:r>
                      <a:endParaRPr kumimoji="0" lang="en-US" sz="1800" b="1" i="0" u="none" strike="noStrike" cap="none" normalizeH="0" baseline="0" smtClean="0">
                        <a:ln>
                          <a:noFill/>
                        </a:ln>
                        <a:solidFill>
                          <a:schemeClr val="tx1"/>
                        </a:solidFill>
                        <a:effectLst/>
                        <a:latin typeface="Times New Roman" pitchFamily="18" charset="0"/>
                        <a:cs typeface="Lotus" pitchFamily="2" charset="-78"/>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1" eaLnBrk="1" fontAlgn="base" latinLnBrk="0" hangingPunct="1">
                        <a:lnSpc>
                          <a:spcPct val="100000"/>
                        </a:lnSpc>
                        <a:spcBef>
                          <a:spcPct val="0"/>
                        </a:spcBef>
                        <a:spcAft>
                          <a:spcPct val="0"/>
                        </a:spcAft>
                        <a:buClrTx/>
                        <a:buSzPct val="85000"/>
                        <a:buFontTx/>
                        <a:buNone/>
                        <a:tabLst/>
                      </a:pPr>
                      <a:r>
                        <a:rPr kumimoji="0" lang="ar-SA" sz="1800" b="1" i="0" u="none" strike="noStrike" cap="none" normalizeH="0" baseline="0" smtClean="0">
                          <a:ln>
                            <a:noFill/>
                          </a:ln>
                          <a:solidFill>
                            <a:schemeClr val="tx1"/>
                          </a:solidFill>
                          <a:effectLst/>
                          <a:latin typeface="Times New Roman" pitchFamily="18" charset="0"/>
                          <a:ea typeface="Times New Roman" pitchFamily="18" charset="0"/>
                          <a:cs typeface="Lotus" pitchFamily="2" charset="-78"/>
                        </a:rPr>
                        <a:t>بدهكار</a:t>
                      </a:r>
                      <a:endParaRPr kumimoji="0" lang="ar-SA" sz="2400" b="1" i="0" u="none" strike="noStrike" cap="none" normalizeH="0" baseline="0" smtClean="0">
                        <a:ln>
                          <a:noFill/>
                        </a:ln>
                        <a:solidFill>
                          <a:schemeClr val="tx1"/>
                        </a:solidFill>
                        <a:effectLst/>
                        <a:latin typeface="Arial" pitchFamily="34" charset="0"/>
                        <a:ea typeface="Times New Roman" pitchFamily="18" charset="0"/>
                        <a:cs typeface="Lotus" pitchFamily="2" charset="-78"/>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1" eaLnBrk="1" fontAlgn="base" latinLnBrk="0" hangingPunct="1">
                        <a:lnSpc>
                          <a:spcPct val="100000"/>
                        </a:lnSpc>
                        <a:spcBef>
                          <a:spcPct val="0"/>
                        </a:spcBef>
                        <a:spcAft>
                          <a:spcPct val="0"/>
                        </a:spcAft>
                        <a:buClrTx/>
                        <a:buSzPct val="85000"/>
                        <a:buFontTx/>
                        <a:buNone/>
                        <a:tabLst/>
                      </a:pPr>
                      <a:r>
                        <a:rPr kumimoji="0" lang="fa-IR" sz="2000" b="1" i="0" u="none" strike="noStrike" cap="none" normalizeH="0" baseline="0" smtClean="0">
                          <a:ln>
                            <a:noFill/>
                          </a:ln>
                          <a:solidFill>
                            <a:schemeClr val="tx1"/>
                          </a:solidFill>
                          <a:effectLst/>
                          <a:latin typeface="Arial" pitchFamily="34" charset="0"/>
                          <a:ea typeface="Times New Roman" pitchFamily="18" charset="0"/>
                          <a:cs typeface="Lotus" pitchFamily="2" charset="-78"/>
                        </a:rPr>
                        <a:t>بستانكار</a:t>
                      </a:r>
                      <a:endParaRPr kumimoji="0" lang="ar-SA" sz="2000" b="1" i="0" u="none" strike="noStrike" cap="none" normalizeH="0" baseline="0" smtClean="0">
                        <a:ln>
                          <a:noFill/>
                        </a:ln>
                        <a:solidFill>
                          <a:schemeClr val="tx1"/>
                        </a:solidFill>
                        <a:effectLst/>
                        <a:latin typeface="Arial" pitchFamily="34" charset="0"/>
                        <a:ea typeface="Times New Roman" pitchFamily="18" charset="0"/>
                        <a:cs typeface="Lotus" pitchFamily="2" charset="-78"/>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miter lim="800000"/>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1" eaLnBrk="1" fontAlgn="base" latinLnBrk="0" hangingPunct="1">
                        <a:lnSpc>
                          <a:spcPct val="100000"/>
                        </a:lnSpc>
                        <a:spcBef>
                          <a:spcPct val="0"/>
                        </a:spcBef>
                        <a:spcAft>
                          <a:spcPct val="0"/>
                        </a:spcAft>
                        <a:buClrTx/>
                        <a:buSzPct val="85000"/>
                        <a:buFontTx/>
                        <a:buNone/>
                        <a:tabLst/>
                      </a:pPr>
                      <a:r>
                        <a:rPr kumimoji="0" lang="ar-SA" sz="1800" b="1" i="0" u="none" strike="noStrike" cap="none" normalizeH="0" baseline="0" smtClean="0">
                          <a:ln>
                            <a:noFill/>
                          </a:ln>
                          <a:solidFill>
                            <a:schemeClr val="tx1"/>
                          </a:solidFill>
                          <a:effectLst/>
                          <a:latin typeface="Times New Roman" pitchFamily="18" charset="0"/>
                          <a:ea typeface="Times New Roman" pitchFamily="18" charset="0"/>
                          <a:cs typeface="Lotus" pitchFamily="2" charset="-78"/>
                        </a:rPr>
                        <a:t>مانده</a:t>
                      </a:r>
                    </a:p>
                  </a:txBody>
                  <a:tcPr anchor="ctr" horzOverflow="overflow">
                    <a:lnL w="12700" cap="flat" cmpd="sng" algn="ctr">
                      <a:solidFill>
                        <a:srgbClr val="000000"/>
                      </a:solidFill>
                      <a:prstDash val="solid"/>
                      <a:miter lim="800000"/>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0"/>
                  </a:ext>
                </a:extLst>
              </a:tr>
              <a:tr h="777875">
                <a:tc>
                  <a:txBody>
                    <a:bodyPr/>
                    <a:lstStyle/>
                    <a:p>
                      <a:pPr marL="0" marR="0" lvl="0" indent="0" algn="r" defTabSz="914400" rtl="1" eaLnBrk="1" fontAlgn="base" latinLnBrk="0" hangingPunct="1">
                        <a:lnSpc>
                          <a:spcPct val="100000"/>
                        </a:lnSpc>
                        <a:spcBef>
                          <a:spcPct val="20000"/>
                        </a:spcBef>
                        <a:spcAft>
                          <a:spcPct val="0"/>
                        </a:spcAft>
                        <a:buClrTx/>
                        <a:buSzPct val="85000"/>
                        <a:buFontTx/>
                        <a:buNone/>
                        <a:tabLst/>
                      </a:pPr>
                      <a:endParaRPr kumimoji="0" lang="en-US" sz="28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Pct val="85000"/>
                        <a:buFontTx/>
                        <a:buNone/>
                        <a:tabLst/>
                      </a:pPr>
                      <a:endParaRPr kumimoji="0" lang="en-US" sz="28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Pct val="85000"/>
                        <a:buFontTx/>
                        <a:buNone/>
                        <a:tabLst/>
                      </a:pPr>
                      <a:endParaRPr kumimoji="0" lang="en-US" sz="28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Pct val="85000"/>
                        <a:buFontTx/>
                        <a:buNone/>
                        <a:tabLst/>
                      </a:pPr>
                      <a:endParaRPr kumimoji="0" lang="en-US" sz="28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Pct val="85000"/>
                        <a:buFontTx/>
                        <a:buNone/>
                        <a:tabLst/>
                      </a:pPr>
                      <a:endParaRPr kumimoji="0" lang="en-US" sz="28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Pct val="85000"/>
                        <a:buFontTx/>
                        <a:buNone/>
                        <a:tabLst/>
                      </a:pPr>
                      <a:endParaRPr kumimoji="0" lang="en-US" sz="28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Pct val="85000"/>
                        <a:buFontTx/>
                        <a:buNone/>
                        <a:tabLst/>
                      </a:pPr>
                      <a:endParaRPr kumimoji="0" lang="en-US" sz="28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776288">
                <a:tc>
                  <a:txBody>
                    <a:bodyPr/>
                    <a:lstStyle/>
                    <a:p>
                      <a:pPr marL="0" marR="0" lvl="0" indent="0" algn="r" defTabSz="914400" rtl="1" eaLnBrk="1" fontAlgn="base" latinLnBrk="0" hangingPunct="1">
                        <a:lnSpc>
                          <a:spcPct val="100000"/>
                        </a:lnSpc>
                        <a:spcBef>
                          <a:spcPct val="20000"/>
                        </a:spcBef>
                        <a:spcAft>
                          <a:spcPct val="0"/>
                        </a:spcAft>
                        <a:buClrTx/>
                        <a:buSzPct val="85000"/>
                        <a:buFontTx/>
                        <a:buNone/>
                        <a:tabLst/>
                      </a:pPr>
                      <a:endParaRPr kumimoji="0" lang="en-US" sz="28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Pct val="85000"/>
                        <a:buFontTx/>
                        <a:buNone/>
                        <a:tabLst/>
                      </a:pPr>
                      <a:endParaRPr kumimoji="0" lang="en-US" sz="28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Pct val="85000"/>
                        <a:buFontTx/>
                        <a:buNone/>
                        <a:tabLst/>
                      </a:pPr>
                      <a:endParaRPr kumimoji="0" lang="en-US" sz="28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Pct val="85000"/>
                        <a:buFontTx/>
                        <a:buNone/>
                        <a:tabLst/>
                      </a:pPr>
                      <a:endParaRPr kumimoji="0" lang="en-US" sz="28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Pct val="85000"/>
                        <a:buFontTx/>
                        <a:buNone/>
                        <a:tabLst/>
                      </a:pPr>
                      <a:endParaRPr kumimoji="0" lang="en-US" sz="28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Pct val="85000"/>
                        <a:buFontTx/>
                        <a:buNone/>
                        <a:tabLst/>
                      </a:pPr>
                      <a:endParaRPr kumimoji="0" lang="en-US" sz="28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Pct val="85000"/>
                        <a:buFontTx/>
                        <a:buNone/>
                        <a:tabLst/>
                      </a:pPr>
                      <a:endParaRPr kumimoji="0" lang="en-US" sz="28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777875">
                <a:tc>
                  <a:txBody>
                    <a:bodyPr/>
                    <a:lstStyle/>
                    <a:p>
                      <a:pPr marL="0" marR="0" lvl="0" indent="0" algn="r" defTabSz="914400" rtl="1" eaLnBrk="1" fontAlgn="base" latinLnBrk="0" hangingPunct="1">
                        <a:lnSpc>
                          <a:spcPct val="100000"/>
                        </a:lnSpc>
                        <a:spcBef>
                          <a:spcPct val="20000"/>
                        </a:spcBef>
                        <a:spcAft>
                          <a:spcPct val="0"/>
                        </a:spcAft>
                        <a:buClrTx/>
                        <a:buSzPct val="85000"/>
                        <a:buFontTx/>
                        <a:buNone/>
                        <a:tabLst/>
                      </a:pPr>
                      <a:endParaRPr kumimoji="0" lang="en-US" sz="28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Pct val="85000"/>
                        <a:buFontTx/>
                        <a:buNone/>
                        <a:tabLst/>
                      </a:pPr>
                      <a:endParaRPr kumimoji="0" lang="en-US" sz="28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Pct val="85000"/>
                        <a:buFontTx/>
                        <a:buNone/>
                        <a:tabLst/>
                      </a:pPr>
                      <a:endParaRPr kumimoji="0" lang="en-US" sz="28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Pct val="85000"/>
                        <a:buFontTx/>
                        <a:buNone/>
                        <a:tabLst/>
                      </a:pPr>
                      <a:endParaRPr kumimoji="0" lang="en-US" sz="28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Pct val="85000"/>
                        <a:buFontTx/>
                        <a:buNone/>
                        <a:tabLst/>
                      </a:pPr>
                      <a:endParaRPr kumimoji="0" lang="en-US" sz="28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Pct val="85000"/>
                        <a:buFontTx/>
                        <a:buNone/>
                        <a:tabLst/>
                      </a:pPr>
                      <a:endParaRPr kumimoji="0" lang="en-US" sz="28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Pct val="85000"/>
                        <a:buFontTx/>
                        <a:buNone/>
                        <a:tabLst/>
                      </a:pPr>
                      <a:endParaRPr kumimoji="0" lang="en-US" sz="28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776288">
                <a:tc>
                  <a:txBody>
                    <a:bodyPr/>
                    <a:lstStyle/>
                    <a:p>
                      <a:pPr marL="0" marR="0" lvl="0" indent="0" algn="r" defTabSz="914400" rtl="1" eaLnBrk="1" fontAlgn="base" latinLnBrk="0" hangingPunct="1">
                        <a:lnSpc>
                          <a:spcPct val="100000"/>
                        </a:lnSpc>
                        <a:spcBef>
                          <a:spcPct val="20000"/>
                        </a:spcBef>
                        <a:spcAft>
                          <a:spcPct val="0"/>
                        </a:spcAft>
                        <a:buClrTx/>
                        <a:buSzPct val="85000"/>
                        <a:buFontTx/>
                        <a:buNone/>
                        <a:tabLst/>
                      </a:pPr>
                      <a:endParaRPr kumimoji="0" lang="en-US" sz="28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Pct val="85000"/>
                        <a:buFontTx/>
                        <a:buNone/>
                        <a:tabLst/>
                      </a:pPr>
                      <a:endParaRPr kumimoji="0" lang="en-US" sz="28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Pct val="85000"/>
                        <a:buFontTx/>
                        <a:buNone/>
                        <a:tabLst/>
                      </a:pPr>
                      <a:endParaRPr kumimoji="0" lang="en-US" sz="28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Pct val="85000"/>
                        <a:buFontTx/>
                        <a:buNone/>
                        <a:tabLst/>
                      </a:pPr>
                      <a:endParaRPr kumimoji="0" lang="en-US" sz="28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Pct val="85000"/>
                        <a:buFontTx/>
                        <a:buNone/>
                        <a:tabLst/>
                      </a:pPr>
                      <a:endParaRPr kumimoji="0" lang="en-US" sz="28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Pct val="85000"/>
                        <a:buFontTx/>
                        <a:buNone/>
                        <a:tabLst/>
                      </a:pPr>
                      <a:endParaRPr kumimoji="0" lang="en-US" sz="28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Pct val="85000"/>
                        <a:buFontTx/>
                        <a:buNone/>
                        <a:tabLst/>
                      </a:pPr>
                      <a:endParaRPr kumimoji="0" lang="en-US" sz="28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bl>
          </a:graphicData>
        </a:graphic>
      </p:graphicFrame>
      <p:sp>
        <p:nvSpPr>
          <p:cNvPr id="6" name="Footer Placeholder 5"/>
          <p:cNvSpPr>
            <a:spLocks noGrp="1"/>
          </p:cNvSpPr>
          <p:nvPr>
            <p:ph type="ftr" sz="quarter" idx="11"/>
          </p:nvPr>
        </p:nvSpPr>
        <p:spPr/>
        <p:txBody>
          <a:bodyPr/>
          <a:lstStyle/>
          <a:p>
            <a:endParaRPr kumimoji="0" lang="en-US" dirty="0"/>
          </a:p>
        </p:txBody>
      </p:sp>
    </p:spTree>
  </p:cSld>
  <p:clrMapOvr>
    <a:masterClrMapping/>
  </p:clrMapOvr>
</p:sld>
</file>

<file path=ppt/slides/slide15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23586" name="Rectangle 2"/>
          <p:cNvSpPr>
            <a:spLocks noGrp="1" noChangeArrowheads="1"/>
          </p:cNvSpPr>
          <p:nvPr>
            <p:ph type="title"/>
          </p:nvPr>
        </p:nvSpPr>
        <p:spPr>
          <a:xfrm>
            <a:off x="1042988" y="476250"/>
            <a:ext cx="7772400" cy="701675"/>
          </a:xfrm>
        </p:spPr>
        <p:txBody>
          <a:bodyPr/>
          <a:lstStyle/>
          <a:p>
            <a:r>
              <a:rPr lang="ar-SA" sz="4000"/>
              <a:t>قسمت‌هاي مختلف يك صفحه دفتر كل</a:t>
            </a:r>
            <a:endParaRPr lang="en-US" sz="4000"/>
          </a:p>
        </p:txBody>
      </p:sp>
      <p:sp>
        <p:nvSpPr>
          <p:cNvPr id="323587" name="Rectangle 3"/>
          <p:cNvSpPr>
            <a:spLocks noGrp="1" noChangeArrowheads="1"/>
          </p:cNvSpPr>
          <p:nvPr>
            <p:ph idx="1"/>
          </p:nvPr>
        </p:nvSpPr>
        <p:spPr>
          <a:xfrm>
            <a:off x="611188" y="1989138"/>
            <a:ext cx="7847012" cy="3987800"/>
          </a:xfrm>
        </p:spPr>
        <p:txBody>
          <a:bodyPr/>
          <a:lstStyle/>
          <a:p>
            <a:pPr>
              <a:buFontTx/>
              <a:buNone/>
            </a:pPr>
            <a:r>
              <a:rPr lang="ar-SA"/>
              <a:t>1- عنوان حساب</a:t>
            </a:r>
          </a:p>
          <a:p>
            <a:pPr>
              <a:buFontTx/>
              <a:buNone/>
            </a:pPr>
            <a:r>
              <a:rPr lang="ar-SA"/>
              <a:t>در بالاي صفحه شامل عنوان و شماره‌حساب</a:t>
            </a:r>
          </a:p>
          <a:p>
            <a:pPr>
              <a:buFontTx/>
              <a:buNone/>
            </a:pPr>
            <a:r>
              <a:rPr lang="ar-SA"/>
              <a:t>2- ستون تاريخ</a:t>
            </a:r>
          </a:p>
          <a:p>
            <a:pPr>
              <a:buFontTx/>
              <a:buNone/>
            </a:pPr>
            <a:r>
              <a:rPr lang="ar-SA"/>
              <a:t>تاريخ وقوع معاملات طبق دفتر روزنامه شامل روز و ماه</a:t>
            </a:r>
          </a:p>
          <a:p>
            <a:pPr>
              <a:buFontTx/>
              <a:buNone/>
            </a:pPr>
            <a:r>
              <a:rPr lang="ar-SA"/>
              <a:t>3- ستون شرح</a:t>
            </a:r>
          </a:p>
          <a:p>
            <a:pPr>
              <a:buFontTx/>
              <a:buNone/>
            </a:pPr>
            <a:r>
              <a:rPr lang="ar-SA"/>
              <a:t>شرح مختصر از معامله</a:t>
            </a:r>
            <a:endParaRPr lang="en-US"/>
          </a:p>
        </p:txBody>
      </p:sp>
      <p:sp>
        <p:nvSpPr>
          <p:cNvPr id="4" name="Footer Placeholder 3"/>
          <p:cNvSpPr>
            <a:spLocks noGrp="1"/>
          </p:cNvSpPr>
          <p:nvPr>
            <p:ph type="ftr" sz="quarter" idx="11"/>
          </p:nvPr>
        </p:nvSpPr>
        <p:spPr/>
        <p:txBody>
          <a:bodyPr/>
          <a:lstStyle/>
          <a:p>
            <a:endParaRPr kumimoji="0" lang="en-US" dirty="0"/>
          </a:p>
        </p:txBody>
      </p:sp>
    </p:spTree>
  </p:cSld>
  <p:clrMapOvr>
    <a:masterClrMapping/>
  </p:clrMapOvr>
</p:sld>
</file>

<file path=ppt/slides/slide15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24610" name="Rectangle 2"/>
          <p:cNvSpPr>
            <a:spLocks noGrp="1" noChangeArrowheads="1"/>
          </p:cNvSpPr>
          <p:nvPr>
            <p:ph type="title"/>
          </p:nvPr>
        </p:nvSpPr>
        <p:spPr/>
        <p:txBody>
          <a:bodyPr/>
          <a:lstStyle/>
          <a:p>
            <a:endParaRPr lang="en-US"/>
          </a:p>
        </p:txBody>
      </p:sp>
      <p:sp>
        <p:nvSpPr>
          <p:cNvPr id="324611" name="Rectangle 3"/>
          <p:cNvSpPr>
            <a:spLocks noGrp="1" noChangeArrowheads="1"/>
          </p:cNvSpPr>
          <p:nvPr>
            <p:ph idx="1"/>
          </p:nvPr>
        </p:nvSpPr>
        <p:spPr>
          <a:xfrm>
            <a:off x="611188" y="1989138"/>
            <a:ext cx="7847012" cy="2332037"/>
          </a:xfrm>
        </p:spPr>
        <p:txBody>
          <a:bodyPr/>
          <a:lstStyle/>
          <a:p>
            <a:pPr>
              <a:buFontTx/>
              <a:buNone/>
            </a:pPr>
            <a:r>
              <a:rPr lang="ar-SA"/>
              <a:t>4- ستون عطف</a:t>
            </a:r>
          </a:p>
          <a:p>
            <a:pPr>
              <a:buFontTx/>
              <a:buNone/>
            </a:pPr>
            <a:r>
              <a:rPr lang="ar-SA"/>
              <a:t>در مقال هر شرح شماره صفحه دفتر روزنامه</a:t>
            </a:r>
          </a:p>
          <a:p>
            <a:pPr>
              <a:buFontTx/>
              <a:buNone/>
            </a:pPr>
            <a:r>
              <a:rPr lang="ar-SA"/>
              <a:t>5- ستون مبلغ</a:t>
            </a:r>
          </a:p>
          <a:p>
            <a:pPr>
              <a:buFontTx/>
              <a:buNone/>
            </a:pPr>
            <a:r>
              <a:rPr lang="ar-SA"/>
              <a:t>شامل دو ستون براي ثبت اقلام بدهكار و بستانكار</a:t>
            </a:r>
            <a:endParaRPr lang="en-US"/>
          </a:p>
        </p:txBody>
      </p:sp>
      <p:sp>
        <p:nvSpPr>
          <p:cNvPr id="4" name="Footer Placeholder 3"/>
          <p:cNvSpPr>
            <a:spLocks noGrp="1"/>
          </p:cNvSpPr>
          <p:nvPr>
            <p:ph type="ftr" sz="quarter" idx="11"/>
          </p:nvPr>
        </p:nvSpPr>
        <p:spPr/>
        <p:txBody>
          <a:bodyPr/>
          <a:lstStyle/>
          <a:p>
            <a:endParaRPr kumimoji="0" lang="en-US" dirty="0"/>
          </a:p>
        </p:txBody>
      </p:sp>
    </p:spTree>
  </p:cSld>
  <p:clrMapOvr>
    <a:masterClrMapping/>
  </p:clrMapOvr>
</p:sld>
</file>

<file path=ppt/slides/slide15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25634" name="Rectangle 2"/>
          <p:cNvSpPr>
            <a:spLocks noGrp="1" noChangeArrowheads="1"/>
          </p:cNvSpPr>
          <p:nvPr>
            <p:ph type="title"/>
          </p:nvPr>
        </p:nvSpPr>
        <p:spPr>
          <a:xfrm>
            <a:off x="1093788" y="358775"/>
            <a:ext cx="7772400" cy="1068388"/>
          </a:xfrm>
        </p:spPr>
        <p:txBody>
          <a:bodyPr/>
          <a:lstStyle/>
          <a:p>
            <a:r>
              <a:rPr lang="ar-SA" sz="3600"/>
              <a:t>مثال: نحوه ثبت دفتر كل</a:t>
            </a:r>
            <a:r>
              <a:rPr lang="en-US" sz="3600"/>
              <a:t/>
            </a:r>
            <a:br>
              <a:rPr lang="en-US" sz="3600"/>
            </a:br>
            <a:r>
              <a:rPr lang="ar-SA" sz="2800"/>
              <a:t>عنوان حساب صندوق 		شماره حساب 11</a:t>
            </a:r>
            <a:endParaRPr lang="en-US" sz="2800"/>
          </a:p>
        </p:txBody>
      </p:sp>
      <p:sp>
        <p:nvSpPr>
          <p:cNvPr id="325635" name="Line 3"/>
          <p:cNvSpPr>
            <a:spLocks noChangeShapeType="1"/>
          </p:cNvSpPr>
          <p:nvPr/>
        </p:nvSpPr>
        <p:spPr bwMode="auto">
          <a:xfrm>
            <a:off x="8878888" y="2593975"/>
            <a:ext cx="0" cy="0"/>
          </a:xfrm>
          <a:prstGeom prst="line">
            <a:avLst/>
          </a:prstGeom>
          <a:noFill/>
          <a:ln w="12700" cap="rnd">
            <a:solidFill>
              <a:srgbClr val="000000"/>
            </a:solidFill>
            <a:round/>
            <a:headEnd/>
            <a:tailEnd/>
          </a:ln>
          <a:effectLst/>
        </p:spPr>
        <p:txBody>
          <a:bodyPr/>
          <a:lstStyle/>
          <a:p>
            <a:endParaRPr lang="fa-IR"/>
          </a:p>
        </p:txBody>
      </p:sp>
      <p:sp>
        <p:nvSpPr>
          <p:cNvPr id="325636" name="Line 4"/>
          <p:cNvSpPr>
            <a:spLocks noChangeShapeType="1"/>
          </p:cNvSpPr>
          <p:nvPr/>
        </p:nvSpPr>
        <p:spPr bwMode="auto">
          <a:xfrm>
            <a:off x="8878888" y="2593975"/>
            <a:ext cx="0" cy="0"/>
          </a:xfrm>
          <a:prstGeom prst="line">
            <a:avLst/>
          </a:prstGeom>
          <a:noFill/>
          <a:ln w="12700" cap="rnd">
            <a:solidFill>
              <a:srgbClr val="000000"/>
            </a:solidFill>
            <a:round/>
            <a:headEnd/>
            <a:tailEnd/>
          </a:ln>
          <a:effectLst/>
        </p:spPr>
        <p:txBody>
          <a:bodyPr/>
          <a:lstStyle/>
          <a:p>
            <a:endParaRPr lang="fa-IR"/>
          </a:p>
        </p:txBody>
      </p:sp>
      <p:graphicFrame>
        <p:nvGraphicFramePr>
          <p:cNvPr id="325695" name="Group 63"/>
          <p:cNvGraphicFramePr>
            <a:graphicFrameLocks noGrp="1"/>
          </p:cNvGraphicFramePr>
          <p:nvPr/>
        </p:nvGraphicFramePr>
        <p:xfrm>
          <a:off x="92075" y="2133600"/>
          <a:ext cx="8943975" cy="2854325"/>
        </p:xfrm>
        <a:graphic>
          <a:graphicData uri="http://schemas.openxmlformats.org/drawingml/2006/table">
            <a:tbl>
              <a:tblPr rtl="1"/>
              <a:tblGrid>
                <a:gridCol w="647700">
                  <a:extLst>
                    <a:ext uri="{9D8B030D-6E8A-4147-A177-3AD203B41FA5}">
                      <a16:colId xmlns:a16="http://schemas.microsoft.com/office/drawing/2014/main" val="20000"/>
                    </a:ext>
                  </a:extLst>
                </a:gridCol>
                <a:gridCol w="720725">
                  <a:extLst>
                    <a:ext uri="{9D8B030D-6E8A-4147-A177-3AD203B41FA5}">
                      <a16:colId xmlns:a16="http://schemas.microsoft.com/office/drawing/2014/main" val="20001"/>
                    </a:ext>
                  </a:extLst>
                </a:gridCol>
                <a:gridCol w="3816350">
                  <a:extLst>
                    <a:ext uri="{9D8B030D-6E8A-4147-A177-3AD203B41FA5}">
                      <a16:colId xmlns:a16="http://schemas.microsoft.com/office/drawing/2014/main" val="20002"/>
                    </a:ext>
                  </a:extLst>
                </a:gridCol>
                <a:gridCol w="647700">
                  <a:extLst>
                    <a:ext uri="{9D8B030D-6E8A-4147-A177-3AD203B41FA5}">
                      <a16:colId xmlns:a16="http://schemas.microsoft.com/office/drawing/2014/main" val="20003"/>
                    </a:ext>
                  </a:extLst>
                </a:gridCol>
                <a:gridCol w="1081087">
                  <a:extLst>
                    <a:ext uri="{9D8B030D-6E8A-4147-A177-3AD203B41FA5}">
                      <a16:colId xmlns:a16="http://schemas.microsoft.com/office/drawing/2014/main" val="20004"/>
                    </a:ext>
                  </a:extLst>
                </a:gridCol>
                <a:gridCol w="1006475">
                  <a:extLst>
                    <a:ext uri="{9D8B030D-6E8A-4147-A177-3AD203B41FA5}">
                      <a16:colId xmlns:a16="http://schemas.microsoft.com/office/drawing/2014/main" val="20005"/>
                    </a:ext>
                  </a:extLst>
                </a:gridCol>
                <a:gridCol w="1023938">
                  <a:extLst>
                    <a:ext uri="{9D8B030D-6E8A-4147-A177-3AD203B41FA5}">
                      <a16:colId xmlns:a16="http://schemas.microsoft.com/office/drawing/2014/main" val="20006"/>
                    </a:ext>
                  </a:extLst>
                </a:gridCol>
              </a:tblGrid>
              <a:tr h="647700">
                <a:tc gridSpan="2">
                  <a:txBody>
                    <a:bodyPr/>
                    <a:lstStyle/>
                    <a:p>
                      <a:pPr marL="0" marR="0" lvl="0" indent="0" algn="ctr" defTabSz="914400" rtl="1" eaLnBrk="1" fontAlgn="base" latinLnBrk="0" hangingPunct="1">
                        <a:lnSpc>
                          <a:spcPct val="100000"/>
                        </a:lnSpc>
                        <a:spcBef>
                          <a:spcPct val="0"/>
                        </a:spcBef>
                        <a:spcAft>
                          <a:spcPct val="0"/>
                        </a:spcAft>
                        <a:buClrTx/>
                        <a:buSzPct val="85000"/>
                        <a:buFontTx/>
                        <a:buNone/>
                        <a:tabLst/>
                      </a:pPr>
                      <a:r>
                        <a:rPr kumimoji="0" lang="ar-SA" sz="2400" b="1" i="0" u="none" strike="noStrike" cap="none" normalizeH="0" baseline="0" smtClean="0">
                          <a:ln>
                            <a:noFill/>
                          </a:ln>
                          <a:solidFill>
                            <a:schemeClr val="tx1"/>
                          </a:solidFill>
                          <a:effectLst/>
                          <a:latin typeface="Times New Roman" pitchFamily="18" charset="0"/>
                          <a:ea typeface="Times New Roman" pitchFamily="18" charset="0"/>
                          <a:cs typeface="Lotus" pitchFamily="2" charset="-78"/>
                        </a:rPr>
                        <a:t>تاريخ</a:t>
                      </a:r>
                      <a:endParaRPr kumimoji="0" lang="ar-SA" sz="2400" b="1" i="0" u="none" strike="noStrike" cap="none" normalizeH="0" baseline="0" smtClean="0">
                        <a:ln>
                          <a:noFill/>
                        </a:ln>
                        <a:solidFill>
                          <a:schemeClr val="tx1"/>
                        </a:solidFill>
                        <a:effectLst/>
                        <a:latin typeface="Arial" pitchFamily="34" charset="0"/>
                        <a:ea typeface="Times New Roman" pitchFamily="18" charset="0"/>
                        <a:cs typeface="Lotus" pitchFamily="2" charset="-78"/>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hMerge="1">
                  <a:txBody>
                    <a:bodyPr/>
                    <a:lstStyle/>
                    <a:p>
                      <a:pPr rtl="1"/>
                      <a:endParaRPr lang="fa-IR"/>
                    </a:p>
                  </a:txBody>
                  <a:tcPr/>
                </a:tc>
                <a:tc>
                  <a:txBody>
                    <a:bodyPr/>
                    <a:lstStyle/>
                    <a:p>
                      <a:pPr marL="0" marR="0" lvl="0" indent="0" algn="ctr" defTabSz="914400" rtl="1" eaLnBrk="1" fontAlgn="base" latinLnBrk="0" hangingPunct="1">
                        <a:lnSpc>
                          <a:spcPct val="100000"/>
                        </a:lnSpc>
                        <a:spcBef>
                          <a:spcPct val="0"/>
                        </a:spcBef>
                        <a:spcAft>
                          <a:spcPct val="0"/>
                        </a:spcAft>
                        <a:buClrTx/>
                        <a:buSzPct val="85000"/>
                        <a:buFontTx/>
                        <a:buNone/>
                        <a:tabLst/>
                      </a:pPr>
                      <a:r>
                        <a:rPr kumimoji="0" lang="ar-SA" sz="2400" b="1" i="0" u="none" strike="noStrike" cap="none" normalizeH="0" baseline="0" smtClean="0">
                          <a:ln>
                            <a:noFill/>
                          </a:ln>
                          <a:solidFill>
                            <a:schemeClr val="tx1"/>
                          </a:solidFill>
                          <a:effectLst/>
                          <a:latin typeface="Times New Roman" pitchFamily="18" charset="0"/>
                          <a:ea typeface="Times New Roman" pitchFamily="18" charset="0"/>
                          <a:cs typeface="Lotus" pitchFamily="2" charset="-78"/>
                        </a:rPr>
                        <a:t>شرح</a:t>
                      </a:r>
                      <a:endParaRPr kumimoji="0" lang="ar-SA" sz="2400" b="1" i="0" u="none" strike="noStrike" cap="none" normalizeH="0" baseline="0" smtClean="0">
                        <a:ln>
                          <a:noFill/>
                        </a:ln>
                        <a:solidFill>
                          <a:schemeClr val="tx1"/>
                        </a:solidFill>
                        <a:effectLst/>
                        <a:latin typeface="Arial" pitchFamily="34" charset="0"/>
                        <a:ea typeface="Times New Roman" pitchFamily="18" charset="0"/>
                        <a:cs typeface="Lotus" pitchFamily="2" charset="-78"/>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r" defTabSz="914400" rtl="1" eaLnBrk="1" fontAlgn="base" latinLnBrk="0" hangingPunct="1">
                        <a:lnSpc>
                          <a:spcPct val="100000"/>
                        </a:lnSpc>
                        <a:spcBef>
                          <a:spcPct val="0"/>
                        </a:spcBef>
                        <a:spcAft>
                          <a:spcPct val="0"/>
                        </a:spcAft>
                        <a:buClrTx/>
                        <a:buSzPct val="85000"/>
                        <a:buFontTx/>
                        <a:buNone/>
                        <a:tabLst/>
                      </a:pPr>
                      <a:r>
                        <a:rPr kumimoji="0" lang="ar-SA" sz="2000" b="1" i="0" u="none" strike="noStrike" cap="none" normalizeH="0" baseline="0" smtClean="0">
                          <a:ln>
                            <a:noFill/>
                          </a:ln>
                          <a:solidFill>
                            <a:schemeClr val="tx1"/>
                          </a:solidFill>
                          <a:effectLst/>
                          <a:latin typeface="Times New Roman" pitchFamily="18" charset="0"/>
                          <a:cs typeface="Lotus" pitchFamily="2" charset="-78"/>
                        </a:rPr>
                        <a:t>عطف</a:t>
                      </a:r>
                      <a:endParaRPr kumimoji="0" lang="en-US" sz="2000" b="1" i="0" u="none" strike="noStrike" cap="none" normalizeH="0" baseline="0" smtClean="0">
                        <a:ln>
                          <a:noFill/>
                        </a:ln>
                        <a:solidFill>
                          <a:schemeClr val="tx1"/>
                        </a:solidFill>
                        <a:effectLst/>
                        <a:latin typeface="Times New Roman" pitchFamily="18" charset="0"/>
                        <a:cs typeface="Lotus" pitchFamily="2" charset="-78"/>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1" eaLnBrk="1" fontAlgn="base" latinLnBrk="0" hangingPunct="1">
                        <a:lnSpc>
                          <a:spcPct val="100000"/>
                        </a:lnSpc>
                        <a:spcBef>
                          <a:spcPct val="0"/>
                        </a:spcBef>
                        <a:spcAft>
                          <a:spcPct val="0"/>
                        </a:spcAft>
                        <a:buClrTx/>
                        <a:buSzPct val="85000"/>
                        <a:buFontTx/>
                        <a:buNone/>
                        <a:tabLst/>
                      </a:pPr>
                      <a:r>
                        <a:rPr kumimoji="0" lang="ar-SA" sz="2400" b="1" i="0" u="none" strike="noStrike" cap="none" normalizeH="0" baseline="0" smtClean="0">
                          <a:ln>
                            <a:noFill/>
                          </a:ln>
                          <a:solidFill>
                            <a:schemeClr val="tx1"/>
                          </a:solidFill>
                          <a:effectLst/>
                          <a:latin typeface="Times New Roman" pitchFamily="18" charset="0"/>
                          <a:ea typeface="Times New Roman" pitchFamily="18" charset="0"/>
                          <a:cs typeface="Lotus" pitchFamily="2" charset="-78"/>
                        </a:rPr>
                        <a:t>بدهكار</a:t>
                      </a:r>
                      <a:endParaRPr kumimoji="0" lang="ar-SA" sz="2400" b="1" i="0" u="none" strike="noStrike" cap="none" normalizeH="0" baseline="0" smtClean="0">
                        <a:ln>
                          <a:noFill/>
                        </a:ln>
                        <a:solidFill>
                          <a:schemeClr val="tx1"/>
                        </a:solidFill>
                        <a:effectLst/>
                        <a:latin typeface="Arial" pitchFamily="34" charset="0"/>
                        <a:ea typeface="Times New Roman" pitchFamily="18" charset="0"/>
                        <a:cs typeface="Lotus" pitchFamily="2" charset="-78"/>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1" eaLnBrk="1" fontAlgn="base" latinLnBrk="0" hangingPunct="1">
                        <a:lnSpc>
                          <a:spcPct val="100000"/>
                        </a:lnSpc>
                        <a:spcBef>
                          <a:spcPct val="0"/>
                        </a:spcBef>
                        <a:spcAft>
                          <a:spcPct val="0"/>
                        </a:spcAft>
                        <a:buClrTx/>
                        <a:buSzPct val="85000"/>
                        <a:buFontTx/>
                        <a:buNone/>
                        <a:tabLst/>
                      </a:pPr>
                      <a:r>
                        <a:rPr kumimoji="0" lang="fa-IR" sz="2400" b="1" i="0" u="none" strike="noStrike" cap="none" normalizeH="0" baseline="0" smtClean="0">
                          <a:ln>
                            <a:noFill/>
                          </a:ln>
                          <a:solidFill>
                            <a:schemeClr val="tx1"/>
                          </a:solidFill>
                          <a:effectLst/>
                          <a:latin typeface="Arial" pitchFamily="34" charset="0"/>
                          <a:ea typeface="Times New Roman" pitchFamily="18" charset="0"/>
                          <a:cs typeface="Lotus" pitchFamily="2" charset="-78"/>
                        </a:rPr>
                        <a:t>بستانكار</a:t>
                      </a:r>
                      <a:endParaRPr kumimoji="0" lang="ar-SA" sz="2400" b="1" i="0" u="none" strike="noStrike" cap="none" normalizeH="0" baseline="0" smtClean="0">
                        <a:ln>
                          <a:noFill/>
                        </a:ln>
                        <a:solidFill>
                          <a:schemeClr val="tx1"/>
                        </a:solidFill>
                        <a:effectLst/>
                        <a:latin typeface="Arial" pitchFamily="34" charset="0"/>
                        <a:ea typeface="Times New Roman" pitchFamily="18" charset="0"/>
                        <a:cs typeface="Lotus" pitchFamily="2" charset="-78"/>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miter lim="800000"/>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1" eaLnBrk="1" fontAlgn="base" latinLnBrk="0" hangingPunct="1">
                        <a:lnSpc>
                          <a:spcPct val="100000"/>
                        </a:lnSpc>
                        <a:spcBef>
                          <a:spcPct val="0"/>
                        </a:spcBef>
                        <a:spcAft>
                          <a:spcPct val="0"/>
                        </a:spcAft>
                        <a:buClrTx/>
                        <a:buSzPct val="85000"/>
                        <a:buFontTx/>
                        <a:buNone/>
                        <a:tabLst/>
                      </a:pPr>
                      <a:r>
                        <a:rPr kumimoji="0" lang="ar-SA" sz="2400" b="1" i="0" u="none" strike="noStrike" cap="none" normalizeH="0" baseline="0" smtClean="0">
                          <a:ln>
                            <a:noFill/>
                          </a:ln>
                          <a:solidFill>
                            <a:schemeClr val="tx1"/>
                          </a:solidFill>
                          <a:effectLst/>
                          <a:latin typeface="Times New Roman" pitchFamily="18" charset="0"/>
                          <a:ea typeface="Times New Roman" pitchFamily="18" charset="0"/>
                          <a:cs typeface="Lotus" pitchFamily="2" charset="-78"/>
                        </a:rPr>
                        <a:t>مانده</a:t>
                      </a:r>
                    </a:p>
                  </a:txBody>
                  <a:tcPr anchor="ctr" horzOverflow="overflow">
                    <a:lnL w="12700" cap="flat" cmpd="sng" algn="ctr">
                      <a:solidFill>
                        <a:srgbClr val="000000"/>
                      </a:solidFill>
                      <a:prstDash val="solid"/>
                      <a:miter lim="800000"/>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0"/>
                  </a:ext>
                </a:extLst>
              </a:tr>
              <a:tr h="2206625">
                <a:tc>
                  <a:txBody>
                    <a:bodyPr/>
                    <a:lstStyle/>
                    <a:p>
                      <a:pPr marL="0" marR="0" lvl="0" indent="0" algn="ctr" defTabSz="914400" rtl="1" eaLnBrk="1" fontAlgn="base" latinLnBrk="0" hangingPunct="1">
                        <a:lnSpc>
                          <a:spcPct val="100000"/>
                        </a:lnSpc>
                        <a:spcBef>
                          <a:spcPct val="0"/>
                        </a:spcBef>
                        <a:spcAft>
                          <a:spcPct val="0"/>
                        </a:spcAft>
                        <a:buClrTx/>
                        <a:buSzPct val="85000"/>
                        <a:buFontTx/>
                        <a:buNone/>
                        <a:tabLst/>
                      </a:pPr>
                      <a:r>
                        <a:rPr kumimoji="0" lang="ar-SA" sz="2800" b="1" i="0" u="none" strike="noStrike" cap="none" normalizeH="0" baseline="0" smtClean="0">
                          <a:ln>
                            <a:noFill/>
                          </a:ln>
                          <a:solidFill>
                            <a:schemeClr val="tx1"/>
                          </a:solidFill>
                          <a:effectLst/>
                          <a:latin typeface="Times New Roman" pitchFamily="18" charset="0"/>
                          <a:ea typeface="Times New Roman" pitchFamily="18" charset="0"/>
                          <a:cs typeface="Lotus" pitchFamily="2" charset="-78"/>
                        </a:rPr>
                        <a:t>5</a:t>
                      </a:r>
                      <a:endParaRPr kumimoji="0" lang="ar-SA" sz="2800" b="1" i="0" u="none" strike="noStrike" cap="none" normalizeH="0" baseline="0" smtClean="0">
                        <a:ln>
                          <a:noFill/>
                        </a:ln>
                        <a:solidFill>
                          <a:schemeClr val="tx1"/>
                        </a:solidFill>
                        <a:effectLst/>
                        <a:latin typeface="Arial" pitchFamily="34" charset="0"/>
                        <a:ea typeface="Times New Roman" pitchFamily="18" charset="0"/>
                        <a:cs typeface="Lotus" pitchFamily="2" charset="-78"/>
                      </a:endParaRPr>
                    </a:p>
                  </a:txBody>
                  <a:tcPr marL="90000" marR="90000" marT="46800" marB="4680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cap="flat">
                      <a:noFill/>
                    </a:lnB>
                    <a:lnTlToBr>
                      <a:noFill/>
                    </a:lnTlToBr>
                    <a:lnBlToTr>
                      <a:noFill/>
                    </a:lnBlToTr>
                    <a:noFill/>
                  </a:tcPr>
                </a:tc>
                <a:tc>
                  <a:txBody>
                    <a:bodyPr/>
                    <a:lstStyle/>
                    <a:p>
                      <a:pPr marL="0" marR="0" lvl="0" indent="0" algn="ctr" defTabSz="914400" rtl="1" eaLnBrk="1" fontAlgn="base" latinLnBrk="0" hangingPunct="1">
                        <a:lnSpc>
                          <a:spcPct val="100000"/>
                        </a:lnSpc>
                        <a:spcBef>
                          <a:spcPct val="0"/>
                        </a:spcBef>
                        <a:spcAft>
                          <a:spcPct val="0"/>
                        </a:spcAft>
                        <a:buClrTx/>
                        <a:buSzPct val="85000"/>
                        <a:buFontTx/>
                        <a:buNone/>
                        <a:tabLst/>
                      </a:pPr>
                      <a:r>
                        <a:rPr kumimoji="0" lang="ar-SA" sz="2800" b="1" i="0" u="none" strike="noStrike" cap="none" normalizeH="0" baseline="0" smtClean="0">
                          <a:ln>
                            <a:noFill/>
                          </a:ln>
                          <a:solidFill>
                            <a:schemeClr val="tx1"/>
                          </a:solidFill>
                          <a:effectLst/>
                          <a:latin typeface="Times New Roman" pitchFamily="18" charset="0"/>
                          <a:ea typeface="Times New Roman" pitchFamily="18" charset="0"/>
                          <a:cs typeface="Lotus" pitchFamily="2" charset="-78"/>
                        </a:rPr>
                        <a:t>7</a:t>
                      </a:r>
                      <a:endParaRPr kumimoji="0" lang="ar-SA" sz="2800" b="1" i="0" u="none" strike="noStrike" cap="none" normalizeH="0" baseline="0" smtClean="0">
                        <a:ln>
                          <a:noFill/>
                        </a:ln>
                        <a:solidFill>
                          <a:schemeClr val="tx1"/>
                        </a:solidFill>
                        <a:effectLst/>
                        <a:latin typeface="Arial" pitchFamily="34" charset="0"/>
                        <a:ea typeface="Times New Roman" pitchFamily="18" charset="0"/>
                        <a:cs typeface="Lotus" pitchFamily="2" charset="-78"/>
                      </a:endParaRPr>
                    </a:p>
                  </a:txBody>
                  <a:tcPr marL="90000" marR="90000" marT="46800" marB="4680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cap="flat">
                      <a:noFill/>
                    </a:lnB>
                    <a:lnTlToBr>
                      <a:noFill/>
                    </a:lnTlToBr>
                    <a:lnBlToTr>
                      <a:noFill/>
                    </a:lnBlToTr>
                    <a:noFill/>
                  </a:tcPr>
                </a:tc>
                <a:tc>
                  <a:txBody>
                    <a:bodyPr/>
                    <a:lstStyle/>
                    <a:p>
                      <a:pPr marL="0" marR="0" lvl="0" indent="0" algn="r" defTabSz="914400" rtl="1" eaLnBrk="1" fontAlgn="base" latinLnBrk="0" hangingPunct="1">
                        <a:lnSpc>
                          <a:spcPct val="100000"/>
                        </a:lnSpc>
                        <a:spcBef>
                          <a:spcPct val="0"/>
                        </a:spcBef>
                        <a:spcAft>
                          <a:spcPct val="0"/>
                        </a:spcAft>
                        <a:buClrTx/>
                        <a:buSzPct val="85000"/>
                        <a:buFontTx/>
                        <a:buNone/>
                        <a:tabLst/>
                      </a:pPr>
                      <a:r>
                        <a:rPr kumimoji="0" lang="ar-SA" sz="2000" b="1" i="0" u="none" strike="noStrike" cap="none" normalizeH="0" baseline="0" smtClean="0">
                          <a:ln>
                            <a:noFill/>
                          </a:ln>
                          <a:solidFill>
                            <a:schemeClr val="tx1"/>
                          </a:solidFill>
                          <a:effectLst/>
                          <a:latin typeface="Times New Roman" pitchFamily="18" charset="0"/>
                          <a:ea typeface="Times New Roman" pitchFamily="18" charset="0"/>
                          <a:cs typeface="Lotus" pitchFamily="2" charset="-78"/>
                        </a:rPr>
                        <a:t>بابت سرمايه‌گذاري </a:t>
                      </a:r>
                      <a:r>
                        <a:rPr kumimoji="0" lang="fa-IR" sz="2000" b="1" i="0" u="none" strike="noStrike" cap="none" normalizeH="0" baseline="0" smtClean="0">
                          <a:ln>
                            <a:noFill/>
                          </a:ln>
                          <a:solidFill>
                            <a:schemeClr val="tx1"/>
                          </a:solidFill>
                          <a:effectLst/>
                          <a:latin typeface="Times New Roman" pitchFamily="18" charset="0"/>
                          <a:ea typeface="Times New Roman" pitchFamily="18" charset="0"/>
                          <a:cs typeface="Lotus" pitchFamily="2" charset="-78"/>
                        </a:rPr>
                        <a:t>آقای</a:t>
                      </a:r>
                      <a:r>
                        <a:rPr kumimoji="0" lang="ar-SA" sz="2000" b="1" i="0" u="none" strike="noStrike" cap="none" normalizeH="0" baseline="0" smtClean="0">
                          <a:ln>
                            <a:noFill/>
                          </a:ln>
                          <a:solidFill>
                            <a:schemeClr val="tx1"/>
                          </a:solidFill>
                          <a:effectLst/>
                          <a:latin typeface="Times New Roman" pitchFamily="18" charset="0"/>
                          <a:ea typeface="Times New Roman" pitchFamily="18" charset="0"/>
                          <a:cs typeface="Lotus" pitchFamily="2" charset="-78"/>
                        </a:rPr>
                        <a:t> جهانگيري</a:t>
                      </a:r>
                      <a:endParaRPr kumimoji="0" lang="ar-SA" sz="2000" b="1" i="0" u="none" strike="noStrike" cap="none" normalizeH="0" baseline="0" smtClean="0">
                        <a:ln>
                          <a:noFill/>
                        </a:ln>
                        <a:solidFill>
                          <a:schemeClr val="tx1"/>
                        </a:solidFill>
                        <a:effectLst/>
                        <a:latin typeface="Arial" pitchFamily="34" charset="0"/>
                        <a:ea typeface="Times New Roman" pitchFamily="18" charset="0"/>
                        <a:cs typeface="Lotus" pitchFamily="2" charset="-78"/>
                      </a:endParaRPr>
                    </a:p>
                  </a:txBody>
                  <a:tcPr marL="90000" marR="90000" marT="46800" marB="4680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cap="flat">
                      <a:noFill/>
                    </a:lnB>
                    <a:lnTlToBr>
                      <a:noFill/>
                    </a:lnTlToBr>
                    <a:lnBlToTr>
                      <a:noFill/>
                    </a:lnBlToTr>
                    <a:noFill/>
                  </a:tcPr>
                </a:tc>
                <a:tc>
                  <a:txBody>
                    <a:bodyPr/>
                    <a:lstStyle/>
                    <a:p>
                      <a:pPr marL="0" marR="0" lvl="0" indent="0" algn="ctr" defTabSz="914400" rtl="1" eaLnBrk="1" fontAlgn="base" latinLnBrk="0" hangingPunct="1">
                        <a:lnSpc>
                          <a:spcPct val="100000"/>
                        </a:lnSpc>
                        <a:spcBef>
                          <a:spcPct val="0"/>
                        </a:spcBef>
                        <a:spcAft>
                          <a:spcPct val="0"/>
                        </a:spcAft>
                        <a:buClrTx/>
                        <a:buSzPct val="85000"/>
                        <a:buFontTx/>
                        <a:buNone/>
                        <a:tabLst/>
                      </a:pPr>
                      <a:r>
                        <a:rPr kumimoji="0" lang="ar-SA" sz="2000" b="1" i="0" u="none" strike="noStrike" cap="none" normalizeH="0" baseline="0" smtClean="0">
                          <a:ln>
                            <a:noFill/>
                          </a:ln>
                          <a:solidFill>
                            <a:schemeClr val="tx1"/>
                          </a:solidFill>
                          <a:effectLst/>
                          <a:latin typeface="Times New Roman" pitchFamily="18" charset="0"/>
                          <a:ea typeface="Times New Roman" pitchFamily="18" charset="0"/>
                          <a:cs typeface="Lotus" pitchFamily="2" charset="-78"/>
                        </a:rPr>
                        <a:t>1</a:t>
                      </a:r>
                      <a:endParaRPr kumimoji="0" lang="ar-SA" sz="2000" b="1" i="0" u="none" strike="noStrike" cap="none" normalizeH="0" baseline="0" smtClean="0">
                        <a:ln>
                          <a:noFill/>
                        </a:ln>
                        <a:solidFill>
                          <a:schemeClr val="tx1"/>
                        </a:solidFill>
                        <a:effectLst/>
                        <a:latin typeface="Arial" pitchFamily="34" charset="0"/>
                        <a:ea typeface="Times New Roman" pitchFamily="18" charset="0"/>
                        <a:cs typeface="Lotus" pitchFamily="2" charset="-78"/>
                      </a:endParaRPr>
                    </a:p>
                  </a:txBody>
                  <a:tcPr marL="90000" marR="90000" marT="46800" marB="4680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cap="flat">
                      <a:noFill/>
                    </a:lnB>
                    <a:lnTlToBr>
                      <a:noFill/>
                    </a:lnTlToBr>
                    <a:lnBlToTr>
                      <a:noFill/>
                    </a:lnBlToTr>
                    <a:noFill/>
                  </a:tcPr>
                </a:tc>
                <a:tc>
                  <a:txBody>
                    <a:bodyPr/>
                    <a:lstStyle/>
                    <a:p>
                      <a:pPr marL="0" marR="0" lvl="0" indent="0" algn="ctr" defTabSz="914400" rtl="1" eaLnBrk="1" fontAlgn="base" latinLnBrk="0" hangingPunct="1">
                        <a:lnSpc>
                          <a:spcPct val="100000"/>
                        </a:lnSpc>
                        <a:spcBef>
                          <a:spcPct val="0"/>
                        </a:spcBef>
                        <a:spcAft>
                          <a:spcPct val="0"/>
                        </a:spcAft>
                        <a:buClrTx/>
                        <a:buSzPct val="85000"/>
                        <a:buFontTx/>
                        <a:buNone/>
                        <a:tabLst/>
                      </a:pPr>
                      <a:r>
                        <a:rPr kumimoji="0" lang="ar-SA" sz="2000" b="1" i="0" u="none" strike="noStrike" cap="none" normalizeH="0" baseline="0" smtClean="0">
                          <a:ln>
                            <a:noFill/>
                          </a:ln>
                          <a:solidFill>
                            <a:schemeClr val="tx1"/>
                          </a:solidFill>
                          <a:effectLst/>
                          <a:latin typeface="Times New Roman" pitchFamily="18" charset="0"/>
                          <a:ea typeface="Times New Roman" pitchFamily="18" charset="0"/>
                          <a:cs typeface="Lotus" pitchFamily="2" charset="-78"/>
                        </a:rPr>
                        <a:t>10.000</a:t>
                      </a:r>
                      <a:endParaRPr kumimoji="0" lang="ar-SA" sz="2000" b="1" i="0" u="none" strike="noStrike" cap="none" normalizeH="0" baseline="0" smtClean="0">
                        <a:ln>
                          <a:noFill/>
                        </a:ln>
                        <a:solidFill>
                          <a:schemeClr val="tx1"/>
                        </a:solidFill>
                        <a:effectLst/>
                        <a:latin typeface="Arial" pitchFamily="34" charset="0"/>
                        <a:ea typeface="Times New Roman" pitchFamily="18" charset="0"/>
                        <a:cs typeface="Lotus" pitchFamily="2" charset="-78"/>
                      </a:endParaRPr>
                    </a:p>
                  </a:txBody>
                  <a:tcPr marL="90000" marR="90000" marT="46800" marB="4680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cap="flat">
                      <a:noFill/>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Pct val="85000"/>
                        <a:buFontTx/>
                        <a:buNone/>
                        <a:tabLst/>
                      </a:pPr>
                      <a:endParaRPr kumimoji="0" lang="en-US" sz="2000" b="1" i="0" u="none" strike="noStrike" cap="none" normalizeH="0" baseline="0" smtClean="0">
                        <a:ln>
                          <a:noFill/>
                        </a:ln>
                        <a:solidFill>
                          <a:schemeClr val="tx1"/>
                        </a:solidFill>
                        <a:effectLst/>
                        <a:latin typeface="Arial" pitchFamily="34" charset="0"/>
                        <a:cs typeface="Zar" pitchFamily="2" charset="-78"/>
                      </a:endParaRPr>
                    </a:p>
                  </a:txBody>
                  <a:tcPr marL="90000" marR="90000" marT="46800" marB="4680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miter lim="800000"/>
                      <a:headEnd type="none" w="med" len="med"/>
                      <a:tailEnd type="none" w="med" len="med"/>
                    </a:lnR>
                    <a:lnT w="12700" cap="flat" cmpd="sng" algn="ctr">
                      <a:solidFill>
                        <a:srgbClr val="000000"/>
                      </a:solidFill>
                      <a:prstDash val="solid"/>
                      <a:round/>
                      <a:headEnd type="none" w="med" len="med"/>
                      <a:tailEnd type="none" w="med" len="med"/>
                    </a:lnT>
                    <a:lnB cap="flat">
                      <a:noFill/>
                    </a:lnB>
                    <a:lnTlToBr>
                      <a:noFill/>
                    </a:lnTlToBr>
                    <a:lnBlToTr>
                      <a:noFill/>
                    </a:lnBlToTr>
                    <a:noFill/>
                  </a:tcPr>
                </a:tc>
                <a:tc>
                  <a:txBody>
                    <a:bodyPr/>
                    <a:lstStyle/>
                    <a:p>
                      <a:pPr marL="0" marR="0" lvl="0" indent="0" algn="ctr" defTabSz="914400" rtl="1" eaLnBrk="1" fontAlgn="base" latinLnBrk="0" hangingPunct="1">
                        <a:lnSpc>
                          <a:spcPct val="100000"/>
                        </a:lnSpc>
                        <a:spcBef>
                          <a:spcPct val="0"/>
                        </a:spcBef>
                        <a:spcAft>
                          <a:spcPct val="0"/>
                        </a:spcAft>
                        <a:buClrTx/>
                        <a:buSzPct val="85000"/>
                        <a:buFontTx/>
                        <a:buNone/>
                        <a:tabLst/>
                      </a:pPr>
                      <a:r>
                        <a:rPr kumimoji="0" lang="ar-SA" sz="2000" b="1" i="0" u="none" strike="noStrike" cap="none" normalizeH="0" baseline="0" smtClean="0">
                          <a:ln>
                            <a:noFill/>
                          </a:ln>
                          <a:solidFill>
                            <a:schemeClr val="tx1"/>
                          </a:solidFill>
                          <a:effectLst/>
                          <a:latin typeface="Times New Roman" pitchFamily="18" charset="0"/>
                          <a:ea typeface="Times New Roman" pitchFamily="18" charset="0"/>
                          <a:cs typeface="Lotus" pitchFamily="2" charset="-78"/>
                        </a:rPr>
                        <a:t>10.000</a:t>
                      </a:r>
                      <a:endParaRPr kumimoji="0" lang="ar-SA" sz="2000" b="1" i="0" u="none" strike="noStrike" cap="none" normalizeH="0" baseline="0" smtClean="0">
                        <a:ln>
                          <a:noFill/>
                        </a:ln>
                        <a:solidFill>
                          <a:schemeClr val="tx1"/>
                        </a:solidFill>
                        <a:effectLst/>
                        <a:latin typeface="Arial" pitchFamily="34" charset="0"/>
                        <a:ea typeface="Times New Roman" pitchFamily="18" charset="0"/>
                        <a:cs typeface="Lotus" pitchFamily="2" charset="-78"/>
                      </a:endParaRPr>
                    </a:p>
                  </a:txBody>
                  <a:tcPr marL="90000" marR="90000" marT="46800" marB="46800" horzOverflow="overflow">
                    <a:lnL w="12700" cap="flat" cmpd="sng" algn="ctr">
                      <a:solidFill>
                        <a:srgbClr val="000000"/>
                      </a:solidFill>
                      <a:prstDash val="solid"/>
                      <a:miter lim="800000"/>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cap="flat">
                      <a:noFill/>
                    </a:lnB>
                    <a:lnTlToBr>
                      <a:noFill/>
                    </a:lnTlToBr>
                    <a:lnBlToTr>
                      <a:noFill/>
                    </a:lnBlToTr>
                    <a:noFill/>
                  </a:tcPr>
                </a:tc>
                <a:extLst>
                  <a:ext uri="{0D108BD9-81ED-4DB2-BD59-A6C34878D82A}">
                    <a16:rowId xmlns:a16="http://schemas.microsoft.com/office/drawing/2014/main" val="10001"/>
                  </a:ext>
                </a:extLst>
              </a:tr>
            </a:tbl>
          </a:graphicData>
        </a:graphic>
      </p:graphicFrame>
      <p:sp>
        <p:nvSpPr>
          <p:cNvPr id="6" name="Footer Placeholder 5"/>
          <p:cNvSpPr>
            <a:spLocks noGrp="1"/>
          </p:cNvSpPr>
          <p:nvPr>
            <p:ph type="ftr" sz="quarter" idx="11"/>
          </p:nvPr>
        </p:nvSpPr>
        <p:spPr/>
        <p:txBody>
          <a:bodyPr/>
          <a:lstStyle/>
          <a:p>
            <a:endParaRPr kumimoji="0" lang="en-US" dirty="0"/>
          </a:p>
        </p:txBody>
      </p:sp>
    </p:spTree>
  </p:cSld>
  <p:clrMapOvr>
    <a:masterClrMapping/>
  </p:clrMapOvr>
</p:sld>
</file>

<file path=ppt/slides/slide15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26658" name="Rectangle 2"/>
          <p:cNvSpPr>
            <a:spLocks noGrp="1" noChangeArrowheads="1"/>
          </p:cNvSpPr>
          <p:nvPr>
            <p:ph type="title"/>
          </p:nvPr>
        </p:nvSpPr>
        <p:spPr>
          <a:xfrm>
            <a:off x="1116013" y="476250"/>
            <a:ext cx="7772400" cy="701675"/>
          </a:xfrm>
        </p:spPr>
        <p:txBody>
          <a:bodyPr/>
          <a:lstStyle/>
          <a:p>
            <a:r>
              <a:rPr lang="ar-SA" sz="4000"/>
              <a:t>عنوان حساب سرمايه		شماره حساب 31</a:t>
            </a:r>
            <a:endParaRPr lang="en-US" sz="4000"/>
          </a:p>
        </p:txBody>
      </p:sp>
      <p:graphicFrame>
        <p:nvGraphicFramePr>
          <p:cNvPr id="326726" name="Group 70"/>
          <p:cNvGraphicFramePr>
            <a:graphicFrameLocks noGrp="1"/>
          </p:cNvGraphicFramePr>
          <p:nvPr>
            <p:ph type="tbl" idx="1"/>
          </p:nvPr>
        </p:nvGraphicFramePr>
        <p:xfrm>
          <a:off x="468313" y="1989138"/>
          <a:ext cx="7989887" cy="2260600"/>
        </p:xfrm>
        <a:graphic>
          <a:graphicData uri="http://schemas.openxmlformats.org/drawingml/2006/table">
            <a:tbl>
              <a:tblPr rtl="1"/>
              <a:tblGrid>
                <a:gridCol w="573087">
                  <a:extLst>
                    <a:ext uri="{9D8B030D-6E8A-4147-A177-3AD203B41FA5}">
                      <a16:colId xmlns:a16="http://schemas.microsoft.com/office/drawing/2014/main" val="20000"/>
                    </a:ext>
                  </a:extLst>
                </a:gridCol>
                <a:gridCol w="649288">
                  <a:extLst>
                    <a:ext uri="{9D8B030D-6E8A-4147-A177-3AD203B41FA5}">
                      <a16:colId xmlns:a16="http://schemas.microsoft.com/office/drawing/2014/main" val="20001"/>
                    </a:ext>
                  </a:extLst>
                </a:gridCol>
                <a:gridCol w="3024187">
                  <a:extLst>
                    <a:ext uri="{9D8B030D-6E8A-4147-A177-3AD203B41FA5}">
                      <a16:colId xmlns:a16="http://schemas.microsoft.com/office/drawing/2014/main" val="20002"/>
                    </a:ext>
                  </a:extLst>
                </a:gridCol>
                <a:gridCol w="569913">
                  <a:extLst>
                    <a:ext uri="{9D8B030D-6E8A-4147-A177-3AD203B41FA5}">
                      <a16:colId xmlns:a16="http://schemas.microsoft.com/office/drawing/2014/main" val="20003"/>
                    </a:ext>
                  </a:extLst>
                </a:gridCol>
                <a:gridCol w="1085850">
                  <a:extLst>
                    <a:ext uri="{9D8B030D-6E8A-4147-A177-3AD203B41FA5}">
                      <a16:colId xmlns:a16="http://schemas.microsoft.com/office/drawing/2014/main" val="20004"/>
                    </a:ext>
                  </a:extLst>
                </a:gridCol>
                <a:gridCol w="1046162">
                  <a:extLst>
                    <a:ext uri="{9D8B030D-6E8A-4147-A177-3AD203B41FA5}">
                      <a16:colId xmlns:a16="http://schemas.microsoft.com/office/drawing/2014/main" val="20005"/>
                    </a:ext>
                  </a:extLst>
                </a:gridCol>
                <a:gridCol w="1041400">
                  <a:extLst>
                    <a:ext uri="{9D8B030D-6E8A-4147-A177-3AD203B41FA5}">
                      <a16:colId xmlns:a16="http://schemas.microsoft.com/office/drawing/2014/main" val="20006"/>
                    </a:ext>
                  </a:extLst>
                </a:gridCol>
              </a:tblGrid>
              <a:tr h="512763">
                <a:tc gridSpan="2">
                  <a:txBody>
                    <a:bodyPr/>
                    <a:lstStyle/>
                    <a:p>
                      <a:pPr marL="0" marR="0" lvl="0" indent="0" algn="ctr" defTabSz="914400" rtl="1" eaLnBrk="1" fontAlgn="base" latinLnBrk="0" hangingPunct="1">
                        <a:lnSpc>
                          <a:spcPct val="100000"/>
                        </a:lnSpc>
                        <a:spcBef>
                          <a:spcPct val="0"/>
                        </a:spcBef>
                        <a:spcAft>
                          <a:spcPct val="0"/>
                        </a:spcAft>
                        <a:buClrTx/>
                        <a:buSzPct val="85000"/>
                        <a:buFontTx/>
                        <a:buNone/>
                        <a:tabLst/>
                      </a:pPr>
                      <a:r>
                        <a:rPr kumimoji="0" lang="ar-SA" sz="2400" b="1" i="0" u="none" strike="noStrike" cap="none" normalizeH="0" baseline="0" smtClean="0">
                          <a:ln>
                            <a:noFill/>
                          </a:ln>
                          <a:solidFill>
                            <a:schemeClr val="tx1"/>
                          </a:solidFill>
                          <a:effectLst/>
                          <a:latin typeface="Times New Roman" pitchFamily="18" charset="0"/>
                          <a:ea typeface="Times New Roman" pitchFamily="18" charset="0"/>
                          <a:cs typeface="Lotus" pitchFamily="2" charset="-78"/>
                        </a:rPr>
                        <a:t>تاريخ</a:t>
                      </a:r>
                      <a:endParaRPr kumimoji="0" lang="ar-SA" sz="2400" b="1" i="0" u="none" strike="noStrike" cap="none" normalizeH="0" baseline="0" smtClean="0">
                        <a:ln>
                          <a:noFill/>
                        </a:ln>
                        <a:solidFill>
                          <a:schemeClr val="tx1"/>
                        </a:solidFill>
                        <a:effectLst/>
                        <a:latin typeface="Arial" pitchFamily="34" charset="0"/>
                        <a:ea typeface="Times New Roman" pitchFamily="18" charset="0"/>
                        <a:cs typeface="Lotus" pitchFamily="2" charset="-78"/>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hMerge="1">
                  <a:txBody>
                    <a:bodyPr/>
                    <a:lstStyle/>
                    <a:p>
                      <a:pPr rtl="1"/>
                      <a:endParaRPr lang="fa-IR"/>
                    </a:p>
                  </a:txBody>
                  <a:tcPr/>
                </a:tc>
                <a:tc>
                  <a:txBody>
                    <a:bodyPr/>
                    <a:lstStyle/>
                    <a:p>
                      <a:pPr marL="0" marR="0" lvl="0" indent="0" algn="ctr" defTabSz="914400" rtl="1" eaLnBrk="1" fontAlgn="base" latinLnBrk="0" hangingPunct="1">
                        <a:lnSpc>
                          <a:spcPct val="100000"/>
                        </a:lnSpc>
                        <a:spcBef>
                          <a:spcPct val="0"/>
                        </a:spcBef>
                        <a:spcAft>
                          <a:spcPct val="0"/>
                        </a:spcAft>
                        <a:buClrTx/>
                        <a:buSzPct val="85000"/>
                        <a:buFontTx/>
                        <a:buNone/>
                        <a:tabLst/>
                      </a:pPr>
                      <a:r>
                        <a:rPr kumimoji="0" lang="ar-SA" sz="2400" b="1" i="0" u="none" strike="noStrike" cap="none" normalizeH="0" baseline="0" smtClean="0">
                          <a:ln>
                            <a:noFill/>
                          </a:ln>
                          <a:solidFill>
                            <a:schemeClr val="tx1"/>
                          </a:solidFill>
                          <a:effectLst/>
                          <a:latin typeface="Times New Roman" pitchFamily="18" charset="0"/>
                          <a:ea typeface="Times New Roman" pitchFamily="18" charset="0"/>
                          <a:cs typeface="Lotus" pitchFamily="2" charset="-78"/>
                        </a:rPr>
                        <a:t>شرح</a:t>
                      </a:r>
                      <a:endParaRPr kumimoji="0" lang="ar-SA" sz="2400" b="1" i="0" u="none" strike="noStrike" cap="none" normalizeH="0" baseline="0" smtClean="0">
                        <a:ln>
                          <a:noFill/>
                        </a:ln>
                        <a:solidFill>
                          <a:schemeClr val="tx1"/>
                        </a:solidFill>
                        <a:effectLst/>
                        <a:latin typeface="Arial" pitchFamily="34" charset="0"/>
                        <a:ea typeface="Times New Roman" pitchFamily="18" charset="0"/>
                        <a:cs typeface="Lotus" pitchFamily="2" charset="-78"/>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r" defTabSz="914400" rtl="1" eaLnBrk="1" fontAlgn="base" latinLnBrk="0" hangingPunct="1">
                        <a:lnSpc>
                          <a:spcPct val="100000"/>
                        </a:lnSpc>
                        <a:spcBef>
                          <a:spcPct val="0"/>
                        </a:spcBef>
                        <a:spcAft>
                          <a:spcPct val="0"/>
                        </a:spcAft>
                        <a:buClrTx/>
                        <a:buSzPct val="85000"/>
                        <a:buFontTx/>
                        <a:buNone/>
                        <a:tabLst/>
                      </a:pPr>
                      <a:r>
                        <a:rPr kumimoji="0" lang="ar-SA" sz="1600" b="1" i="0" u="none" strike="noStrike" cap="none" normalizeH="0" baseline="0" smtClean="0">
                          <a:ln>
                            <a:noFill/>
                          </a:ln>
                          <a:solidFill>
                            <a:schemeClr val="tx1"/>
                          </a:solidFill>
                          <a:effectLst/>
                          <a:latin typeface="Times New Roman" pitchFamily="18" charset="0"/>
                          <a:cs typeface="Lotus" pitchFamily="2" charset="-78"/>
                        </a:rPr>
                        <a:t>عطف</a:t>
                      </a:r>
                      <a:endParaRPr kumimoji="0" lang="en-US" sz="1600" b="1" i="0" u="none" strike="noStrike" cap="none" normalizeH="0" baseline="0" smtClean="0">
                        <a:ln>
                          <a:noFill/>
                        </a:ln>
                        <a:solidFill>
                          <a:schemeClr val="tx1"/>
                        </a:solidFill>
                        <a:effectLst/>
                        <a:latin typeface="Times New Roman" pitchFamily="18" charset="0"/>
                        <a:cs typeface="Lotus" pitchFamily="2" charset="-78"/>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1" eaLnBrk="1" fontAlgn="base" latinLnBrk="0" hangingPunct="1">
                        <a:lnSpc>
                          <a:spcPct val="100000"/>
                        </a:lnSpc>
                        <a:spcBef>
                          <a:spcPct val="0"/>
                        </a:spcBef>
                        <a:spcAft>
                          <a:spcPct val="0"/>
                        </a:spcAft>
                        <a:buClrTx/>
                        <a:buSzPct val="85000"/>
                        <a:buFontTx/>
                        <a:buNone/>
                        <a:tabLst/>
                      </a:pPr>
                      <a:r>
                        <a:rPr kumimoji="0" lang="ar-SA" sz="2400" b="1" i="0" u="none" strike="noStrike" cap="none" normalizeH="0" baseline="0" smtClean="0">
                          <a:ln>
                            <a:noFill/>
                          </a:ln>
                          <a:solidFill>
                            <a:schemeClr val="tx1"/>
                          </a:solidFill>
                          <a:effectLst/>
                          <a:latin typeface="Times New Roman" pitchFamily="18" charset="0"/>
                          <a:ea typeface="Times New Roman" pitchFamily="18" charset="0"/>
                          <a:cs typeface="Lotus" pitchFamily="2" charset="-78"/>
                        </a:rPr>
                        <a:t>بدهكار</a:t>
                      </a:r>
                      <a:endParaRPr kumimoji="0" lang="ar-SA" sz="2400" b="1" i="0" u="none" strike="noStrike" cap="none" normalizeH="0" baseline="0" smtClean="0">
                        <a:ln>
                          <a:noFill/>
                        </a:ln>
                        <a:solidFill>
                          <a:schemeClr val="tx1"/>
                        </a:solidFill>
                        <a:effectLst/>
                        <a:latin typeface="Arial" pitchFamily="34" charset="0"/>
                        <a:ea typeface="Times New Roman" pitchFamily="18" charset="0"/>
                        <a:cs typeface="Lotus" pitchFamily="2" charset="-78"/>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1" eaLnBrk="1" fontAlgn="base" latinLnBrk="0" hangingPunct="1">
                        <a:lnSpc>
                          <a:spcPct val="100000"/>
                        </a:lnSpc>
                        <a:spcBef>
                          <a:spcPct val="0"/>
                        </a:spcBef>
                        <a:spcAft>
                          <a:spcPct val="0"/>
                        </a:spcAft>
                        <a:buClrTx/>
                        <a:buSzPct val="85000"/>
                        <a:buFontTx/>
                        <a:buNone/>
                        <a:tabLst/>
                      </a:pPr>
                      <a:r>
                        <a:rPr kumimoji="0" lang="fa-IR" sz="2400" b="1" i="0" u="none" strike="noStrike" cap="none" normalizeH="0" baseline="0" smtClean="0">
                          <a:ln>
                            <a:noFill/>
                          </a:ln>
                          <a:solidFill>
                            <a:schemeClr val="tx1"/>
                          </a:solidFill>
                          <a:effectLst/>
                          <a:latin typeface="Arial" pitchFamily="34" charset="0"/>
                          <a:ea typeface="Times New Roman" pitchFamily="18" charset="0"/>
                          <a:cs typeface="Lotus" pitchFamily="2" charset="-78"/>
                        </a:rPr>
                        <a:t>بستانكار</a:t>
                      </a:r>
                      <a:endParaRPr kumimoji="0" lang="ar-SA" sz="2400" b="1" i="0" u="none" strike="noStrike" cap="none" normalizeH="0" baseline="0" smtClean="0">
                        <a:ln>
                          <a:noFill/>
                        </a:ln>
                        <a:solidFill>
                          <a:schemeClr val="tx1"/>
                        </a:solidFill>
                        <a:effectLst/>
                        <a:latin typeface="Arial" pitchFamily="34" charset="0"/>
                        <a:ea typeface="Times New Roman" pitchFamily="18" charset="0"/>
                        <a:cs typeface="Lotus" pitchFamily="2" charset="-78"/>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miter lim="800000"/>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1" eaLnBrk="1" fontAlgn="base" latinLnBrk="0" hangingPunct="1">
                        <a:lnSpc>
                          <a:spcPct val="100000"/>
                        </a:lnSpc>
                        <a:spcBef>
                          <a:spcPct val="0"/>
                        </a:spcBef>
                        <a:spcAft>
                          <a:spcPct val="0"/>
                        </a:spcAft>
                        <a:buClrTx/>
                        <a:buSzPct val="85000"/>
                        <a:buFontTx/>
                        <a:buNone/>
                        <a:tabLst/>
                      </a:pPr>
                      <a:r>
                        <a:rPr kumimoji="0" lang="ar-SA" sz="2400" b="1" i="0" u="none" strike="noStrike" cap="none" normalizeH="0" baseline="0" smtClean="0">
                          <a:ln>
                            <a:noFill/>
                          </a:ln>
                          <a:solidFill>
                            <a:schemeClr val="tx1"/>
                          </a:solidFill>
                          <a:effectLst/>
                          <a:latin typeface="Times New Roman" pitchFamily="18" charset="0"/>
                          <a:ea typeface="Times New Roman" pitchFamily="18" charset="0"/>
                          <a:cs typeface="Lotus" pitchFamily="2" charset="-78"/>
                        </a:rPr>
                        <a:t>مانده</a:t>
                      </a:r>
                    </a:p>
                  </a:txBody>
                  <a:tcPr anchor="ctr" horzOverflow="overflow">
                    <a:lnL w="12700" cap="flat" cmpd="sng" algn="ctr">
                      <a:solidFill>
                        <a:srgbClr val="000000"/>
                      </a:solidFill>
                      <a:prstDash val="solid"/>
                      <a:miter lim="800000"/>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0"/>
                  </a:ext>
                </a:extLst>
              </a:tr>
              <a:tr h="1747838">
                <a:tc>
                  <a:txBody>
                    <a:bodyPr/>
                    <a:lstStyle/>
                    <a:p>
                      <a:pPr marL="0" marR="0" lvl="0" indent="0" algn="ctr" defTabSz="914400" rtl="1" eaLnBrk="1" fontAlgn="base" latinLnBrk="0" hangingPunct="1">
                        <a:lnSpc>
                          <a:spcPct val="100000"/>
                        </a:lnSpc>
                        <a:spcBef>
                          <a:spcPct val="0"/>
                        </a:spcBef>
                        <a:spcAft>
                          <a:spcPct val="0"/>
                        </a:spcAft>
                        <a:buClrTx/>
                        <a:buSzPct val="85000"/>
                        <a:buFontTx/>
                        <a:buNone/>
                        <a:tabLst/>
                      </a:pPr>
                      <a:r>
                        <a:rPr kumimoji="0" lang="ar-SA" sz="2800" b="1" i="0" u="none" strike="noStrike" cap="none" normalizeH="0" baseline="0" smtClean="0">
                          <a:ln>
                            <a:noFill/>
                          </a:ln>
                          <a:solidFill>
                            <a:schemeClr val="tx1"/>
                          </a:solidFill>
                          <a:effectLst/>
                          <a:latin typeface="Times New Roman" pitchFamily="18" charset="0"/>
                          <a:ea typeface="Times New Roman" pitchFamily="18" charset="0"/>
                          <a:cs typeface="Lotus" pitchFamily="2" charset="-78"/>
                        </a:rPr>
                        <a:t>5</a:t>
                      </a:r>
                      <a:endParaRPr kumimoji="0" lang="ar-SA" sz="2800" b="1" i="0" u="none" strike="noStrike" cap="none" normalizeH="0" baseline="0" smtClean="0">
                        <a:ln>
                          <a:noFill/>
                        </a:ln>
                        <a:solidFill>
                          <a:schemeClr val="tx1"/>
                        </a:solidFill>
                        <a:effectLst/>
                        <a:latin typeface="Arial" pitchFamily="34" charset="0"/>
                        <a:ea typeface="Times New Roman" pitchFamily="18" charset="0"/>
                        <a:cs typeface="Lotus" pitchFamily="2" charset="-78"/>
                      </a:endParaRPr>
                    </a:p>
                  </a:txBody>
                  <a:tcPr marL="90000" marR="90000" marT="46800" marB="4680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0"/>
                        </a:spcBef>
                        <a:spcAft>
                          <a:spcPct val="0"/>
                        </a:spcAft>
                        <a:buClrTx/>
                        <a:buSzPct val="85000"/>
                        <a:buFontTx/>
                        <a:buNone/>
                        <a:tabLst/>
                      </a:pPr>
                      <a:r>
                        <a:rPr kumimoji="0" lang="ar-SA" sz="2800" b="1" i="0" u="none" strike="noStrike" cap="none" normalizeH="0" baseline="0" smtClean="0">
                          <a:ln>
                            <a:noFill/>
                          </a:ln>
                          <a:solidFill>
                            <a:schemeClr val="tx1"/>
                          </a:solidFill>
                          <a:effectLst/>
                          <a:latin typeface="Times New Roman" pitchFamily="18" charset="0"/>
                          <a:ea typeface="Times New Roman" pitchFamily="18" charset="0"/>
                          <a:cs typeface="Lotus" pitchFamily="2" charset="-78"/>
                        </a:rPr>
                        <a:t>7</a:t>
                      </a:r>
                      <a:endParaRPr kumimoji="0" lang="ar-SA" sz="2800" b="1" i="0" u="none" strike="noStrike" cap="none" normalizeH="0" baseline="0" smtClean="0">
                        <a:ln>
                          <a:noFill/>
                        </a:ln>
                        <a:solidFill>
                          <a:schemeClr val="tx1"/>
                        </a:solidFill>
                        <a:effectLst/>
                        <a:latin typeface="Arial" pitchFamily="34" charset="0"/>
                        <a:ea typeface="Times New Roman" pitchFamily="18" charset="0"/>
                        <a:cs typeface="Lotus" pitchFamily="2" charset="-78"/>
                      </a:endParaRPr>
                    </a:p>
                  </a:txBody>
                  <a:tcPr marL="90000" marR="90000" marT="46800" marB="4680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0"/>
                        </a:spcBef>
                        <a:spcAft>
                          <a:spcPct val="0"/>
                        </a:spcAft>
                        <a:buClrTx/>
                        <a:buSzPct val="85000"/>
                        <a:buFontTx/>
                        <a:buNone/>
                        <a:tabLst/>
                      </a:pPr>
                      <a:r>
                        <a:rPr kumimoji="0" lang="ar-SA" sz="2000" b="1" i="0" u="none" strike="noStrike" cap="none" normalizeH="0" baseline="0" smtClean="0">
                          <a:ln>
                            <a:noFill/>
                          </a:ln>
                          <a:solidFill>
                            <a:schemeClr val="tx1"/>
                          </a:solidFill>
                          <a:effectLst/>
                          <a:latin typeface="Times New Roman" pitchFamily="18" charset="0"/>
                          <a:ea typeface="Times New Roman" pitchFamily="18" charset="0"/>
                          <a:cs typeface="Lotus" pitchFamily="2" charset="-78"/>
                        </a:rPr>
                        <a:t>بابت سرمايه‌گذاري</a:t>
                      </a:r>
                      <a:r>
                        <a:rPr kumimoji="0" lang="fa-IR" sz="2000" b="1" i="0" u="none" strike="noStrike" cap="none" normalizeH="0" baseline="0" smtClean="0">
                          <a:ln>
                            <a:noFill/>
                          </a:ln>
                          <a:solidFill>
                            <a:schemeClr val="tx1"/>
                          </a:solidFill>
                          <a:effectLst/>
                          <a:latin typeface="Times New Roman" pitchFamily="18" charset="0"/>
                          <a:ea typeface="Times New Roman" pitchFamily="18" charset="0"/>
                          <a:cs typeface="Lotus" pitchFamily="2" charset="-78"/>
                        </a:rPr>
                        <a:t> آقای</a:t>
                      </a:r>
                      <a:r>
                        <a:rPr kumimoji="0" lang="ar-SA" sz="2000" b="1" i="0" u="none" strike="noStrike" cap="none" normalizeH="0" baseline="0" smtClean="0">
                          <a:ln>
                            <a:noFill/>
                          </a:ln>
                          <a:solidFill>
                            <a:schemeClr val="tx1"/>
                          </a:solidFill>
                          <a:effectLst/>
                          <a:latin typeface="Times New Roman" pitchFamily="18" charset="0"/>
                          <a:ea typeface="Times New Roman" pitchFamily="18" charset="0"/>
                          <a:cs typeface="Lotus" pitchFamily="2" charset="-78"/>
                        </a:rPr>
                        <a:t> جهانگيري</a:t>
                      </a:r>
                      <a:endParaRPr kumimoji="0" lang="ar-SA" sz="2000" b="1" i="0" u="none" strike="noStrike" cap="none" normalizeH="0" baseline="0" smtClean="0">
                        <a:ln>
                          <a:noFill/>
                        </a:ln>
                        <a:solidFill>
                          <a:schemeClr val="tx1"/>
                        </a:solidFill>
                        <a:effectLst/>
                        <a:latin typeface="Arial" pitchFamily="34" charset="0"/>
                        <a:ea typeface="Times New Roman" pitchFamily="18" charset="0"/>
                        <a:cs typeface="Lotus" pitchFamily="2" charset="-78"/>
                      </a:endParaRPr>
                    </a:p>
                  </a:txBody>
                  <a:tcPr marL="90000" marR="90000" marT="46800" marB="4680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0"/>
                        </a:spcBef>
                        <a:spcAft>
                          <a:spcPct val="0"/>
                        </a:spcAft>
                        <a:buClrTx/>
                        <a:buSzPct val="85000"/>
                        <a:buFontTx/>
                        <a:buNone/>
                        <a:tabLst/>
                      </a:pPr>
                      <a:r>
                        <a:rPr kumimoji="0" lang="ar-SA" sz="2000" b="1" i="0" u="none" strike="noStrike" cap="none" normalizeH="0" baseline="0" smtClean="0">
                          <a:ln>
                            <a:noFill/>
                          </a:ln>
                          <a:solidFill>
                            <a:schemeClr val="tx1"/>
                          </a:solidFill>
                          <a:effectLst/>
                          <a:latin typeface="Times New Roman" pitchFamily="18" charset="0"/>
                          <a:ea typeface="Times New Roman" pitchFamily="18" charset="0"/>
                          <a:cs typeface="Lotus" pitchFamily="2" charset="-78"/>
                        </a:rPr>
                        <a:t>1</a:t>
                      </a:r>
                      <a:endParaRPr kumimoji="0" lang="ar-SA" sz="2000" b="1" i="0" u="none" strike="noStrike" cap="none" normalizeH="0" baseline="0" smtClean="0">
                        <a:ln>
                          <a:noFill/>
                        </a:ln>
                        <a:solidFill>
                          <a:schemeClr val="tx1"/>
                        </a:solidFill>
                        <a:effectLst/>
                        <a:latin typeface="Arial" pitchFamily="34" charset="0"/>
                        <a:ea typeface="Times New Roman" pitchFamily="18" charset="0"/>
                        <a:cs typeface="Lotus" pitchFamily="2" charset="-78"/>
                      </a:endParaRPr>
                    </a:p>
                  </a:txBody>
                  <a:tcPr marL="90000" marR="90000" marT="46800" marB="4680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0"/>
                        </a:spcBef>
                        <a:spcAft>
                          <a:spcPct val="0"/>
                        </a:spcAft>
                        <a:buClrTx/>
                        <a:buSzPct val="85000"/>
                        <a:buFontTx/>
                        <a:buNone/>
                        <a:tabLst/>
                      </a:pPr>
                      <a:endParaRPr kumimoji="0" lang="ar-SA" sz="2000" b="1" i="0" u="none" strike="noStrike" cap="none" normalizeH="0" baseline="0" smtClean="0">
                        <a:ln>
                          <a:noFill/>
                        </a:ln>
                        <a:solidFill>
                          <a:schemeClr val="tx1"/>
                        </a:solidFill>
                        <a:effectLst/>
                        <a:latin typeface="Arial" pitchFamily="34" charset="0"/>
                        <a:ea typeface="Times New Roman" pitchFamily="18" charset="0"/>
                        <a:cs typeface="Lotus" pitchFamily="2" charset="-78"/>
                      </a:endParaRPr>
                    </a:p>
                  </a:txBody>
                  <a:tcPr marL="90000" marR="90000" marT="46800" marB="4680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Pct val="85000"/>
                        <a:buFontTx/>
                        <a:buNone/>
                        <a:tabLst/>
                      </a:pPr>
                      <a:r>
                        <a:rPr kumimoji="0" lang="fa-IR" sz="2000" b="1" i="0" u="none" strike="noStrike" cap="none" normalizeH="0" baseline="0" smtClean="0">
                          <a:ln>
                            <a:noFill/>
                          </a:ln>
                          <a:solidFill>
                            <a:schemeClr val="tx1"/>
                          </a:solidFill>
                          <a:effectLst/>
                          <a:latin typeface="Arial" pitchFamily="34" charset="0"/>
                          <a:cs typeface="Zar" pitchFamily="2" charset="-78"/>
                        </a:rPr>
                        <a:t>10000</a:t>
                      </a:r>
                    </a:p>
                    <a:p>
                      <a:pPr marL="0" marR="0" lvl="0" indent="0" algn="r" defTabSz="914400" rtl="1" eaLnBrk="1" fontAlgn="base" latinLnBrk="0" hangingPunct="1">
                        <a:lnSpc>
                          <a:spcPct val="100000"/>
                        </a:lnSpc>
                        <a:spcBef>
                          <a:spcPct val="20000"/>
                        </a:spcBef>
                        <a:spcAft>
                          <a:spcPct val="0"/>
                        </a:spcAft>
                        <a:buClrTx/>
                        <a:buSzPct val="85000"/>
                        <a:buFontTx/>
                        <a:buNone/>
                        <a:tabLst/>
                      </a:pPr>
                      <a:endParaRPr kumimoji="0" lang="en-US" sz="2000" b="1" i="0" u="none" strike="noStrike" cap="none" normalizeH="0" baseline="0" smtClean="0">
                        <a:ln>
                          <a:noFill/>
                        </a:ln>
                        <a:solidFill>
                          <a:schemeClr val="tx1"/>
                        </a:solidFill>
                        <a:effectLst/>
                        <a:latin typeface="Arial" pitchFamily="34" charset="0"/>
                        <a:cs typeface="Zar" pitchFamily="2" charset="-78"/>
                      </a:endParaRPr>
                    </a:p>
                  </a:txBody>
                  <a:tcPr marL="90000" marR="90000" marT="46800" marB="4680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miter lim="800000"/>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0"/>
                        </a:spcBef>
                        <a:spcAft>
                          <a:spcPct val="0"/>
                        </a:spcAft>
                        <a:buClrTx/>
                        <a:buSzPct val="85000"/>
                        <a:buFontTx/>
                        <a:buNone/>
                        <a:tabLst/>
                      </a:pPr>
                      <a:r>
                        <a:rPr kumimoji="0" lang="ar-SA" sz="2000" b="1" i="0" u="none" strike="noStrike" cap="none" normalizeH="0" baseline="0" smtClean="0">
                          <a:ln>
                            <a:noFill/>
                          </a:ln>
                          <a:solidFill>
                            <a:schemeClr val="tx1"/>
                          </a:solidFill>
                          <a:effectLst/>
                          <a:latin typeface="Times New Roman" pitchFamily="18" charset="0"/>
                          <a:ea typeface="Times New Roman" pitchFamily="18" charset="0"/>
                          <a:cs typeface="Lotus" pitchFamily="2" charset="-78"/>
                        </a:rPr>
                        <a:t>10.000</a:t>
                      </a:r>
                      <a:endParaRPr kumimoji="0" lang="ar-SA" sz="2000" b="1" i="0" u="none" strike="noStrike" cap="none" normalizeH="0" baseline="0" smtClean="0">
                        <a:ln>
                          <a:noFill/>
                        </a:ln>
                        <a:solidFill>
                          <a:schemeClr val="tx1"/>
                        </a:solidFill>
                        <a:effectLst/>
                        <a:latin typeface="Arial" pitchFamily="34" charset="0"/>
                        <a:ea typeface="Times New Roman" pitchFamily="18" charset="0"/>
                        <a:cs typeface="Lotus" pitchFamily="2" charset="-78"/>
                      </a:endParaRPr>
                    </a:p>
                  </a:txBody>
                  <a:tcPr marL="90000" marR="90000" marT="46800" marB="46800" horzOverflow="overflow">
                    <a:lnL w="12700" cap="flat" cmpd="sng" algn="ctr">
                      <a:solidFill>
                        <a:srgbClr val="000000"/>
                      </a:solidFill>
                      <a:prstDash val="solid"/>
                      <a:miter lim="800000"/>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sp>
        <p:nvSpPr>
          <p:cNvPr id="326659" name="Line 3"/>
          <p:cNvSpPr>
            <a:spLocks noChangeShapeType="1"/>
          </p:cNvSpPr>
          <p:nvPr/>
        </p:nvSpPr>
        <p:spPr bwMode="auto">
          <a:xfrm>
            <a:off x="8878888" y="2593975"/>
            <a:ext cx="0" cy="0"/>
          </a:xfrm>
          <a:prstGeom prst="line">
            <a:avLst/>
          </a:prstGeom>
          <a:noFill/>
          <a:ln w="12700" cap="rnd">
            <a:solidFill>
              <a:srgbClr val="000000"/>
            </a:solidFill>
            <a:round/>
            <a:headEnd/>
            <a:tailEnd/>
          </a:ln>
          <a:effectLst/>
        </p:spPr>
        <p:txBody>
          <a:bodyPr/>
          <a:lstStyle/>
          <a:p>
            <a:endParaRPr lang="fa-IR"/>
          </a:p>
        </p:txBody>
      </p:sp>
      <p:sp>
        <p:nvSpPr>
          <p:cNvPr id="326660" name="Line 4"/>
          <p:cNvSpPr>
            <a:spLocks noChangeShapeType="1"/>
          </p:cNvSpPr>
          <p:nvPr/>
        </p:nvSpPr>
        <p:spPr bwMode="auto">
          <a:xfrm>
            <a:off x="8878888" y="2593975"/>
            <a:ext cx="0" cy="0"/>
          </a:xfrm>
          <a:prstGeom prst="line">
            <a:avLst/>
          </a:prstGeom>
          <a:noFill/>
          <a:ln w="12700" cap="rnd">
            <a:solidFill>
              <a:srgbClr val="000000"/>
            </a:solidFill>
            <a:round/>
            <a:headEnd/>
            <a:tailEnd/>
          </a:ln>
          <a:effectLst/>
        </p:spPr>
        <p:txBody>
          <a:bodyPr/>
          <a:lstStyle/>
          <a:p>
            <a:endParaRPr lang="fa-IR"/>
          </a:p>
        </p:txBody>
      </p:sp>
    </p:spTree>
  </p:cSld>
  <p:clrMapOvr>
    <a:masterClrMapping/>
  </p:clrMapOvr>
</p:sld>
</file>

<file path=ppt/slides/slide15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27682" name="Rectangle 2"/>
          <p:cNvSpPr>
            <a:spLocks noGrp="1" noChangeArrowheads="1"/>
          </p:cNvSpPr>
          <p:nvPr>
            <p:ph idx="1"/>
          </p:nvPr>
        </p:nvSpPr>
        <p:spPr>
          <a:xfrm>
            <a:off x="468313" y="1700213"/>
            <a:ext cx="8229600" cy="4281487"/>
          </a:xfrm>
        </p:spPr>
        <p:txBody>
          <a:bodyPr/>
          <a:lstStyle/>
          <a:p>
            <a:r>
              <a:rPr lang="ar-SA"/>
              <a:t>براي اطلاعات ت</a:t>
            </a:r>
            <a:r>
              <a:rPr lang="fa-IR"/>
              <a:t>ف</a:t>
            </a:r>
            <a:r>
              <a:rPr lang="ar-SA"/>
              <a:t>صي</a:t>
            </a:r>
            <a:r>
              <a:rPr lang="fa-IR"/>
              <a:t>ل</a:t>
            </a:r>
            <a:r>
              <a:rPr lang="ar-SA"/>
              <a:t>ي و جزئي</a:t>
            </a:r>
          </a:p>
          <a:p>
            <a:r>
              <a:rPr lang="ar-SA"/>
              <a:t>به عنوان دفتر كمكي براي حساب‌هايي كه شامل حساب‌هاي متعدد و جداگانه مي‌باشد (مثلاً حساب‌هاي دريافت</a:t>
            </a:r>
            <a:r>
              <a:rPr lang="fa-IR"/>
              <a:t>ن</a:t>
            </a:r>
            <a:r>
              <a:rPr lang="ar-SA"/>
              <a:t>ي)</a:t>
            </a:r>
          </a:p>
          <a:p>
            <a:r>
              <a:rPr lang="ar-SA"/>
              <a:t>همواره مانده حساب دفتر كل با مانده جمع حساب‌هاي دفتر معين آن حساب برابر است.</a:t>
            </a:r>
          </a:p>
          <a:p>
            <a:r>
              <a:rPr lang="ar-SA"/>
              <a:t>براي سهولت استفاده معمولاً دفاتر معين به ترتيب الفبا نگهداري مي‌شود.</a:t>
            </a:r>
            <a:endParaRPr lang="en-US"/>
          </a:p>
        </p:txBody>
      </p:sp>
      <p:sp>
        <p:nvSpPr>
          <p:cNvPr id="327683" name="Rectangle 3"/>
          <p:cNvSpPr>
            <a:spLocks noChangeArrowheads="1"/>
          </p:cNvSpPr>
          <p:nvPr/>
        </p:nvSpPr>
        <p:spPr bwMode="auto">
          <a:xfrm>
            <a:off x="6227763" y="417513"/>
            <a:ext cx="2179637" cy="701675"/>
          </a:xfrm>
          <a:prstGeom prst="rect">
            <a:avLst/>
          </a:prstGeom>
          <a:noFill/>
          <a:ln w="9525">
            <a:noFill/>
            <a:miter lim="800000"/>
            <a:headEnd/>
            <a:tailEnd/>
          </a:ln>
          <a:effectLst/>
        </p:spPr>
        <p:txBody>
          <a:bodyPr wrap="none">
            <a:spAutoFit/>
          </a:bodyPr>
          <a:lstStyle/>
          <a:p>
            <a:pPr algn="l" eaLnBrk="1" hangingPunct="1">
              <a:spcBef>
                <a:spcPct val="20000"/>
              </a:spcBef>
              <a:buSzPct val="85000"/>
            </a:pPr>
            <a:r>
              <a:rPr lang="ar-SA" sz="4000">
                <a:cs typeface="Zar" pitchFamily="2" charset="-78"/>
              </a:rPr>
              <a:t>دفاتر معين:</a:t>
            </a:r>
          </a:p>
        </p:txBody>
      </p:sp>
      <p:sp>
        <p:nvSpPr>
          <p:cNvPr id="4" name="Footer Placeholder 3"/>
          <p:cNvSpPr>
            <a:spLocks noGrp="1"/>
          </p:cNvSpPr>
          <p:nvPr>
            <p:ph type="ftr" sz="quarter" idx="11"/>
          </p:nvPr>
        </p:nvSpPr>
        <p:spPr/>
        <p:txBody>
          <a:bodyPr/>
          <a:lstStyle/>
          <a:p>
            <a:endParaRPr kumimoji="0" lang="en-US" dirty="0"/>
          </a:p>
        </p:txBody>
      </p:sp>
    </p:spTree>
  </p:cSld>
  <p:clrMapOvr>
    <a:masterClrMapping/>
  </p:clrMapOvr>
</p:sld>
</file>

<file path=ppt/slides/slide15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28706" name="Rectangle 2"/>
          <p:cNvSpPr>
            <a:spLocks noGrp="1" noChangeArrowheads="1"/>
          </p:cNvSpPr>
          <p:nvPr>
            <p:ph type="title"/>
          </p:nvPr>
        </p:nvSpPr>
        <p:spPr>
          <a:xfrm>
            <a:off x="1042988" y="385763"/>
            <a:ext cx="7772400" cy="946150"/>
          </a:xfrm>
        </p:spPr>
        <p:txBody>
          <a:bodyPr/>
          <a:lstStyle/>
          <a:p>
            <a:r>
              <a:rPr lang="ar-SA" sz="2800"/>
              <a:t>مثال: دفتر كل</a:t>
            </a:r>
            <a:r>
              <a:rPr lang="en-US" sz="2800"/>
              <a:t/>
            </a:r>
            <a:br>
              <a:rPr lang="en-US" sz="2800"/>
            </a:br>
            <a:r>
              <a:rPr lang="ar-SA" sz="2800"/>
              <a:t>عنوان حساب حساب‌هاي دريافتي		شماره حساب 13</a:t>
            </a:r>
            <a:endParaRPr lang="en-US" sz="2800"/>
          </a:p>
        </p:txBody>
      </p:sp>
      <p:sp>
        <p:nvSpPr>
          <p:cNvPr id="328707" name="Line 3"/>
          <p:cNvSpPr>
            <a:spLocks noChangeShapeType="1"/>
          </p:cNvSpPr>
          <p:nvPr/>
        </p:nvSpPr>
        <p:spPr bwMode="auto">
          <a:xfrm>
            <a:off x="8878888" y="1287463"/>
            <a:ext cx="0" cy="0"/>
          </a:xfrm>
          <a:prstGeom prst="line">
            <a:avLst/>
          </a:prstGeom>
          <a:noFill/>
          <a:ln w="12700" cap="rnd">
            <a:solidFill>
              <a:srgbClr val="000000"/>
            </a:solidFill>
            <a:round/>
            <a:headEnd/>
            <a:tailEnd/>
          </a:ln>
          <a:effectLst/>
        </p:spPr>
        <p:txBody>
          <a:bodyPr/>
          <a:lstStyle/>
          <a:p>
            <a:endParaRPr lang="fa-IR"/>
          </a:p>
        </p:txBody>
      </p:sp>
      <p:sp>
        <p:nvSpPr>
          <p:cNvPr id="328708" name="Line 4"/>
          <p:cNvSpPr>
            <a:spLocks noChangeShapeType="1"/>
          </p:cNvSpPr>
          <p:nvPr/>
        </p:nvSpPr>
        <p:spPr bwMode="auto">
          <a:xfrm>
            <a:off x="8878888" y="1287463"/>
            <a:ext cx="0" cy="0"/>
          </a:xfrm>
          <a:prstGeom prst="line">
            <a:avLst/>
          </a:prstGeom>
          <a:noFill/>
          <a:ln w="12700" cap="rnd">
            <a:solidFill>
              <a:srgbClr val="000000"/>
            </a:solidFill>
            <a:round/>
            <a:headEnd/>
            <a:tailEnd/>
          </a:ln>
          <a:effectLst/>
        </p:spPr>
        <p:txBody>
          <a:bodyPr/>
          <a:lstStyle/>
          <a:p>
            <a:endParaRPr lang="fa-IR"/>
          </a:p>
        </p:txBody>
      </p:sp>
      <p:graphicFrame>
        <p:nvGraphicFramePr>
          <p:cNvPr id="328800" name="Group 96"/>
          <p:cNvGraphicFramePr>
            <a:graphicFrameLocks noGrp="1"/>
          </p:cNvGraphicFramePr>
          <p:nvPr/>
        </p:nvGraphicFramePr>
        <p:xfrm>
          <a:off x="250825" y="1773238"/>
          <a:ext cx="8353425" cy="3570288"/>
        </p:xfrm>
        <a:graphic>
          <a:graphicData uri="http://schemas.openxmlformats.org/drawingml/2006/table">
            <a:tbl>
              <a:tblPr rtl="1"/>
              <a:tblGrid>
                <a:gridCol w="576262">
                  <a:extLst>
                    <a:ext uri="{9D8B030D-6E8A-4147-A177-3AD203B41FA5}">
                      <a16:colId xmlns:a16="http://schemas.microsoft.com/office/drawing/2014/main" val="20000"/>
                    </a:ext>
                  </a:extLst>
                </a:gridCol>
                <a:gridCol w="719138">
                  <a:extLst>
                    <a:ext uri="{9D8B030D-6E8A-4147-A177-3AD203B41FA5}">
                      <a16:colId xmlns:a16="http://schemas.microsoft.com/office/drawing/2014/main" val="20001"/>
                    </a:ext>
                  </a:extLst>
                </a:gridCol>
                <a:gridCol w="3313112">
                  <a:extLst>
                    <a:ext uri="{9D8B030D-6E8A-4147-A177-3AD203B41FA5}">
                      <a16:colId xmlns:a16="http://schemas.microsoft.com/office/drawing/2014/main" val="20002"/>
                    </a:ext>
                  </a:extLst>
                </a:gridCol>
                <a:gridCol w="577850">
                  <a:extLst>
                    <a:ext uri="{9D8B030D-6E8A-4147-A177-3AD203B41FA5}">
                      <a16:colId xmlns:a16="http://schemas.microsoft.com/office/drawing/2014/main" val="20003"/>
                    </a:ext>
                  </a:extLst>
                </a:gridCol>
                <a:gridCol w="1149350">
                  <a:extLst>
                    <a:ext uri="{9D8B030D-6E8A-4147-A177-3AD203B41FA5}">
                      <a16:colId xmlns:a16="http://schemas.microsoft.com/office/drawing/2014/main" val="20004"/>
                    </a:ext>
                  </a:extLst>
                </a:gridCol>
                <a:gridCol w="1009650">
                  <a:extLst>
                    <a:ext uri="{9D8B030D-6E8A-4147-A177-3AD203B41FA5}">
                      <a16:colId xmlns:a16="http://schemas.microsoft.com/office/drawing/2014/main" val="20005"/>
                    </a:ext>
                  </a:extLst>
                </a:gridCol>
                <a:gridCol w="1008063">
                  <a:extLst>
                    <a:ext uri="{9D8B030D-6E8A-4147-A177-3AD203B41FA5}">
                      <a16:colId xmlns:a16="http://schemas.microsoft.com/office/drawing/2014/main" val="20006"/>
                    </a:ext>
                  </a:extLst>
                </a:gridCol>
              </a:tblGrid>
              <a:tr h="463550">
                <a:tc gridSpan="2">
                  <a:txBody>
                    <a:bodyPr/>
                    <a:lstStyle/>
                    <a:p>
                      <a:pPr marL="0" marR="0" lvl="0" indent="0" algn="ctr" defTabSz="914400" rtl="1" eaLnBrk="1" fontAlgn="base" latinLnBrk="0" hangingPunct="1">
                        <a:lnSpc>
                          <a:spcPct val="100000"/>
                        </a:lnSpc>
                        <a:spcBef>
                          <a:spcPct val="0"/>
                        </a:spcBef>
                        <a:spcAft>
                          <a:spcPct val="0"/>
                        </a:spcAft>
                        <a:buClrTx/>
                        <a:buSzPct val="85000"/>
                        <a:buFontTx/>
                        <a:buNone/>
                        <a:tabLst/>
                      </a:pPr>
                      <a:r>
                        <a:rPr kumimoji="0" lang="ar-SA" sz="2400" b="1" i="0" u="none" strike="noStrike" cap="none" normalizeH="0" baseline="0" smtClean="0">
                          <a:ln>
                            <a:noFill/>
                          </a:ln>
                          <a:solidFill>
                            <a:schemeClr val="tx1"/>
                          </a:solidFill>
                          <a:effectLst/>
                          <a:latin typeface="Times New Roman" pitchFamily="18" charset="0"/>
                          <a:ea typeface="Times New Roman" pitchFamily="18" charset="0"/>
                          <a:cs typeface="Lotus" pitchFamily="2" charset="-78"/>
                        </a:rPr>
                        <a:t>تاريخ</a:t>
                      </a:r>
                      <a:endParaRPr kumimoji="0" lang="ar-SA" sz="2400" b="1" i="0" u="none" strike="noStrike" cap="none" normalizeH="0" baseline="0" smtClean="0">
                        <a:ln>
                          <a:noFill/>
                        </a:ln>
                        <a:solidFill>
                          <a:schemeClr val="tx1"/>
                        </a:solidFill>
                        <a:effectLst/>
                        <a:latin typeface="Arial" pitchFamily="34" charset="0"/>
                        <a:ea typeface="Times New Roman" pitchFamily="18" charset="0"/>
                        <a:cs typeface="Lotus" pitchFamily="2" charset="-78"/>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hMerge="1">
                  <a:txBody>
                    <a:bodyPr/>
                    <a:lstStyle/>
                    <a:p>
                      <a:pPr rtl="1"/>
                      <a:endParaRPr lang="fa-IR"/>
                    </a:p>
                  </a:txBody>
                  <a:tcPr/>
                </a:tc>
                <a:tc>
                  <a:txBody>
                    <a:bodyPr/>
                    <a:lstStyle/>
                    <a:p>
                      <a:pPr marL="0" marR="0" lvl="0" indent="0" algn="ctr" defTabSz="914400" rtl="1" eaLnBrk="1" fontAlgn="base" latinLnBrk="0" hangingPunct="1">
                        <a:lnSpc>
                          <a:spcPct val="100000"/>
                        </a:lnSpc>
                        <a:spcBef>
                          <a:spcPct val="0"/>
                        </a:spcBef>
                        <a:spcAft>
                          <a:spcPct val="0"/>
                        </a:spcAft>
                        <a:buClrTx/>
                        <a:buSzPct val="85000"/>
                        <a:buFontTx/>
                        <a:buNone/>
                        <a:tabLst/>
                      </a:pPr>
                      <a:r>
                        <a:rPr kumimoji="0" lang="ar-SA" sz="2400" b="1" i="0" u="none" strike="noStrike" cap="none" normalizeH="0" baseline="0" smtClean="0">
                          <a:ln>
                            <a:noFill/>
                          </a:ln>
                          <a:solidFill>
                            <a:schemeClr val="tx1"/>
                          </a:solidFill>
                          <a:effectLst/>
                          <a:latin typeface="Times New Roman" pitchFamily="18" charset="0"/>
                          <a:ea typeface="Times New Roman" pitchFamily="18" charset="0"/>
                          <a:cs typeface="Lotus" pitchFamily="2" charset="-78"/>
                        </a:rPr>
                        <a:t>شرح</a:t>
                      </a:r>
                      <a:endParaRPr kumimoji="0" lang="ar-SA" sz="2400" b="1" i="0" u="none" strike="noStrike" cap="none" normalizeH="0" baseline="0" smtClean="0">
                        <a:ln>
                          <a:noFill/>
                        </a:ln>
                        <a:solidFill>
                          <a:schemeClr val="tx1"/>
                        </a:solidFill>
                        <a:effectLst/>
                        <a:latin typeface="Arial" pitchFamily="34" charset="0"/>
                        <a:ea typeface="Times New Roman" pitchFamily="18" charset="0"/>
                        <a:cs typeface="Lotus" pitchFamily="2" charset="-78"/>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r" defTabSz="914400" rtl="1" eaLnBrk="1" fontAlgn="base" latinLnBrk="0" hangingPunct="1">
                        <a:lnSpc>
                          <a:spcPct val="100000"/>
                        </a:lnSpc>
                        <a:spcBef>
                          <a:spcPct val="0"/>
                        </a:spcBef>
                        <a:spcAft>
                          <a:spcPct val="0"/>
                        </a:spcAft>
                        <a:buClrTx/>
                        <a:buSzPct val="85000"/>
                        <a:buFontTx/>
                        <a:buNone/>
                        <a:tabLst/>
                      </a:pPr>
                      <a:r>
                        <a:rPr kumimoji="0" lang="ar-SA" sz="1600" b="1" i="0" u="none" strike="noStrike" cap="none" normalizeH="0" baseline="0" smtClean="0">
                          <a:ln>
                            <a:noFill/>
                          </a:ln>
                          <a:solidFill>
                            <a:schemeClr val="tx1"/>
                          </a:solidFill>
                          <a:effectLst/>
                          <a:latin typeface="Times New Roman" pitchFamily="18" charset="0"/>
                          <a:cs typeface="Lotus" pitchFamily="2" charset="-78"/>
                        </a:rPr>
                        <a:t>عطف</a:t>
                      </a:r>
                      <a:endParaRPr kumimoji="0" lang="en-US" sz="1600" b="1" i="0" u="none" strike="noStrike" cap="none" normalizeH="0" baseline="0" smtClean="0">
                        <a:ln>
                          <a:noFill/>
                        </a:ln>
                        <a:solidFill>
                          <a:schemeClr val="tx1"/>
                        </a:solidFill>
                        <a:effectLst/>
                        <a:latin typeface="Times New Roman" pitchFamily="18" charset="0"/>
                        <a:cs typeface="Lotus" pitchFamily="2" charset="-78"/>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1" eaLnBrk="1" fontAlgn="base" latinLnBrk="0" hangingPunct="1">
                        <a:lnSpc>
                          <a:spcPct val="100000"/>
                        </a:lnSpc>
                        <a:spcBef>
                          <a:spcPct val="0"/>
                        </a:spcBef>
                        <a:spcAft>
                          <a:spcPct val="0"/>
                        </a:spcAft>
                        <a:buClrTx/>
                        <a:buSzPct val="85000"/>
                        <a:buFontTx/>
                        <a:buNone/>
                        <a:tabLst/>
                      </a:pPr>
                      <a:r>
                        <a:rPr kumimoji="0" lang="ar-SA" sz="2400" b="1" i="0" u="none" strike="noStrike" cap="none" normalizeH="0" baseline="0" smtClean="0">
                          <a:ln>
                            <a:noFill/>
                          </a:ln>
                          <a:solidFill>
                            <a:schemeClr val="tx1"/>
                          </a:solidFill>
                          <a:effectLst/>
                          <a:latin typeface="Times New Roman" pitchFamily="18" charset="0"/>
                          <a:ea typeface="Times New Roman" pitchFamily="18" charset="0"/>
                          <a:cs typeface="Lotus" pitchFamily="2" charset="-78"/>
                        </a:rPr>
                        <a:t>بدهكار</a:t>
                      </a:r>
                      <a:endParaRPr kumimoji="0" lang="ar-SA" sz="2400" b="1" i="0" u="none" strike="noStrike" cap="none" normalizeH="0" baseline="0" smtClean="0">
                        <a:ln>
                          <a:noFill/>
                        </a:ln>
                        <a:solidFill>
                          <a:schemeClr val="tx1"/>
                        </a:solidFill>
                        <a:effectLst/>
                        <a:latin typeface="Arial" pitchFamily="34" charset="0"/>
                        <a:ea typeface="Times New Roman" pitchFamily="18" charset="0"/>
                        <a:cs typeface="Lotus" pitchFamily="2" charset="-78"/>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1" eaLnBrk="1" fontAlgn="base" latinLnBrk="0" hangingPunct="1">
                        <a:lnSpc>
                          <a:spcPct val="100000"/>
                        </a:lnSpc>
                        <a:spcBef>
                          <a:spcPct val="0"/>
                        </a:spcBef>
                        <a:spcAft>
                          <a:spcPct val="0"/>
                        </a:spcAft>
                        <a:buClrTx/>
                        <a:buSzPct val="85000"/>
                        <a:buFontTx/>
                        <a:buNone/>
                        <a:tabLst/>
                      </a:pPr>
                      <a:r>
                        <a:rPr kumimoji="0" lang="fa-IR" sz="1800" b="1" i="0" u="none" strike="noStrike" cap="none" normalizeH="0" baseline="0" smtClean="0">
                          <a:ln>
                            <a:noFill/>
                          </a:ln>
                          <a:solidFill>
                            <a:schemeClr val="tx1"/>
                          </a:solidFill>
                          <a:effectLst/>
                          <a:latin typeface="Arial" pitchFamily="34" charset="0"/>
                          <a:ea typeface="Times New Roman" pitchFamily="18" charset="0"/>
                          <a:cs typeface="Lotus" pitchFamily="2" charset="-78"/>
                        </a:rPr>
                        <a:t>بستانكار</a:t>
                      </a:r>
                      <a:endParaRPr kumimoji="0" lang="ar-SA" sz="1800" b="1" i="0" u="none" strike="noStrike" cap="none" normalizeH="0" baseline="0" smtClean="0">
                        <a:ln>
                          <a:noFill/>
                        </a:ln>
                        <a:solidFill>
                          <a:schemeClr val="tx1"/>
                        </a:solidFill>
                        <a:effectLst/>
                        <a:latin typeface="Arial" pitchFamily="34" charset="0"/>
                        <a:ea typeface="Times New Roman" pitchFamily="18" charset="0"/>
                        <a:cs typeface="Lotus" pitchFamily="2" charset="-78"/>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miter lim="800000"/>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1" eaLnBrk="1" fontAlgn="base" latinLnBrk="0" hangingPunct="1">
                        <a:lnSpc>
                          <a:spcPct val="100000"/>
                        </a:lnSpc>
                        <a:spcBef>
                          <a:spcPct val="0"/>
                        </a:spcBef>
                        <a:spcAft>
                          <a:spcPct val="0"/>
                        </a:spcAft>
                        <a:buClrTx/>
                        <a:buSzPct val="85000"/>
                        <a:buFontTx/>
                        <a:buNone/>
                        <a:tabLst/>
                      </a:pPr>
                      <a:r>
                        <a:rPr kumimoji="0" lang="ar-SA" sz="2400" b="1" i="0" u="none" strike="noStrike" cap="none" normalizeH="0" baseline="0" smtClean="0">
                          <a:ln>
                            <a:noFill/>
                          </a:ln>
                          <a:solidFill>
                            <a:schemeClr val="tx1"/>
                          </a:solidFill>
                          <a:effectLst/>
                          <a:latin typeface="Times New Roman" pitchFamily="18" charset="0"/>
                          <a:ea typeface="Times New Roman" pitchFamily="18" charset="0"/>
                          <a:cs typeface="Lotus" pitchFamily="2" charset="-78"/>
                        </a:rPr>
                        <a:t>مانده</a:t>
                      </a:r>
                    </a:p>
                  </a:txBody>
                  <a:tcPr anchor="ctr" horzOverflow="overflow">
                    <a:lnL w="12700" cap="flat" cmpd="sng" algn="ctr">
                      <a:solidFill>
                        <a:srgbClr val="000000"/>
                      </a:solidFill>
                      <a:prstDash val="solid"/>
                      <a:miter lim="800000"/>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0"/>
                  </a:ext>
                </a:extLst>
              </a:tr>
              <a:tr h="839788">
                <a:tc>
                  <a:txBody>
                    <a:bodyPr/>
                    <a:lstStyle/>
                    <a:p>
                      <a:pPr marL="0" marR="0" lvl="0" indent="0" algn="ctr" defTabSz="914400" rtl="1" eaLnBrk="1" fontAlgn="base" latinLnBrk="0" hangingPunct="1">
                        <a:lnSpc>
                          <a:spcPct val="100000"/>
                        </a:lnSpc>
                        <a:spcBef>
                          <a:spcPct val="0"/>
                        </a:spcBef>
                        <a:spcAft>
                          <a:spcPct val="0"/>
                        </a:spcAft>
                        <a:buClrTx/>
                        <a:buSzPct val="85000"/>
                        <a:buFontTx/>
                        <a:buNone/>
                        <a:tabLst/>
                      </a:pPr>
                      <a:r>
                        <a:rPr kumimoji="0" lang="ar-SA" sz="2400" b="1" i="0" u="none" strike="noStrike" cap="none" normalizeH="0" baseline="0" smtClean="0">
                          <a:ln>
                            <a:noFill/>
                          </a:ln>
                          <a:solidFill>
                            <a:schemeClr val="tx1"/>
                          </a:solidFill>
                          <a:effectLst/>
                          <a:latin typeface="Times New Roman" pitchFamily="18" charset="0"/>
                          <a:ea typeface="Times New Roman" pitchFamily="18" charset="0"/>
                          <a:cs typeface="Lotus" pitchFamily="2" charset="-78"/>
                        </a:rPr>
                        <a:t>6</a:t>
                      </a:r>
                      <a:endParaRPr kumimoji="0" lang="ar-SA" sz="2400" b="1" i="0" u="none" strike="noStrike" cap="none" normalizeH="0" baseline="0" smtClean="0">
                        <a:ln>
                          <a:noFill/>
                        </a:ln>
                        <a:solidFill>
                          <a:schemeClr val="tx1"/>
                        </a:solidFill>
                        <a:effectLst/>
                        <a:latin typeface="Arial" pitchFamily="34" charset="0"/>
                        <a:ea typeface="Times New Roman" pitchFamily="18" charset="0"/>
                        <a:cs typeface="Lotus" pitchFamily="2" charset="-78"/>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p>
                      <a:pPr marL="0" marR="0" lvl="0" indent="0" algn="ctr" defTabSz="914400" rtl="1" eaLnBrk="1" fontAlgn="base" latinLnBrk="0" hangingPunct="1">
                        <a:lnSpc>
                          <a:spcPct val="100000"/>
                        </a:lnSpc>
                        <a:spcBef>
                          <a:spcPct val="0"/>
                        </a:spcBef>
                        <a:spcAft>
                          <a:spcPct val="0"/>
                        </a:spcAft>
                        <a:buClrTx/>
                        <a:buSzPct val="85000"/>
                        <a:buFontTx/>
                        <a:buNone/>
                        <a:tabLst/>
                      </a:pPr>
                      <a:r>
                        <a:rPr kumimoji="0" lang="ar-SA" sz="2400" b="1" i="0" u="none" strike="noStrike" cap="none" normalizeH="0" baseline="0" smtClean="0">
                          <a:ln>
                            <a:noFill/>
                          </a:ln>
                          <a:solidFill>
                            <a:schemeClr val="tx1"/>
                          </a:solidFill>
                          <a:effectLst/>
                          <a:latin typeface="Times New Roman" pitchFamily="18" charset="0"/>
                          <a:ea typeface="Times New Roman" pitchFamily="18" charset="0"/>
                          <a:cs typeface="Lotus" pitchFamily="2" charset="-78"/>
                        </a:rPr>
                        <a:t>7</a:t>
                      </a:r>
                      <a:endParaRPr kumimoji="0" lang="ar-SA" sz="2400" b="1" i="0" u="none" strike="noStrike" cap="none" normalizeH="0" baseline="0" smtClean="0">
                        <a:ln>
                          <a:noFill/>
                        </a:ln>
                        <a:solidFill>
                          <a:schemeClr val="tx1"/>
                        </a:solidFill>
                        <a:effectLst/>
                        <a:latin typeface="Arial" pitchFamily="34" charset="0"/>
                        <a:ea typeface="Times New Roman" pitchFamily="18" charset="0"/>
                        <a:cs typeface="Lotus" pitchFamily="2" charset="-78"/>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p>
                      <a:pPr marL="0" marR="0" lvl="0" indent="0" algn="ctr" defTabSz="914400" rtl="1" eaLnBrk="1" fontAlgn="base" latinLnBrk="0" hangingPunct="1">
                        <a:lnSpc>
                          <a:spcPct val="100000"/>
                        </a:lnSpc>
                        <a:spcBef>
                          <a:spcPct val="0"/>
                        </a:spcBef>
                        <a:spcAft>
                          <a:spcPct val="0"/>
                        </a:spcAft>
                        <a:buClrTx/>
                        <a:buSzPct val="85000"/>
                        <a:buFontTx/>
                        <a:buNone/>
                        <a:tabLst/>
                      </a:pPr>
                      <a:r>
                        <a:rPr kumimoji="0" lang="ar-SA" sz="2400" b="1" i="0" u="none" strike="noStrike" cap="none" normalizeH="0" baseline="0" smtClean="0">
                          <a:ln>
                            <a:noFill/>
                          </a:ln>
                          <a:solidFill>
                            <a:schemeClr val="tx1"/>
                          </a:solidFill>
                          <a:effectLst/>
                          <a:latin typeface="Times New Roman" pitchFamily="18" charset="0"/>
                          <a:ea typeface="Times New Roman" pitchFamily="18" charset="0"/>
                          <a:cs typeface="Lotus" pitchFamily="2" charset="-78"/>
                        </a:rPr>
                        <a:t>ارائه خدمات به مؤسسه قاسمي</a:t>
                      </a:r>
                      <a:endParaRPr kumimoji="0" lang="ar-SA" sz="2400" b="1" i="0" u="none" strike="noStrike" cap="none" normalizeH="0" baseline="0" smtClean="0">
                        <a:ln>
                          <a:noFill/>
                        </a:ln>
                        <a:solidFill>
                          <a:schemeClr val="tx1"/>
                        </a:solidFill>
                        <a:effectLst/>
                        <a:latin typeface="Arial" pitchFamily="34" charset="0"/>
                        <a:ea typeface="Times New Roman" pitchFamily="18" charset="0"/>
                        <a:cs typeface="Lotus" pitchFamily="2" charset="-78"/>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Pct val="85000"/>
                        <a:buFontTx/>
                        <a:buNone/>
                        <a:tabLst/>
                      </a:pPr>
                      <a:endParaRPr kumimoji="0" lang="en-US" sz="24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p>
                      <a:pPr marL="0" marR="0" lvl="0" indent="0" algn="ctr" defTabSz="914400" rtl="1" eaLnBrk="1" fontAlgn="base" latinLnBrk="0" hangingPunct="1">
                        <a:lnSpc>
                          <a:spcPct val="100000"/>
                        </a:lnSpc>
                        <a:spcBef>
                          <a:spcPct val="0"/>
                        </a:spcBef>
                        <a:spcAft>
                          <a:spcPct val="0"/>
                        </a:spcAft>
                        <a:buClrTx/>
                        <a:buSzPct val="85000"/>
                        <a:buFontTx/>
                        <a:buNone/>
                        <a:tabLst/>
                      </a:pPr>
                      <a:r>
                        <a:rPr kumimoji="0" lang="ar-SA" sz="1800" b="1" i="0" u="none" strike="noStrike" cap="none" normalizeH="0" baseline="0" smtClean="0">
                          <a:ln>
                            <a:noFill/>
                          </a:ln>
                          <a:solidFill>
                            <a:schemeClr val="tx1"/>
                          </a:solidFill>
                          <a:effectLst/>
                          <a:latin typeface="Times New Roman" pitchFamily="18" charset="0"/>
                          <a:ea typeface="Times New Roman" pitchFamily="18" charset="0"/>
                          <a:cs typeface="Lotus" pitchFamily="2" charset="-78"/>
                        </a:rPr>
                        <a:t>5.000</a:t>
                      </a:r>
                      <a:endParaRPr kumimoji="0" lang="ar-SA" sz="1800" b="1" i="0" u="none" strike="noStrike" cap="none" normalizeH="0" baseline="0" smtClean="0">
                        <a:ln>
                          <a:noFill/>
                        </a:ln>
                        <a:solidFill>
                          <a:schemeClr val="tx1"/>
                        </a:solidFill>
                        <a:effectLst/>
                        <a:latin typeface="Arial" pitchFamily="34" charset="0"/>
                        <a:ea typeface="Times New Roman" pitchFamily="18" charset="0"/>
                        <a:cs typeface="Lotus" pitchFamily="2" charset="-78"/>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Pct val="85000"/>
                        <a:buFontTx/>
                        <a:buNone/>
                        <a:tabLst/>
                      </a:pPr>
                      <a:endParaRPr kumimoji="0" lang="en-US" sz="18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p>
                      <a:pPr marL="0" marR="0" lvl="0" indent="0" algn="ctr" defTabSz="914400" rtl="1" eaLnBrk="1" fontAlgn="base" latinLnBrk="0" hangingPunct="1">
                        <a:lnSpc>
                          <a:spcPct val="100000"/>
                        </a:lnSpc>
                        <a:spcBef>
                          <a:spcPct val="0"/>
                        </a:spcBef>
                        <a:spcAft>
                          <a:spcPct val="0"/>
                        </a:spcAft>
                        <a:buClrTx/>
                        <a:buSzPct val="85000"/>
                        <a:buFontTx/>
                        <a:buNone/>
                        <a:tabLst/>
                      </a:pPr>
                      <a:r>
                        <a:rPr kumimoji="0" lang="ar-SA" sz="1800" b="1" i="0" u="none" strike="noStrike" cap="none" normalizeH="0" baseline="0" smtClean="0">
                          <a:ln>
                            <a:noFill/>
                          </a:ln>
                          <a:solidFill>
                            <a:schemeClr val="tx1"/>
                          </a:solidFill>
                          <a:effectLst/>
                          <a:latin typeface="Times New Roman" pitchFamily="18" charset="0"/>
                          <a:ea typeface="Times New Roman" pitchFamily="18" charset="0"/>
                          <a:cs typeface="Lotus" pitchFamily="2" charset="-78"/>
                        </a:rPr>
                        <a:t>5.000</a:t>
                      </a:r>
                      <a:endParaRPr kumimoji="0" lang="ar-SA" sz="1800" b="1" i="0" u="none" strike="noStrike" cap="none" normalizeH="0" baseline="0" smtClean="0">
                        <a:ln>
                          <a:noFill/>
                        </a:ln>
                        <a:solidFill>
                          <a:schemeClr val="tx1"/>
                        </a:solidFill>
                        <a:effectLst/>
                        <a:latin typeface="Arial" pitchFamily="34" charset="0"/>
                        <a:ea typeface="Times New Roman" pitchFamily="18" charset="0"/>
                        <a:cs typeface="Lotus" pitchFamily="2" charset="-78"/>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noFill/>
                  </a:tcPr>
                </a:tc>
                <a:extLst>
                  <a:ext uri="{0D108BD9-81ED-4DB2-BD59-A6C34878D82A}">
                    <a16:rowId xmlns:a16="http://schemas.microsoft.com/office/drawing/2014/main" val="10001"/>
                  </a:ext>
                </a:extLst>
              </a:tr>
              <a:tr h="844550">
                <a:tc>
                  <a:txBody>
                    <a:bodyPr/>
                    <a:lstStyle/>
                    <a:p>
                      <a:pPr marL="0" marR="0" lvl="0" indent="0" algn="ctr" defTabSz="914400" rtl="1" eaLnBrk="1" fontAlgn="base" latinLnBrk="0" hangingPunct="1">
                        <a:lnSpc>
                          <a:spcPct val="100000"/>
                        </a:lnSpc>
                        <a:spcBef>
                          <a:spcPct val="0"/>
                        </a:spcBef>
                        <a:spcAft>
                          <a:spcPct val="0"/>
                        </a:spcAft>
                        <a:buClrTx/>
                        <a:buSzPct val="85000"/>
                        <a:buFontTx/>
                        <a:buNone/>
                        <a:tabLst/>
                      </a:pPr>
                      <a:r>
                        <a:rPr kumimoji="0" lang="ar-SA" sz="2400" b="1" i="0" u="none" strike="noStrike" cap="none" normalizeH="0" baseline="0" smtClean="0">
                          <a:ln>
                            <a:noFill/>
                          </a:ln>
                          <a:solidFill>
                            <a:schemeClr val="tx1"/>
                          </a:solidFill>
                          <a:effectLst/>
                          <a:latin typeface="Times New Roman" pitchFamily="18" charset="0"/>
                          <a:ea typeface="Times New Roman" pitchFamily="18" charset="0"/>
                          <a:cs typeface="Lotus" pitchFamily="2" charset="-78"/>
                        </a:rPr>
                        <a:t>8</a:t>
                      </a:r>
                      <a:endParaRPr kumimoji="0" lang="ar-SA" sz="2400" b="1" i="0" u="none" strike="noStrike" cap="none" normalizeH="0" baseline="0" smtClean="0">
                        <a:ln>
                          <a:noFill/>
                        </a:ln>
                        <a:solidFill>
                          <a:schemeClr val="tx1"/>
                        </a:solidFill>
                        <a:effectLst/>
                        <a:latin typeface="Arial" pitchFamily="34" charset="0"/>
                        <a:ea typeface="Times New Roman" pitchFamily="18" charset="0"/>
                        <a:cs typeface="Lotus" pitchFamily="2" charset="-78"/>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1" eaLnBrk="1" fontAlgn="base" latinLnBrk="0" hangingPunct="1">
                        <a:lnSpc>
                          <a:spcPct val="100000"/>
                        </a:lnSpc>
                        <a:spcBef>
                          <a:spcPct val="0"/>
                        </a:spcBef>
                        <a:spcAft>
                          <a:spcPct val="0"/>
                        </a:spcAft>
                        <a:buClrTx/>
                        <a:buSzPct val="85000"/>
                        <a:buFontTx/>
                        <a:buNone/>
                        <a:tabLst/>
                      </a:pPr>
                      <a:r>
                        <a:rPr kumimoji="0" lang="ar-SA" sz="2400" b="1" i="0" u="none" strike="noStrike" cap="none" normalizeH="0" baseline="0" smtClean="0">
                          <a:ln>
                            <a:noFill/>
                          </a:ln>
                          <a:solidFill>
                            <a:schemeClr val="tx1"/>
                          </a:solidFill>
                          <a:effectLst/>
                          <a:latin typeface="Times New Roman" pitchFamily="18" charset="0"/>
                          <a:ea typeface="Times New Roman" pitchFamily="18" charset="0"/>
                          <a:cs typeface="Lotus" pitchFamily="2" charset="-78"/>
                        </a:rPr>
                        <a:t>7</a:t>
                      </a:r>
                      <a:endParaRPr kumimoji="0" lang="ar-SA" sz="2400" b="1" i="0" u="none" strike="noStrike" cap="none" normalizeH="0" baseline="0" smtClean="0">
                        <a:ln>
                          <a:noFill/>
                        </a:ln>
                        <a:solidFill>
                          <a:schemeClr val="tx1"/>
                        </a:solidFill>
                        <a:effectLst/>
                        <a:latin typeface="Arial" pitchFamily="34" charset="0"/>
                        <a:ea typeface="Times New Roman" pitchFamily="18" charset="0"/>
                        <a:cs typeface="Lotus" pitchFamily="2" charset="-78"/>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1" eaLnBrk="1" fontAlgn="base" latinLnBrk="0" hangingPunct="1">
                        <a:lnSpc>
                          <a:spcPct val="100000"/>
                        </a:lnSpc>
                        <a:spcBef>
                          <a:spcPct val="0"/>
                        </a:spcBef>
                        <a:spcAft>
                          <a:spcPct val="0"/>
                        </a:spcAft>
                        <a:buClrTx/>
                        <a:buSzPct val="85000"/>
                        <a:buFontTx/>
                        <a:buNone/>
                        <a:tabLst/>
                      </a:pPr>
                      <a:r>
                        <a:rPr kumimoji="0" lang="ar-SA" sz="2400" b="1" i="0" u="none" strike="noStrike" cap="none" normalizeH="0" baseline="0" smtClean="0">
                          <a:ln>
                            <a:noFill/>
                          </a:ln>
                          <a:solidFill>
                            <a:schemeClr val="tx1"/>
                          </a:solidFill>
                          <a:effectLst/>
                          <a:latin typeface="Times New Roman" pitchFamily="18" charset="0"/>
                          <a:ea typeface="Times New Roman" pitchFamily="18" charset="0"/>
                          <a:cs typeface="Lotus" pitchFamily="2" charset="-78"/>
                        </a:rPr>
                        <a:t>ارائه خدمات به مؤسسه جوادي</a:t>
                      </a:r>
                      <a:endParaRPr kumimoji="0" lang="ar-SA" sz="2400" b="1" i="0" u="none" strike="noStrike" cap="none" normalizeH="0" baseline="0" smtClean="0">
                        <a:ln>
                          <a:noFill/>
                        </a:ln>
                        <a:solidFill>
                          <a:schemeClr val="tx1"/>
                        </a:solidFill>
                        <a:effectLst/>
                        <a:latin typeface="Arial" pitchFamily="34" charset="0"/>
                        <a:ea typeface="Times New Roman" pitchFamily="18" charset="0"/>
                        <a:cs typeface="Lotus" pitchFamily="2" charset="-78"/>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Pct val="85000"/>
                        <a:buFontTx/>
                        <a:buNone/>
                        <a:tabLst/>
                      </a:pPr>
                      <a:endParaRPr kumimoji="0" lang="en-US" sz="24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1" eaLnBrk="1" fontAlgn="base" latinLnBrk="0" hangingPunct="1">
                        <a:lnSpc>
                          <a:spcPct val="100000"/>
                        </a:lnSpc>
                        <a:spcBef>
                          <a:spcPct val="0"/>
                        </a:spcBef>
                        <a:spcAft>
                          <a:spcPct val="0"/>
                        </a:spcAft>
                        <a:buClrTx/>
                        <a:buSzPct val="85000"/>
                        <a:buFontTx/>
                        <a:buNone/>
                        <a:tabLst/>
                      </a:pPr>
                      <a:r>
                        <a:rPr kumimoji="0" lang="ar-SA" sz="1800" b="1" i="0" u="none" strike="noStrike" cap="none" normalizeH="0" baseline="0" smtClean="0">
                          <a:ln>
                            <a:noFill/>
                          </a:ln>
                          <a:solidFill>
                            <a:schemeClr val="tx1"/>
                          </a:solidFill>
                          <a:effectLst/>
                          <a:latin typeface="Times New Roman" pitchFamily="18" charset="0"/>
                          <a:ea typeface="Times New Roman" pitchFamily="18" charset="0"/>
                          <a:cs typeface="Lotus" pitchFamily="2" charset="-78"/>
                        </a:rPr>
                        <a:t>7.500</a:t>
                      </a:r>
                      <a:endParaRPr kumimoji="0" lang="ar-SA" sz="1800" b="1" i="0" u="none" strike="noStrike" cap="none" normalizeH="0" baseline="0" smtClean="0">
                        <a:ln>
                          <a:noFill/>
                        </a:ln>
                        <a:solidFill>
                          <a:schemeClr val="tx1"/>
                        </a:solidFill>
                        <a:effectLst/>
                        <a:latin typeface="Arial" pitchFamily="34" charset="0"/>
                        <a:ea typeface="Times New Roman" pitchFamily="18" charset="0"/>
                        <a:cs typeface="Lotus" pitchFamily="2" charset="-78"/>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Pct val="85000"/>
                        <a:buFontTx/>
                        <a:buNone/>
                        <a:tabLst/>
                      </a:pPr>
                      <a:endParaRPr kumimoji="0" lang="en-US" sz="18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1" eaLnBrk="1" fontAlgn="base" latinLnBrk="0" hangingPunct="1">
                        <a:lnSpc>
                          <a:spcPct val="100000"/>
                        </a:lnSpc>
                        <a:spcBef>
                          <a:spcPct val="0"/>
                        </a:spcBef>
                        <a:spcAft>
                          <a:spcPct val="0"/>
                        </a:spcAft>
                        <a:buClrTx/>
                        <a:buSzPct val="85000"/>
                        <a:buFontTx/>
                        <a:buNone/>
                        <a:tabLst/>
                      </a:pPr>
                      <a:r>
                        <a:rPr kumimoji="0" lang="ar-SA" sz="1800" b="1" i="0" u="none" strike="noStrike" cap="none" normalizeH="0" baseline="0" smtClean="0">
                          <a:ln>
                            <a:noFill/>
                          </a:ln>
                          <a:solidFill>
                            <a:schemeClr val="tx1"/>
                          </a:solidFill>
                          <a:effectLst/>
                          <a:latin typeface="Times New Roman" pitchFamily="18" charset="0"/>
                          <a:ea typeface="Times New Roman" pitchFamily="18" charset="0"/>
                          <a:cs typeface="Lotus" pitchFamily="2" charset="-78"/>
                        </a:rPr>
                        <a:t>12.500</a:t>
                      </a:r>
                      <a:endParaRPr kumimoji="0" lang="ar-SA" sz="1800" b="1" i="0" u="none" strike="noStrike" cap="none" normalizeH="0" baseline="0" smtClean="0">
                        <a:ln>
                          <a:noFill/>
                        </a:ln>
                        <a:solidFill>
                          <a:schemeClr val="tx1"/>
                        </a:solidFill>
                        <a:effectLst/>
                        <a:latin typeface="Arial" pitchFamily="34" charset="0"/>
                        <a:ea typeface="Times New Roman" pitchFamily="18" charset="0"/>
                        <a:cs typeface="Lotus" pitchFamily="2" charset="-78"/>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extLst>
                  <a:ext uri="{0D108BD9-81ED-4DB2-BD59-A6C34878D82A}">
                    <a16:rowId xmlns:a16="http://schemas.microsoft.com/office/drawing/2014/main" val="10002"/>
                  </a:ext>
                </a:extLst>
              </a:tr>
              <a:tr h="841375">
                <a:tc>
                  <a:txBody>
                    <a:bodyPr/>
                    <a:lstStyle/>
                    <a:p>
                      <a:pPr marL="0" marR="0" lvl="0" indent="0" algn="ctr" defTabSz="914400" rtl="1" eaLnBrk="1" fontAlgn="base" latinLnBrk="0" hangingPunct="1">
                        <a:lnSpc>
                          <a:spcPct val="100000"/>
                        </a:lnSpc>
                        <a:spcBef>
                          <a:spcPct val="0"/>
                        </a:spcBef>
                        <a:spcAft>
                          <a:spcPct val="0"/>
                        </a:spcAft>
                        <a:buClrTx/>
                        <a:buSzPct val="85000"/>
                        <a:buFontTx/>
                        <a:buNone/>
                        <a:tabLst/>
                      </a:pPr>
                      <a:r>
                        <a:rPr kumimoji="0" lang="ar-SA" sz="2400" b="1" i="0" u="none" strike="noStrike" cap="none" normalizeH="0" baseline="0" smtClean="0">
                          <a:ln>
                            <a:noFill/>
                          </a:ln>
                          <a:solidFill>
                            <a:schemeClr val="tx1"/>
                          </a:solidFill>
                          <a:effectLst/>
                          <a:latin typeface="Times New Roman" pitchFamily="18" charset="0"/>
                          <a:ea typeface="Times New Roman" pitchFamily="18" charset="0"/>
                          <a:cs typeface="Lotus" pitchFamily="2" charset="-78"/>
                        </a:rPr>
                        <a:t>9</a:t>
                      </a:r>
                      <a:endParaRPr kumimoji="0" lang="ar-SA" sz="2400" b="1" i="0" u="none" strike="noStrike" cap="none" normalizeH="0" baseline="0" smtClean="0">
                        <a:ln>
                          <a:noFill/>
                        </a:ln>
                        <a:solidFill>
                          <a:schemeClr val="tx1"/>
                        </a:solidFill>
                        <a:effectLst/>
                        <a:latin typeface="Arial" pitchFamily="34" charset="0"/>
                        <a:ea typeface="Times New Roman" pitchFamily="18" charset="0"/>
                        <a:cs typeface="Lotus" pitchFamily="2" charset="-78"/>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1" eaLnBrk="1" fontAlgn="base" latinLnBrk="0" hangingPunct="1">
                        <a:lnSpc>
                          <a:spcPct val="100000"/>
                        </a:lnSpc>
                        <a:spcBef>
                          <a:spcPct val="0"/>
                        </a:spcBef>
                        <a:spcAft>
                          <a:spcPct val="0"/>
                        </a:spcAft>
                        <a:buClrTx/>
                        <a:buSzPct val="85000"/>
                        <a:buFontTx/>
                        <a:buNone/>
                        <a:tabLst/>
                      </a:pPr>
                      <a:r>
                        <a:rPr kumimoji="0" lang="ar-SA" sz="2400" b="1" i="0" u="none" strike="noStrike" cap="none" normalizeH="0" baseline="0" smtClean="0">
                          <a:ln>
                            <a:noFill/>
                          </a:ln>
                          <a:solidFill>
                            <a:schemeClr val="tx1"/>
                          </a:solidFill>
                          <a:effectLst/>
                          <a:latin typeface="Times New Roman" pitchFamily="18" charset="0"/>
                          <a:ea typeface="Times New Roman" pitchFamily="18" charset="0"/>
                          <a:cs typeface="Lotus" pitchFamily="2" charset="-78"/>
                        </a:rPr>
                        <a:t>7</a:t>
                      </a:r>
                      <a:endParaRPr kumimoji="0" lang="ar-SA" sz="2400" b="1" i="0" u="none" strike="noStrike" cap="none" normalizeH="0" baseline="0" smtClean="0">
                        <a:ln>
                          <a:noFill/>
                        </a:ln>
                        <a:solidFill>
                          <a:schemeClr val="tx1"/>
                        </a:solidFill>
                        <a:effectLst/>
                        <a:latin typeface="Arial" pitchFamily="34" charset="0"/>
                        <a:ea typeface="Times New Roman" pitchFamily="18" charset="0"/>
                        <a:cs typeface="Lotus" pitchFamily="2" charset="-78"/>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1" eaLnBrk="1" fontAlgn="base" latinLnBrk="0" hangingPunct="1">
                        <a:lnSpc>
                          <a:spcPct val="100000"/>
                        </a:lnSpc>
                        <a:spcBef>
                          <a:spcPct val="0"/>
                        </a:spcBef>
                        <a:spcAft>
                          <a:spcPct val="0"/>
                        </a:spcAft>
                        <a:buClrTx/>
                        <a:buSzPct val="85000"/>
                        <a:buFontTx/>
                        <a:buNone/>
                        <a:tabLst/>
                      </a:pPr>
                      <a:r>
                        <a:rPr kumimoji="0" lang="ar-SA" sz="2400" b="1" i="0" u="none" strike="noStrike" cap="none" normalizeH="0" baseline="0" smtClean="0">
                          <a:ln>
                            <a:noFill/>
                          </a:ln>
                          <a:solidFill>
                            <a:schemeClr val="tx1"/>
                          </a:solidFill>
                          <a:effectLst/>
                          <a:latin typeface="Times New Roman" pitchFamily="18" charset="0"/>
                          <a:ea typeface="Times New Roman" pitchFamily="18" charset="0"/>
                          <a:cs typeface="Lotus" pitchFamily="2" charset="-78"/>
                        </a:rPr>
                        <a:t>دريافت وجه از مؤسسه قاسمي</a:t>
                      </a:r>
                      <a:endParaRPr kumimoji="0" lang="ar-SA" sz="2400" b="1" i="0" u="none" strike="noStrike" cap="none" normalizeH="0" baseline="0" smtClean="0">
                        <a:ln>
                          <a:noFill/>
                        </a:ln>
                        <a:solidFill>
                          <a:schemeClr val="tx1"/>
                        </a:solidFill>
                        <a:effectLst/>
                        <a:latin typeface="Arial" pitchFamily="34" charset="0"/>
                        <a:ea typeface="Times New Roman" pitchFamily="18" charset="0"/>
                        <a:cs typeface="Lotus" pitchFamily="2" charset="-78"/>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Pct val="85000"/>
                        <a:buFontTx/>
                        <a:buNone/>
                        <a:tabLst/>
                      </a:pPr>
                      <a:endParaRPr kumimoji="0" lang="en-US" sz="24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Pct val="85000"/>
                        <a:buFontTx/>
                        <a:buNone/>
                        <a:tabLst/>
                      </a:pPr>
                      <a:endParaRPr kumimoji="0" lang="en-US" sz="18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1" eaLnBrk="1" fontAlgn="base" latinLnBrk="0" hangingPunct="1">
                        <a:lnSpc>
                          <a:spcPct val="100000"/>
                        </a:lnSpc>
                        <a:spcBef>
                          <a:spcPct val="0"/>
                        </a:spcBef>
                        <a:spcAft>
                          <a:spcPct val="0"/>
                        </a:spcAft>
                        <a:buClrTx/>
                        <a:buSzPct val="85000"/>
                        <a:buFontTx/>
                        <a:buNone/>
                        <a:tabLst/>
                      </a:pPr>
                      <a:r>
                        <a:rPr kumimoji="0" lang="ar-SA" sz="1800" b="1" i="0" u="none" strike="noStrike" cap="none" normalizeH="0" baseline="0" smtClean="0">
                          <a:ln>
                            <a:noFill/>
                          </a:ln>
                          <a:solidFill>
                            <a:schemeClr val="tx1"/>
                          </a:solidFill>
                          <a:effectLst/>
                          <a:latin typeface="Times New Roman" pitchFamily="18" charset="0"/>
                          <a:ea typeface="Times New Roman" pitchFamily="18" charset="0"/>
                          <a:cs typeface="Lotus" pitchFamily="2" charset="-78"/>
                        </a:rPr>
                        <a:t>2.500</a:t>
                      </a:r>
                      <a:endParaRPr kumimoji="0" lang="ar-SA" sz="1800" b="1" i="0" u="none" strike="noStrike" cap="none" normalizeH="0" baseline="0" smtClean="0">
                        <a:ln>
                          <a:noFill/>
                        </a:ln>
                        <a:solidFill>
                          <a:schemeClr val="tx1"/>
                        </a:solidFill>
                        <a:effectLst/>
                        <a:latin typeface="Arial" pitchFamily="34" charset="0"/>
                        <a:ea typeface="Times New Roman" pitchFamily="18" charset="0"/>
                        <a:cs typeface="Lotus" pitchFamily="2" charset="-78"/>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1" eaLnBrk="1" fontAlgn="base" latinLnBrk="0" hangingPunct="1">
                        <a:lnSpc>
                          <a:spcPct val="100000"/>
                        </a:lnSpc>
                        <a:spcBef>
                          <a:spcPct val="0"/>
                        </a:spcBef>
                        <a:spcAft>
                          <a:spcPct val="0"/>
                        </a:spcAft>
                        <a:buClrTx/>
                        <a:buSzPct val="85000"/>
                        <a:buFontTx/>
                        <a:buNone/>
                        <a:tabLst/>
                      </a:pPr>
                      <a:r>
                        <a:rPr kumimoji="0" lang="ar-SA" sz="1800" b="1" i="0" u="none" strike="noStrike" cap="none" normalizeH="0" baseline="0" smtClean="0">
                          <a:ln>
                            <a:noFill/>
                          </a:ln>
                          <a:solidFill>
                            <a:schemeClr val="tx1"/>
                          </a:solidFill>
                          <a:effectLst/>
                          <a:latin typeface="Times New Roman" pitchFamily="18" charset="0"/>
                          <a:ea typeface="Times New Roman" pitchFamily="18" charset="0"/>
                          <a:cs typeface="Lotus" pitchFamily="2" charset="-78"/>
                        </a:rPr>
                        <a:t>10.000</a:t>
                      </a:r>
                      <a:endParaRPr kumimoji="0" lang="ar-SA" sz="1800" b="1" i="0" u="none" strike="noStrike" cap="none" normalizeH="0" baseline="0" smtClean="0">
                        <a:ln>
                          <a:noFill/>
                        </a:ln>
                        <a:solidFill>
                          <a:schemeClr val="tx1"/>
                        </a:solidFill>
                        <a:effectLst/>
                        <a:latin typeface="Arial" pitchFamily="34" charset="0"/>
                        <a:ea typeface="Times New Roman" pitchFamily="18" charset="0"/>
                        <a:cs typeface="Lotus" pitchFamily="2" charset="-78"/>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extLst>
                  <a:ext uri="{0D108BD9-81ED-4DB2-BD59-A6C34878D82A}">
                    <a16:rowId xmlns:a16="http://schemas.microsoft.com/office/drawing/2014/main" val="10003"/>
                  </a:ext>
                </a:extLst>
              </a:tr>
              <a:tr h="581025">
                <a:tc>
                  <a:txBody>
                    <a:bodyPr/>
                    <a:lstStyle/>
                    <a:p>
                      <a:pPr marL="0" marR="0" lvl="0" indent="0" algn="ctr" defTabSz="914400" rtl="1" eaLnBrk="1" fontAlgn="base" latinLnBrk="0" hangingPunct="1">
                        <a:lnSpc>
                          <a:spcPct val="100000"/>
                        </a:lnSpc>
                        <a:spcBef>
                          <a:spcPct val="0"/>
                        </a:spcBef>
                        <a:spcAft>
                          <a:spcPct val="0"/>
                        </a:spcAft>
                        <a:buClrTx/>
                        <a:buSzPct val="85000"/>
                        <a:buFontTx/>
                        <a:buNone/>
                        <a:tabLst/>
                      </a:pPr>
                      <a:r>
                        <a:rPr kumimoji="0" lang="ar-SA" sz="2400" b="1" i="0" u="none" strike="noStrike" cap="none" normalizeH="0" baseline="0" smtClean="0">
                          <a:ln>
                            <a:noFill/>
                          </a:ln>
                          <a:solidFill>
                            <a:schemeClr val="tx1"/>
                          </a:solidFill>
                          <a:effectLst/>
                          <a:latin typeface="Times New Roman" pitchFamily="18" charset="0"/>
                          <a:ea typeface="Times New Roman" pitchFamily="18" charset="0"/>
                          <a:cs typeface="Lotus" pitchFamily="2" charset="-78"/>
                        </a:rPr>
                        <a:t>11</a:t>
                      </a:r>
                      <a:endParaRPr kumimoji="0" lang="ar-SA" sz="2400" b="1" i="0" u="none" strike="noStrike" cap="none" normalizeH="0" baseline="0" smtClean="0">
                        <a:ln>
                          <a:noFill/>
                        </a:ln>
                        <a:solidFill>
                          <a:schemeClr val="tx1"/>
                        </a:solidFill>
                        <a:effectLst/>
                        <a:latin typeface="Arial" pitchFamily="34" charset="0"/>
                        <a:ea typeface="Times New Roman" pitchFamily="18" charset="0"/>
                        <a:cs typeface="Lotus" pitchFamily="2" charset="-78"/>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0"/>
                        </a:spcBef>
                        <a:spcAft>
                          <a:spcPct val="0"/>
                        </a:spcAft>
                        <a:buClrTx/>
                        <a:buSzPct val="85000"/>
                        <a:buFontTx/>
                        <a:buNone/>
                        <a:tabLst/>
                      </a:pPr>
                      <a:r>
                        <a:rPr kumimoji="0" lang="ar-SA" sz="2400" b="1" i="0" u="none" strike="noStrike" cap="none" normalizeH="0" baseline="0" smtClean="0">
                          <a:ln>
                            <a:noFill/>
                          </a:ln>
                          <a:solidFill>
                            <a:schemeClr val="tx1"/>
                          </a:solidFill>
                          <a:effectLst/>
                          <a:latin typeface="Times New Roman" pitchFamily="18" charset="0"/>
                          <a:ea typeface="Times New Roman" pitchFamily="18" charset="0"/>
                          <a:cs typeface="Lotus" pitchFamily="2" charset="-78"/>
                        </a:rPr>
                        <a:t>7</a:t>
                      </a:r>
                      <a:endParaRPr kumimoji="0" lang="ar-SA" sz="2400" b="1" i="0" u="none" strike="noStrike" cap="none" normalizeH="0" baseline="0" smtClean="0">
                        <a:ln>
                          <a:noFill/>
                        </a:ln>
                        <a:solidFill>
                          <a:schemeClr val="tx1"/>
                        </a:solidFill>
                        <a:effectLst/>
                        <a:latin typeface="Arial" pitchFamily="34" charset="0"/>
                        <a:ea typeface="Times New Roman" pitchFamily="18" charset="0"/>
                        <a:cs typeface="Lotus" pitchFamily="2" charset="-78"/>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0"/>
                        </a:spcBef>
                        <a:spcAft>
                          <a:spcPct val="0"/>
                        </a:spcAft>
                        <a:buClrTx/>
                        <a:buSzPct val="85000"/>
                        <a:buFontTx/>
                        <a:buNone/>
                        <a:tabLst/>
                      </a:pPr>
                      <a:r>
                        <a:rPr kumimoji="0" lang="ar-SA" sz="2400" b="1" i="0" u="none" strike="noStrike" cap="none" normalizeH="0" baseline="0" smtClean="0">
                          <a:ln>
                            <a:noFill/>
                          </a:ln>
                          <a:solidFill>
                            <a:schemeClr val="tx1"/>
                          </a:solidFill>
                          <a:effectLst/>
                          <a:latin typeface="Times New Roman" pitchFamily="18" charset="0"/>
                          <a:ea typeface="Times New Roman" pitchFamily="18" charset="0"/>
                          <a:cs typeface="Lotus" pitchFamily="2" charset="-78"/>
                        </a:rPr>
                        <a:t>ارائه خدمات به آقاي احمدي</a:t>
                      </a:r>
                      <a:endParaRPr kumimoji="0" lang="ar-SA" sz="2400" b="1" i="0" u="none" strike="noStrike" cap="none" normalizeH="0" baseline="0" smtClean="0">
                        <a:ln>
                          <a:noFill/>
                        </a:ln>
                        <a:solidFill>
                          <a:schemeClr val="tx1"/>
                        </a:solidFill>
                        <a:effectLst/>
                        <a:latin typeface="Arial" pitchFamily="34" charset="0"/>
                        <a:ea typeface="Times New Roman" pitchFamily="18" charset="0"/>
                        <a:cs typeface="Lotus" pitchFamily="2" charset="-78"/>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Pct val="85000"/>
                        <a:buFontTx/>
                        <a:buNone/>
                        <a:tabLst/>
                      </a:pPr>
                      <a:endParaRPr kumimoji="0" lang="en-US" sz="24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0"/>
                        </a:spcBef>
                        <a:spcAft>
                          <a:spcPct val="0"/>
                        </a:spcAft>
                        <a:buClrTx/>
                        <a:buSzPct val="85000"/>
                        <a:buFontTx/>
                        <a:buNone/>
                        <a:tabLst/>
                      </a:pPr>
                      <a:r>
                        <a:rPr kumimoji="0" lang="ar-SA" sz="1800" b="1" i="0" u="none" strike="noStrike" cap="none" normalizeH="0" baseline="0" smtClean="0">
                          <a:ln>
                            <a:noFill/>
                          </a:ln>
                          <a:solidFill>
                            <a:schemeClr val="tx1"/>
                          </a:solidFill>
                          <a:effectLst/>
                          <a:latin typeface="Times New Roman" pitchFamily="18" charset="0"/>
                          <a:ea typeface="Times New Roman" pitchFamily="18" charset="0"/>
                          <a:cs typeface="Lotus" pitchFamily="2" charset="-78"/>
                        </a:rPr>
                        <a:t>6.000</a:t>
                      </a:r>
                      <a:endParaRPr kumimoji="0" lang="ar-SA" sz="1800" b="1" i="0" u="none" strike="noStrike" cap="none" normalizeH="0" baseline="0" smtClean="0">
                        <a:ln>
                          <a:noFill/>
                        </a:ln>
                        <a:solidFill>
                          <a:schemeClr val="tx1"/>
                        </a:solidFill>
                        <a:effectLst/>
                        <a:latin typeface="Arial" pitchFamily="34" charset="0"/>
                        <a:ea typeface="Times New Roman" pitchFamily="18" charset="0"/>
                        <a:cs typeface="Lotus" pitchFamily="2" charset="-78"/>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Pct val="85000"/>
                        <a:buFontTx/>
                        <a:buNone/>
                        <a:tabLst/>
                      </a:pPr>
                      <a:endParaRPr kumimoji="0" lang="en-US" sz="18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0"/>
                        </a:spcBef>
                        <a:spcAft>
                          <a:spcPct val="0"/>
                        </a:spcAft>
                        <a:buClrTx/>
                        <a:buSzPct val="85000"/>
                        <a:buFontTx/>
                        <a:buNone/>
                        <a:tabLst/>
                      </a:pPr>
                      <a:r>
                        <a:rPr kumimoji="0" lang="ar-SA" sz="1800" b="1" i="0" u="none" strike="noStrike" cap="none" normalizeH="0" baseline="0" smtClean="0">
                          <a:ln>
                            <a:noFill/>
                          </a:ln>
                          <a:solidFill>
                            <a:schemeClr val="tx1"/>
                          </a:solidFill>
                          <a:effectLst/>
                          <a:latin typeface="Times New Roman" pitchFamily="18" charset="0"/>
                          <a:ea typeface="Times New Roman" pitchFamily="18" charset="0"/>
                          <a:cs typeface="Lotus" pitchFamily="2" charset="-78"/>
                        </a:rPr>
                        <a:t>16.000</a:t>
                      </a:r>
                      <a:endParaRPr kumimoji="0" lang="ar-SA" sz="1800" b="1" i="0" u="none" strike="noStrike" cap="none" normalizeH="0" baseline="0" smtClean="0">
                        <a:ln>
                          <a:noFill/>
                        </a:ln>
                        <a:solidFill>
                          <a:schemeClr val="tx1"/>
                        </a:solidFill>
                        <a:effectLst/>
                        <a:latin typeface="Arial" pitchFamily="34" charset="0"/>
                        <a:ea typeface="Times New Roman" pitchFamily="18" charset="0"/>
                        <a:cs typeface="Lotus" pitchFamily="2" charset="-78"/>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bl>
          </a:graphicData>
        </a:graphic>
      </p:graphicFrame>
      <p:sp>
        <p:nvSpPr>
          <p:cNvPr id="6" name="Footer Placeholder 5"/>
          <p:cNvSpPr>
            <a:spLocks noGrp="1"/>
          </p:cNvSpPr>
          <p:nvPr>
            <p:ph type="ftr" sz="quarter" idx="11"/>
          </p:nvPr>
        </p:nvSpPr>
        <p:spPr/>
        <p:txBody>
          <a:bodyPr/>
          <a:lstStyle/>
          <a:p>
            <a:endParaRPr kumimoji="0" lang="en-US" dirty="0"/>
          </a:p>
        </p:txBody>
      </p:sp>
    </p:spTree>
  </p:cSld>
  <p:clrMapOvr>
    <a:masterClrMapping/>
  </p:clrMapOvr>
</p:sld>
</file>

<file path=ppt/slides/slide15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29730" name="Rectangle 2"/>
          <p:cNvSpPr>
            <a:spLocks noChangeArrowheads="1"/>
          </p:cNvSpPr>
          <p:nvPr/>
        </p:nvSpPr>
        <p:spPr bwMode="auto">
          <a:xfrm>
            <a:off x="5724525" y="485775"/>
            <a:ext cx="2822575" cy="669925"/>
          </a:xfrm>
          <a:prstGeom prst="rect">
            <a:avLst/>
          </a:prstGeom>
          <a:noFill/>
          <a:ln w="9525">
            <a:noFill/>
            <a:miter lim="800000"/>
            <a:headEnd/>
            <a:tailEnd/>
          </a:ln>
          <a:effectLst/>
        </p:spPr>
        <p:txBody>
          <a:bodyPr lIns="0" tIns="0" rIns="0" bIns="0" anchor="ctr">
            <a:spAutoFit/>
          </a:bodyPr>
          <a:lstStyle/>
          <a:p>
            <a:pPr eaLnBrk="1" hangingPunct="1"/>
            <a:r>
              <a:rPr lang="ar-SA" sz="4400">
                <a:latin typeface="Times New Roman" pitchFamily="18" charset="0"/>
                <a:cs typeface="Lotus" pitchFamily="2" charset="-78"/>
              </a:rPr>
              <a:t>دفاتر معين</a:t>
            </a:r>
            <a:endParaRPr lang="en-US" sz="4400" b="0">
              <a:cs typeface="Arial" pitchFamily="34" charset="0"/>
            </a:endParaRPr>
          </a:p>
        </p:txBody>
      </p:sp>
      <p:graphicFrame>
        <p:nvGraphicFramePr>
          <p:cNvPr id="329801" name="Group 73"/>
          <p:cNvGraphicFramePr>
            <a:graphicFrameLocks noGrp="1"/>
          </p:cNvGraphicFramePr>
          <p:nvPr/>
        </p:nvGraphicFramePr>
        <p:xfrm>
          <a:off x="684213" y="1844675"/>
          <a:ext cx="8064500" cy="2216785"/>
        </p:xfrm>
        <a:graphic>
          <a:graphicData uri="http://schemas.openxmlformats.org/drawingml/2006/table">
            <a:tbl>
              <a:tblPr rtl="1"/>
              <a:tblGrid>
                <a:gridCol w="2016125">
                  <a:extLst>
                    <a:ext uri="{9D8B030D-6E8A-4147-A177-3AD203B41FA5}">
                      <a16:colId xmlns:a16="http://schemas.microsoft.com/office/drawing/2014/main" val="20000"/>
                    </a:ext>
                  </a:extLst>
                </a:gridCol>
                <a:gridCol w="1635125">
                  <a:extLst>
                    <a:ext uri="{9D8B030D-6E8A-4147-A177-3AD203B41FA5}">
                      <a16:colId xmlns:a16="http://schemas.microsoft.com/office/drawing/2014/main" val="20001"/>
                    </a:ext>
                  </a:extLst>
                </a:gridCol>
                <a:gridCol w="666750">
                  <a:extLst>
                    <a:ext uri="{9D8B030D-6E8A-4147-A177-3AD203B41FA5}">
                      <a16:colId xmlns:a16="http://schemas.microsoft.com/office/drawing/2014/main" val="20002"/>
                    </a:ext>
                  </a:extLst>
                </a:gridCol>
                <a:gridCol w="1995488">
                  <a:extLst>
                    <a:ext uri="{9D8B030D-6E8A-4147-A177-3AD203B41FA5}">
                      <a16:colId xmlns:a16="http://schemas.microsoft.com/office/drawing/2014/main" val="20003"/>
                    </a:ext>
                  </a:extLst>
                </a:gridCol>
                <a:gridCol w="1751012">
                  <a:extLst>
                    <a:ext uri="{9D8B030D-6E8A-4147-A177-3AD203B41FA5}">
                      <a16:colId xmlns:a16="http://schemas.microsoft.com/office/drawing/2014/main" val="20004"/>
                    </a:ext>
                  </a:extLst>
                </a:gridCol>
              </a:tblGrid>
              <a:tr h="606425">
                <a:tc gridSpan="2">
                  <a:txBody>
                    <a:bodyPr/>
                    <a:lstStyle/>
                    <a:p>
                      <a:pPr marL="0" marR="0" lvl="0" indent="0" algn="r" defTabSz="914400" rtl="1" eaLnBrk="1" fontAlgn="base" latinLnBrk="0" hangingPunct="1">
                        <a:lnSpc>
                          <a:spcPct val="100000"/>
                        </a:lnSpc>
                        <a:spcBef>
                          <a:spcPct val="0"/>
                        </a:spcBef>
                        <a:spcAft>
                          <a:spcPct val="0"/>
                        </a:spcAft>
                        <a:buClrTx/>
                        <a:buSzPct val="85000"/>
                        <a:buFontTx/>
                        <a:buNone/>
                        <a:tabLst/>
                      </a:pPr>
                      <a:r>
                        <a:rPr kumimoji="0" lang="fa-IR" sz="2800" b="1" i="0" u="none" strike="noStrike" cap="none" normalizeH="0" baseline="0" smtClean="0">
                          <a:ln>
                            <a:noFill/>
                          </a:ln>
                          <a:solidFill>
                            <a:schemeClr val="tx1"/>
                          </a:solidFill>
                          <a:effectLst/>
                          <a:latin typeface="Times New Roman" pitchFamily="18" charset="0"/>
                          <a:ea typeface="Times New Roman" pitchFamily="18" charset="0"/>
                          <a:cs typeface="Lotus" pitchFamily="2" charset="-78"/>
                        </a:rPr>
                        <a:t>        </a:t>
                      </a:r>
                      <a:r>
                        <a:rPr kumimoji="0" lang="ar-SA" sz="2800" b="1" i="0" u="none" strike="noStrike" cap="none" normalizeH="0" baseline="0" smtClean="0">
                          <a:ln>
                            <a:noFill/>
                          </a:ln>
                          <a:solidFill>
                            <a:schemeClr val="tx1"/>
                          </a:solidFill>
                          <a:effectLst/>
                          <a:latin typeface="Times New Roman" pitchFamily="18" charset="0"/>
                          <a:ea typeface="Times New Roman" pitchFamily="18" charset="0"/>
                          <a:cs typeface="Lotus" pitchFamily="2" charset="-78"/>
                        </a:rPr>
                        <a:t>مؤسسه قاسمي</a:t>
                      </a:r>
                      <a:endParaRPr kumimoji="0" lang="ar-SA" sz="2800" b="1" i="0" u="none" strike="noStrike" cap="none" normalizeH="0" baseline="0" smtClean="0">
                        <a:ln>
                          <a:noFill/>
                        </a:ln>
                        <a:solidFill>
                          <a:schemeClr val="tx1"/>
                        </a:solidFill>
                        <a:effectLst/>
                        <a:latin typeface="Arial" pitchFamily="34" charset="0"/>
                        <a:ea typeface="Times New Roman" pitchFamily="18" charset="0"/>
                        <a:cs typeface="Lotus" pitchFamily="2" charset="-78"/>
                      </a:endParaRPr>
                    </a:p>
                  </a:txBody>
                  <a:tcPr anchor="ctr" horzOverflow="overflow">
                    <a:lnL cap="flat">
                      <a:noFill/>
                    </a:lnL>
                    <a:lnR>
                      <a:noFill/>
                    </a:lnR>
                    <a:lnT cap="flat">
                      <a:noFill/>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pPr rtl="1"/>
                      <a:endParaRPr lang="fa-IR"/>
                    </a:p>
                  </a:txBody>
                  <a:tcPr/>
                </a:tc>
                <a:tc>
                  <a:txBody>
                    <a:bodyPr/>
                    <a:lstStyle/>
                    <a:p>
                      <a:pPr marL="0" marR="0" lvl="0" indent="0" algn="r" defTabSz="914400" rtl="1" eaLnBrk="1" fontAlgn="base" latinLnBrk="0" hangingPunct="1">
                        <a:lnSpc>
                          <a:spcPct val="100000"/>
                        </a:lnSpc>
                        <a:spcBef>
                          <a:spcPct val="20000"/>
                        </a:spcBef>
                        <a:spcAft>
                          <a:spcPct val="0"/>
                        </a:spcAft>
                        <a:buClrTx/>
                        <a:buSzPct val="85000"/>
                        <a:buFontTx/>
                        <a:buNone/>
                        <a:tabLst/>
                      </a:pPr>
                      <a:endParaRPr kumimoji="0" lang="en-US" sz="28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a:noFill/>
                    </a:lnL>
                    <a:lnR>
                      <a:noFill/>
                    </a:lnR>
                    <a:lnT cap="flat">
                      <a:noFill/>
                    </a:lnT>
                    <a:lnB>
                      <a:noFill/>
                    </a:lnB>
                    <a:lnTlToBr>
                      <a:noFill/>
                    </a:lnTlToBr>
                    <a:lnBlToTr>
                      <a:noFill/>
                    </a:lnBlToTr>
                    <a:noFill/>
                  </a:tcPr>
                </a:tc>
                <a:tc gridSpan="2">
                  <a:txBody>
                    <a:bodyPr/>
                    <a:lstStyle/>
                    <a:p>
                      <a:pPr marL="0" marR="0" lvl="0" indent="0" algn="r" defTabSz="914400" rtl="1" eaLnBrk="1" fontAlgn="base" latinLnBrk="0" hangingPunct="1">
                        <a:lnSpc>
                          <a:spcPct val="100000"/>
                        </a:lnSpc>
                        <a:spcBef>
                          <a:spcPct val="0"/>
                        </a:spcBef>
                        <a:spcAft>
                          <a:spcPct val="0"/>
                        </a:spcAft>
                        <a:buClrTx/>
                        <a:buSzPct val="85000"/>
                        <a:buFontTx/>
                        <a:buNone/>
                        <a:tabLst/>
                      </a:pPr>
                      <a:r>
                        <a:rPr kumimoji="0" lang="fa-IR" sz="2800" b="1" i="0" u="none" strike="noStrike" cap="none" normalizeH="0" baseline="0" smtClean="0">
                          <a:ln>
                            <a:noFill/>
                          </a:ln>
                          <a:solidFill>
                            <a:schemeClr val="tx1"/>
                          </a:solidFill>
                          <a:effectLst/>
                          <a:latin typeface="Times New Roman" pitchFamily="18" charset="0"/>
                          <a:cs typeface="Lotus" pitchFamily="2" charset="-78"/>
                        </a:rPr>
                        <a:t>          </a:t>
                      </a:r>
                      <a:r>
                        <a:rPr kumimoji="0" lang="ar-SA" sz="2800" b="1" i="0" u="none" strike="noStrike" cap="none" normalizeH="0" baseline="0" smtClean="0">
                          <a:ln>
                            <a:noFill/>
                          </a:ln>
                          <a:solidFill>
                            <a:schemeClr val="tx1"/>
                          </a:solidFill>
                          <a:effectLst/>
                          <a:latin typeface="Times New Roman" pitchFamily="18" charset="0"/>
                          <a:cs typeface="Lotus" pitchFamily="2" charset="-78"/>
                        </a:rPr>
                        <a:t>مؤسسه جوادي</a:t>
                      </a:r>
                      <a:endParaRPr kumimoji="0" lang="en-US" sz="2800" b="1" i="0" u="none" strike="noStrike" cap="none" normalizeH="0" baseline="0" smtClean="0">
                        <a:ln>
                          <a:noFill/>
                        </a:ln>
                        <a:solidFill>
                          <a:schemeClr val="tx1"/>
                        </a:solidFill>
                        <a:effectLst/>
                        <a:latin typeface="Times New Roman" pitchFamily="18" charset="0"/>
                        <a:cs typeface="Lotus" pitchFamily="2" charset="-78"/>
                      </a:endParaRPr>
                    </a:p>
                  </a:txBody>
                  <a:tcPr anchor="ctr" horzOverflow="overflow">
                    <a:lnL>
                      <a:noFill/>
                    </a:lnL>
                    <a:lnR cap="flat">
                      <a:noFill/>
                    </a:lnR>
                    <a:lnT cap="flat">
                      <a:noFill/>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pPr rtl="1"/>
                      <a:endParaRPr lang="fa-IR"/>
                    </a:p>
                  </a:txBody>
                  <a:tcPr/>
                </a:tc>
                <a:extLst>
                  <a:ext uri="{0D108BD9-81ED-4DB2-BD59-A6C34878D82A}">
                    <a16:rowId xmlns:a16="http://schemas.microsoft.com/office/drawing/2014/main" val="10000"/>
                  </a:ext>
                </a:extLst>
              </a:tr>
              <a:tr h="1092200">
                <a:tc>
                  <a:txBody>
                    <a:bodyPr/>
                    <a:lstStyle/>
                    <a:p>
                      <a:pPr marL="0" marR="0" lvl="0" indent="0" algn="r" defTabSz="914400" rtl="1" eaLnBrk="1" fontAlgn="base" latinLnBrk="0" hangingPunct="1">
                        <a:lnSpc>
                          <a:spcPct val="100000"/>
                        </a:lnSpc>
                        <a:spcBef>
                          <a:spcPct val="0"/>
                        </a:spcBef>
                        <a:spcAft>
                          <a:spcPct val="0"/>
                        </a:spcAft>
                        <a:buClrTx/>
                        <a:buSzPct val="85000"/>
                        <a:buFontTx/>
                        <a:buNone/>
                        <a:tabLst/>
                      </a:pPr>
                      <a:r>
                        <a:rPr kumimoji="0" lang="ar-SA" sz="2800" b="1" i="0" u="none" strike="noStrike" cap="none" normalizeH="0" baseline="0" smtClean="0">
                          <a:ln>
                            <a:noFill/>
                          </a:ln>
                          <a:solidFill>
                            <a:schemeClr val="tx1"/>
                          </a:solidFill>
                          <a:effectLst/>
                          <a:latin typeface="Times New Roman" pitchFamily="18" charset="0"/>
                          <a:ea typeface="Times New Roman" pitchFamily="18" charset="0"/>
                          <a:cs typeface="Lotus" pitchFamily="2" charset="-78"/>
                        </a:rPr>
                        <a:t>6/7     5.000</a:t>
                      </a:r>
                      <a:endParaRPr kumimoji="0" lang="ar-SA" sz="2800" b="1" i="0" u="none" strike="noStrike" cap="none" normalizeH="0" baseline="0" smtClean="0">
                        <a:ln>
                          <a:noFill/>
                        </a:ln>
                        <a:solidFill>
                          <a:schemeClr val="tx1"/>
                        </a:solidFill>
                        <a:effectLst/>
                        <a:latin typeface="Arial" pitchFamily="34" charset="0"/>
                        <a:ea typeface="Times New Roman" pitchFamily="18" charset="0"/>
                        <a:cs typeface="Lotus" pitchFamily="2" charset="-78"/>
                      </a:endParaRPr>
                    </a:p>
                  </a:txBody>
                  <a:tcPr anchor="ctr" horzOverflow="overflow">
                    <a:lnL cap="flat">
                      <a:noFill/>
                    </a:lnL>
                    <a:lnR w="12700" cap="flat" cmpd="sng" algn="ctr">
                      <a:solidFill>
                        <a:srgbClr val="000000"/>
                      </a:solidFill>
                      <a:prstDash val="solid"/>
                      <a:miter lim="800000"/>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0"/>
                        </a:spcBef>
                        <a:spcAft>
                          <a:spcPct val="0"/>
                        </a:spcAft>
                        <a:buClrTx/>
                        <a:buSzPct val="85000"/>
                        <a:buFontTx/>
                        <a:buNone/>
                        <a:tabLst/>
                      </a:pPr>
                      <a:r>
                        <a:rPr kumimoji="0" lang="fa-IR" sz="2000" b="1" i="0" u="none" strike="noStrike" cap="none" normalizeH="0" baseline="0" smtClean="0">
                          <a:ln>
                            <a:noFill/>
                          </a:ln>
                          <a:solidFill>
                            <a:schemeClr val="tx1"/>
                          </a:solidFill>
                          <a:effectLst/>
                          <a:latin typeface="Times New Roman" pitchFamily="18" charset="0"/>
                          <a:ea typeface="Times New Roman" pitchFamily="18" charset="0"/>
                          <a:cs typeface="Lotus" pitchFamily="2" charset="-78"/>
                        </a:rPr>
                        <a:t>  </a:t>
                      </a:r>
                      <a:r>
                        <a:rPr kumimoji="0" lang="ar-SA" sz="2000" b="1" i="0" u="none" strike="noStrike" cap="none" normalizeH="0" baseline="0" smtClean="0">
                          <a:ln>
                            <a:noFill/>
                          </a:ln>
                          <a:solidFill>
                            <a:schemeClr val="tx1"/>
                          </a:solidFill>
                          <a:effectLst/>
                          <a:latin typeface="Times New Roman" pitchFamily="18" charset="0"/>
                          <a:ea typeface="Times New Roman" pitchFamily="18" charset="0"/>
                          <a:cs typeface="Lotus" pitchFamily="2" charset="-78"/>
                        </a:rPr>
                        <a:t>2.500</a:t>
                      </a:r>
                      <a:r>
                        <a:rPr kumimoji="0" lang="fa-IR" sz="2000" b="1" i="0" u="none" strike="noStrike" cap="none" normalizeH="0" baseline="0" smtClean="0">
                          <a:ln>
                            <a:noFill/>
                          </a:ln>
                          <a:solidFill>
                            <a:schemeClr val="tx1"/>
                          </a:solidFill>
                          <a:effectLst/>
                          <a:latin typeface="Times New Roman" pitchFamily="18" charset="0"/>
                          <a:ea typeface="Times New Roman" pitchFamily="18" charset="0"/>
                          <a:cs typeface="Lotus" pitchFamily="2" charset="-78"/>
                        </a:rPr>
                        <a:t> </a:t>
                      </a:r>
                      <a:r>
                        <a:rPr kumimoji="0" lang="ar-SA" sz="2000" b="1" i="0" u="none" strike="noStrike" cap="none" normalizeH="0" baseline="0" smtClean="0">
                          <a:ln>
                            <a:noFill/>
                          </a:ln>
                          <a:solidFill>
                            <a:schemeClr val="tx1"/>
                          </a:solidFill>
                          <a:effectLst/>
                          <a:latin typeface="Times New Roman" pitchFamily="18" charset="0"/>
                          <a:ea typeface="Times New Roman" pitchFamily="18" charset="0"/>
                          <a:cs typeface="Lotus" pitchFamily="2" charset="-78"/>
                        </a:rPr>
                        <a:t>(9/7)</a:t>
                      </a:r>
                      <a:endParaRPr kumimoji="0" lang="ar-SA" sz="2000" b="1" i="0" u="none" strike="noStrike" cap="none" normalizeH="0" baseline="0" smtClean="0">
                        <a:ln>
                          <a:noFill/>
                        </a:ln>
                        <a:solidFill>
                          <a:schemeClr val="tx1"/>
                        </a:solidFill>
                        <a:effectLst/>
                        <a:latin typeface="Arial" pitchFamily="34" charset="0"/>
                        <a:ea typeface="Times New Roman" pitchFamily="18" charset="0"/>
                        <a:cs typeface="Lotus" pitchFamily="2" charset="-78"/>
                      </a:endParaRPr>
                    </a:p>
                  </a:txBody>
                  <a:tcPr anchor="ctr" horzOverflow="overflow">
                    <a:lnL w="12700" cap="flat" cmpd="sng" algn="ctr">
                      <a:solidFill>
                        <a:srgbClr val="000000"/>
                      </a:solidFill>
                      <a:prstDash val="solid"/>
                      <a:miter lim="800000"/>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Pct val="85000"/>
                        <a:buFontTx/>
                        <a:buNone/>
                        <a:tabLst/>
                      </a:pPr>
                      <a:endParaRPr kumimoji="0" lang="en-US" sz="28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a:noFill/>
                    </a:lnL>
                    <a:lnR>
                      <a:noFill/>
                    </a:lnR>
                    <a:lnT>
                      <a:noFill/>
                    </a:lnT>
                    <a:lnB>
                      <a:noFill/>
                    </a:lnB>
                    <a:lnTlToBr>
                      <a:noFill/>
                    </a:lnTlToBr>
                    <a:lnBlToTr>
                      <a:noFill/>
                    </a:lnBlToTr>
                    <a:noFill/>
                  </a:tcPr>
                </a:tc>
                <a:tc>
                  <a:txBody>
                    <a:bodyPr/>
                    <a:lstStyle/>
                    <a:p>
                      <a:pPr marL="0" marR="0" lvl="0" indent="0" algn="r" defTabSz="914400" rtl="1" eaLnBrk="1" fontAlgn="base" latinLnBrk="0" hangingPunct="1">
                        <a:lnSpc>
                          <a:spcPct val="100000"/>
                        </a:lnSpc>
                        <a:spcBef>
                          <a:spcPct val="0"/>
                        </a:spcBef>
                        <a:spcAft>
                          <a:spcPct val="0"/>
                        </a:spcAft>
                        <a:buClrTx/>
                        <a:buSzPct val="85000"/>
                        <a:buFontTx/>
                        <a:buNone/>
                        <a:tabLst/>
                      </a:pPr>
                      <a:r>
                        <a:rPr kumimoji="0" lang="ar-SA" sz="2800" b="1" i="0" u="none" strike="noStrike" cap="none" normalizeH="0" baseline="0" smtClean="0">
                          <a:ln>
                            <a:noFill/>
                          </a:ln>
                          <a:solidFill>
                            <a:schemeClr val="tx1"/>
                          </a:solidFill>
                          <a:effectLst/>
                          <a:latin typeface="Times New Roman" pitchFamily="18" charset="0"/>
                          <a:ea typeface="Times New Roman" pitchFamily="18" charset="0"/>
                          <a:cs typeface="Lotus" pitchFamily="2" charset="-78"/>
                        </a:rPr>
                        <a:t>8/7     7.500</a:t>
                      </a:r>
                      <a:endParaRPr kumimoji="0" lang="ar-SA" sz="2800" b="1" i="0" u="none" strike="noStrike" cap="none" normalizeH="0" baseline="0" smtClean="0">
                        <a:ln>
                          <a:noFill/>
                        </a:ln>
                        <a:solidFill>
                          <a:schemeClr val="tx1"/>
                        </a:solidFill>
                        <a:effectLst/>
                        <a:latin typeface="Arial" pitchFamily="34" charset="0"/>
                        <a:ea typeface="Times New Roman" pitchFamily="18" charset="0"/>
                        <a:cs typeface="Lotus" pitchFamily="2" charset="-78"/>
                      </a:endParaRPr>
                    </a:p>
                  </a:txBody>
                  <a:tcPr anchor="ctr" horzOverflow="overflow">
                    <a:lnL>
                      <a:noFill/>
                    </a:lnL>
                    <a:lnR w="12700" cap="flat" cmpd="sng" algn="ctr">
                      <a:solidFill>
                        <a:srgbClr val="000000"/>
                      </a:solidFill>
                      <a:prstDash val="solid"/>
                      <a:miter lim="800000"/>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Pct val="85000"/>
                        <a:buFontTx/>
                        <a:buNone/>
                        <a:tabLst/>
                      </a:pPr>
                      <a:endParaRPr kumimoji="0" lang="en-US" sz="28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rgbClr val="000000"/>
                      </a:solidFill>
                      <a:prstDash val="solid"/>
                      <a:miter lim="800000"/>
                      <a:headEnd type="none" w="med" len="med"/>
                      <a:tailEnd type="none" w="med" len="med"/>
                    </a:lnL>
                    <a:lnR cap="flat">
                      <a:noFill/>
                    </a:lnR>
                    <a:lnT w="12700" cap="flat" cmpd="sng" algn="ctr">
                      <a:solidFill>
                        <a:srgbClr val="000000"/>
                      </a:solidFill>
                      <a:prstDash val="solid"/>
                      <a:round/>
                      <a:headEnd type="none" w="med" len="med"/>
                      <a:tailEnd type="none" w="med" len="med"/>
                    </a:lnT>
                    <a:lnB>
                      <a:noFill/>
                    </a:lnB>
                    <a:lnTlToBr>
                      <a:noFill/>
                    </a:lnTlToBr>
                    <a:lnBlToTr>
                      <a:noFill/>
                    </a:lnBlToTr>
                    <a:noFill/>
                  </a:tcPr>
                </a:tc>
                <a:extLst>
                  <a:ext uri="{0D108BD9-81ED-4DB2-BD59-A6C34878D82A}">
                    <a16:rowId xmlns:a16="http://schemas.microsoft.com/office/drawing/2014/main" val="10001"/>
                  </a:ext>
                </a:extLst>
              </a:tr>
              <a:tr h="246063">
                <a:tc>
                  <a:txBody>
                    <a:bodyPr/>
                    <a:lstStyle/>
                    <a:p>
                      <a:pPr marL="0" marR="0" lvl="0" indent="0" algn="r" defTabSz="914400" rtl="1" eaLnBrk="1" fontAlgn="base" latinLnBrk="0" hangingPunct="1">
                        <a:lnSpc>
                          <a:spcPct val="100000"/>
                        </a:lnSpc>
                        <a:spcBef>
                          <a:spcPct val="0"/>
                        </a:spcBef>
                        <a:spcAft>
                          <a:spcPct val="0"/>
                        </a:spcAft>
                        <a:buClrTx/>
                        <a:buSzPct val="85000"/>
                        <a:buFontTx/>
                        <a:buNone/>
                        <a:tabLst/>
                      </a:pPr>
                      <a:r>
                        <a:rPr kumimoji="0" lang="ar-SA" sz="2800" b="1" i="0" u="none" strike="noStrike" cap="none" normalizeH="0" baseline="0" smtClean="0">
                          <a:ln>
                            <a:noFill/>
                          </a:ln>
                          <a:solidFill>
                            <a:schemeClr val="tx1"/>
                          </a:solidFill>
                          <a:effectLst/>
                          <a:latin typeface="Times New Roman" pitchFamily="18" charset="0"/>
                          <a:ea typeface="Times New Roman" pitchFamily="18" charset="0"/>
                          <a:cs typeface="Lotus" pitchFamily="2" charset="-78"/>
                        </a:rPr>
                        <a:t>2.500</a:t>
                      </a:r>
                      <a:endParaRPr kumimoji="0" lang="ar-SA" sz="2800" b="1" i="0" u="none" strike="noStrike" cap="none" normalizeH="0" baseline="0" smtClean="0">
                        <a:ln>
                          <a:noFill/>
                        </a:ln>
                        <a:solidFill>
                          <a:schemeClr val="tx1"/>
                        </a:solidFill>
                        <a:effectLst/>
                        <a:latin typeface="Arial" pitchFamily="34" charset="0"/>
                        <a:ea typeface="Times New Roman" pitchFamily="18" charset="0"/>
                        <a:cs typeface="Lotus" pitchFamily="2" charset="-78"/>
                      </a:endParaRPr>
                    </a:p>
                  </a:txBody>
                  <a:tcPr anchor="ctr" horzOverflow="overflow">
                    <a:lnL cap="flat">
                      <a:noFill/>
                    </a:lnL>
                    <a:lnR w="12700" cap="flat" cmpd="sng" algn="ctr">
                      <a:solidFill>
                        <a:srgbClr val="000000"/>
                      </a:solidFill>
                      <a:prstDash val="solid"/>
                      <a:miter lim="800000"/>
                      <a:headEnd type="none" w="med" len="med"/>
                      <a:tailEnd type="none" w="med" len="med"/>
                    </a:lnR>
                    <a:lnT w="12700" cap="flat" cmpd="sng" algn="ctr">
                      <a:solidFill>
                        <a:srgbClr val="000000"/>
                      </a:solidFill>
                      <a:prstDash val="solid"/>
                      <a:round/>
                      <a:headEnd type="none" w="med" len="med"/>
                      <a:tailEnd type="none" w="med" len="med"/>
                    </a:lnT>
                    <a:lnB cap="flat">
                      <a:noFill/>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Pct val="85000"/>
                        <a:buFontTx/>
                        <a:buNone/>
                        <a:tabLst/>
                      </a:pPr>
                      <a:endParaRPr kumimoji="0" lang="en-US" sz="28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rgbClr val="000000"/>
                      </a:solidFill>
                      <a:prstDash val="solid"/>
                      <a:miter lim="800000"/>
                      <a:headEnd type="none" w="med" len="med"/>
                      <a:tailEnd type="none" w="med" len="med"/>
                    </a:lnL>
                    <a:lnR>
                      <a:noFill/>
                    </a:lnR>
                    <a:lnT w="12700" cap="flat" cmpd="sng" algn="ctr">
                      <a:solidFill>
                        <a:srgbClr val="000000"/>
                      </a:solidFill>
                      <a:prstDash val="solid"/>
                      <a:round/>
                      <a:headEnd type="none" w="med" len="med"/>
                      <a:tailEnd type="none" w="med" len="med"/>
                    </a:lnT>
                    <a:lnB cap="flat">
                      <a:noFill/>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Pct val="85000"/>
                        <a:buFontTx/>
                        <a:buNone/>
                        <a:tabLst/>
                      </a:pPr>
                      <a:endParaRPr kumimoji="0" lang="en-US" sz="28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a:noFill/>
                    </a:lnL>
                    <a:lnR>
                      <a:noFill/>
                    </a:lnR>
                    <a:lnT>
                      <a:noFill/>
                    </a:lnT>
                    <a:lnB cap="flat">
                      <a:noFill/>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Pct val="85000"/>
                        <a:buFontTx/>
                        <a:buNone/>
                        <a:tabLst/>
                      </a:pPr>
                      <a:endParaRPr kumimoji="0" lang="en-US" sz="28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a:noFill/>
                    </a:lnL>
                    <a:lnR w="12700" cap="flat" cmpd="sng" algn="ctr">
                      <a:solidFill>
                        <a:srgbClr val="000000"/>
                      </a:solidFill>
                      <a:prstDash val="solid"/>
                      <a:miter lim="800000"/>
                      <a:headEnd type="none" w="med" len="med"/>
                      <a:tailEnd type="none" w="med" len="med"/>
                    </a:lnR>
                    <a:lnT>
                      <a:noFill/>
                    </a:lnT>
                    <a:lnB cap="flat">
                      <a:noFill/>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Pct val="85000"/>
                        <a:buFontTx/>
                        <a:buNone/>
                        <a:tabLst/>
                      </a:pPr>
                      <a:endParaRPr kumimoji="0" lang="en-US" sz="28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rgbClr val="000000"/>
                      </a:solidFill>
                      <a:prstDash val="solid"/>
                      <a:miter lim="800000"/>
                      <a:headEnd type="none" w="med" len="med"/>
                      <a:tailEnd type="none" w="med" len="med"/>
                    </a:lnL>
                    <a:lnR cap="flat">
                      <a:noFill/>
                    </a:lnR>
                    <a:lnT>
                      <a:noFill/>
                    </a:lnT>
                    <a:lnB cap="flat">
                      <a:noFill/>
                    </a:lnB>
                    <a:lnTlToBr>
                      <a:noFill/>
                    </a:lnTlToBr>
                    <a:lnBlToTr>
                      <a:noFill/>
                    </a:lnBlToTr>
                    <a:noFill/>
                  </a:tcPr>
                </a:tc>
                <a:extLst>
                  <a:ext uri="{0D108BD9-81ED-4DB2-BD59-A6C34878D82A}">
                    <a16:rowId xmlns:a16="http://schemas.microsoft.com/office/drawing/2014/main" val="10002"/>
                  </a:ext>
                </a:extLst>
              </a:tr>
            </a:tbl>
          </a:graphicData>
        </a:graphic>
      </p:graphicFrame>
      <p:sp>
        <p:nvSpPr>
          <p:cNvPr id="329756" name="Rectangle 28"/>
          <p:cNvSpPr>
            <a:spLocks noChangeArrowheads="1"/>
          </p:cNvSpPr>
          <p:nvPr/>
        </p:nvSpPr>
        <p:spPr bwMode="auto">
          <a:xfrm>
            <a:off x="8959850" y="3749675"/>
            <a:ext cx="184150" cy="366713"/>
          </a:xfrm>
          <a:prstGeom prst="rect">
            <a:avLst/>
          </a:prstGeom>
          <a:noFill/>
          <a:ln w="9525">
            <a:noFill/>
            <a:miter lim="800000"/>
            <a:headEnd/>
            <a:tailEnd/>
          </a:ln>
          <a:effectLst/>
        </p:spPr>
        <p:txBody>
          <a:bodyPr wrap="none" anchor="ctr">
            <a:spAutoFit/>
          </a:bodyPr>
          <a:lstStyle/>
          <a:p>
            <a:pPr eaLnBrk="1" hangingPunct="1"/>
            <a:endParaRPr lang="en-US" sz="1800" b="0">
              <a:cs typeface="Arial" pitchFamily="34" charset="0"/>
            </a:endParaRPr>
          </a:p>
        </p:txBody>
      </p:sp>
      <p:graphicFrame>
        <p:nvGraphicFramePr>
          <p:cNvPr id="329799" name="Group 71"/>
          <p:cNvGraphicFramePr>
            <a:graphicFrameLocks noGrp="1"/>
          </p:cNvGraphicFramePr>
          <p:nvPr/>
        </p:nvGraphicFramePr>
        <p:xfrm>
          <a:off x="3132138" y="4724400"/>
          <a:ext cx="2808287" cy="914400"/>
        </p:xfrm>
        <a:graphic>
          <a:graphicData uri="http://schemas.openxmlformats.org/drawingml/2006/table">
            <a:tbl>
              <a:tblPr rtl="1"/>
              <a:tblGrid>
                <a:gridCol w="1462087">
                  <a:extLst>
                    <a:ext uri="{9D8B030D-6E8A-4147-A177-3AD203B41FA5}">
                      <a16:colId xmlns:a16="http://schemas.microsoft.com/office/drawing/2014/main" val="20000"/>
                    </a:ext>
                  </a:extLst>
                </a:gridCol>
                <a:gridCol w="1346200">
                  <a:extLst>
                    <a:ext uri="{9D8B030D-6E8A-4147-A177-3AD203B41FA5}">
                      <a16:colId xmlns:a16="http://schemas.microsoft.com/office/drawing/2014/main" val="20001"/>
                    </a:ext>
                  </a:extLst>
                </a:gridCol>
              </a:tblGrid>
              <a:tr h="304800">
                <a:tc gridSpan="2">
                  <a:txBody>
                    <a:bodyPr/>
                    <a:lstStyle/>
                    <a:p>
                      <a:pPr marL="0" marR="0" lvl="0" indent="0" algn="ctr" defTabSz="914400" rtl="1" eaLnBrk="1" fontAlgn="base" latinLnBrk="0" hangingPunct="1">
                        <a:lnSpc>
                          <a:spcPct val="100000"/>
                        </a:lnSpc>
                        <a:spcBef>
                          <a:spcPct val="0"/>
                        </a:spcBef>
                        <a:spcAft>
                          <a:spcPct val="0"/>
                        </a:spcAft>
                        <a:buClrTx/>
                        <a:buSzPct val="85000"/>
                        <a:buFontTx/>
                        <a:buNone/>
                        <a:tabLst/>
                      </a:pPr>
                      <a:r>
                        <a:rPr kumimoji="0" lang="ar-SA" sz="2400" b="1" i="0" u="none" strike="noStrike" cap="none" normalizeH="0" baseline="0" smtClean="0">
                          <a:ln>
                            <a:noFill/>
                          </a:ln>
                          <a:solidFill>
                            <a:schemeClr val="tx1"/>
                          </a:solidFill>
                          <a:effectLst/>
                          <a:latin typeface="Times New Roman" pitchFamily="18" charset="0"/>
                          <a:ea typeface="Times New Roman" pitchFamily="18" charset="0"/>
                          <a:cs typeface="Lotus" pitchFamily="2" charset="-78"/>
                        </a:rPr>
                        <a:t>آقاي احمدي</a:t>
                      </a:r>
                      <a:endParaRPr kumimoji="0" lang="ar-SA" sz="2400" b="1" i="0" u="none" strike="noStrike" cap="none" normalizeH="0" baseline="0" smtClean="0">
                        <a:ln>
                          <a:noFill/>
                        </a:ln>
                        <a:solidFill>
                          <a:schemeClr val="tx1"/>
                        </a:solidFill>
                        <a:effectLst/>
                        <a:latin typeface="Arial" pitchFamily="34" charset="0"/>
                        <a:ea typeface="Times New Roman" pitchFamily="18" charset="0"/>
                        <a:cs typeface="Lotus" pitchFamily="2" charset="-78"/>
                      </a:endParaRPr>
                    </a:p>
                  </a:txBody>
                  <a:tcPr anchor="ctr" horzOverflow="overflow">
                    <a:lnL cap="flat">
                      <a:noFill/>
                    </a:lnL>
                    <a:lnR cap="flat">
                      <a:noFill/>
                    </a:lnR>
                    <a:lnT cap="flat">
                      <a:noFill/>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pPr rtl="1"/>
                      <a:endParaRPr lang="fa-IR"/>
                    </a:p>
                  </a:txBody>
                  <a:tcPr/>
                </a:tc>
                <a:extLst>
                  <a:ext uri="{0D108BD9-81ED-4DB2-BD59-A6C34878D82A}">
                    <a16:rowId xmlns:a16="http://schemas.microsoft.com/office/drawing/2014/main" val="10000"/>
                  </a:ext>
                </a:extLst>
              </a:tr>
              <a:tr h="304800">
                <a:tc>
                  <a:txBody>
                    <a:bodyPr/>
                    <a:lstStyle/>
                    <a:p>
                      <a:pPr marL="0" marR="0" lvl="0" indent="0" algn="ctr" defTabSz="914400" rtl="1" eaLnBrk="1" fontAlgn="base" latinLnBrk="0" hangingPunct="1">
                        <a:lnSpc>
                          <a:spcPct val="100000"/>
                        </a:lnSpc>
                        <a:spcBef>
                          <a:spcPct val="0"/>
                        </a:spcBef>
                        <a:spcAft>
                          <a:spcPct val="0"/>
                        </a:spcAft>
                        <a:buClrTx/>
                        <a:buSzPct val="85000"/>
                        <a:buFontTx/>
                        <a:buNone/>
                        <a:tabLst/>
                      </a:pPr>
                      <a:r>
                        <a:rPr kumimoji="0" lang="ar-SA" sz="2400" b="1" i="0" u="none" strike="noStrike" cap="none" normalizeH="0" baseline="0" smtClean="0">
                          <a:ln>
                            <a:noFill/>
                          </a:ln>
                          <a:solidFill>
                            <a:schemeClr val="tx1"/>
                          </a:solidFill>
                          <a:effectLst/>
                          <a:latin typeface="Times New Roman" pitchFamily="18" charset="0"/>
                          <a:ea typeface="Times New Roman" pitchFamily="18" charset="0"/>
                          <a:cs typeface="Lotus" pitchFamily="2" charset="-78"/>
                        </a:rPr>
                        <a:t>6.000</a:t>
                      </a:r>
                      <a:endParaRPr kumimoji="0" lang="ar-SA" sz="2400" b="1" i="0" u="none" strike="noStrike" cap="none" normalizeH="0" baseline="0" smtClean="0">
                        <a:ln>
                          <a:noFill/>
                        </a:ln>
                        <a:solidFill>
                          <a:schemeClr val="tx1"/>
                        </a:solidFill>
                        <a:effectLst/>
                        <a:latin typeface="Arial" pitchFamily="34" charset="0"/>
                        <a:ea typeface="Times New Roman" pitchFamily="18" charset="0"/>
                        <a:cs typeface="Lotus" pitchFamily="2" charset="-78"/>
                      </a:endParaRPr>
                    </a:p>
                  </a:txBody>
                  <a:tcPr anchor="ctr" horzOverflow="overflow">
                    <a:lnL cap="flat">
                      <a:noFill/>
                    </a:lnL>
                    <a:lnR w="12700" cap="flat" cmpd="sng" algn="ctr">
                      <a:solidFill>
                        <a:srgbClr val="000000"/>
                      </a:solidFill>
                      <a:prstDash val="solid"/>
                      <a:miter lim="800000"/>
                      <a:headEnd type="none" w="med" len="med"/>
                      <a:tailEnd type="none" w="med" len="med"/>
                    </a:lnR>
                    <a:lnT w="12700" cap="flat" cmpd="sng" algn="ctr">
                      <a:solidFill>
                        <a:srgbClr val="000000"/>
                      </a:solidFill>
                      <a:prstDash val="solid"/>
                      <a:round/>
                      <a:headEnd type="none" w="med" len="med"/>
                      <a:tailEnd type="none" w="med" len="med"/>
                    </a:lnT>
                    <a:lnB cap="flat">
                      <a:noFill/>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Pct val="85000"/>
                        <a:buFontTx/>
                        <a:buNone/>
                        <a:tabLst/>
                      </a:pPr>
                      <a:endParaRPr kumimoji="0" lang="en-US" sz="24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rgbClr val="000000"/>
                      </a:solidFill>
                      <a:prstDash val="solid"/>
                      <a:miter lim="800000"/>
                      <a:headEnd type="none" w="med" len="med"/>
                      <a:tailEnd type="none" w="med" len="med"/>
                    </a:lnL>
                    <a:lnR cap="flat">
                      <a:noFill/>
                    </a:lnR>
                    <a:lnT w="12700" cap="flat" cmpd="sng" algn="ctr">
                      <a:solidFill>
                        <a:srgbClr val="000000"/>
                      </a:solidFill>
                      <a:prstDash val="solid"/>
                      <a:round/>
                      <a:headEnd type="none" w="med" len="med"/>
                      <a:tailEnd type="none" w="med" len="med"/>
                    </a:lnT>
                    <a:lnB cap="flat">
                      <a:noFill/>
                    </a:lnB>
                    <a:lnTlToBr>
                      <a:noFill/>
                    </a:lnTlToBr>
                    <a:lnBlToTr>
                      <a:noFill/>
                    </a:lnBlToTr>
                    <a:noFill/>
                  </a:tcPr>
                </a:tc>
                <a:extLst>
                  <a:ext uri="{0D108BD9-81ED-4DB2-BD59-A6C34878D82A}">
                    <a16:rowId xmlns:a16="http://schemas.microsoft.com/office/drawing/2014/main" val="10001"/>
                  </a:ext>
                </a:extLst>
              </a:tr>
            </a:tbl>
          </a:graphicData>
        </a:graphic>
      </p:graphicFrame>
      <p:sp>
        <p:nvSpPr>
          <p:cNvPr id="6" name="Footer Placeholder 5"/>
          <p:cNvSpPr>
            <a:spLocks noGrp="1"/>
          </p:cNvSpPr>
          <p:nvPr>
            <p:ph type="ftr" sz="quarter" idx="11"/>
          </p:nvPr>
        </p:nvSpPr>
        <p:spPr/>
        <p:txBody>
          <a:bodyPr/>
          <a:lstStyle/>
          <a:p>
            <a:endParaRPr kumimoji="0" lang="en-US" dirty="0"/>
          </a:p>
        </p:txBody>
      </p:sp>
    </p:spTree>
  </p:cSld>
  <p:clrMapOvr>
    <a:masterClrMapping/>
  </p:clrMapOvr>
  <p:timing>
    <p:tnLst>
      <p:par>
        <p:cTn id="1" dur="indefinite" restart="never" nodeType="tmRoot"/>
      </p:par>
    </p:tnLst>
  </p:timing>
</p:sld>
</file>

<file path=ppt/slides/slide15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30754" name="Rectangle 2"/>
          <p:cNvSpPr>
            <a:spLocks noChangeArrowheads="1"/>
          </p:cNvSpPr>
          <p:nvPr/>
        </p:nvSpPr>
        <p:spPr bwMode="auto">
          <a:xfrm>
            <a:off x="179388" y="1844675"/>
            <a:ext cx="8793162" cy="3749675"/>
          </a:xfrm>
          <a:prstGeom prst="rect">
            <a:avLst/>
          </a:prstGeom>
          <a:noFill/>
          <a:ln w="9525">
            <a:noFill/>
            <a:miter lim="800000"/>
            <a:headEnd/>
            <a:tailEnd/>
          </a:ln>
          <a:effectLst/>
        </p:spPr>
        <p:txBody>
          <a:bodyPr anchor="ctr">
            <a:spAutoFit/>
          </a:bodyPr>
          <a:lstStyle/>
          <a:p>
            <a:pPr eaLnBrk="1" hangingPunct="1">
              <a:buFont typeface="Wingdings" pitchFamily="2" charset="2"/>
              <a:buChar char="v"/>
              <a:tabLst>
                <a:tab pos="709613" algn="l"/>
              </a:tabLst>
            </a:pPr>
            <a:r>
              <a:rPr lang="fa-IR" sz="4000">
                <a:cs typeface="Zar" pitchFamily="2" charset="-78"/>
              </a:rPr>
              <a:t> </a:t>
            </a:r>
            <a:r>
              <a:rPr lang="ar-SA" sz="4000">
                <a:cs typeface="Zar" pitchFamily="2" charset="-78"/>
              </a:rPr>
              <a:t>براي حصول اطمينان از صحت ثبت عمليات</a:t>
            </a:r>
            <a:r>
              <a:rPr lang="fa-IR" sz="4000">
                <a:cs typeface="Zar" pitchFamily="2" charset="-78"/>
              </a:rPr>
              <a:t> </a:t>
            </a:r>
            <a:r>
              <a:rPr lang="ar-SA" sz="4000">
                <a:cs typeface="Zar" pitchFamily="2" charset="-78"/>
              </a:rPr>
              <a:t>و درستي مانده حساب</a:t>
            </a:r>
            <a:r>
              <a:rPr lang="ar-SA" sz="4000">
                <a:cs typeface="Arial" pitchFamily="34" charset="0"/>
              </a:rPr>
              <a:t>‌</a:t>
            </a:r>
            <a:r>
              <a:rPr lang="ar-SA" sz="4000">
                <a:cs typeface="Zar" pitchFamily="2" charset="-78"/>
              </a:rPr>
              <a:t>ها در فواصل زماني مختلف توسط حسابداران تهيه مي</a:t>
            </a:r>
            <a:r>
              <a:rPr lang="ar-SA" sz="4000">
                <a:cs typeface="Arial" pitchFamily="34" charset="0"/>
              </a:rPr>
              <a:t>‌</a:t>
            </a:r>
            <a:r>
              <a:rPr lang="ar-SA" sz="4000">
                <a:cs typeface="Zar" pitchFamily="2" charset="-78"/>
              </a:rPr>
              <a:t>شود.</a:t>
            </a:r>
            <a:endParaRPr lang="en-US" sz="4000">
              <a:cs typeface="Zar" pitchFamily="2" charset="-78"/>
            </a:endParaRPr>
          </a:p>
          <a:p>
            <a:pPr eaLnBrk="1" hangingPunct="1">
              <a:buFont typeface="Wingdings" pitchFamily="2" charset="2"/>
              <a:buChar char="v"/>
              <a:tabLst>
                <a:tab pos="709613" algn="l"/>
              </a:tabLst>
            </a:pPr>
            <a:r>
              <a:rPr lang="fa-IR" sz="4000">
                <a:cs typeface="Zar" pitchFamily="2" charset="-78"/>
              </a:rPr>
              <a:t> </a:t>
            </a:r>
            <a:r>
              <a:rPr lang="ar-SA" sz="4000">
                <a:cs typeface="Zar" pitchFamily="2" charset="-78"/>
              </a:rPr>
              <a:t>بايد توجه داشت كه تراز آزمايشي در زمره صورت</a:t>
            </a:r>
            <a:r>
              <a:rPr lang="ar-SA" sz="4000">
                <a:cs typeface="Arial" pitchFamily="34" charset="0"/>
              </a:rPr>
              <a:t>‌</a:t>
            </a:r>
            <a:r>
              <a:rPr lang="ar-SA" sz="4000">
                <a:cs typeface="Zar" pitchFamily="2" charset="-78"/>
              </a:rPr>
              <a:t>هاي مالي محسوب نمي</a:t>
            </a:r>
            <a:r>
              <a:rPr lang="ar-SA" sz="4000">
                <a:cs typeface="Arial" pitchFamily="34" charset="0"/>
              </a:rPr>
              <a:t>‌</a:t>
            </a:r>
            <a:r>
              <a:rPr lang="ar-SA" sz="4000">
                <a:cs typeface="Zar" pitchFamily="2" charset="-78"/>
              </a:rPr>
              <a:t>شود و صرفاً فهرستي از مانده حساب</a:t>
            </a:r>
            <a:r>
              <a:rPr lang="ar-SA" sz="4000">
                <a:cs typeface="Arial" pitchFamily="34" charset="0"/>
              </a:rPr>
              <a:t>‌</a:t>
            </a:r>
            <a:r>
              <a:rPr lang="ar-SA" sz="4000">
                <a:cs typeface="Zar" pitchFamily="2" charset="-78"/>
              </a:rPr>
              <a:t>هاست.</a:t>
            </a:r>
          </a:p>
        </p:txBody>
      </p:sp>
      <p:sp>
        <p:nvSpPr>
          <p:cNvPr id="330755" name="Rectangle 3"/>
          <p:cNvSpPr>
            <a:spLocks noChangeArrowheads="1"/>
          </p:cNvSpPr>
          <p:nvPr/>
        </p:nvSpPr>
        <p:spPr bwMode="auto">
          <a:xfrm>
            <a:off x="5508625" y="579438"/>
            <a:ext cx="2970213" cy="823912"/>
          </a:xfrm>
          <a:prstGeom prst="rect">
            <a:avLst/>
          </a:prstGeom>
          <a:noFill/>
          <a:ln w="9525">
            <a:noFill/>
            <a:miter lim="800000"/>
            <a:headEnd/>
            <a:tailEnd/>
          </a:ln>
          <a:effectLst/>
        </p:spPr>
        <p:txBody>
          <a:bodyPr wrap="none">
            <a:spAutoFit/>
          </a:bodyPr>
          <a:lstStyle/>
          <a:p>
            <a:pPr algn="l" rtl="0" eaLnBrk="1" hangingPunct="1"/>
            <a:r>
              <a:rPr lang="ar-SA">
                <a:latin typeface="Times New Roman" pitchFamily="18" charset="0"/>
                <a:cs typeface="Zar" pitchFamily="2" charset="-78"/>
              </a:rPr>
              <a:t>تراز آزمايشي</a:t>
            </a:r>
            <a:endParaRPr lang="en-US">
              <a:latin typeface="Times New Roman" pitchFamily="18" charset="0"/>
              <a:cs typeface="Zar" pitchFamily="2" charset="-78"/>
            </a:endParaRPr>
          </a:p>
        </p:txBody>
      </p:sp>
      <p:sp>
        <p:nvSpPr>
          <p:cNvPr id="4" name="Footer Placeholder 3"/>
          <p:cNvSpPr>
            <a:spLocks noGrp="1"/>
          </p:cNvSpPr>
          <p:nvPr>
            <p:ph type="ftr" sz="quarter" idx="11"/>
          </p:nvPr>
        </p:nvSpPr>
        <p:spPr/>
        <p:txBody>
          <a:bodyPr/>
          <a:lstStyle/>
          <a:p>
            <a:endParaRPr kumimoji="0"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44418" name="Rectangle 2"/>
          <p:cNvSpPr>
            <a:spLocks noGrp="1" noChangeArrowheads="1"/>
          </p:cNvSpPr>
          <p:nvPr>
            <p:ph type="title"/>
          </p:nvPr>
        </p:nvSpPr>
        <p:spPr/>
        <p:txBody>
          <a:bodyPr/>
          <a:lstStyle/>
          <a:p>
            <a:r>
              <a:rPr lang="fa-IR"/>
              <a:t>رشته هاي حسابداري</a:t>
            </a:r>
            <a:endParaRPr lang="en-US"/>
          </a:p>
        </p:txBody>
      </p:sp>
      <p:sp>
        <p:nvSpPr>
          <p:cNvPr id="444419" name="Rectangle 3"/>
          <p:cNvSpPr>
            <a:spLocks noGrp="1" noChangeArrowheads="1"/>
          </p:cNvSpPr>
          <p:nvPr>
            <p:ph idx="1"/>
          </p:nvPr>
        </p:nvSpPr>
        <p:spPr>
          <a:xfrm>
            <a:off x="611188" y="1989138"/>
            <a:ext cx="7847012" cy="3171825"/>
          </a:xfrm>
        </p:spPr>
        <p:txBody>
          <a:bodyPr>
            <a:normAutofit lnSpcReduction="10000"/>
          </a:bodyPr>
          <a:lstStyle/>
          <a:p>
            <a:pPr>
              <a:buFontTx/>
              <a:buNone/>
            </a:pPr>
            <a:r>
              <a:rPr lang="fa-IR" sz="4400"/>
              <a:t>1- حسابداري مالي (عمومي)</a:t>
            </a:r>
          </a:p>
          <a:p>
            <a:pPr>
              <a:buFontTx/>
              <a:buNone/>
            </a:pPr>
            <a:r>
              <a:rPr lang="fa-IR" sz="4400"/>
              <a:t>2- حسابداري دولتي</a:t>
            </a:r>
          </a:p>
          <a:p>
            <a:pPr>
              <a:buFontTx/>
              <a:buNone/>
            </a:pPr>
            <a:r>
              <a:rPr lang="fa-IR" sz="4400"/>
              <a:t>3- حسابداري صنعتي</a:t>
            </a:r>
          </a:p>
          <a:p>
            <a:pPr>
              <a:buFontTx/>
              <a:buNone/>
            </a:pPr>
            <a:r>
              <a:rPr lang="fa-IR" sz="4400"/>
              <a:t>4- حسابداري مالياتي</a:t>
            </a:r>
            <a:endParaRPr lang="en-US" sz="4400"/>
          </a:p>
        </p:txBody>
      </p:sp>
    </p:spTree>
  </p:cSld>
  <p:clrMapOvr>
    <a:masterClrMapping/>
  </p:clrMapOvr>
  <p:timing>
    <p:tnLst>
      <p:par>
        <p:cTn id="1" dur="indefinite" restart="never" nodeType="tmRoot"/>
      </p:par>
    </p:tnLst>
  </p:timing>
</p:sld>
</file>

<file path=ppt/slides/slide16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331840" name="Group 64"/>
          <p:cNvGraphicFramePr>
            <a:graphicFrameLocks noGrp="1"/>
          </p:cNvGraphicFramePr>
          <p:nvPr/>
        </p:nvGraphicFramePr>
        <p:xfrm>
          <a:off x="1835150" y="1557338"/>
          <a:ext cx="5537200" cy="3962400"/>
        </p:xfrm>
        <a:graphic>
          <a:graphicData uri="http://schemas.openxmlformats.org/drawingml/2006/table">
            <a:tbl>
              <a:tblPr rtl="1"/>
              <a:tblGrid>
                <a:gridCol w="1384300">
                  <a:extLst>
                    <a:ext uri="{9D8B030D-6E8A-4147-A177-3AD203B41FA5}">
                      <a16:colId xmlns:a16="http://schemas.microsoft.com/office/drawing/2014/main" val="20000"/>
                    </a:ext>
                  </a:extLst>
                </a:gridCol>
                <a:gridCol w="1384300">
                  <a:extLst>
                    <a:ext uri="{9D8B030D-6E8A-4147-A177-3AD203B41FA5}">
                      <a16:colId xmlns:a16="http://schemas.microsoft.com/office/drawing/2014/main" val="20001"/>
                    </a:ext>
                  </a:extLst>
                </a:gridCol>
                <a:gridCol w="1384300">
                  <a:extLst>
                    <a:ext uri="{9D8B030D-6E8A-4147-A177-3AD203B41FA5}">
                      <a16:colId xmlns:a16="http://schemas.microsoft.com/office/drawing/2014/main" val="20002"/>
                    </a:ext>
                  </a:extLst>
                </a:gridCol>
                <a:gridCol w="1384300">
                  <a:extLst>
                    <a:ext uri="{9D8B030D-6E8A-4147-A177-3AD203B41FA5}">
                      <a16:colId xmlns:a16="http://schemas.microsoft.com/office/drawing/2014/main" val="20003"/>
                    </a:ext>
                  </a:extLst>
                </a:gridCol>
              </a:tblGrid>
              <a:tr h="304800">
                <a:tc>
                  <a:txBody>
                    <a:bodyPr/>
                    <a:lstStyle/>
                    <a:p>
                      <a:pPr marL="0" marR="0" lvl="0" indent="0" algn="ctr" defTabSz="914400" rtl="1" eaLnBrk="1" fontAlgn="base" latinLnBrk="0" hangingPunct="1">
                        <a:lnSpc>
                          <a:spcPct val="100000"/>
                        </a:lnSpc>
                        <a:spcBef>
                          <a:spcPct val="0"/>
                        </a:spcBef>
                        <a:spcAft>
                          <a:spcPct val="0"/>
                        </a:spcAft>
                        <a:buClrTx/>
                        <a:buSzPct val="85000"/>
                        <a:buFontTx/>
                        <a:buNone/>
                        <a:tabLst/>
                      </a:pPr>
                      <a:r>
                        <a:rPr kumimoji="0" lang="ar-SA" sz="2000" b="1" i="0" u="none" strike="noStrike" cap="none" normalizeH="0" baseline="0" smtClean="0">
                          <a:ln>
                            <a:noFill/>
                          </a:ln>
                          <a:solidFill>
                            <a:schemeClr val="tx1"/>
                          </a:solidFill>
                          <a:effectLst/>
                          <a:latin typeface="Times New Roman" pitchFamily="18" charset="0"/>
                          <a:ea typeface="Times New Roman" pitchFamily="18" charset="0"/>
                          <a:cs typeface="Lotus" pitchFamily="2" charset="-78"/>
                        </a:rPr>
                        <a:t>نام حساب</a:t>
                      </a:r>
                      <a:endParaRPr kumimoji="0" lang="ar-SA" sz="2000" b="1" i="0" u="none" strike="noStrike" cap="none" normalizeH="0" baseline="0" smtClean="0">
                        <a:ln>
                          <a:noFill/>
                        </a:ln>
                        <a:solidFill>
                          <a:schemeClr val="tx1"/>
                        </a:solidFill>
                        <a:effectLst/>
                        <a:latin typeface="Arial" pitchFamily="34" charset="0"/>
                        <a:ea typeface="Times New Roman" pitchFamily="18" charset="0"/>
                        <a:cs typeface="Lotus" pitchFamily="2" charset="-78"/>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D9D9D9"/>
                    </a:solidFill>
                  </a:tcPr>
                </a:tc>
                <a:tc>
                  <a:txBody>
                    <a:bodyPr/>
                    <a:lstStyle/>
                    <a:p>
                      <a:pPr marL="0" marR="0" lvl="0" indent="0" algn="r" defTabSz="914400" rtl="1" eaLnBrk="1" fontAlgn="base" latinLnBrk="0" hangingPunct="1">
                        <a:lnSpc>
                          <a:spcPct val="100000"/>
                        </a:lnSpc>
                        <a:spcBef>
                          <a:spcPct val="0"/>
                        </a:spcBef>
                        <a:spcAft>
                          <a:spcPct val="0"/>
                        </a:spcAft>
                        <a:buClrTx/>
                        <a:buSzPct val="85000"/>
                        <a:buFontTx/>
                        <a:buNone/>
                        <a:tabLst/>
                      </a:pPr>
                      <a:r>
                        <a:rPr kumimoji="0" lang="ar-SA" sz="2000" b="1" i="0" u="none" strike="noStrike" cap="none" normalizeH="0" baseline="0" smtClean="0">
                          <a:ln>
                            <a:noFill/>
                          </a:ln>
                          <a:solidFill>
                            <a:schemeClr val="tx1"/>
                          </a:solidFill>
                          <a:effectLst/>
                          <a:latin typeface="Times New Roman" pitchFamily="18" charset="0"/>
                          <a:cs typeface="Lotus" pitchFamily="2" charset="-78"/>
                        </a:rPr>
                        <a:t>شماره حساب</a:t>
                      </a:r>
                      <a:endParaRPr kumimoji="0" lang="en-US" sz="2000" b="1" i="0" u="none" strike="noStrike" cap="none" normalizeH="0" baseline="0" smtClean="0">
                        <a:ln>
                          <a:noFill/>
                        </a:ln>
                        <a:solidFill>
                          <a:schemeClr val="tx1"/>
                        </a:solidFill>
                        <a:effectLst/>
                        <a:latin typeface="Times New Roman" pitchFamily="18" charset="0"/>
                        <a:cs typeface="Lotus" pitchFamily="2" charset="-78"/>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D9D9D9"/>
                    </a:solidFill>
                  </a:tcPr>
                </a:tc>
                <a:tc>
                  <a:txBody>
                    <a:bodyPr/>
                    <a:lstStyle/>
                    <a:p>
                      <a:pPr marL="0" marR="0" lvl="0" indent="0" algn="ctr" defTabSz="914400" rtl="1" eaLnBrk="1" fontAlgn="base" latinLnBrk="0" hangingPunct="1">
                        <a:lnSpc>
                          <a:spcPct val="100000"/>
                        </a:lnSpc>
                        <a:spcBef>
                          <a:spcPct val="0"/>
                        </a:spcBef>
                        <a:spcAft>
                          <a:spcPct val="0"/>
                        </a:spcAft>
                        <a:buClrTx/>
                        <a:buSzPct val="85000"/>
                        <a:buFontTx/>
                        <a:buNone/>
                        <a:tabLst/>
                      </a:pPr>
                      <a:r>
                        <a:rPr kumimoji="0" lang="ar-SA" sz="2000" b="1" i="0" u="none" strike="noStrike" cap="none" normalizeH="0" baseline="0" smtClean="0">
                          <a:ln>
                            <a:noFill/>
                          </a:ln>
                          <a:solidFill>
                            <a:schemeClr val="tx1"/>
                          </a:solidFill>
                          <a:effectLst/>
                          <a:latin typeface="Times New Roman" pitchFamily="18" charset="0"/>
                          <a:ea typeface="Times New Roman" pitchFamily="18" charset="0"/>
                          <a:cs typeface="Lotus" pitchFamily="2" charset="-78"/>
                        </a:rPr>
                        <a:t>مانده بدهكار</a:t>
                      </a:r>
                      <a:endParaRPr kumimoji="0" lang="ar-SA" sz="2000" b="1" i="0" u="none" strike="noStrike" cap="none" normalizeH="0" baseline="0" smtClean="0">
                        <a:ln>
                          <a:noFill/>
                        </a:ln>
                        <a:solidFill>
                          <a:schemeClr val="tx1"/>
                        </a:solidFill>
                        <a:effectLst/>
                        <a:latin typeface="Arial" pitchFamily="34" charset="0"/>
                        <a:ea typeface="Times New Roman" pitchFamily="18" charset="0"/>
                        <a:cs typeface="Lotus" pitchFamily="2" charset="-78"/>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D9D9D9"/>
                    </a:solidFill>
                  </a:tcPr>
                </a:tc>
                <a:tc>
                  <a:txBody>
                    <a:bodyPr/>
                    <a:lstStyle/>
                    <a:p>
                      <a:pPr marL="0" marR="0" lvl="0" indent="0" algn="ctr" defTabSz="914400" rtl="1" eaLnBrk="1" fontAlgn="base" latinLnBrk="0" hangingPunct="1">
                        <a:lnSpc>
                          <a:spcPct val="100000"/>
                        </a:lnSpc>
                        <a:spcBef>
                          <a:spcPct val="0"/>
                        </a:spcBef>
                        <a:spcAft>
                          <a:spcPct val="0"/>
                        </a:spcAft>
                        <a:buClrTx/>
                        <a:buSzPct val="85000"/>
                        <a:buFontTx/>
                        <a:buNone/>
                        <a:tabLst/>
                      </a:pPr>
                      <a:r>
                        <a:rPr kumimoji="0" lang="ar-SA" sz="2000" b="1" i="0" u="none" strike="noStrike" cap="none" normalizeH="0" baseline="0" smtClean="0">
                          <a:ln>
                            <a:noFill/>
                          </a:ln>
                          <a:solidFill>
                            <a:schemeClr val="tx1"/>
                          </a:solidFill>
                          <a:effectLst/>
                          <a:latin typeface="Times New Roman" pitchFamily="18" charset="0"/>
                          <a:ea typeface="Times New Roman" pitchFamily="18" charset="0"/>
                          <a:cs typeface="Lotus" pitchFamily="2" charset="-78"/>
                        </a:rPr>
                        <a:t>مانده بستانكار</a:t>
                      </a:r>
                      <a:endParaRPr kumimoji="0" lang="ar-SA" sz="2000" b="1" i="0" u="none" strike="noStrike" cap="none" normalizeH="0" baseline="0" smtClean="0">
                        <a:ln>
                          <a:noFill/>
                        </a:ln>
                        <a:solidFill>
                          <a:schemeClr val="tx1"/>
                        </a:solidFill>
                        <a:effectLst/>
                        <a:latin typeface="Arial" pitchFamily="34" charset="0"/>
                        <a:ea typeface="Times New Roman" pitchFamily="18" charset="0"/>
                        <a:cs typeface="Lotus" pitchFamily="2" charset="-78"/>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D9D9D9"/>
                    </a:solidFill>
                  </a:tcPr>
                </a:tc>
                <a:extLst>
                  <a:ext uri="{0D108BD9-81ED-4DB2-BD59-A6C34878D82A}">
                    <a16:rowId xmlns:a16="http://schemas.microsoft.com/office/drawing/2014/main" val="10000"/>
                  </a:ext>
                </a:extLst>
              </a:tr>
              <a:tr h="304800">
                <a:tc>
                  <a:txBody>
                    <a:bodyPr/>
                    <a:lstStyle/>
                    <a:p>
                      <a:pPr marL="0" marR="0" lvl="0" indent="0" algn="ctr" defTabSz="914400" rtl="1" eaLnBrk="1" fontAlgn="base" latinLnBrk="0" hangingPunct="1">
                        <a:lnSpc>
                          <a:spcPct val="100000"/>
                        </a:lnSpc>
                        <a:spcBef>
                          <a:spcPct val="0"/>
                        </a:spcBef>
                        <a:spcAft>
                          <a:spcPct val="0"/>
                        </a:spcAft>
                        <a:buClrTx/>
                        <a:buSzPct val="85000"/>
                        <a:buFontTx/>
                        <a:buNone/>
                        <a:tabLst/>
                      </a:pPr>
                      <a:r>
                        <a:rPr kumimoji="0" lang="ar-SA" sz="2000" b="1" i="0" u="none" strike="noStrike" cap="none" normalizeH="0" baseline="0" smtClean="0">
                          <a:ln>
                            <a:noFill/>
                          </a:ln>
                          <a:solidFill>
                            <a:schemeClr val="tx1"/>
                          </a:solidFill>
                          <a:effectLst/>
                          <a:latin typeface="Times New Roman" pitchFamily="18" charset="0"/>
                          <a:ea typeface="Times New Roman" pitchFamily="18" charset="0"/>
                          <a:cs typeface="Lotus" pitchFamily="2" charset="-78"/>
                        </a:rPr>
                        <a:t>صندوق</a:t>
                      </a:r>
                      <a:endParaRPr kumimoji="0" lang="ar-SA" sz="2000" b="1" i="0" u="none" strike="noStrike" cap="none" normalizeH="0" baseline="0" smtClean="0">
                        <a:ln>
                          <a:noFill/>
                        </a:ln>
                        <a:solidFill>
                          <a:schemeClr val="tx1"/>
                        </a:solidFill>
                        <a:effectLst/>
                        <a:latin typeface="Arial" pitchFamily="34" charset="0"/>
                        <a:ea typeface="Times New Roman" pitchFamily="18" charset="0"/>
                        <a:cs typeface="Lotus" pitchFamily="2" charset="-78"/>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Pct val="85000"/>
                        <a:buFontTx/>
                        <a:buNone/>
                        <a:tabLst/>
                      </a:pPr>
                      <a:endParaRPr kumimoji="0" lang="en-US" sz="20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0"/>
                        </a:spcBef>
                        <a:spcAft>
                          <a:spcPct val="0"/>
                        </a:spcAft>
                        <a:buClrTx/>
                        <a:buSzPct val="85000"/>
                        <a:buFontTx/>
                        <a:buNone/>
                        <a:tabLst/>
                      </a:pPr>
                      <a:r>
                        <a:rPr kumimoji="0" lang="ar-SA" sz="2000" b="1" i="0" u="none" strike="noStrike" cap="none" normalizeH="0" baseline="0" smtClean="0">
                          <a:ln>
                            <a:noFill/>
                          </a:ln>
                          <a:solidFill>
                            <a:schemeClr val="tx1"/>
                          </a:solidFill>
                          <a:effectLst/>
                          <a:latin typeface="Times New Roman" pitchFamily="18" charset="0"/>
                          <a:ea typeface="Times New Roman" pitchFamily="18" charset="0"/>
                          <a:cs typeface="Lotus" pitchFamily="2" charset="-78"/>
                        </a:rPr>
                        <a:t>500.000</a:t>
                      </a:r>
                      <a:endParaRPr kumimoji="0" lang="ar-SA" sz="2000" b="1" i="0" u="none" strike="noStrike" cap="none" normalizeH="0" baseline="0" smtClean="0">
                        <a:ln>
                          <a:noFill/>
                        </a:ln>
                        <a:solidFill>
                          <a:schemeClr val="tx1"/>
                        </a:solidFill>
                        <a:effectLst/>
                        <a:latin typeface="Arial" pitchFamily="34" charset="0"/>
                        <a:ea typeface="Times New Roman" pitchFamily="18" charset="0"/>
                        <a:cs typeface="Lotus" pitchFamily="2" charset="-78"/>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Pct val="85000"/>
                        <a:buFontTx/>
                        <a:buNone/>
                        <a:tabLst/>
                      </a:pPr>
                      <a:endParaRPr kumimoji="0" lang="en-US" sz="20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304800">
                <a:tc>
                  <a:txBody>
                    <a:bodyPr/>
                    <a:lstStyle/>
                    <a:p>
                      <a:pPr marL="0" marR="0" lvl="0" indent="0" algn="ctr" defTabSz="914400" rtl="1" eaLnBrk="1" fontAlgn="base" latinLnBrk="0" hangingPunct="1">
                        <a:lnSpc>
                          <a:spcPct val="100000"/>
                        </a:lnSpc>
                        <a:spcBef>
                          <a:spcPct val="0"/>
                        </a:spcBef>
                        <a:spcAft>
                          <a:spcPct val="0"/>
                        </a:spcAft>
                        <a:buClrTx/>
                        <a:buSzPct val="85000"/>
                        <a:buFontTx/>
                        <a:buNone/>
                        <a:tabLst/>
                      </a:pPr>
                      <a:r>
                        <a:rPr kumimoji="0" lang="ar-SA" sz="2000" b="1" i="0" u="none" strike="noStrike" cap="none" normalizeH="0" baseline="0" smtClean="0">
                          <a:ln>
                            <a:noFill/>
                          </a:ln>
                          <a:solidFill>
                            <a:schemeClr val="tx1"/>
                          </a:solidFill>
                          <a:effectLst/>
                          <a:latin typeface="Times New Roman" pitchFamily="18" charset="0"/>
                          <a:ea typeface="Times New Roman" pitchFamily="18" charset="0"/>
                          <a:cs typeface="Lotus" pitchFamily="2" charset="-78"/>
                        </a:rPr>
                        <a:t>ملزومات</a:t>
                      </a:r>
                      <a:endParaRPr kumimoji="0" lang="ar-SA" sz="2000" b="1" i="0" u="none" strike="noStrike" cap="none" normalizeH="0" baseline="0" smtClean="0">
                        <a:ln>
                          <a:noFill/>
                        </a:ln>
                        <a:solidFill>
                          <a:schemeClr val="tx1"/>
                        </a:solidFill>
                        <a:effectLst/>
                        <a:latin typeface="Arial" pitchFamily="34" charset="0"/>
                        <a:ea typeface="Times New Roman" pitchFamily="18" charset="0"/>
                        <a:cs typeface="Lotus" pitchFamily="2" charset="-78"/>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Pct val="85000"/>
                        <a:buFontTx/>
                        <a:buNone/>
                        <a:tabLst/>
                      </a:pPr>
                      <a:endParaRPr kumimoji="0" lang="en-US" sz="20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0"/>
                        </a:spcBef>
                        <a:spcAft>
                          <a:spcPct val="0"/>
                        </a:spcAft>
                        <a:buClrTx/>
                        <a:buSzPct val="85000"/>
                        <a:buFontTx/>
                        <a:buNone/>
                        <a:tabLst/>
                      </a:pPr>
                      <a:r>
                        <a:rPr kumimoji="0" lang="ar-SA" sz="2000" b="1" i="0" u="none" strike="noStrike" cap="none" normalizeH="0" baseline="0" smtClean="0">
                          <a:ln>
                            <a:noFill/>
                          </a:ln>
                          <a:solidFill>
                            <a:schemeClr val="tx1"/>
                          </a:solidFill>
                          <a:effectLst/>
                          <a:latin typeface="Times New Roman" pitchFamily="18" charset="0"/>
                          <a:ea typeface="Times New Roman" pitchFamily="18" charset="0"/>
                          <a:cs typeface="Lotus" pitchFamily="2" charset="-78"/>
                        </a:rPr>
                        <a:t>50.000</a:t>
                      </a:r>
                      <a:endParaRPr kumimoji="0" lang="ar-SA" sz="2000" b="1" i="0" u="none" strike="noStrike" cap="none" normalizeH="0" baseline="0" smtClean="0">
                        <a:ln>
                          <a:noFill/>
                        </a:ln>
                        <a:solidFill>
                          <a:schemeClr val="tx1"/>
                        </a:solidFill>
                        <a:effectLst/>
                        <a:latin typeface="Arial" pitchFamily="34" charset="0"/>
                        <a:ea typeface="Times New Roman" pitchFamily="18" charset="0"/>
                        <a:cs typeface="Lotus" pitchFamily="2" charset="-78"/>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Pct val="85000"/>
                        <a:buFontTx/>
                        <a:buNone/>
                        <a:tabLst/>
                      </a:pPr>
                      <a:endParaRPr kumimoji="0" lang="en-US" sz="20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304800">
                <a:tc>
                  <a:txBody>
                    <a:bodyPr/>
                    <a:lstStyle/>
                    <a:p>
                      <a:pPr marL="0" marR="0" lvl="0" indent="0" algn="ctr" defTabSz="914400" rtl="1" eaLnBrk="1" fontAlgn="base" latinLnBrk="0" hangingPunct="1">
                        <a:lnSpc>
                          <a:spcPct val="100000"/>
                        </a:lnSpc>
                        <a:spcBef>
                          <a:spcPct val="0"/>
                        </a:spcBef>
                        <a:spcAft>
                          <a:spcPct val="0"/>
                        </a:spcAft>
                        <a:buClrTx/>
                        <a:buSzPct val="85000"/>
                        <a:buFontTx/>
                        <a:buNone/>
                        <a:tabLst/>
                      </a:pPr>
                      <a:r>
                        <a:rPr kumimoji="0" lang="ar-SA" sz="2000" b="1" i="0" u="none" strike="noStrike" cap="none" normalizeH="0" baseline="0" smtClean="0">
                          <a:ln>
                            <a:noFill/>
                          </a:ln>
                          <a:solidFill>
                            <a:schemeClr val="tx1"/>
                          </a:solidFill>
                          <a:effectLst/>
                          <a:latin typeface="Times New Roman" pitchFamily="18" charset="0"/>
                          <a:ea typeface="Times New Roman" pitchFamily="18" charset="0"/>
                          <a:cs typeface="Lotus" pitchFamily="2" charset="-78"/>
                        </a:rPr>
                        <a:t>اثاثه</a:t>
                      </a:r>
                      <a:endParaRPr kumimoji="0" lang="ar-SA" sz="2000" b="1" i="0" u="none" strike="noStrike" cap="none" normalizeH="0" baseline="0" smtClean="0">
                        <a:ln>
                          <a:noFill/>
                        </a:ln>
                        <a:solidFill>
                          <a:schemeClr val="tx1"/>
                        </a:solidFill>
                        <a:effectLst/>
                        <a:latin typeface="Arial" pitchFamily="34" charset="0"/>
                        <a:ea typeface="Times New Roman" pitchFamily="18" charset="0"/>
                        <a:cs typeface="Lotus" pitchFamily="2" charset="-78"/>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Pct val="85000"/>
                        <a:buFontTx/>
                        <a:buNone/>
                        <a:tabLst/>
                      </a:pPr>
                      <a:endParaRPr kumimoji="0" lang="en-US" sz="20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0"/>
                        </a:spcBef>
                        <a:spcAft>
                          <a:spcPct val="0"/>
                        </a:spcAft>
                        <a:buClrTx/>
                        <a:buSzPct val="85000"/>
                        <a:buFontTx/>
                        <a:buNone/>
                        <a:tabLst/>
                      </a:pPr>
                      <a:r>
                        <a:rPr kumimoji="0" lang="ar-SA" sz="2000" b="1" i="0" u="none" strike="noStrike" cap="none" normalizeH="0" baseline="0" smtClean="0">
                          <a:ln>
                            <a:noFill/>
                          </a:ln>
                          <a:solidFill>
                            <a:schemeClr val="tx1"/>
                          </a:solidFill>
                          <a:effectLst/>
                          <a:latin typeface="Times New Roman" pitchFamily="18" charset="0"/>
                          <a:ea typeface="Times New Roman" pitchFamily="18" charset="0"/>
                          <a:cs typeface="Lotus" pitchFamily="2" charset="-78"/>
                        </a:rPr>
                        <a:t>75.000</a:t>
                      </a:r>
                      <a:endParaRPr kumimoji="0" lang="ar-SA" sz="2000" b="1" i="0" u="none" strike="noStrike" cap="none" normalizeH="0" baseline="0" smtClean="0">
                        <a:ln>
                          <a:noFill/>
                        </a:ln>
                        <a:solidFill>
                          <a:schemeClr val="tx1"/>
                        </a:solidFill>
                        <a:effectLst/>
                        <a:latin typeface="Arial" pitchFamily="34" charset="0"/>
                        <a:ea typeface="Times New Roman" pitchFamily="18" charset="0"/>
                        <a:cs typeface="Lotus" pitchFamily="2" charset="-78"/>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Pct val="85000"/>
                        <a:buFontTx/>
                        <a:buNone/>
                        <a:tabLst/>
                      </a:pPr>
                      <a:endParaRPr kumimoji="0" lang="en-US" sz="20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304800">
                <a:tc>
                  <a:txBody>
                    <a:bodyPr/>
                    <a:lstStyle/>
                    <a:p>
                      <a:pPr marL="0" marR="0" lvl="0" indent="0" algn="ctr" defTabSz="914400" rtl="1" eaLnBrk="1" fontAlgn="base" latinLnBrk="0" hangingPunct="1">
                        <a:lnSpc>
                          <a:spcPct val="100000"/>
                        </a:lnSpc>
                        <a:spcBef>
                          <a:spcPct val="0"/>
                        </a:spcBef>
                        <a:spcAft>
                          <a:spcPct val="0"/>
                        </a:spcAft>
                        <a:buClrTx/>
                        <a:buSzPct val="85000"/>
                        <a:buFontTx/>
                        <a:buNone/>
                        <a:tabLst/>
                      </a:pPr>
                      <a:r>
                        <a:rPr kumimoji="0" lang="ar-SA" sz="1400" b="1" i="0" u="none" strike="noStrike" cap="none" normalizeH="0" baseline="0" smtClean="0">
                          <a:ln>
                            <a:noFill/>
                          </a:ln>
                          <a:solidFill>
                            <a:schemeClr val="tx1"/>
                          </a:solidFill>
                          <a:effectLst/>
                          <a:latin typeface="Times New Roman" pitchFamily="18" charset="0"/>
                          <a:ea typeface="Times New Roman" pitchFamily="18" charset="0"/>
                          <a:cs typeface="Lotus" pitchFamily="2" charset="-78"/>
                        </a:rPr>
                        <a:t>حساب‌هاي پرداخت</a:t>
                      </a:r>
                      <a:r>
                        <a:rPr kumimoji="0" lang="fa-IR" sz="1400" b="1" i="0" u="none" strike="noStrike" cap="none" normalizeH="0" baseline="0" smtClean="0">
                          <a:ln>
                            <a:noFill/>
                          </a:ln>
                          <a:solidFill>
                            <a:schemeClr val="tx1"/>
                          </a:solidFill>
                          <a:effectLst/>
                          <a:latin typeface="Times New Roman" pitchFamily="18" charset="0"/>
                          <a:ea typeface="Times New Roman" pitchFamily="18" charset="0"/>
                          <a:cs typeface="Lotus" pitchFamily="2" charset="-78"/>
                        </a:rPr>
                        <a:t>ن</a:t>
                      </a:r>
                      <a:r>
                        <a:rPr kumimoji="0" lang="ar-SA" sz="1400" b="1" i="0" u="none" strike="noStrike" cap="none" normalizeH="0" baseline="0" smtClean="0">
                          <a:ln>
                            <a:noFill/>
                          </a:ln>
                          <a:solidFill>
                            <a:schemeClr val="tx1"/>
                          </a:solidFill>
                          <a:effectLst/>
                          <a:latin typeface="Times New Roman" pitchFamily="18" charset="0"/>
                          <a:ea typeface="Times New Roman" pitchFamily="18" charset="0"/>
                          <a:cs typeface="Lotus" pitchFamily="2" charset="-78"/>
                        </a:rPr>
                        <a:t>ي</a:t>
                      </a:r>
                      <a:endParaRPr kumimoji="0" lang="ar-SA" sz="1400" b="1" i="0" u="none" strike="noStrike" cap="none" normalizeH="0" baseline="0" smtClean="0">
                        <a:ln>
                          <a:noFill/>
                        </a:ln>
                        <a:solidFill>
                          <a:schemeClr val="tx1"/>
                        </a:solidFill>
                        <a:effectLst/>
                        <a:latin typeface="Arial" pitchFamily="34" charset="0"/>
                        <a:ea typeface="Times New Roman" pitchFamily="18" charset="0"/>
                        <a:cs typeface="Lotus" pitchFamily="2" charset="-78"/>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Pct val="85000"/>
                        <a:buFontTx/>
                        <a:buNone/>
                        <a:tabLst/>
                      </a:pPr>
                      <a:endParaRPr kumimoji="0" lang="en-US" sz="20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Pct val="85000"/>
                        <a:buFontTx/>
                        <a:buNone/>
                        <a:tabLst/>
                      </a:pPr>
                      <a:endParaRPr kumimoji="0" lang="en-US" sz="20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0"/>
                        </a:spcBef>
                        <a:spcAft>
                          <a:spcPct val="0"/>
                        </a:spcAft>
                        <a:buClrTx/>
                        <a:buSzPct val="85000"/>
                        <a:buFontTx/>
                        <a:buNone/>
                        <a:tabLst/>
                      </a:pPr>
                      <a:r>
                        <a:rPr kumimoji="0" lang="ar-SA" sz="2000" b="1" i="0" u="none" strike="noStrike" cap="none" normalizeH="0" baseline="0" smtClean="0">
                          <a:ln>
                            <a:noFill/>
                          </a:ln>
                          <a:solidFill>
                            <a:schemeClr val="tx1"/>
                          </a:solidFill>
                          <a:effectLst/>
                          <a:latin typeface="Times New Roman" pitchFamily="18" charset="0"/>
                          <a:ea typeface="Times New Roman" pitchFamily="18" charset="0"/>
                          <a:cs typeface="Lotus" pitchFamily="2" charset="-78"/>
                        </a:rPr>
                        <a:t>25.000</a:t>
                      </a:r>
                      <a:endParaRPr kumimoji="0" lang="ar-SA" sz="2000" b="1" i="0" u="none" strike="noStrike" cap="none" normalizeH="0" baseline="0" smtClean="0">
                        <a:ln>
                          <a:noFill/>
                        </a:ln>
                        <a:solidFill>
                          <a:schemeClr val="tx1"/>
                        </a:solidFill>
                        <a:effectLst/>
                        <a:latin typeface="Arial" pitchFamily="34" charset="0"/>
                        <a:ea typeface="Times New Roman" pitchFamily="18" charset="0"/>
                        <a:cs typeface="Lotus" pitchFamily="2" charset="-78"/>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304800">
                <a:tc>
                  <a:txBody>
                    <a:bodyPr/>
                    <a:lstStyle/>
                    <a:p>
                      <a:pPr marL="0" marR="0" lvl="0" indent="0" algn="ctr" defTabSz="914400" rtl="1" eaLnBrk="1" fontAlgn="base" latinLnBrk="0" hangingPunct="1">
                        <a:lnSpc>
                          <a:spcPct val="100000"/>
                        </a:lnSpc>
                        <a:spcBef>
                          <a:spcPct val="0"/>
                        </a:spcBef>
                        <a:spcAft>
                          <a:spcPct val="0"/>
                        </a:spcAft>
                        <a:buClrTx/>
                        <a:buSzPct val="85000"/>
                        <a:buFontTx/>
                        <a:buNone/>
                        <a:tabLst/>
                      </a:pPr>
                      <a:r>
                        <a:rPr kumimoji="0" lang="ar-SA" sz="2000" b="1" i="0" u="none" strike="noStrike" cap="none" normalizeH="0" baseline="0" smtClean="0">
                          <a:ln>
                            <a:noFill/>
                          </a:ln>
                          <a:solidFill>
                            <a:schemeClr val="tx1"/>
                          </a:solidFill>
                          <a:effectLst/>
                          <a:latin typeface="Times New Roman" pitchFamily="18" charset="0"/>
                          <a:ea typeface="Times New Roman" pitchFamily="18" charset="0"/>
                          <a:cs typeface="Lotus" pitchFamily="2" charset="-78"/>
                        </a:rPr>
                        <a:t>سرمايه</a:t>
                      </a:r>
                      <a:endParaRPr kumimoji="0" lang="ar-SA" sz="2000" b="1" i="0" u="none" strike="noStrike" cap="none" normalizeH="0" baseline="0" smtClean="0">
                        <a:ln>
                          <a:noFill/>
                        </a:ln>
                        <a:solidFill>
                          <a:schemeClr val="tx1"/>
                        </a:solidFill>
                        <a:effectLst/>
                        <a:latin typeface="Arial" pitchFamily="34" charset="0"/>
                        <a:ea typeface="Times New Roman" pitchFamily="18" charset="0"/>
                        <a:cs typeface="Lotus" pitchFamily="2" charset="-78"/>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Pct val="85000"/>
                        <a:buFontTx/>
                        <a:buNone/>
                        <a:tabLst/>
                      </a:pPr>
                      <a:endParaRPr kumimoji="0" lang="en-US" sz="20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Pct val="85000"/>
                        <a:buFontTx/>
                        <a:buNone/>
                        <a:tabLst/>
                      </a:pPr>
                      <a:endParaRPr kumimoji="0" lang="en-US" sz="20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0"/>
                        </a:spcBef>
                        <a:spcAft>
                          <a:spcPct val="0"/>
                        </a:spcAft>
                        <a:buClrTx/>
                        <a:buSzPct val="85000"/>
                        <a:buFontTx/>
                        <a:buNone/>
                        <a:tabLst/>
                      </a:pPr>
                      <a:r>
                        <a:rPr kumimoji="0" lang="ar-SA" sz="2000" b="1" i="0" u="none" strike="noStrike" cap="none" normalizeH="0" baseline="0" smtClean="0">
                          <a:ln>
                            <a:noFill/>
                          </a:ln>
                          <a:solidFill>
                            <a:schemeClr val="tx1"/>
                          </a:solidFill>
                          <a:effectLst/>
                          <a:latin typeface="Times New Roman" pitchFamily="18" charset="0"/>
                          <a:ea typeface="Times New Roman" pitchFamily="18" charset="0"/>
                          <a:cs typeface="Lotus" pitchFamily="2" charset="-78"/>
                        </a:rPr>
                        <a:t>480.000</a:t>
                      </a:r>
                      <a:endParaRPr kumimoji="0" lang="ar-SA" sz="2000" b="1" i="0" u="none" strike="noStrike" cap="none" normalizeH="0" baseline="0" smtClean="0">
                        <a:ln>
                          <a:noFill/>
                        </a:ln>
                        <a:solidFill>
                          <a:schemeClr val="tx1"/>
                        </a:solidFill>
                        <a:effectLst/>
                        <a:latin typeface="Arial" pitchFamily="34" charset="0"/>
                        <a:ea typeface="Times New Roman" pitchFamily="18" charset="0"/>
                        <a:cs typeface="Lotus" pitchFamily="2" charset="-78"/>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304800">
                <a:tc>
                  <a:txBody>
                    <a:bodyPr/>
                    <a:lstStyle/>
                    <a:p>
                      <a:pPr marL="0" marR="0" lvl="0" indent="0" algn="ctr" defTabSz="914400" rtl="1" eaLnBrk="1" fontAlgn="base" latinLnBrk="0" hangingPunct="1">
                        <a:lnSpc>
                          <a:spcPct val="100000"/>
                        </a:lnSpc>
                        <a:spcBef>
                          <a:spcPct val="0"/>
                        </a:spcBef>
                        <a:spcAft>
                          <a:spcPct val="0"/>
                        </a:spcAft>
                        <a:buClrTx/>
                        <a:buSzPct val="85000"/>
                        <a:buFontTx/>
                        <a:buNone/>
                        <a:tabLst/>
                      </a:pPr>
                      <a:r>
                        <a:rPr kumimoji="0" lang="ar-SA" sz="2000" b="1" i="0" u="none" strike="noStrike" cap="none" normalizeH="0" baseline="0" smtClean="0">
                          <a:ln>
                            <a:noFill/>
                          </a:ln>
                          <a:solidFill>
                            <a:schemeClr val="tx1"/>
                          </a:solidFill>
                          <a:effectLst/>
                          <a:latin typeface="Times New Roman" pitchFamily="18" charset="0"/>
                          <a:ea typeface="Times New Roman" pitchFamily="18" charset="0"/>
                          <a:cs typeface="Lotus" pitchFamily="2" charset="-78"/>
                        </a:rPr>
                        <a:t>برداشت</a:t>
                      </a:r>
                      <a:endParaRPr kumimoji="0" lang="ar-SA" sz="2000" b="1" i="0" u="none" strike="noStrike" cap="none" normalizeH="0" baseline="0" smtClean="0">
                        <a:ln>
                          <a:noFill/>
                        </a:ln>
                        <a:solidFill>
                          <a:schemeClr val="tx1"/>
                        </a:solidFill>
                        <a:effectLst/>
                        <a:latin typeface="Arial" pitchFamily="34" charset="0"/>
                        <a:ea typeface="Times New Roman" pitchFamily="18" charset="0"/>
                        <a:cs typeface="Lotus" pitchFamily="2" charset="-78"/>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Pct val="85000"/>
                        <a:buFontTx/>
                        <a:buNone/>
                        <a:tabLst/>
                      </a:pPr>
                      <a:endParaRPr kumimoji="0" lang="en-US" sz="20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0"/>
                        </a:spcBef>
                        <a:spcAft>
                          <a:spcPct val="0"/>
                        </a:spcAft>
                        <a:buClrTx/>
                        <a:buSzPct val="85000"/>
                        <a:buFontTx/>
                        <a:buNone/>
                        <a:tabLst/>
                      </a:pPr>
                      <a:r>
                        <a:rPr kumimoji="0" lang="ar-SA" sz="2000" b="1" i="0" u="none" strike="noStrike" cap="none" normalizeH="0" baseline="0" smtClean="0">
                          <a:ln>
                            <a:noFill/>
                          </a:ln>
                          <a:solidFill>
                            <a:schemeClr val="tx1"/>
                          </a:solidFill>
                          <a:effectLst/>
                          <a:latin typeface="Times New Roman" pitchFamily="18" charset="0"/>
                          <a:ea typeface="Times New Roman" pitchFamily="18" charset="0"/>
                          <a:cs typeface="Lotus" pitchFamily="2" charset="-78"/>
                        </a:rPr>
                        <a:t>30.000</a:t>
                      </a:r>
                      <a:endParaRPr kumimoji="0" lang="ar-SA" sz="2000" b="1" i="0" u="none" strike="noStrike" cap="none" normalizeH="0" baseline="0" smtClean="0">
                        <a:ln>
                          <a:noFill/>
                        </a:ln>
                        <a:solidFill>
                          <a:schemeClr val="tx1"/>
                        </a:solidFill>
                        <a:effectLst/>
                        <a:latin typeface="Arial" pitchFamily="34" charset="0"/>
                        <a:ea typeface="Times New Roman" pitchFamily="18" charset="0"/>
                        <a:cs typeface="Lotus" pitchFamily="2" charset="-78"/>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Pct val="85000"/>
                        <a:buFontTx/>
                        <a:buNone/>
                        <a:tabLst/>
                      </a:pPr>
                      <a:endParaRPr kumimoji="0" lang="en-US" sz="20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304800">
                <a:tc>
                  <a:txBody>
                    <a:bodyPr/>
                    <a:lstStyle/>
                    <a:p>
                      <a:pPr marL="0" marR="0" lvl="0" indent="0" algn="ctr" defTabSz="914400" rtl="1" eaLnBrk="1" fontAlgn="base" latinLnBrk="0" hangingPunct="1">
                        <a:lnSpc>
                          <a:spcPct val="100000"/>
                        </a:lnSpc>
                        <a:spcBef>
                          <a:spcPct val="0"/>
                        </a:spcBef>
                        <a:spcAft>
                          <a:spcPct val="0"/>
                        </a:spcAft>
                        <a:buClrTx/>
                        <a:buSzPct val="85000"/>
                        <a:buFontTx/>
                        <a:buNone/>
                        <a:tabLst/>
                      </a:pPr>
                      <a:r>
                        <a:rPr kumimoji="0" lang="ar-SA" sz="2000" b="1" i="0" u="none" strike="noStrike" cap="none" normalizeH="0" baseline="0" smtClean="0">
                          <a:ln>
                            <a:noFill/>
                          </a:ln>
                          <a:solidFill>
                            <a:schemeClr val="tx1"/>
                          </a:solidFill>
                          <a:effectLst/>
                          <a:latin typeface="Times New Roman" pitchFamily="18" charset="0"/>
                          <a:ea typeface="Times New Roman" pitchFamily="18" charset="0"/>
                          <a:cs typeface="Lotus" pitchFamily="2" charset="-78"/>
                        </a:rPr>
                        <a:t>درآمد</a:t>
                      </a:r>
                      <a:endParaRPr kumimoji="0" lang="ar-SA" sz="2000" b="1" i="0" u="none" strike="noStrike" cap="none" normalizeH="0" baseline="0" smtClean="0">
                        <a:ln>
                          <a:noFill/>
                        </a:ln>
                        <a:solidFill>
                          <a:schemeClr val="tx1"/>
                        </a:solidFill>
                        <a:effectLst/>
                        <a:latin typeface="Arial" pitchFamily="34" charset="0"/>
                        <a:ea typeface="Times New Roman" pitchFamily="18" charset="0"/>
                        <a:cs typeface="Lotus" pitchFamily="2" charset="-78"/>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Pct val="85000"/>
                        <a:buFontTx/>
                        <a:buNone/>
                        <a:tabLst/>
                      </a:pPr>
                      <a:endParaRPr kumimoji="0" lang="en-US" sz="20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Pct val="85000"/>
                        <a:buFontTx/>
                        <a:buNone/>
                        <a:tabLst/>
                      </a:pPr>
                      <a:endParaRPr kumimoji="0" lang="en-US" sz="20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0"/>
                        </a:spcBef>
                        <a:spcAft>
                          <a:spcPct val="0"/>
                        </a:spcAft>
                        <a:buClrTx/>
                        <a:buSzPct val="85000"/>
                        <a:buFontTx/>
                        <a:buNone/>
                        <a:tabLst/>
                      </a:pPr>
                      <a:r>
                        <a:rPr kumimoji="0" lang="ar-SA" sz="2000" b="1" i="0" u="none" strike="noStrike" cap="none" normalizeH="0" baseline="0" smtClean="0">
                          <a:ln>
                            <a:noFill/>
                          </a:ln>
                          <a:solidFill>
                            <a:schemeClr val="tx1"/>
                          </a:solidFill>
                          <a:effectLst/>
                          <a:latin typeface="Times New Roman" pitchFamily="18" charset="0"/>
                          <a:ea typeface="Times New Roman" pitchFamily="18" charset="0"/>
                          <a:cs typeface="Lotus" pitchFamily="2" charset="-78"/>
                        </a:rPr>
                        <a:t>300.000</a:t>
                      </a:r>
                      <a:endParaRPr kumimoji="0" lang="ar-SA" sz="2000" b="1" i="0" u="none" strike="noStrike" cap="none" normalizeH="0" baseline="0" smtClean="0">
                        <a:ln>
                          <a:noFill/>
                        </a:ln>
                        <a:solidFill>
                          <a:schemeClr val="tx1"/>
                        </a:solidFill>
                        <a:effectLst/>
                        <a:latin typeface="Arial" pitchFamily="34" charset="0"/>
                        <a:ea typeface="Times New Roman" pitchFamily="18" charset="0"/>
                        <a:cs typeface="Lotus" pitchFamily="2" charset="-78"/>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r h="304800">
                <a:tc>
                  <a:txBody>
                    <a:bodyPr/>
                    <a:lstStyle/>
                    <a:p>
                      <a:pPr marL="0" marR="0" lvl="0" indent="0" algn="ctr" defTabSz="914400" rtl="1" eaLnBrk="1" fontAlgn="base" latinLnBrk="0" hangingPunct="1">
                        <a:lnSpc>
                          <a:spcPct val="100000"/>
                        </a:lnSpc>
                        <a:spcBef>
                          <a:spcPct val="0"/>
                        </a:spcBef>
                        <a:spcAft>
                          <a:spcPct val="0"/>
                        </a:spcAft>
                        <a:buClrTx/>
                        <a:buSzPct val="85000"/>
                        <a:buFontTx/>
                        <a:buNone/>
                        <a:tabLst/>
                      </a:pPr>
                      <a:r>
                        <a:rPr kumimoji="0" lang="ar-SA" sz="2000" b="1" i="0" u="none" strike="noStrike" cap="none" normalizeH="0" baseline="0" smtClean="0">
                          <a:ln>
                            <a:noFill/>
                          </a:ln>
                          <a:solidFill>
                            <a:schemeClr val="tx1"/>
                          </a:solidFill>
                          <a:effectLst/>
                          <a:latin typeface="Times New Roman" pitchFamily="18" charset="0"/>
                          <a:ea typeface="Times New Roman" pitchFamily="18" charset="0"/>
                          <a:cs typeface="Lotus" pitchFamily="2" charset="-78"/>
                        </a:rPr>
                        <a:t>هزينه </a:t>
                      </a:r>
                      <a:r>
                        <a:rPr kumimoji="0" lang="fa-IR" sz="2000" b="1" i="0" u="none" strike="noStrike" cap="none" normalizeH="0" baseline="0" smtClean="0">
                          <a:ln>
                            <a:noFill/>
                          </a:ln>
                          <a:solidFill>
                            <a:schemeClr val="tx1"/>
                          </a:solidFill>
                          <a:effectLst/>
                          <a:latin typeface="Times New Roman" pitchFamily="18" charset="0"/>
                          <a:ea typeface="Times New Roman" pitchFamily="18" charset="0"/>
                          <a:cs typeface="Lotus" pitchFamily="2" charset="-78"/>
                        </a:rPr>
                        <a:t>حق</a:t>
                      </a:r>
                      <a:r>
                        <a:rPr kumimoji="0" lang="ar-SA" sz="2000" b="1" i="0" u="none" strike="noStrike" cap="none" normalizeH="0" baseline="0" smtClean="0">
                          <a:ln>
                            <a:noFill/>
                          </a:ln>
                          <a:solidFill>
                            <a:schemeClr val="tx1"/>
                          </a:solidFill>
                          <a:effectLst/>
                          <a:latin typeface="Times New Roman" pitchFamily="18" charset="0"/>
                          <a:ea typeface="Times New Roman" pitchFamily="18" charset="0"/>
                          <a:cs typeface="Lotus" pitchFamily="2" charset="-78"/>
                        </a:rPr>
                        <a:t>و</a:t>
                      </a:r>
                      <a:r>
                        <a:rPr kumimoji="0" lang="fa-IR" sz="2000" b="1" i="0" u="none" strike="noStrike" cap="none" normalizeH="0" baseline="0" smtClean="0">
                          <a:ln>
                            <a:noFill/>
                          </a:ln>
                          <a:solidFill>
                            <a:schemeClr val="tx1"/>
                          </a:solidFill>
                          <a:effectLst/>
                          <a:latin typeface="Times New Roman" pitchFamily="18" charset="0"/>
                          <a:ea typeface="Times New Roman" pitchFamily="18" charset="0"/>
                          <a:cs typeface="Lotus" pitchFamily="2" charset="-78"/>
                        </a:rPr>
                        <a:t>ق</a:t>
                      </a:r>
                      <a:endParaRPr kumimoji="0" lang="ar-SA" sz="2000" b="1" i="0" u="none" strike="noStrike" cap="none" normalizeH="0" baseline="0" smtClean="0">
                        <a:ln>
                          <a:noFill/>
                        </a:ln>
                        <a:solidFill>
                          <a:schemeClr val="tx1"/>
                        </a:solidFill>
                        <a:effectLst/>
                        <a:latin typeface="Arial" pitchFamily="34" charset="0"/>
                        <a:ea typeface="Times New Roman" pitchFamily="18" charset="0"/>
                        <a:cs typeface="Lotus" pitchFamily="2" charset="-78"/>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Pct val="85000"/>
                        <a:buFontTx/>
                        <a:buNone/>
                        <a:tabLst/>
                      </a:pPr>
                      <a:endParaRPr kumimoji="0" lang="en-US" sz="20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0"/>
                        </a:spcBef>
                        <a:spcAft>
                          <a:spcPct val="0"/>
                        </a:spcAft>
                        <a:buClrTx/>
                        <a:buSzPct val="85000"/>
                        <a:buFontTx/>
                        <a:buNone/>
                        <a:tabLst/>
                      </a:pPr>
                      <a:r>
                        <a:rPr kumimoji="0" lang="ar-SA" sz="2000" b="1" i="0" u="none" strike="noStrike" cap="none" normalizeH="0" baseline="0" smtClean="0">
                          <a:ln>
                            <a:noFill/>
                          </a:ln>
                          <a:solidFill>
                            <a:schemeClr val="tx1"/>
                          </a:solidFill>
                          <a:effectLst/>
                          <a:latin typeface="Times New Roman" pitchFamily="18" charset="0"/>
                          <a:ea typeface="Times New Roman" pitchFamily="18" charset="0"/>
                          <a:cs typeface="Lotus" pitchFamily="2" charset="-78"/>
                        </a:rPr>
                        <a:t>150.000</a:t>
                      </a:r>
                      <a:endParaRPr kumimoji="0" lang="ar-SA" sz="2000" b="1" i="0" u="none" strike="noStrike" cap="none" normalizeH="0" baseline="0" smtClean="0">
                        <a:ln>
                          <a:noFill/>
                        </a:ln>
                        <a:solidFill>
                          <a:schemeClr val="tx1"/>
                        </a:solidFill>
                        <a:effectLst/>
                        <a:latin typeface="Arial" pitchFamily="34" charset="0"/>
                        <a:ea typeface="Times New Roman" pitchFamily="18" charset="0"/>
                        <a:cs typeface="Lotus" pitchFamily="2" charset="-78"/>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Pct val="85000"/>
                        <a:buFontTx/>
                        <a:buNone/>
                        <a:tabLst/>
                      </a:pPr>
                      <a:endParaRPr kumimoji="0" lang="en-US" sz="20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8"/>
                  </a:ext>
                </a:extLst>
              </a:tr>
              <a:tr h="304800">
                <a:tc>
                  <a:txBody>
                    <a:bodyPr/>
                    <a:lstStyle/>
                    <a:p>
                      <a:pPr marL="0" marR="0" lvl="0" indent="0" algn="ctr" defTabSz="914400" rtl="1" eaLnBrk="1" fontAlgn="base" latinLnBrk="0" hangingPunct="1">
                        <a:lnSpc>
                          <a:spcPct val="100000"/>
                        </a:lnSpc>
                        <a:spcBef>
                          <a:spcPct val="0"/>
                        </a:spcBef>
                        <a:spcAft>
                          <a:spcPct val="0"/>
                        </a:spcAft>
                        <a:buClrTx/>
                        <a:buSzPct val="85000"/>
                        <a:buFontTx/>
                        <a:buNone/>
                        <a:tabLst/>
                      </a:pPr>
                      <a:r>
                        <a:rPr kumimoji="0" lang="ar-SA" sz="2000" b="1" i="0" u="none" strike="noStrike" cap="none" normalizeH="0" baseline="0" smtClean="0">
                          <a:ln>
                            <a:noFill/>
                          </a:ln>
                          <a:solidFill>
                            <a:schemeClr val="tx1"/>
                          </a:solidFill>
                          <a:effectLst/>
                          <a:latin typeface="Times New Roman" pitchFamily="18" charset="0"/>
                          <a:ea typeface="Times New Roman" pitchFamily="18" charset="0"/>
                          <a:cs typeface="Lotus" pitchFamily="2" charset="-78"/>
                        </a:rPr>
                        <a:t>جمع</a:t>
                      </a:r>
                      <a:endParaRPr kumimoji="0" lang="ar-SA" sz="2000" b="1" i="0" u="none" strike="noStrike" cap="none" normalizeH="0" baseline="0" smtClean="0">
                        <a:ln>
                          <a:noFill/>
                        </a:ln>
                        <a:solidFill>
                          <a:schemeClr val="tx1"/>
                        </a:solidFill>
                        <a:effectLst/>
                        <a:latin typeface="Arial" pitchFamily="34" charset="0"/>
                        <a:ea typeface="Times New Roman" pitchFamily="18" charset="0"/>
                        <a:cs typeface="Lotus" pitchFamily="2" charset="-78"/>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Pct val="85000"/>
                        <a:buFontTx/>
                        <a:buNone/>
                        <a:tabLst/>
                      </a:pPr>
                      <a:endParaRPr kumimoji="0" lang="en-US" sz="20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0"/>
                        </a:spcBef>
                        <a:spcAft>
                          <a:spcPct val="0"/>
                        </a:spcAft>
                        <a:buClrTx/>
                        <a:buSzPct val="85000"/>
                        <a:buFontTx/>
                        <a:buNone/>
                        <a:tabLst/>
                      </a:pPr>
                      <a:r>
                        <a:rPr kumimoji="0" lang="ar-SA" sz="2000" b="1" i="0" u="none" strike="noStrike" cap="none" normalizeH="0" baseline="0" smtClean="0">
                          <a:ln>
                            <a:noFill/>
                          </a:ln>
                          <a:solidFill>
                            <a:schemeClr val="tx1"/>
                          </a:solidFill>
                          <a:effectLst/>
                          <a:latin typeface="Times New Roman" pitchFamily="18" charset="0"/>
                          <a:ea typeface="Times New Roman" pitchFamily="18" charset="0"/>
                          <a:cs typeface="Lotus" pitchFamily="2" charset="-78"/>
                        </a:rPr>
                        <a:t>805.000</a:t>
                      </a:r>
                      <a:endParaRPr kumimoji="0" lang="ar-SA" sz="2000" b="1" i="0" u="none" strike="noStrike" cap="none" normalizeH="0" baseline="0" smtClean="0">
                        <a:ln>
                          <a:noFill/>
                        </a:ln>
                        <a:solidFill>
                          <a:schemeClr val="tx1"/>
                        </a:solidFill>
                        <a:effectLst/>
                        <a:latin typeface="Arial" pitchFamily="34" charset="0"/>
                        <a:ea typeface="Times New Roman" pitchFamily="18" charset="0"/>
                        <a:cs typeface="Lotus" pitchFamily="2" charset="-78"/>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0"/>
                        </a:spcBef>
                        <a:spcAft>
                          <a:spcPct val="0"/>
                        </a:spcAft>
                        <a:buClrTx/>
                        <a:buSzPct val="85000"/>
                        <a:buFontTx/>
                        <a:buNone/>
                        <a:tabLst/>
                      </a:pPr>
                      <a:r>
                        <a:rPr kumimoji="0" lang="ar-SA" sz="2000" b="1" i="0" u="none" strike="noStrike" cap="none" normalizeH="0" baseline="0" smtClean="0">
                          <a:ln>
                            <a:noFill/>
                          </a:ln>
                          <a:solidFill>
                            <a:schemeClr val="tx1"/>
                          </a:solidFill>
                          <a:effectLst/>
                          <a:latin typeface="Times New Roman" pitchFamily="18" charset="0"/>
                          <a:ea typeface="Times New Roman" pitchFamily="18" charset="0"/>
                          <a:cs typeface="Lotus" pitchFamily="2" charset="-78"/>
                        </a:rPr>
                        <a:t>805.000</a:t>
                      </a:r>
                      <a:endParaRPr kumimoji="0" lang="ar-SA" sz="2000" b="1" i="0" u="none" strike="noStrike" cap="none" normalizeH="0" baseline="0" smtClean="0">
                        <a:ln>
                          <a:noFill/>
                        </a:ln>
                        <a:solidFill>
                          <a:schemeClr val="tx1"/>
                        </a:solidFill>
                        <a:effectLst/>
                        <a:latin typeface="Arial" pitchFamily="34" charset="0"/>
                        <a:ea typeface="Times New Roman" pitchFamily="18" charset="0"/>
                        <a:cs typeface="Lotus" pitchFamily="2" charset="-78"/>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9"/>
                  </a:ext>
                </a:extLst>
              </a:tr>
            </a:tbl>
          </a:graphicData>
        </a:graphic>
      </p:graphicFrame>
      <p:sp>
        <p:nvSpPr>
          <p:cNvPr id="331837" name="Rectangle 61"/>
          <p:cNvSpPr>
            <a:spLocks noChangeArrowheads="1"/>
          </p:cNvSpPr>
          <p:nvPr/>
        </p:nvSpPr>
        <p:spPr bwMode="auto">
          <a:xfrm>
            <a:off x="3419475" y="260350"/>
            <a:ext cx="2836863" cy="1006475"/>
          </a:xfrm>
          <a:prstGeom prst="rect">
            <a:avLst/>
          </a:prstGeom>
          <a:noFill/>
          <a:ln w="9525">
            <a:noFill/>
            <a:miter lim="800000"/>
            <a:headEnd/>
            <a:tailEnd/>
          </a:ln>
          <a:effectLst/>
        </p:spPr>
        <p:txBody>
          <a:bodyPr>
            <a:spAutoFit/>
          </a:bodyPr>
          <a:lstStyle/>
          <a:p>
            <a:pPr algn="ctr"/>
            <a:r>
              <a:rPr lang="fa-IR" sz="2000">
                <a:solidFill>
                  <a:schemeClr val="tx2"/>
                </a:solidFill>
                <a:cs typeface="Zar" pitchFamily="2" charset="-78"/>
              </a:rPr>
              <a:t>تعميرگاه آلفا</a:t>
            </a:r>
          </a:p>
          <a:p>
            <a:pPr algn="ctr"/>
            <a:r>
              <a:rPr lang="fa-IR" sz="2000">
                <a:solidFill>
                  <a:schemeClr val="tx2"/>
                </a:solidFill>
                <a:cs typeface="Zar" pitchFamily="2" charset="-78"/>
              </a:rPr>
              <a:t>ترازآزمايشي</a:t>
            </a:r>
            <a:r>
              <a:rPr lang="fa-IR" sz="3200">
                <a:solidFill>
                  <a:schemeClr val="tx2"/>
                </a:solidFill>
                <a:cs typeface="Zar" pitchFamily="2" charset="-78"/>
              </a:rPr>
              <a:t/>
            </a:r>
            <a:br>
              <a:rPr lang="fa-IR" sz="3200">
                <a:solidFill>
                  <a:schemeClr val="tx2"/>
                </a:solidFill>
                <a:cs typeface="Zar" pitchFamily="2" charset="-78"/>
              </a:rPr>
            </a:br>
            <a:r>
              <a:rPr lang="fa-IR" sz="2000">
                <a:solidFill>
                  <a:schemeClr val="tx2"/>
                </a:solidFill>
                <a:cs typeface="Zar" pitchFamily="2" charset="-78"/>
              </a:rPr>
              <a:t>20/12/</a:t>
            </a:r>
            <a:r>
              <a:rPr lang="en-US" sz="2000">
                <a:solidFill>
                  <a:schemeClr val="tx2"/>
                </a:solidFill>
                <a:cs typeface="Zar" pitchFamily="2" charset="-78"/>
              </a:rPr>
              <a:t>XX</a:t>
            </a:r>
            <a:r>
              <a:rPr lang="fa-IR" sz="2000">
                <a:solidFill>
                  <a:schemeClr val="tx2"/>
                </a:solidFill>
                <a:cs typeface="Zar" pitchFamily="2" charset="-78"/>
              </a:rPr>
              <a:t>13</a:t>
            </a:r>
            <a:endParaRPr lang="en-US" sz="2000">
              <a:solidFill>
                <a:schemeClr val="tx2"/>
              </a:solidFill>
              <a:cs typeface="Zar" pitchFamily="2" charset="-78"/>
            </a:endParaRPr>
          </a:p>
        </p:txBody>
      </p:sp>
      <p:sp>
        <p:nvSpPr>
          <p:cNvPr id="4" name="Footer Placeholder 3"/>
          <p:cNvSpPr>
            <a:spLocks noGrp="1"/>
          </p:cNvSpPr>
          <p:nvPr>
            <p:ph type="ftr" sz="quarter" idx="11"/>
          </p:nvPr>
        </p:nvSpPr>
        <p:spPr/>
        <p:txBody>
          <a:bodyPr/>
          <a:lstStyle/>
          <a:p>
            <a:endParaRPr kumimoji="0" lang="en-US" dirty="0"/>
          </a:p>
        </p:txBody>
      </p:sp>
    </p:spTree>
  </p:cSld>
  <p:clrMapOvr>
    <a:masterClrMapping/>
  </p:clrMapOvr>
  <p:timing>
    <p:tnLst>
      <p:par>
        <p:cTn id="1" dur="indefinite" restart="never" nodeType="tmRoot"/>
      </p:par>
    </p:tnLst>
  </p:timing>
</p:sld>
</file>

<file path=ppt/slides/slide16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32802" name="Rectangle 2"/>
          <p:cNvSpPr>
            <a:spLocks noChangeArrowheads="1"/>
          </p:cNvSpPr>
          <p:nvPr/>
        </p:nvSpPr>
        <p:spPr bwMode="auto">
          <a:xfrm>
            <a:off x="323850" y="2103438"/>
            <a:ext cx="8629650" cy="2654300"/>
          </a:xfrm>
          <a:prstGeom prst="rect">
            <a:avLst/>
          </a:prstGeom>
          <a:noFill/>
          <a:ln w="9525">
            <a:noFill/>
            <a:miter lim="800000"/>
            <a:headEnd/>
            <a:tailEnd/>
          </a:ln>
          <a:effectLst/>
        </p:spPr>
        <p:txBody>
          <a:bodyPr anchor="ctr">
            <a:spAutoFit/>
          </a:bodyPr>
          <a:lstStyle/>
          <a:p>
            <a:pPr indent="252413" eaLnBrk="1" hangingPunct="1"/>
            <a:r>
              <a:rPr lang="ar-SA" sz="2800">
                <a:cs typeface="Zar" pitchFamily="2" charset="-78"/>
              </a:rPr>
              <a:t>الف – اشتباهاتي كه موجب عدم توازن ستون</a:t>
            </a:r>
            <a:r>
              <a:rPr lang="ar-SA" sz="2800">
                <a:cs typeface="Arial" pitchFamily="34" charset="0"/>
              </a:rPr>
              <a:t>‌</a:t>
            </a:r>
            <a:r>
              <a:rPr lang="ar-SA" sz="2800">
                <a:cs typeface="Zar" pitchFamily="2" charset="-78"/>
              </a:rPr>
              <a:t>هاي تراز آزمايشي مي</a:t>
            </a:r>
            <a:r>
              <a:rPr lang="ar-SA" sz="2800">
                <a:cs typeface="Arial" pitchFamily="34" charset="0"/>
              </a:rPr>
              <a:t>‌</a:t>
            </a:r>
            <a:r>
              <a:rPr lang="ar-SA" sz="2800">
                <a:cs typeface="Zar" pitchFamily="2" charset="-78"/>
              </a:rPr>
              <a:t>شوند.</a:t>
            </a:r>
            <a:endParaRPr lang="en-US" sz="2800">
              <a:cs typeface="Zar" pitchFamily="2" charset="-78"/>
            </a:endParaRPr>
          </a:p>
          <a:p>
            <a:pPr indent="252413" eaLnBrk="1" hangingPunct="1"/>
            <a:r>
              <a:rPr lang="ar-SA" sz="2800">
                <a:cs typeface="Zar" pitchFamily="2" charset="-78"/>
              </a:rPr>
              <a:t>1- اشتباه در نقل اعداد از دفتر روزنامه به كل</a:t>
            </a:r>
            <a:endParaRPr lang="en-US" sz="2800">
              <a:cs typeface="Zar" pitchFamily="2" charset="-78"/>
            </a:endParaRPr>
          </a:p>
          <a:p>
            <a:pPr indent="252413" eaLnBrk="1" hangingPunct="1"/>
            <a:r>
              <a:rPr lang="ar-SA" sz="2800">
                <a:cs typeface="Zar" pitchFamily="2" charset="-78"/>
              </a:rPr>
              <a:t>2- ثبت مبلغي در بدهكار حساب به جاي بستانكار و بالعكس</a:t>
            </a:r>
            <a:endParaRPr lang="en-US" sz="2800">
              <a:cs typeface="Zar" pitchFamily="2" charset="-78"/>
            </a:endParaRPr>
          </a:p>
          <a:p>
            <a:pPr indent="252413" eaLnBrk="1" hangingPunct="1"/>
            <a:r>
              <a:rPr lang="ar-SA" sz="2800">
                <a:cs typeface="Zar" pitchFamily="2" charset="-78"/>
              </a:rPr>
              <a:t>3- اشتباه در مانده</a:t>
            </a:r>
            <a:r>
              <a:rPr lang="ar-SA" sz="2800">
                <a:cs typeface="Arial" pitchFamily="34" charset="0"/>
              </a:rPr>
              <a:t>‌</a:t>
            </a:r>
            <a:r>
              <a:rPr lang="ar-SA" sz="2800">
                <a:cs typeface="Zar" pitchFamily="2" charset="-78"/>
              </a:rPr>
              <a:t>گيري حساب</a:t>
            </a:r>
            <a:r>
              <a:rPr lang="ar-SA" sz="2800">
                <a:cs typeface="Arial" pitchFamily="34" charset="0"/>
              </a:rPr>
              <a:t>‌</a:t>
            </a:r>
            <a:r>
              <a:rPr lang="ar-SA" sz="2800">
                <a:cs typeface="Zar" pitchFamily="2" charset="-78"/>
              </a:rPr>
              <a:t>ها</a:t>
            </a:r>
            <a:endParaRPr lang="en-US" sz="2800">
              <a:cs typeface="Zar" pitchFamily="2" charset="-78"/>
            </a:endParaRPr>
          </a:p>
          <a:p>
            <a:pPr indent="252413" eaLnBrk="1" hangingPunct="1"/>
            <a:r>
              <a:rPr lang="ar-SA" sz="2800">
                <a:cs typeface="Zar" pitchFamily="2" charset="-78"/>
              </a:rPr>
              <a:t>4- اشتباه در نقل مانده حساب</a:t>
            </a:r>
            <a:r>
              <a:rPr lang="ar-SA" sz="2800">
                <a:cs typeface="Arial" pitchFamily="34" charset="0"/>
              </a:rPr>
              <a:t>‌</a:t>
            </a:r>
            <a:r>
              <a:rPr lang="ar-SA" sz="2800">
                <a:cs typeface="Zar" pitchFamily="2" charset="-78"/>
              </a:rPr>
              <a:t>ها به</a:t>
            </a:r>
            <a:r>
              <a:rPr lang="fa-IR" sz="2800">
                <a:cs typeface="Zar" pitchFamily="2" charset="-78"/>
              </a:rPr>
              <a:t> </a:t>
            </a:r>
            <a:r>
              <a:rPr lang="ar-SA" sz="2800">
                <a:cs typeface="Zar" pitchFamily="2" charset="-78"/>
              </a:rPr>
              <a:t>تراز آزمايشي</a:t>
            </a:r>
          </a:p>
        </p:txBody>
      </p:sp>
      <p:sp>
        <p:nvSpPr>
          <p:cNvPr id="332803" name="Rectangle 3"/>
          <p:cNvSpPr>
            <a:spLocks noChangeArrowheads="1"/>
          </p:cNvSpPr>
          <p:nvPr/>
        </p:nvSpPr>
        <p:spPr bwMode="auto">
          <a:xfrm>
            <a:off x="4362450" y="514350"/>
            <a:ext cx="3843338" cy="914400"/>
          </a:xfrm>
          <a:prstGeom prst="rect">
            <a:avLst/>
          </a:prstGeom>
          <a:noFill/>
          <a:ln w="9525">
            <a:noFill/>
            <a:miter lim="800000"/>
            <a:headEnd/>
            <a:tailEnd/>
          </a:ln>
          <a:effectLst/>
        </p:spPr>
        <p:txBody>
          <a:bodyPr wrap="none">
            <a:spAutoFit/>
          </a:bodyPr>
          <a:lstStyle/>
          <a:p>
            <a:pPr eaLnBrk="1" hangingPunct="1"/>
            <a:r>
              <a:rPr lang="ar-SA" sz="5400">
                <a:latin typeface="Times New Roman" pitchFamily="18" charset="0"/>
                <a:cs typeface="Zar" pitchFamily="2" charset="-78"/>
              </a:rPr>
              <a:t>كشف اشتباهات</a:t>
            </a:r>
            <a:endParaRPr lang="en-US" sz="5400">
              <a:latin typeface="Times New Roman" pitchFamily="18" charset="0"/>
              <a:cs typeface="Zar" pitchFamily="2" charset="-78"/>
            </a:endParaRPr>
          </a:p>
        </p:txBody>
      </p:sp>
      <p:sp>
        <p:nvSpPr>
          <p:cNvPr id="4" name="Footer Placeholder 3"/>
          <p:cNvSpPr>
            <a:spLocks noGrp="1"/>
          </p:cNvSpPr>
          <p:nvPr>
            <p:ph type="ftr" sz="quarter" idx="11"/>
          </p:nvPr>
        </p:nvSpPr>
        <p:spPr/>
        <p:txBody>
          <a:bodyPr/>
          <a:lstStyle/>
          <a:p>
            <a:endParaRPr kumimoji="0" lang="en-US" dirty="0"/>
          </a:p>
        </p:txBody>
      </p:sp>
    </p:spTree>
  </p:cSld>
  <p:clrMapOvr>
    <a:masterClrMapping/>
  </p:clrMapOvr>
</p:sld>
</file>

<file path=ppt/slides/slide16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33826" name="Rectangle 2"/>
          <p:cNvSpPr>
            <a:spLocks noChangeArrowheads="1"/>
          </p:cNvSpPr>
          <p:nvPr/>
        </p:nvSpPr>
        <p:spPr bwMode="auto">
          <a:xfrm>
            <a:off x="306388" y="2409825"/>
            <a:ext cx="8307387" cy="2041525"/>
          </a:xfrm>
          <a:prstGeom prst="rect">
            <a:avLst/>
          </a:prstGeom>
          <a:noFill/>
          <a:ln w="9525">
            <a:noFill/>
            <a:miter lim="800000"/>
            <a:headEnd/>
            <a:tailEnd/>
          </a:ln>
          <a:effectLst/>
        </p:spPr>
        <p:txBody>
          <a:bodyPr wrap="none" anchor="ctr">
            <a:spAutoFit/>
          </a:bodyPr>
          <a:lstStyle/>
          <a:p>
            <a:pPr indent="252413" eaLnBrk="1" hangingPunct="1"/>
            <a:r>
              <a:rPr lang="ar-SA" sz="3200">
                <a:cs typeface="Zar" pitchFamily="2" charset="-78"/>
              </a:rPr>
              <a:t>5- اشتباه در جمع ستون بدهكار و بستانكار تراز آزمايشي</a:t>
            </a:r>
            <a:endParaRPr lang="fa-IR" sz="3200">
              <a:cs typeface="Zar" pitchFamily="2" charset="-78"/>
            </a:endParaRPr>
          </a:p>
          <a:p>
            <a:pPr indent="252413" eaLnBrk="1" hangingPunct="1"/>
            <a:endParaRPr lang="en-US" sz="3200">
              <a:cs typeface="Zar" pitchFamily="2" charset="-78"/>
            </a:endParaRPr>
          </a:p>
          <a:p>
            <a:pPr indent="252413" eaLnBrk="1" hangingPunct="1"/>
            <a:r>
              <a:rPr lang="ar-SA" sz="3200">
                <a:cs typeface="Zar" pitchFamily="2" charset="-78"/>
              </a:rPr>
              <a:t>6- انتقال مانده بدهكار يك حساب به ستون بستانكار</a:t>
            </a:r>
            <a:endParaRPr lang="fa-IR" sz="3200">
              <a:cs typeface="Zar" pitchFamily="2" charset="-78"/>
            </a:endParaRPr>
          </a:p>
          <a:p>
            <a:pPr indent="252413" eaLnBrk="1" hangingPunct="1"/>
            <a:r>
              <a:rPr lang="ar-SA" sz="3200">
                <a:cs typeface="Zar" pitchFamily="2" charset="-78"/>
              </a:rPr>
              <a:t> تراز آزمايشي و بالعكس</a:t>
            </a:r>
          </a:p>
        </p:txBody>
      </p:sp>
      <p:sp>
        <p:nvSpPr>
          <p:cNvPr id="3" name="Footer Placeholder 2"/>
          <p:cNvSpPr>
            <a:spLocks noGrp="1"/>
          </p:cNvSpPr>
          <p:nvPr>
            <p:ph type="ftr" sz="quarter" idx="11"/>
          </p:nvPr>
        </p:nvSpPr>
        <p:spPr/>
        <p:txBody>
          <a:bodyPr/>
          <a:lstStyle/>
          <a:p>
            <a:endParaRPr kumimoji="0" lang="en-US" dirty="0"/>
          </a:p>
        </p:txBody>
      </p:sp>
    </p:spTree>
  </p:cSld>
  <p:clrMapOvr>
    <a:masterClrMapping/>
  </p:clrMapOvr>
</p:sld>
</file>

<file path=ppt/slides/slide16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34850" name="Rectangle 2"/>
          <p:cNvSpPr>
            <a:spLocks noChangeArrowheads="1"/>
          </p:cNvSpPr>
          <p:nvPr/>
        </p:nvSpPr>
        <p:spPr bwMode="auto">
          <a:xfrm>
            <a:off x="0" y="2087563"/>
            <a:ext cx="8929688" cy="3295650"/>
          </a:xfrm>
          <a:prstGeom prst="rect">
            <a:avLst/>
          </a:prstGeom>
          <a:noFill/>
          <a:ln w="9525">
            <a:noFill/>
            <a:miter lim="800000"/>
            <a:headEnd/>
            <a:tailEnd/>
          </a:ln>
          <a:effectLst/>
        </p:spPr>
        <p:txBody>
          <a:bodyPr lIns="0" tIns="0" rIns="0" bIns="0" anchor="ctr">
            <a:spAutoFit/>
          </a:bodyPr>
          <a:lstStyle/>
          <a:p>
            <a:pPr indent="252413" eaLnBrk="1" hangingPunct="1">
              <a:buFontTx/>
              <a:buAutoNum type="arabicParenR"/>
            </a:pPr>
            <a:r>
              <a:rPr lang="ar-SA" sz="3600" b="0">
                <a:cs typeface="Zar" pitchFamily="2" charset="-78"/>
              </a:rPr>
              <a:t>اختلاف دو ستون را بدست آوريد ممكن است عدد مذكور به تراز آزمايشي منتقل نشده باشد.</a:t>
            </a:r>
            <a:endParaRPr lang="en-US" sz="3600" b="0">
              <a:cs typeface="Zar" pitchFamily="2" charset="-78"/>
            </a:endParaRPr>
          </a:p>
          <a:p>
            <a:pPr indent="252413" eaLnBrk="1" hangingPunct="1">
              <a:buFontTx/>
              <a:buAutoNum type="arabicParenR"/>
            </a:pPr>
            <a:r>
              <a:rPr lang="ar-SA" sz="3600" b="0">
                <a:cs typeface="Zar" pitchFamily="2" charset="-78"/>
              </a:rPr>
              <a:t>اگر بر دو قابل قسمت است آن را بر دو تقسيم نماييد</a:t>
            </a:r>
            <a:r>
              <a:rPr lang="fa-IR" sz="3600" b="0">
                <a:cs typeface="Zar" pitchFamily="2" charset="-78"/>
              </a:rPr>
              <a:t> </a:t>
            </a:r>
            <a:r>
              <a:rPr lang="ar-SA" sz="3600" b="0">
                <a:cs typeface="Zar" pitchFamily="2" charset="-78"/>
              </a:rPr>
              <a:t>ممكن است مانده </a:t>
            </a:r>
            <a:r>
              <a:rPr lang="fa-IR" sz="3600" b="0">
                <a:cs typeface="Zar" pitchFamily="2" charset="-78"/>
              </a:rPr>
              <a:t>به اشتباه در</a:t>
            </a:r>
            <a:r>
              <a:rPr lang="ar-SA" sz="3600" b="0">
                <a:cs typeface="Zar" pitchFamily="2" charset="-78"/>
              </a:rPr>
              <a:t> بدهكار يا بستانكار ثبت شده باشد.</a:t>
            </a:r>
            <a:endParaRPr lang="en-US" sz="3600" b="0">
              <a:cs typeface="Zar" pitchFamily="2" charset="-78"/>
            </a:endParaRPr>
          </a:p>
          <a:p>
            <a:pPr indent="252413" eaLnBrk="1" hangingPunct="1">
              <a:buFontTx/>
              <a:buAutoNum type="arabicParenR"/>
            </a:pPr>
            <a:r>
              <a:rPr lang="ar-SA" sz="3600" b="0">
                <a:cs typeface="Zar" pitchFamily="2" charset="-78"/>
              </a:rPr>
              <a:t>اگر اختلاف بر 9 قابل قسمت باشد ممكن است يك صفر اضافه يا محل دو عدد جابجا نوشته شده باشد.</a:t>
            </a:r>
          </a:p>
        </p:txBody>
      </p:sp>
      <p:sp>
        <p:nvSpPr>
          <p:cNvPr id="334851" name="Rectangle 3"/>
          <p:cNvSpPr>
            <a:spLocks noChangeArrowheads="1"/>
          </p:cNvSpPr>
          <p:nvPr/>
        </p:nvSpPr>
        <p:spPr bwMode="auto">
          <a:xfrm>
            <a:off x="3132138" y="628650"/>
            <a:ext cx="5908675" cy="641350"/>
          </a:xfrm>
          <a:prstGeom prst="rect">
            <a:avLst/>
          </a:prstGeom>
          <a:noFill/>
          <a:ln w="9525">
            <a:noFill/>
            <a:miter lim="800000"/>
            <a:headEnd/>
            <a:tailEnd/>
          </a:ln>
          <a:effectLst/>
        </p:spPr>
        <p:txBody>
          <a:bodyPr wrap="none">
            <a:spAutoFit/>
          </a:bodyPr>
          <a:lstStyle/>
          <a:p>
            <a:pPr algn="l" eaLnBrk="1" hangingPunct="1"/>
            <a:r>
              <a:rPr lang="ar-SA" sz="3600">
                <a:latin typeface="Times New Roman" pitchFamily="18" charset="0"/>
                <a:cs typeface="Zar" pitchFamily="2" charset="-78"/>
              </a:rPr>
              <a:t>نكات مورد توجه در كشف اشتباهات</a:t>
            </a:r>
            <a:endParaRPr lang="en-US" sz="3600">
              <a:latin typeface="Times New Roman" pitchFamily="18" charset="0"/>
              <a:cs typeface="Zar" pitchFamily="2" charset="-78"/>
            </a:endParaRPr>
          </a:p>
        </p:txBody>
      </p:sp>
      <p:sp>
        <p:nvSpPr>
          <p:cNvPr id="4" name="Footer Placeholder 3"/>
          <p:cNvSpPr>
            <a:spLocks noGrp="1"/>
          </p:cNvSpPr>
          <p:nvPr>
            <p:ph type="ftr" sz="quarter" idx="11"/>
          </p:nvPr>
        </p:nvSpPr>
        <p:spPr/>
        <p:txBody>
          <a:bodyPr/>
          <a:lstStyle/>
          <a:p>
            <a:endParaRPr kumimoji="0" lang="en-US" dirty="0"/>
          </a:p>
        </p:txBody>
      </p:sp>
    </p:spTree>
  </p:cSld>
  <p:clrMapOvr>
    <a:masterClrMapping/>
  </p:clrMapOvr>
</p:sld>
</file>

<file path=ppt/slides/slide16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35874" name="Rectangle 2"/>
          <p:cNvSpPr>
            <a:spLocks noChangeArrowheads="1"/>
          </p:cNvSpPr>
          <p:nvPr/>
        </p:nvSpPr>
        <p:spPr bwMode="auto">
          <a:xfrm>
            <a:off x="684213" y="2301875"/>
            <a:ext cx="7653337" cy="2287588"/>
          </a:xfrm>
          <a:prstGeom prst="rect">
            <a:avLst/>
          </a:prstGeom>
          <a:noFill/>
          <a:ln w="9525">
            <a:noFill/>
            <a:miter lim="800000"/>
            <a:headEnd/>
            <a:tailEnd/>
          </a:ln>
          <a:effectLst/>
        </p:spPr>
        <p:txBody>
          <a:bodyPr anchor="ctr">
            <a:spAutoFit/>
          </a:bodyPr>
          <a:lstStyle/>
          <a:p>
            <a:pPr algn="justLow" eaLnBrk="1" hangingPunct="1"/>
            <a:r>
              <a:rPr lang="ar-SA" b="0">
                <a:cs typeface="Zar" pitchFamily="2" charset="-78"/>
              </a:rPr>
              <a:t>4- اگر با انجام اعمال فوق اشتباه كشف نشد كليه عمليات تهيه تراز آزمايشي به صورت معكوس كنترل مي</a:t>
            </a:r>
            <a:r>
              <a:rPr lang="ar-SA" b="0">
                <a:cs typeface="Arial" pitchFamily="34" charset="0"/>
              </a:rPr>
              <a:t>‌</a:t>
            </a:r>
            <a:r>
              <a:rPr lang="ar-SA" b="0">
                <a:cs typeface="Zar" pitchFamily="2" charset="-78"/>
              </a:rPr>
              <a:t>شود.</a:t>
            </a:r>
          </a:p>
        </p:txBody>
      </p:sp>
      <p:sp>
        <p:nvSpPr>
          <p:cNvPr id="3" name="Footer Placeholder 2"/>
          <p:cNvSpPr>
            <a:spLocks noGrp="1"/>
          </p:cNvSpPr>
          <p:nvPr>
            <p:ph type="ftr" sz="quarter" idx="11"/>
          </p:nvPr>
        </p:nvSpPr>
        <p:spPr/>
        <p:txBody>
          <a:bodyPr/>
          <a:lstStyle/>
          <a:p>
            <a:endParaRPr kumimoji="0" lang="en-US" dirty="0"/>
          </a:p>
        </p:txBody>
      </p:sp>
    </p:spTree>
  </p:cSld>
  <p:clrMapOvr>
    <a:masterClrMapping/>
  </p:clrMapOvr>
</p:sld>
</file>

<file path=ppt/slides/slide16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36898" name="Rectangle 2"/>
          <p:cNvSpPr>
            <a:spLocks noChangeArrowheads="1"/>
          </p:cNvSpPr>
          <p:nvPr/>
        </p:nvSpPr>
        <p:spPr bwMode="auto">
          <a:xfrm>
            <a:off x="323850" y="2309813"/>
            <a:ext cx="8424863" cy="3140075"/>
          </a:xfrm>
          <a:prstGeom prst="rect">
            <a:avLst/>
          </a:prstGeom>
          <a:noFill/>
          <a:ln w="9525">
            <a:noFill/>
            <a:miter lim="800000"/>
            <a:headEnd/>
            <a:tailEnd/>
          </a:ln>
          <a:effectLst/>
        </p:spPr>
        <p:txBody>
          <a:bodyPr anchor="ctr">
            <a:spAutoFit/>
          </a:bodyPr>
          <a:lstStyle/>
          <a:p>
            <a:pPr indent="252413" eaLnBrk="1" hangingPunct="1"/>
            <a:r>
              <a:rPr lang="ar-SA" sz="4000" b="0">
                <a:cs typeface="Zar" pitchFamily="2" charset="-78"/>
              </a:rPr>
              <a:t>ب – برخي اشتباهات موجب عدم توازن تراز آزمايشي نمي</a:t>
            </a:r>
            <a:r>
              <a:rPr lang="ar-SA" sz="4000" b="0">
                <a:cs typeface="Arial" pitchFamily="34" charset="0"/>
              </a:rPr>
              <a:t>‌</a:t>
            </a:r>
            <a:r>
              <a:rPr lang="ar-SA" sz="4000" b="0">
                <a:cs typeface="Zar" pitchFamily="2" charset="-78"/>
              </a:rPr>
              <a:t>شود از جمله:</a:t>
            </a:r>
            <a:endParaRPr lang="en-US" sz="4000" b="0">
              <a:cs typeface="Zar" pitchFamily="2" charset="-78"/>
            </a:endParaRPr>
          </a:p>
          <a:p>
            <a:pPr indent="252413" eaLnBrk="1" hangingPunct="1"/>
            <a:r>
              <a:rPr lang="ar-SA" sz="4000" b="0">
                <a:cs typeface="Zar" pitchFamily="2" charset="-78"/>
              </a:rPr>
              <a:t>1- از قلم</a:t>
            </a:r>
            <a:r>
              <a:rPr lang="ar-SA" sz="4000" b="0">
                <a:cs typeface="Arial" pitchFamily="34" charset="0"/>
              </a:rPr>
              <a:t>‌</a:t>
            </a:r>
            <a:r>
              <a:rPr lang="ar-SA" sz="4000" b="0">
                <a:cs typeface="Zar" pitchFamily="2" charset="-78"/>
              </a:rPr>
              <a:t>افتادن ثبت يك يا چند معامله</a:t>
            </a:r>
            <a:endParaRPr lang="en-US" sz="4000" b="0">
              <a:cs typeface="Zar" pitchFamily="2" charset="-78"/>
            </a:endParaRPr>
          </a:p>
          <a:p>
            <a:pPr indent="252413" eaLnBrk="1" hangingPunct="1"/>
            <a:r>
              <a:rPr lang="ar-SA" sz="4000" b="0">
                <a:cs typeface="Zar" pitchFamily="2" charset="-78"/>
              </a:rPr>
              <a:t>2- از قلم افتادن نقل يك يا چند آرتيكل به دفتر كل</a:t>
            </a:r>
            <a:endParaRPr lang="en-US" sz="4000" b="0">
              <a:cs typeface="Zar" pitchFamily="2" charset="-78"/>
            </a:endParaRPr>
          </a:p>
          <a:p>
            <a:pPr indent="252413" eaLnBrk="1" hangingPunct="1"/>
            <a:r>
              <a:rPr lang="ar-SA" sz="4000" b="0">
                <a:cs typeface="Zar" pitchFamily="2" charset="-78"/>
              </a:rPr>
              <a:t>3- ثبت يك معامله در دفاتر به رقمي كمتر يا بيشتر</a:t>
            </a:r>
          </a:p>
        </p:txBody>
      </p:sp>
      <p:sp>
        <p:nvSpPr>
          <p:cNvPr id="3" name="Footer Placeholder 2"/>
          <p:cNvSpPr>
            <a:spLocks noGrp="1"/>
          </p:cNvSpPr>
          <p:nvPr>
            <p:ph type="ftr" sz="quarter" idx="11"/>
          </p:nvPr>
        </p:nvSpPr>
        <p:spPr/>
        <p:txBody>
          <a:bodyPr/>
          <a:lstStyle/>
          <a:p>
            <a:endParaRPr kumimoji="0" lang="en-US" dirty="0"/>
          </a:p>
        </p:txBody>
      </p:sp>
    </p:spTree>
  </p:cSld>
  <p:clrMapOvr>
    <a:masterClrMapping/>
  </p:clrMapOvr>
</p:sld>
</file>

<file path=ppt/slides/slide16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37922" name="Rectangle 2"/>
          <p:cNvSpPr>
            <a:spLocks noChangeArrowheads="1"/>
          </p:cNvSpPr>
          <p:nvPr/>
        </p:nvSpPr>
        <p:spPr bwMode="auto">
          <a:xfrm>
            <a:off x="441325" y="2205038"/>
            <a:ext cx="8629650" cy="1739900"/>
          </a:xfrm>
          <a:prstGeom prst="rect">
            <a:avLst/>
          </a:prstGeom>
          <a:noFill/>
          <a:ln w="9525">
            <a:noFill/>
            <a:miter lim="800000"/>
            <a:headEnd/>
            <a:tailEnd/>
          </a:ln>
          <a:effectLst/>
        </p:spPr>
        <p:txBody>
          <a:bodyPr wrap="none" anchor="ctr">
            <a:spAutoFit/>
          </a:bodyPr>
          <a:lstStyle/>
          <a:p>
            <a:pPr indent="252413" eaLnBrk="1" hangingPunct="1"/>
            <a:r>
              <a:rPr lang="ar-SA" sz="3600" b="0">
                <a:cs typeface="Zar" pitchFamily="2" charset="-78"/>
              </a:rPr>
              <a:t>4- بدهكار يا بستانكاركردن يك حساب به جاي حسابي ديگر</a:t>
            </a:r>
            <a:endParaRPr lang="en-US" sz="3600" b="0">
              <a:cs typeface="Zar" pitchFamily="2" charset="-78"/>
            </a:endParaRPr>
          </a:p>
          <a:p>
            <a:pPr indent="252413" eaLnBrk="1" hangingPunct="1"/>
            <a:r>
              <a:rPr lang="ar-SA" sz="3600" b="0">
                <a:cs typeface="Zar" pitchFamily="2" charset="-78"/>
              </a:rPr>
              <a:t>5- اشتباه يكسان در تعيين مانده بدهكار يك حساب و</a:t>
            </a:r>
            <a:endParaRPr lang="en-US" sz="3600" b="0">
              <a:cs typeface="Zar" pitchFamily="2" charset="-78"/>
            </a:endParaRPr>
          </a:p>
          <a:p>
            <a:pPr indent="252413" eaLnBrk="1" hangingPunct="1"/>
            <a:r>
              <a:rPr lang="ar-SA" sz="3600" b="0">
                <a:cs typeface="Zar" pitchFamily="2" charset="-78"/>
              </a:rPr>
              <a:t> مانده بستانكار يك حساب ديگر</a:t>
            </a:r>
          </a:p>
        </p:txBody>
      </p:sp>
      <p:sp>
        <p:nvSpPr>
          <p:cNvPr id="3" name="Footer Placeholder 2"/>
          <p:cNvSpPr>
            <a:spLocks noGrp="1"/>
          </p:cNvSpPr>
          <p:nvPr>
            <p:ph type="ftr" sz="quarter" idx="11"/>
          </p:nvPr>
        </p:nvSpPr>
        <p:spPr/>
        <p:txBody>
          <a:bodyPr/>
          <a:lstStyle/>
          <a:p>
            <a:endParaRPr kumimoji="0" lang="en-US" dirty="0"/>
          </a:p>
        </p:txBody>
      </p:sp>
    </p:spTree>
  </p:cSld>
  <p:clrMapOvr>
    <a:masterClrMapping/>
  </p:clrMapOvr>
</p:sld>
</file>

<file path=ppt/slides/slide16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38946" name="Rectangle 2"/>
          <p:cNvSpPr>
            <a:spLocks noChangeArrowheads="1"/>
          </p:cNvSpPr>
          <p:nvPr/>
        </p:nvSpPr>
        <p:spPr bwMode="auto">
          <a:xfrm>
            <a:off x="715963" y="2514600"/>
            <a:ext cx="7718425" cy="1828800"/>
          </a:xfrm>
          <a:prstGeom prst="rect">
            <a:avLst/>
          </a:prstGeom>
          <a:noFill/>
          <a:ln w="9525">
            <a:noFill/>
            <a:miter lim="800000"/>
            <a:headEnd/>
            <a:tailEnd/>
          </a:ln>
          <a:effectLst/>
        </p:spPr>
        <p:txBody>
          <a:bodyPr wrap="none" lIns="0" tIns="0" rIns="0" bIns="0" anchor="ctr">
            <a:spAutoFit/>
          </a:bodyPr>
          <a:lstStyle/>
          <a:p>
            <a:pPr indent="252413" algn="ctr" eaLnBrk="1" hangingPunct="1"/>
            <a:r>
              <a:rPr lang="ar-SA" sz="4000" b="0">
                <a:cs typeface="Zar" pitchFamily="2" charset="-78"/>
              </a:rPr>
              <a:t>با توجه به تاريخ كشف به دو دسته تقسيم مي</a:t>
            </a:r>
            <a:r>
              <a:rPr lang="ar-SA" sz="4000" b="0">
                <a:cs typeface="Arial" pitchFamily="34" charset="0"/>
              </a:rPr>
              <a:t>‌</a:t>
            </a:r>
            <a:r>
              <a:rPr lang="ar-SA" sz="4000" b="0">
                <a:cs typeface="Zar" pitchFamily="2" charset="-78"/>
              </a:rPr>
              <a:t>شوند.</a:t>
            </a:r>
            <a:endParaRPr lang="en-US" sz="4000" b="0">
              <a:cs typeface="Zar" pitchFamily="2" charset="-78"/>
            </a:endParaRPr>
          </a:p>
          <a:p>
            <a:pPr indent="252413" algn="ctr" eaLnBrk="1" hangingPunct="1"/>
            <a:r>
              <a:rPr lang="ar-SA" sz="4000" b="0">
                <a:cs typeface="Zar" pitchFamily="2" charset="-78"/>
              </a:rPr>
              <a:t>1- كشف اشتباه در دوره مالي جاري</a:t>
            </a:r>
            <a:endParaRPr lang="en-US" sz="4000" b="0">
              <a:cs typeface="Zar" pitchFamily="2" charset="-78"/>
            </a:endParaRPr>
          </a:p>
          <a:p>
            <a:pPr indent="252413" algn="ctr" eaLnBrk="1" hangingPunct="1"/>
            <a:r>
              <a:rPr lang="ar-SA" sz="4000" b="0">
                <a:cs typeface="Zar" pitchFamily="2" charset="-78"/>
              </a:rPr>
              <a:t>2- كشف اشتباه در دوره مالي بعد</a:t>
            </a:r>
          </a:p>
        </p:txBody>
      </p:sp>
      <p:sp>
        <p:nvSpPr>
          <p:cNvPr id="338947" name="Rectangle 3"/>
          <p:cNvSpPr>
            <a:spLocks noChangeArrowheads="1"/>
          </p:cNvSpPr>
          <p:nvPr/>
        </p:nvSpPr>
        <p:spPr bwMode="auto">
          <a:xfrm>
            <a:off x="5180013" y="398463"/>
            <a:ext cx="3505200" cy="762000"/>
          </a:xfrm>
          <a:prstGeom prst="rect">
            <a:avLst/>
          </a:prstGeom>
          <a:noFill/>
          <a:ln w="9525">
            <a:noFill/>
            <a:miter lim="800000"/>
            <a:headEnd/>
            <a:tailEnd/>
          </a:ln>
          <a:effectLst/>
        </p:spPr>
        <p:txBody>
          <a:bodyPr wrap="none">
            <a:spAutoFit/>
          </a:bodyPr>
          <a:lstStyle/>
          <a:p>
            <a:pPr eaLnBrk="1" hangingPunct="1"/>
            <a:r>
              <a:rPr lang="ar-SA" sz="4400">
                <a:latin typeface="Times New Roman" pitchFamily="18" charset="0"/>
                <a:cs typeface="Zar" pitchFamily="2" charset="-78"/>
              </a:rPr>
              <a:t>تصحيح اشتباهات</a:t>
            </a:r>
            <a:endParaRPr lang="en-US" sz="4400">
              <a:latin typeface="Times New Roman" pitchFamily="18" charset="0"/>
              <a:cs typeface="Zar" pitchFamily="2" charset="-78"/>
            </a:endParaRPr>
          </a:p>
        </p:txBody>
      </p:sp>
      <p:sp>
        <p:nvSpPr>
          <p:cNvPr id="4" name="Footer Placeholder 3"/>
          <p:cNvSpPr>
            <a:spLocks noGrp="1"/>
          </p:cNvSpPr>
          <p:nvPr>
            <p:ph type="ftr" sz="quarter" idx="11"/>
          </p:nvPr>
        </p:nvSpPr>
        <p:spPr/>
        <p:txBody>
          <a:bodyPr/>
          <a:lstStyle/>
          <a:p>
            <a:endParaRPr kumimoji="0" lang="en-US" dirty="0"/>
          </a:p>
        </p:txBody>
      </p:sp>
    </p:spTree>
  </p:cSld>
  <p:clrMapOvr>
    <a:masterClrMapping/>
  </p:clrMapOvr>
</p:sld>
</file>

<file path=ppt/slides/slide16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39970" name="Rectangle 2"/>
          <p:cNvSpPr>
            <a:spLocks noChangeArrowheads="1"/>
          </p:cNvSpPr>
          <p:nvPr/>
        </p:nvSpPr>
        <p:spPr bwMode="auto">
          <a:xfrm>
            <a:off x="755650" y="2205038"/>
            <a:ext cx="7861300" cy="2436812"/>
          </a:xfrm>
          <a:prstGeom prst="rect">
            <a:avLst/>
          </a:prstGeom>
          <a:noFill/>
          <a:ln w="9525">
            <a:noFill/>
            <a:miter lim="800000"/>
            <a:headEnd/>
            <a:tailEnd/>
          </a:ln>
          <a:effectLst/>
        </p:spPr>
        <p:txBody>
          <a:bodyPr lIns="0" tIns="0" rIns="0" bIns="0" anchor="ctr">
            <a:spAutoFit/>
          </a:bodyPr>
          <a:lstStyle/>
          <a:p>
            <a:pPr indent="252413" eaLnBrk="1" hangingPunct="1"/>
            <a:r>
              <a:rPr lang="ar-SA" sz="3200">
                <a:cs typeface="Zar" pitchFamily="2" charset="-78"/>
              </a:rPr>
              <a:t>1-1- اشتباه در دفتر روزنامه قبل از نقل به دفتر كل براي تصحيح:</a:t>
            </a:r>
            <a:endParaRPr lang="en-US" sz="3200">
              <a:cs typeface="Zar" pitchFamily="2" charset="-78"/>
            </a:endParaRPr>
          </a:p>
          <a:p>
            <a:pPr indent="252413" eaLnBrk="1" hangingPunct="1"/>
            <a:r>
              <a:rPr lang="ar-SA" sz="3200">
                <a:cs typeface="Zar" pitchFamily="2" charset="-78"/>
              </a:rPr>
              <a:t>روي نام حساب يا مبلغ خط كشيده و عنوان يا م</a:t>
            </a:r>
            <a:r>
              <a:rPr lang="fa-IR" sz="3200">
                <a:cs typeface="Zar" pitchFamily="2" charset="-78"/>
              </a:rPr>
              <a:t>ب</a:t>
            </a:r>
            <a:r>
              <a:rPr lang="ar-SA" sz="3200">
                <a:cs typeface="Zar" pitchFamily="2" charset="-78"/>
              </a:rPr>
              <a:t>لغ صحيح نوشته مي</a:t>
            </a:r>
            <a:r>
              <a:rPr lang="ar-SA" sz="3200">
                <a:cs typeface="Arial" pitchFamily="34" charset="0"/>
              </a:rPr>
              <a:t>‌</a:t>
            </a:r>
            <a:r>
              <a:rPr lang="ar-SA" sz="3200">
                <a:cs typeface="Zar" pitchFamily="2" charset="-78"/>
              </a:rPr>
              <a:t>شود.</a:t>
            </a:r>
            <a:endParaRPr lang="en-US" sz="3200">
              <a:cs typeface="Zar" pitchFamily="2" charset="-78"/>
            </a:endParaRPr>
          </a:p>
          <a:p>
            <a:pPr indent="252413" eaLnBrk="1" hangingPunct="1"/>
            <a:r>
              <a:rPr lang="ar-SA" sz="3200">
                <a:cs typeface="Zar" pitchFamily="2" charset="-78"/>
              </a:rPr>
              <a:t>(لاك</a:t>
            </a:r>
            <a:r>
              <a:rPr lang="ar-SA" sz="3200">
                <a:cs typeface="Arial" pitchFamily="34" charset="0"/>
              </a:rPr>
              <a:t>‌‌</a:t>
            </a:r>
            <a:r>
              <a:rPr lang="ar-SA" sz="3200">
                <a:cs typeface="Zar" pitchFamily="2" charset="-78"/>
              </a:rPr>
              <a:t>گيري – تراشيدن و حك</a:t>
            </a:r>
            <a:r>
              <a:rPr lang="ar-SA" sz="3200">
                <a:cs typeface="Arial" pitchFamily="34" charset="0"/>
              </a:rPr>
              <a:t>‌</a:t>
            </a:r>
            <a:r>
              <a:rPr lang="ar-SA" sz="3200">
                <a:cs typeface="Zar" pitchFamily="2" charset="-78"/>
              </a:rPr>
              <a:t>كردن ممنوع است).</a:t>
            </a:r>
          </a:p>
        </p:txBody>
      </p:sp>
      <p:sp>
        <p:nvSpPr>
          <p:cNvPr id="339971" name="Rectangle 3"/>
          <p:cNvSpPr>
            <a:spLocks noChangeArrowheads="1"/>
          </p:cNvSpPr>
          <p:nvPr/>
        </p:nvSpPr>
        <p:spPr bwMode="auto">
          <a:xfrm>
            <a:off x="3563938" y="620713"/>
            <a:ext cx="5337175" cy="579437"/>
          </a:xfrm>
          <a:prstGeom prst="rect">
            <a:avLst/>
          </a:prstGeom>
          <a:noFill/>
          <a:ln w="9525">
            <a:noFill/>
            <a:miter lim="800000"/>
            <a:headEnd/>
            <a:tailEnd/>
          </a:ln>
          <a:effectLst/>
        </p:spPr>
        <p:txBody>
          <a:bodyPr wrap="none">
            <a:spAutoFit/>
          </a:bodyPr>
          <a:lstStyle/>
          <a:p>
            <a:pPr algn="l" eaLnBrk="1" hangingPunct="1"/>
            <a:r>
              <a:rPr lang="ar-SA" sz="3200">
                <a:cs typeface="Zar" pitchFamily="2" charset="-78"/>
              </a:rPr>
              <a:t>1- كشف اشتباه در دوره مالي جاري</a:t>
            </a:r>
            <a:endParaRPr lang="en-US" sz="3200">
              <a:cs typeface="Zar" pitchFamily="2" charset="-78"/>
            </a:endParaRPr>
          </a:p>
        </p:txBody>
      </p:sp>
      <p:sp>
        <p:nvSpPr>
          <p:cNvPr id="4" name="Footer Placeholder 3"/>
          <p:cNvSpPr>
            <a:spLocks noGrp="1"/>
          </p:cNvSpPr>
          <p:nvPr>
            <p:ph type="ftr" sz="quarter" idx="11"/>
          </p:nvPr>
        </p:nvSpPr>
        <p:spPr/>
        <p:txBody>
          <a:bodyPr/>
          <a:lstStyle/>
          <a:p>
            <a:endParaRPr kumimoji="0" lang="en-US" dirty="0"/>
          </a:p>
        </p:txBody>
      </p:sp>
    </p:spTree>
  </p:cSld>
  <p:clrMapOvr>
    <a:masterClrMapping/>
  </p:clrMapOvr>
</p:sld>
</file>

<file path=ppt/slides/slide16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40994" name="Rectangle 2"/>
          <p:cNvSpPr>
            <a:spLocks noChangeArrowheads="1"/>
          </p:cNvSpPr>
          <p:nvPr/>
        </p:nvSpPr>
        <p:spPr bwMode="auto">
          <a:xfrm>
            <a:off x="684213" y="1916113"/>
            <a:ext cx="7775575" cy="3441700"/>
          </a:xfrm>
          <a:prstGeom prst="rect">
            <a:avLst/>
          </a:prstGeom>
          <a:noFill/>
          <a:ln w="9525">
            <a:noFill/>
            <a:miter lim="800000"/>
            <a:headEnd/>
            <a:tailEnd/>
          </a:ln>
          <a:effectLst/>
        </p:spPr>
        <p:txBody>
          <a:bodyPr anchor="ctr">
            <a:spAutoFit/>
          </a:bodyPr>
          <a:lstStyle/>
          <a:p>
            <a:pPr indent="252413" eaLnBrk="1" hangingPunct="1"/>
            <a:r>
              <a:rPr lang="ar-SA" sz="4400">
                <a:cs typeface="Zar" pitchFamily="2" charset="-78"/>
              </a:rPr>
              <a:t>1-2- اشتباه در نقل مبلغ از دفتر روزنامه به كل</a:t>
            </a:r>
            <a:endParaRPr lang="fa-IR" sz="4400">
              <a:cs typeface="Zar" pitchFamily="2" charset="-78"/>
            </a:endParaRPr>
          </a:p>
          <a:p>
            <a:pPr indent="252413" eaLnBrk="1" hangingPunct="1"/>
            <a:r>
              <a:rPr lang="ar-SA" sz="4400">
                <a:cs typeface="Zar" pitchFamily="2" charset="-78"/>
              </a:rPr>
              <a:t> تصحيح:</a:t>
            </a:r>
            <a:endParaRPr lang="en-US" sz="4400">
              <a:cs typeface="Zar" pitchFamily="2" charset="-78"/>
            </a:endParaRPr>
          </a:p>
          <a:p>
            <a:pPr indent="252413" eaLnBrk="1" hangingPunct="1"/>
            <a:r>
              <a:rPr lang="ar-SA" sz="4400">
                <a:cs typeface="Zar" pitchFamily="2" charset="-78"/>
              </a:rPr>
              <a:t>در دفتر كل روي عدد اشتباه خط كشيده مبلغ صحيح را درج مي</a:t>
            </a:r>
            <a:r>
              <a:rPr lang="ar-SA" sz="4400">
                <a:cs typeface="Arial" pitchFamily="34" charset="0"/>
              </a:rPr>
              <a:t>‌</a:t>
            </a:r>
            <a:r>
              <a:rPr lang="ar-SA" sz="4400">
                <a:cs typeface="Zar" pitchFamily="2" charset="-78"/>
              </a:rPr>
              <a:t>كنيم.</a:t>
            </a:r>
          </a:p>
        </p:txBody>
      </p:sp>
      <p:sp>
        <p:nvSpPr>
          <p:cNvPr id="3" name="Footer Placeholder 2"/>
          <p:cNvSpPr>
            <a:spLocks noGrp="1"/>
          </p:cNvSpPr>
          <p:nvPr>
            <p:ph type="ftr" sz="quarter" idx="11"/>
          </p:nvPr>
        </p:nvSpPr>
        <p:spPr/>
        <p:txBody>
          <a:bodyPr/>
          <a:lstStyle/>
          <a:p>
            <a:endParaRPr kumimoji="0"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45442" name="Rectangle 2"/>
          <p:cNvSpPr>
            <a:spLocks noGrp="1" noChangeArrowheads="1"/>
          </p:cNvSpPr>
          <p:nvPr>
            <p:ph type="title"/>
          </p:nvPr>
        </p:nvSpPr>
        <p:spPr/>
        <p:txBody>
          <a:bodyPr/>
          <a:lstStyle/>
          <a:p>
            <a:endParaRPr lang="en-US"/>
          </a:p>
        </p:txBody>
      </p:sp>
      <p:sp>
        <p:nvSpPr>
          <p:cNvPr id="445443" name="Rectangle 3"/>
          <p:cNvSpPr>
            <a:spLocks noGrp="1" noChangeArrowheads="1"/>
          </p:cNvSpPr>
          <p:nvPr>
            <p:ph idx="1"/>
          </p:nvPr>
        </p:nvSpPr>
        <p:spPr>
          <a:xfrm>
            <a:off x="611188" y="1989138"/>
            <a:ext cx="7847012" cy="3629025"/>
          </a:xfrm>
        </p:spPr>
        <p:txBody>
          <a:bodyPr/>
          <a:lstStyle/>
          <a:p>
            <a:pPr>
              <a:buFontTx/>
              <a:buNone/>
            </a:pPr>
            <a:r>
              <a:rPr lang="fa-IR" sz="4000" dirty="0"/>
              <a:t>5- حسابداري بودجه اي</a:t>
            </a:r>
          </a:p>
          <a:p>
            <a:pPr>
              <a:buFontTx/>
              <a:buNone/>
            </a:pPr>
            <a:r>
              <a:rPr lang="fa-IR" sz="4000" dirty="0"/>
              <a:t>6- حسابرسي</a:t>
            </a:r>
          </a:p>
          <a:p>
            <a:pPr>
              <a:buFontTx/>
              <a:buNone/>
            </a:pPr>
            <a:r>
              <a:rPr lang="fa-IR" sz="4000" dirty="0"/>
              <a:t>7- حسابداري سيستمها</a:t>
            </a:r>
          </a:p>
          <a:p>
            <a:pPr>
              <a:buFontTx/>
              <a:buNone/>
            </a:pPr>
            <a:r>
              <a:rPr lang="fa-IR" sz="4000" dirty="0"/>
              <a:t>8- حسابداري موسسات غير انتفاعي</a:t>
            </a:r>
          </a:p>
          <a:p>
            <a:pPr>
              <a:buFontTx/>
              <a:buNone/>
            </a:pPr>
            <a:r>
              <a:rPr lang="fa-IR" sz="4000" dirty="0"/>
              <a:t>9- حسابداري اجتماعي</a:t>
            </a:r>
            <a:endParaRPr lang="en-US" sz="4000" dirty="0"/>
          </a:p>
        </p:txBody>
      </p:sp>
      <p:sp>
        <p:nvSpPr>
          <p:cNvPr id="4" name="Footer Placeholder 3"/>
          <p:cNvSpPr>
            <a:spLocks noGrp="1"/>
          </p:cNvSpPr>
          <p:nvPr>
            <p:ph type="ftr" sz="quarter" idx="11"/>
          </p:nvPr>
        </p:nvSpPr>
        <p:spPr/>
        <p:txBody>
          <a:bodyPr/>
          <a:lstStyle/>
          <a:p>
            <a:endParaRPr kumimoji="0" lang="en-US" dirty="0"/>
          </a:p>
        </p:txBody>
      </p:sp>
    </p:spTree>
  </p:cSld>
  <p:clrMapOvr>
    <a:masterClrMapping/>
  </p:clrMapOvr>
  <p:timing>
    <p:tnLst>
      <p:par>
        <p:cTn id="1" dur="indefinite" restart="never" nodeType="tmRoot"/>
      </p:par>
    </p:tnLst>
  </p:timing>
</p:sld>
</file>

<file path=ppt/slides/slide17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43042" name="Rectangle 2"/>
          <p:cNvSpPr>
            <a:spLocks noChangeArrowheads="1"/>
          </p:cNvSpPr>
          <p:nvPr/>
        </p:nvSpPr>
        <p:spPr bwMode="auto">
          <a:xfrm>
            <a:off x="263525" y="1614488"/>
            <a:ext cx="8616950" cy="3629025"/>
          </a:xfrm>
          <a:prstGeom prst="rect">
            <a:avLst/>
          </a:prstGeom>
          <a:noFill/>
          <a:ln w="9525">
            <a:noFill/>
            <a:miter lim="800000"/>
            <a:headEnd/>
            <a:tailEnd/>
          </a:ln>
          <a:effectLst/>
        </p:spPr>
        <p:txBody>
          <a:bodyPr anchor="ctr">
            <a:spAutoFit/>
          </a:bodyPr>
          <a:lstStyle/>
          <a:p>
            <a:pPr indent="252413" eaLnBrk="1" hangingPunct="1"/>
            <a:r>
              <a:rPr lang="ar-SA" sz="4000">
                <a:cs typeface="Zar" pitchFamily="2" charset="-78"/>
              </a:rPr>
              <a:t>1-3- </a:t>
            </a:r>
            <a:r>
              <a:rPr lang="ar-SA" sz="3600">
                <a:cs typeface="Zar" pitchFamily="2" charset="-78"/>
              </a:rPr>
              <a:t>تصحيح اشتباهاتي كه در دوره مالي جاري كشف مي</a:t>
            </a:r>
            <a:r>
              <a:rPr lang="ar-SA" sz="3600">
                <a:cs typeface="Arial" pitchFamily="34" charset="0"/>
              </a:rPr>
              <a:t>‌</a:t>
            </a:r>
            <a:r>
              <a:rPr lang="ar-SA" sz="3600">
                <a:cs typeface="Zar" pitchFamily="2" charset="-78"/>
              </a:rPr>
              <a:t>شوند و نياز به آرتيكل جديد دارند</a:t>
            </a:r>
            <a:endParaRPr lang="fa-IR" sz="3600">
              <a:cs typeface="Zar" pitchFamily="2" charset="-78"/>
            </a:endParaRPr>
          </a:p>
          <a:p>
            <a:pPr indent="252413" eaLnBrk="1" hangingPunct="1"/>
            <a:r>
              <a:rPr lang="ar-SA" sz="3600">
                <a:cs typeface="Zar" pitchFamily="2" charset="-78"/>
              </a:rPr>
              <a:t> تصحيح:</a:t>
            </a:r>
            <a:endParaRPr lang="en-US" sz="3600">
              <a:cs typeface="Zar" pitchFamily="2" charset="-78"/>
            </a:endParaRPr>
          </a:p>
          <a:p>
            <a:pPr indent="252413" eaLnBrk="1" hangingPunct="1"/>
            <a:r>
              <a:rPr lang="ar-SA" sz="4000">
                <a:cs typeface="Zar" pitchFamily="2" charset="-78"/>
              </a:rPr>
              <a:t>الف – تشخيص ثبت صحيح</a:t>
            </a:r>
            <a:endParaRPr lang="en-US" sz="4000">
              <a:cs typeface="Zar" pitchFamily="2" charset="-78"/>
            </a:endParaRPr>
          </a:p>
          <a:p>
            <a:pPr indent="252413" eaLnBrk="1" hangingPunct="1"/>
            <a:r>
              <a:rPr lang="ar-SA" sz="4000">
                <a:cs typeface="Zar" pitchFamily="2" charset="-78"/>
              </a:rPr>
              <a:t>ب – چگونگي نيل به ثبت صحيح با توجه به اشتباه انجام شده</a:t>
            </a:r>
          </a:p>
        </p:txBody>
      </p:sp>
      <p:sp>
        <p:nvSpPr>
          <p:cNvPr id="3" name="Footer Placeholder 2"/>
          <p:cNvSpPr>
            <a:spLocks noGrp="1"/>
          </p:cNvSpPr>
          <p:nvPr>
            <p:ph type="ftr" sz="quarter" idx="11"/>
          </p:nvPr>
        </p:nvSpPr>
        <p:spPr/>
        <p:txBody>
          <a:bodyPr/>
          <a:lstStyle/>
          <a:p>
            <a:endParaRPr kumimoji="0" lang="en-US" dirty="0"/>
          </a:p>
        </p:txBody>
      </p:sp>
    </p:spTree>
  </p:cSld>
  <p:clrMapOvr>
    <a:masterClrMapping/>
  </p:clrMapOvr>
</p:sld>
</file>

<file path=ppt/slides/slide17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44066" name="Rectangle 2"/>
          <p:cNvSpPr>
            <a:spLocks noChangeArrowheads="1"/>
          </p:cNvSpPr>
          <p:nvPr/>
        </p:nvSpPr>
        <p:spPr bwMode="auto">
          <a:xfrm>
            <a:off x="250825" y="2133600"/>
            <a:ext cx="8658225" cy="2771775"/>
          </a:xfrm>
          <a:prstGeom prst="rect">
            <a:avLst/>
          </a:prstGeom>
          <a:noFill/>
          <a:ln w="9525">
            <a:noFill/>
            <a:miter lim="800000"/>
            <a:headEnd/>
            <a:tailEnd/>
          </a:ln>
          <a:effectLst/>
        </p:spPr>
        <p:txBody>
          <a:bodyPr anchor="ctr">
            <a:spAutoFit/>
          </a:bodyPr>
          <a:lstStyle/>
          <a:p>
            <a:pPr indent="252413" eaLnBrk="1" hangingPunct="1"/>
            <a:r>
              <a:rPr lang="ar-SA" sz="4400">
                <a:cs typeface="Zar" pitchFamily="2" charset="-78"/>
              </a:rPr>
              <a:t>مثال: خريد اثاثه به مبلغ 250 ريال و ثبت در حساب ملزومات توسط حسابدار</a:t>
            </a:r>
            <a:endParaRPr lang="en-US" sz="4400">
              <a:cs typeface="Zar" pitchFamily="2" charset="-78"/>
            </a:endParaRPr>
          </a:p>
          <a:p>
            <a:pPr indent="252413" eaLnBrk="1" hangingPunct="1"/>
            <a:r>
              <a:rPr lang="ar-SA" sz="4400">
                <a:cs typeface="Zar" pitchFamily="2" charset="-78"/>
              </a:rPr>
              <a:t>ملزومات 250</a:t>
            </a:r>
            <a:endParaRPr lang="en-US" sz="4400">
              <a:cs typeface="Zar" pitchFamily="2" charset="-78"/>
            </a:endParaRPr>
          </a:p>
          <a:p>
            <a:pPr indent="252413" eaLnBrk="1" hangingPunct="1"/>
            <a:r>
              <a:rPr lang="fa-IR" sz="4400">
                <a:cs typeface="Zar" pitchFamily="2" charset="-78"/>
              </a:rPr>
              <a:t>		</a:t>
            </a:r>
            <a:r>
              <a:rPr lang="ar-SA" sz="4400">
                <a:cs typeface="Zar" pitchFamily="2" charset="-78"/>
              </a:rPr>
              <a:t>صندوق 250</a:t>
            </a:r>
          </a:p>
        </p:txBody>
      </p:sp>
      <p:sp>
        <p:nvSpPr>
          <p:cNvPr id="3" name="Footer Placeholder 2"/>
          <p:cNvSpPr>
            <a:spLocks noGrp="1"/>
          </p:cNvSpPr>
          <p:nvPr>
            <p:ph type="ftr" sz="quarter" idx="11"/>
          </p:nvPr>
        </p:nvSpPr>
        <p:spPr/>
        <p:txBody>
          <a:bodyPr/>
          <a:lstStyle/>
          <a:p>
            <a:endParaRPr kumimoji="0" lang="en-US" dirty="0"/>
          </a:p>
        </p:txBody>
      </p:sp>
    </p:spTree>
  </p:cSld>
  <p:clrMapOvr>
    <a:masterClrMapping/>
  </p:clrMapOvr>
</p:sld>
</file>

<file path=ppt/slides/slide17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45090" name="Rectangle 2"/>
          <p:cNvSpPr>
            <a:spLocks noChangeArrowheads="1"/>
          </p:cNvSpPr>
          <p:nvPr/>
        </p:nvSpPr>
        <p:spPr bwMode="auto">
          <a:xfrm>
            <a:off x="628650" y="1554163"/>
            <a:ext cx="7888288" cy="3749675"/>
          </a:xfrm>
          <a:prstGeom prst="rect">
            <a:avLst/>
          </a:prstGeom>
          <a:noFill/>
          <a:ln w="9525">
            <a:noFill/>
            <a:miter lim="800000"/>
            <a:headEnd/>
            <a:tailEnd/>
          </a:ln>
          <a:effectLst/>
        </p:spPr>
        <p:txBody>
          <a:bodyPr anchor="ctr">
            <a:spAutoFit/>
          </a:bodyPr>
          <a:lstStyle/>
          <a:p>
            <a:pPr indent="252413" eaLnBrk="1" hangingPunct="1"/>
            <a:r>
              <a:rPr lang="ar-SA" sz="4000">
                <a:cs typeface="Zar" pitchFamily="2" charset="-78"/>
              </a:rPr>
              <a:t>براي تصحيح اشتباه از حساب ملزومات 250 ريال كاسته </a:t>
            </a:r>
            <a:endParaRPr lang="fa-IR" sz="4000">
              <a:cs typeface="Zar" pitchFamily="2" charset="-78"/>
            </a:endParaRPr>
          </a:p>
          <a:p>
            <a:pPr indent="252413" eaLnBrk="1" hangingPunct="1"/>
            <a:r>
              <a:rPr lang="ar-SA" sz="4000">
                <a:cs typeface="Zar" pitchFamily="2" charset="-78"/>
              </a:rPr>
              <a:t>و حساب اثاثه اداري 250 ريال بدهكار مي</a:t>
            </a:r>
            <a:r>
              <a:rPr lang="ar-SA" sz="4000">
                <a:cs typeface="Arial" pitchFamily="34" charset="0"/>
              </a:rPr>
              <a:t>‌</a:t>
            </a:r>
            <a:r>
              <a:rPr lang="ar-SA" sz="4000">
                <a:cs typeface="Zar" pitchFamily="2" charset="-78"/>
              </a:rPr>
              <a:t>شود.</a:t>
            </a:r>
            <a:endParaRPr lang="en-US" sz="4000">
              <a:cs typeface="Zar" pitchFamily="2" charset="-78"/>
            </a:endParaRPr>
          </a:p>
          <a:p>
            <a:pPr indent="252413" eaLnBrk="1" hangingPunct="1"/>
            <a:r>
              <a:rPr lang="ar-SA" sz="4000">
                <a:cs typeface="Zar" pitchFamily="2" charset="-78"/>
              </a:rPr>
              <a:t>اثاثه اداري 250</a:t>
            </a:r>
            <a:endParaRPr lang="en-US" sz="4000">
              <a:cs typeface="Zar" pitchFamily="2" charset="-78"/>
            </a:endParaRPr>
          </a:p>
          <a:p>
            <a:pPr indent="252413" eaLnBrk="1" hangingPunct="1"/>
            <a:r>
              <a:rPr lang="fa-IR" sz="4000">
                <a:cs typeface="Zar" pitchFamily="2" charset="-78"/>
              </a:rPr>
              <a:t>		</a:t>
            </a:r>
            <a:r>
              <a:rPr lang="ar-SA" sz="4000">
                <a:cs typeface="Zar" pitchFamily="2" charset="-78"/>
              </a:rPr>
              <a:t>ملزومات اداري 250</a:t>
            </a:r>
          </a:p>
        </p:txBody>
      </p:sp>
      <p:sp>
        <p:nvSpPr>
          <p:cNvPr id="345091" name="Rectangle 3"/>
          <p:cNvSpPr>
            <a:spLocks noChangeArrowheads="1"/>
          </p:cNvSpPr>
          <p:nvPr/>
        </p:nvSpPr>
        <p:spPr bwMode="auto">
          <a:xfrm>
            <a:off x="6084888" y="695325"/>
            <a:ext cx="2471737" cy="641350"/>
          </a:xfrm>
          <a:prstGeom prst="rect">
            <a:avLst/>
          </a:prstGeom>
          <a:noFill/>
          <a:ln w="9525">
            <a:noFill/>
            <a:miter lim="800000"/>
            <a:headEnd/>
            <a:tailEnd/>
          </a:ln>
          <a:effectLst/>
        </p:spPr>
        <p:txBody>
          <a:bodyPr wrap="none">
            <a:spAutoFit/>
          </a:bodyPr>
          <a:lstStyle/>
          <a:p>
            <a:pPr algn="l" eaLnBrk="1" hangingPunct="1"/>
            <a:r>
              <a:rPr lang="ar-SA" sz="3600">
                <a:latin typeface="Times New Roman" pitchFamily="18" charset="0"/>
                <a:cs typeface="Zar" pitchFamily="2" charset="-78"/>
              </a:rPr>
              <a:t>تصحيح اشتباه:</a:t>
            </a:r>
            <a:endParaRPr lang="en-US" sz="3600">
              <a:latin typeface="Times New Roman" pitchFamily="18" charset="0"/>
              <a:cs typeface="Zar" pitchFamily="2" charset="-78"/>
            </a:endParaRPr>
          </a:p>
        </p:txBody>
      </p:sp>
      <p:sp>
        <p:nvSpPr>
          <p:cNvPr id="4" name="Footer Placeholder 3"/>
          <p:cNvSpPr>
            <a:spLocks noGrp="1"/>
          </p:cNvSpPr>
          <p:nvPr>
            <p:ph type="ftr" sz="quarter" idx="11"/>
          </p:nvPr>
        </p:nvSpPr>
        <p:spPr/>
        <p:txBody>
          <a:bodyPr/>
          <a:lstStyle/>
          <a:p>
            <a:endParaRPr kumimoji="0" lang="en-US" dirty="0"/>
          </a:p>
        </p:txBody>
      </p:sp>
    </p:spTree>
  </p:cSld>
  <p:clrMapOvr>
    <a:masterClrMapping/>
  </p:clrMapOvr>
</p:sld>
</file>

<file path=ppt/slides/slide17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851970" name="Object 2"/>
          <p:cNvGraphicFramePr>
            <a:graphicFrameLocks/>
          </p:cNvGraphicFramePr>
          <p:nvPr/>
        </p:nvGraphicFramePr>
        <p:xfrm>
          <a:off x="6516688" y="1916113"/>
          <a:ext cx="2032000" cy="4210050"/>
        </p:xfrm>
        <a:graphic>
          <a:graphicData uri="http://schemas.openxmlformats.org/presentationml/2006/ole">
            <mc:AlternateContent xmlns:mc="http://schemas.openxmlformats.org/markup-compatibility/2006">
              <mc:Choice xmlns:v="urn:schemas-microsoft-com:vml" Requires="v">
                <p:oleObj spid="_x0000_s851980" name="Clip" r:id="rId3" imgW="1644480" imgH="3396960" progId="">
                  <p:embed/>
                </p:oleObj>
              </mc:Choice>
              <mc:Fallback>
                <p:oleObj name="Clip" r:id="rId3" imgW="1644480" imgH="3396960" progId="">
                  <p:embed/>
                  <p:pic>
                    <p:nvPicPr>
                      <p:cNvPr id="0" name="Picture 2"/>
                      <p:cNvPicPr>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516688" y="1916113"/>
                        <a:ext cx="2032000" cy="42100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851971" name="Rectangle 3"/>
          <p:cNvSpPr>
            <a:spLocks noGrp="1" noChangeArrowheads="1"/>
          </p:cNvSpPr>
          <p:nvPr>
            <p:ph type="title"/>
          </p:nvPr>
        </p:nvSpPr>
        <p:spPr>
          <a:xfrm>
            <a:off x="3276600" y="620713"/>
            <a:ext cx="4392613" cy="762000"/>
          </a:xfrm>
        </p:spPr>
        <p:txBody>
          <a:bodyPr/>
          <a:lstStyle/>
          <a:p>
            <a:pPr algn="ctr"/>
            <a:r>
              <a:rPr lang="fa-IR"/>
              <a:t>پايان    فصل   سوم</a:t>
            </a:r>
            <a:endParaRPr lang="en-US"/>
          </a:p>
        </p:txBody>
      </p:sp>
      <p:sp>
        <p:nvSpPr>
          <p:cNvPr id="851972" name="Rectangle 4"/>
          <p:cNvSpPr>
            <a:spLocks noChangeArrowheads="1"/>
          </p:cNvSpPr>
          <p:nvPr/>
        </p:nvSpPr>
        <p:spPr bwMode="auto">
          <a:xfrm>
            <a:off x="1258888" y="2420938"/>
            <a:ext cx="3959225" cy="2101850"/>
          </a:xfrm>
          <a:prstGeom prst="rect">
            <a:avLst/>
          </a:prstGeom>
          <a:noFill/>
          <a:ln w="9525">
            <a:noFill/>
            <a:miter lim="800000"/>
            <a:headEnd/>
            <a:tailEnd/>
          </a:ln>
          <a:effectLst/>
        </p:spPr>
        <p:txBody>
          <a:bodyPr anchor="b">
            <a:spAutoFit/>
          </a:bodyPr>
          <a:lstStyle/>
          <a:p>
            <a:pPr eaLnBrk="1" hangingPunct="1"/>
            <a:r>
              <a:rPr lang="fa-IR" sz="4400">
                <a:solidFill>
                  <a:schemeClr val="tx2"/>
                </a:solidFill>
                <a:latin typeface="Times New Roman" pitchFamily="18" charset="0"/>
                <a:cs typeface="Zar" pitchFamily="2" charset="-78"/>
              </a:rPr>
              <a:t>موفق باشيد</a:t>
            </a:r>
            <a:br>
              <a:rPr lang="fa-IR" sz="4400">
                <a:solidFill>
                  <a:schemeClr val="tx2"/>
                </a:solidFill>
                <a:latin typeface="Times New Roman" pitchFamily="18" charset="0"/>
                <a:cs typeface="Zar" pitchFamily="2" charset="-78"/>
              </a:rPr>
            </a:br>
            <a:r>
              <a:rPr lang="fa-IR" sz="4400">
                <a:solidFill>
                  <a:schemeClr val="tx2"/>
                </a:solidFill>
                <a:latin typeface="Times New Roman" pitchFamily="18" charset="0"/>
                <a:cs typeface="Zar" pitchFamily="2" charset="-78"/>
              </a:rPr>
              <a:t>و</a:t>
            </a:r>
            <a:br>
              <a:rPr lang="fa-IR" sz="4400">
                <a:solidFill>
                  <a:schemeClr val="tx2"/>
                </a:solidFill>
                <a:latin typeface="Times New Roman" pitchFamily="18" charset="0"/>
                <a:cs typeface="Zar" pitchFamily="2" charset="-78"/>
              </a:rPr>
            </a:br>
            <a:r>
              <a:rPr lang="fa-IR" sz="4400">
                <a:solidFill>
                  <a:schemeClr val="tx2"/>
                </a:solidFill>
                <a:latin typeface="Times New Roman" pitchFamily="18" charset="0"/>
                <a:cs typeface="Zar" pitchFamily="2" charset="-78"/>
              </a:rPr>
              <a:t>به اميد ديدار</a:t>
            </a:r>
            <a:endParaRPr lang="en-US" sz="4400">
              <a:solidFill>
                <a:schemeClr val="tx2"/>
              </a:solidFill>
              <a:latin typeface="Times New Roman" pitchFamily="18" charset="0"/>
              <a:cs typeface="Zar" pitchFamily="2" charset="-78"/>
            </a:endParaRPr>
          </a:p>
        </p:txBody>
      </p:sp>
      <p:sp>
        <p:nvSpPr>
          <p:cNvPr id="5" name="Footer Placeholder 4"/>
          <p:cNvSpPr>
            <a:spLocks noGrp="1"/>
          </p:cNvSpPr>
          <p:nvPr>
            <p:ph type="ftr" sz="quarter" idx="11"/>
          </p:nvPr>
        </p:nvSpPr>
        <p:spPr/>
        <p:txBody>
          <a:bodyPr/>
          <a:lstStyle/>
          <a:p>
            <a:endParaRPr kumimoji="0" lang="en-US" dirty="0"/>
          </a:p>
        </p:txBody>
      </p:sp>
    </p:spTree>
  </p:cSld>
  <p:clrMapOvr>
    <a:masterClrMapping/>
  </p:clrMapOvr>
  <p:transition>
    <p:zoom dir="in"/>
  </p:transition>
  <p:timing>
    <p:tnLst>
      <p:par>
        <p:cTn id="1" dur="indefinite" restart="never" nodeType="tmRoot"/>
      </p:par>
    </p:tnLst>
  </p:timing>
</p:sld>
</file>

<file path=ppt/slides/slide17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46114" name="Rectangle 2"/>
          <p:cNvSpPr>
            <a:spLocks noChangeArrowheads="1"/>
          </p:cNvSpPr>
          <p:nvPr/>
        </p:nvSpPr>
        <p:spPr bwMode="auto">
          <a:xfrm>
            <a:off x="1893888" y="1989138"/>
            <a:ext cx="5735637" cy="3657600"/>
          </a:xfrm>
          <a:prstGeom prst="rect">
            <a:avLst/>
          </a:prstGeom>
          <a:noFill/>
          <a:ln w="9525">
            <a:noFill/>
            <a:miter lim="800000"/>
            <a:headEnd/>
            <a:tailEnd/>
          </a:ln>
          <a:effectLst/>
        </p:spPr>
        <p:txBody>
          <a:bodyPr wrap="none" lIns="0" tIns="0" rIns="0" bIns="0" anchor="ctr">
            <a:spAutoFit/>
          </a:bodyPr>
          <a:lstStyle/>
          <a:p>
            <a:pPr indent="252413" algn="ctr" eaLnBrk="1" hangingPunct="1"/>
            <a:r>
              <a:rPr lang="ar-SA" sz="6000">
                <a:cs typeface="Zar" pitchFamily="2" charset="-78"/>
              </a:rPr>
              <a:t>هدف:</a:t>
            </a:r>
            <a:endParaRPr lang="en-US" sz="6000">
              <a:cs typeface="Zar" pitchFamily="2" charset="-78"/>
            </a:endParaRPr>
          </a:p>
          <a:p>
            <a:pPr indent="252413" algn="ctr" eaLnBrk="1" hangingPunct="1"/>
            <a:r>
              <a:rPr lang="ar-SA" sz="6000">
                <a:cs typeface="Zar" pitchFamily="2" charset="-78"/>
              </a:rPr>
              <a:t>آشنايي با حساب</a:t>
            </a:r>
            <a:r>
              <a:rPr lang="ar-SA" sz="6000">
                <a:cs typeface="Arial" pitchFamily="34" charset="0"/>
              </a:rPr>
              <a:t>‌</a:t>
            </a:r>
            <a:r>
              <a:rPr lang="ar-SA" sz="6000">
                <a:cs typeface="Zar" pitchFamily="2" charset="-78"/>
              </a:rPr>
              <a:t>هاي</a:t>
            </a:r>
            <a:endParaRPr lang="fa-IR" sz="6000">
              <a:cs typeface="Zar" pitchFamily="2" charset="-78"/>
            </a:endParaRPr>
          </a:p>
          <a:p>
            <a:pPr indent="252413" algn="ctr" eaLnBrk="1" hangingPunct="1"/>
            <a:r>
              <a:rPr lang="ar-SA" sz="6000">
                <a:cs typeface="Zar" pitchFamily="2" charset="-78"/>
              </a:rPr>
              <a:t> خريد و فروش كالا </a:t>
            </a:r>
            <a:endParaRPr lang="fa-IR" sz="6000">
              <a:cs typeface="Zar" pitchFamily="2" charset="-78"/>
            </a:endParaRPr>
          </a:p>
          <a:p>
            <a:pPr indent="252413" algn="ctr" eaLnBrk="1" hangingPunct="1"/>
            <a:r>
              <a:rPr lang="ar-SA" sz="6000">
                <a:cs typeface="Zar" pitchFamily="2" charset="-78"/>
              </a:rPr>
              <a:t>و نحوه محاسبه سود</a:t>
            </a:r>
          </a:p>
        </p:txBody>
      </p:sp>
      <p:sp>
        <p:nvSpPr>
          <p:cNvPr id="346116" name="WordArt 4" descr="Paper bag"/>
          <p:cNvSpPr>
            <a:spLocks noChangeArrowheads="1" noChangeShapeType="1" noTextEdit="1"/>
          </p:cNvSpPr>
          <p:nvPr/>
        </p:nvSpPr>
        <p:spPr bwMode="auto">
          <a:xfrm>
            <a:off x="4932363" y="333375"/>
            <a:ext cx="3816350" cy="1079500"/>
          </a:xfrm>
          <a:prstGeom prst="rect">
            <a:avLst/>
          </a:prstGeom>
        </p:spPr>
        <p:txBody>
          <a:bodyPr wrap="none" fromWordArt="1">
            <a:prstTxWarp prst="textCascadeUp">
              <a:avLst>
                <a:gd name="adj" fmla="val 100000"/>
              </a:avLst>
            </a:prstTxWarp>
            <a:scene3d>
              <a:camera prst="legacyPerspectiveTopLeft">
                <a:rot lat="0" lon="20519999" rev="0"/>
              </a:camera>
              <a:lightRig rig="legacyHarsh3" dir="r"/>
            </a:scene3d>
            <a:sp3d extrusionH="430200" prstMaterial="legacyMatte">
              <a:extrusionClr>
                <a:srgbClr val="006600"/>
              </a:extrusionClr>
            </a:sp3d>
          </a:bodyPr>
          <a:lstStyle/>
          <a:p>
            <a:pPr algn="ctr"/>
            <a:r>
              <a:rPr lang="fa-IR" sz="3600" kern="10">
                <a:ln w="9525">
                  <a:miter lim="800000"/>
                  <a:headEnd/>
                  <a:tailEnd/>
                </a:ln>
                <a:blipFill dpi="0" rotWithShape="0">
                  <a:blip r:embed="rId2"/>
                  <a:srcRect/>
                  <a:tile tx="0" ty="0" sx="100000" sy="100000" flip="none" algn="tl"/>
                </a:blipFill>
                <a:latin typeface="Arial Black"/>
              </a:rPr>
              <a:t>فصل چهارم</a:t>
            </a:r>
          </a:p>
        </p:txBody>
      </p:sp>
      <p:sp>
        <p:nvSpPr>
          <p:cNvPr id="4" name="Footer Placeholder 3"/>
          <p:cNvSpPr>
            <a:spLocks noGrp="1"/>
          </p:cNvSpPr>
          <p:nvPr>
            <p:ph type="ftr" sz="quarter" idx="11"/>
          </p:nvPr>
        </p:nvSpPr>
        <p:spPr/>
        <p:txBody>
          <a:bodyPr/>
          <a:lstStyle/>
          <a:p>
            <a:endParaRPr kumimoji="0" lang="en-US" dirty="0"/>
          </a:p>
        </p:txBody>
      </p:sp>
    </p:spTree>
  </p:cSld>
  <p:clrMapOvr>
    <a:masterClrMapping/>
  </p:clrMapOvr>
</p:sld>
</file>

<file path=ppt/slides/slide17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47138" name="Rectangle 2"/>
          <p:cNvSpPr>
            <a:spLocks noChangeArrowheads="1"/>
          </p:cNvSpPr>
          <p:nvPr/>
        </p:nvSpPr>
        <p:spPr bwMode="auto">
          <a:xfrm>
            <a:off x="250825" y="2655888"/>
            <a:ext cx="8353425" cy="2559050"/>
          </a:xfrm>
          <a:prstGeom prst="rect">
            <a:avLst/>
          </a:prstGeom>
          <a:noFill/>
          <a:ln w="9525">
            <a:noFill/>
            <a:miter lim="800000"/>
            <a:headEnd/>
            <a:tailEnd/>
          </a:ln>
          <a:effectLst/>
        </p:spPr>
        <p:txBody>
          <a:bodyPr anchor="ctr">
            <a:spAutoFit/>
          </a:bodyPr>
          <a:lstStyle/>
          <a:p>
            <a:pPr indent="252413" eaLnBrk="1" hangingPunct="1"/>
            <a:r>
              <a:rPr lang="ar-SA" sz="5400">
                <a:cs typeface="Zar" pitchFamily="2" charset="-78"/>
              </a:rPr>
              <a:t>1- مؤسسات خدماتي</a:t>
            </a:r>
            <a:endParaRPr lang="en-US" sz="5400">
              <a:cs typeface="Zar" pitchFamily="2" charset="-78"/>
            </a:endParaRPr>
          </a:p>
          <a:p>
            <a:pPr indent="252413" eaLnBrk="1" hangingPunct="1"/>
            <a:r>
              <a:rPr lang="ar-SA" sz="5400">
                <a:cs typeface="Zar" pitchFamily="2" charset="-78"/>
              </a:rPr>
              <a:t>2- مؤسسات خريد و فروش كالا</a:t>
            </a:r>
            <a:endParaRPr lang="en-US" sz="5400">
              <a:cs typeface="Zar" pitchFamily="2" charset="-78"/>
            </a:endParaRPr>
          </a:p>
          <a:p>
            <a:pPr indent="252413" eaLnBrk="1" hangingPunct="1"/>
            <a:r>
              <a:rPr lang="ar-SA" sz="5400">
                <a:cs typeface="Zar" pitchFamily="2" charset="-78"/>
              </a:rPr>
              <a:t>3- مؤسسات توليدي</a:t>
            </a:r>
          </a:p>
        </p:txBody>
      </p:sp>
      <p:sp>
        <p:nvSpPr>
          <p:cNvPr id="347139" name="Rectangle 3"/>
          <p:cNvSpPr>
            <a:spLocks noChangeArrowheads="1"/>
          </p:cNvSpPr>
          <p:nvPr/>
        </p:nvSpPr>
        <p:spPr bwMode="auto">
          <a:xfrm>
            <a:off x="4787900" y="635000"/>
            <a:ext cx="4114800" cy="701675"/>
          </a:xfrm>
          <a:prstGeom prst="rect">
            <a:avLst/>
          </a:prstGeom>
          <a:noFill/>
          <a:ln w="9525">
            <a:noFill/>
            <a:miter lim="800000"/>
            <a:headEnd/>
            <a:tailEnd/>
          </a:ln>
          <a:effectLst/>
        </p:spPr>
        <p:txBody>
          <a:bodyPr wrap="none">
            <a:spAutoFit/>
          </a:bodyPr>
          <a:lstStyle/>
          <a:p>
            <a:pPr algn="l" rtl="0" eaLnBrk="1" hangingPunct="1"/>
            <a:r>
              <a:rPr lang="ar-SA" sz="4000">
                <a:latin typeface="Times New Roman" pitchFamily="18" charset="0"/>
                <a:cs typeface="Zar" pitchFamily="2" charset="-78"/>
              </a:rPr>
              <a:t>انواع مؤسسات انتفاعي</a:t>
            </a:r>
            <a:endParaRPr lang="en-US" sz="4000">
              <a:latin typeface="Times New Roman" pitchFamily="18" charset="0"/>
              <a:cs typeface="Zar" pitchFamily="2" charset="-78"/>
            </a:endParaRPr>
          </a:p>
        </p:txBody>
      </p:sp>
      <p:sp>
        <p:nvSpPr>
          <p:cNvPr id="4" name="Footer Placeholder 3"/>
          <p:cNvSpPr>
            <a:spLocks noGrp="1"/>
          </p:cNvSpPr>
          <p:nvPr>
            <p:ph type="ftr" sz="quarter" idx="11"/>
          </p:nvPr>
        </p:nvSpPr>
        <p:spPr/>
        <p:txBody>
          <a:bodyPr/>
          <a:lstStyle/>
          <a:p>
            <a:endParaRPr kumimoji="0" lang="en-US" dirty="0"/>
          </a:p>
        </p:txBody>
      </p:sp>
    </p:spTree>
  </p:cSld>
  <p:clrMapOvr>
    <a:masterClrMapping/>
  </p:clrMapOvr>
</p:sld>
</file>

<file path=ppt/slides/slide17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48162" name="Rectangle 2"/>
          <p:cNvSpPr>
            <a:spLocks noChangeArrowheads="1"/>
          </p:cNvSpPr>
          <p:nvPr/>
        </p:nvSpPr>
        <p:spPr bwMode="auto">
          <a:xfrm>
            <a:off x="247650" y="2092325"/>
            <a:ext cx="8651875" cy="2679700"/>
          </a:xfrm>
          <a:prstGeom prst="rect">
            <a:avLst/>
          </a:prstGeom>
          <a:noFill/>
          <a:ln w="9525">
            <a:noFill/>
            <a:miter lim="800000"/>
            <a:headEnd/>
            <a:tailEnd/>
          </a:ln>
          <a:effectLst/>
        </p:spPr>
        <p:txBody>
          <a:bodyPr lIns="0" tIns="0" rIns="0" bIns="0" anchor="ctr">
            <a:spAutoFit/>
          </a:bodyPr>
          <a:lstStyle/>
          <a:p>
            <a:pPr indent="252413" eaLnBrk="1" hangingPunct="1"/>
            <a:r>
              <a:rPr lang="ar-SA" sz="4400">
                <a:cs typeface="Zar" pitchFamily="2" charset="-78"/>
              </a:rPr>
              <a:t>در ازاي خدماتي كه ارائه مي</a:t>
            </a:r>
            <a:r>
              <a:rPr lang="ar-SA" sz="4400">
                <a:cs typeface="Arial" pitchFamily="34" charset="0"/>
              </a:rPr>
              <a:t>‌</a:t>
            </a:r>
            <a:r>
              <a:rPr lang="ar-SA" sz="4400">
                <a:cs typeface="Zar" pitchFamily="2" charset="-78"/>
              </a:rPr>
              <a:t>دهند وجه دريافت مي</a:t>
            </a:r>
            <a:r>
              <a:rPr lang="ar-SA" sz="4400">
                <a:cs typeface="Arial" pitchFamily="34" charset="0"/>
              </a:rPr>
              <a:t>‌</a:t>
            </a:r>
            <a:r>
              <a:rPr lang="ar-SA" sz="4400">
                <a:cs typeface="Zar" pitchFamily="2" charset="-78"/>
              </a:rPr>
              <a:t>دارند</a:t>
            </a:r>
            <a:endParaRPr lang="en-US" sz="4400">
              <a:cs typeface="Zar" pitchFamily="2" charset="-78"/>
            </a:endParaRPr>
          </a:p>
          <a:p>
            <a:pPr indent="252413" eaLnBrk="1" hangingPunct="1"/>
            <a:r>
              <a:rPr lang="ar-SA" sz="4400">
                <a:cs typeface="Zar" pitchFamily="2" charset="-78"/>
              </a:rPr>
              <a:t> اين وجه درآمد مؤسسه است و پس از كسر هزينه</a:t>
            </a:r>
            <a:r>
              <a:rPr lang="ar-SA" sz="4400">
                <a:cs typeface="Arial" pitchFamily="34" charset="0"/>
              </a:rPr>
              <a:t>‌</a:t>
            </a:r>
            <a:r>
              <a:rPr lang="ar-SA" sz="4400">
                <a:cs typeface="Zar" pitchFamily="2" charset="-78"/>
              </a:rPr>
              <a:t>ها سود خالص مؤسسه بدست مي</a:t>
            </a:r>
            <a:r>
              <a:rPr lang="ar-SA" sz="4400">
                <a:cs typeface="Arial" pitchFamily="34" charset="0"/>
              </a:rPr>
              <a:t>‌</a:t>
            </a:r>
            <a:r>
              <a:rPr lang="ar-SA" sz="4400">
                <a:cs typeface="Zar" pitchFamily="2" charset="-78"/>
              </a:rPr>
              <a:t>آيد.</a:t>
            </a:r>
          </a:p>
        </p:txBody>
      </p:sp>
      <p:sp>
        <p:nvSpPr>
          <p:cNvPr id="348163" name="Rectangle 3"/>
          <p:cNvSpPr>
            <a:spLocks noChangeArrowheads="1"/>
          </p:cNvSpPr>
          <p:nvPr/>
        </p:nvSpPr>
        <p:spPr bwMode="auto">
          <a:xfrm>
            <a:off x="4932363" y="635000"/>
            <a:ext cx="3865562" cy="701675"/>
          </a:xfrm>
          <a:prstGeom prst="rect">
            <a:avLst/>
          </a:prstGeom>
          <a:noFill/>
          <a:ln w="9525">
            <a:noFill/>
            <a:miter lim="800000"/>
            <a:headEnd/>
            <a:tailEnd/>
          </a:ln>
          <a:effectLst/>
        </p:spPr>
        <p:txBody>
          <a:bodyPr wrap="none">
            <a:spAutoFit/>
          </a:bodyPr>
          <a:lstStyle/>
          <a:p>
            <a:pPr algn="l" eaLnBrk="1" hangingPunct="1"/>
            <a:r>
              <a:rPr lang="ar-SA" sz="4000">
                <a:latin typeface="Times New Roman" pitchFamily="18" charset="0"/>
                <a:cs typeface="Zar" pitchFamily="2" charset="-78"/>
              </a:rPr>
              <a:t>1- مؤسسات خدماتي</a:t>
            </a:r>
            <a:endParaRPr lang="en-US" sz="4000">
              <a:latin typeface="Times New Roman" pitchFamily="18" charset="0"/>
              <a:cs typeface="Zar" pitchFamily="2" charset="-78"/>
            </a:endParaRPr>
          </a:p>
        </p:txBody>
      </p:sp>
      <p:sp>
        <p:nvSpPr>
          <p:cNvPr id="4" name="Footer Placeholder 3"/>
          <p:cNvSpPr>
            <a:spLocks noGrp="1"/>
          </p:cNvSpPr>
          <p:nvPr>
            <p:ph type="ftr" sz="quarter" idx="11"/>
          </p:nvPr>
        </p:nvSpPr>
        <p:spPr/>
        <p:txBody>
          <a:bodyPr/>
          <a:lstStyle/>
          <a:p>
            <a:endParaRPr kumimoji="0" lang="en-US" dirty="0"/>
          </a:p>
        </p:txBody>
      </p:sp>
    </p:spTree>
  </p:cSld>
  <p:clrMapOvr>
    <a:masterClrMapping/>
  </p:clrMapOvr>
</p:sld>
</file>

<file path=ppt/slides/slide17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49186" name="Rectangle 2"/>
          <p:cNvSpPr>
            <a:spLocks noChangeArrowheads="1"/>
          </p:cNvSpPr>
          <p:nvPr/>
        </p:nvSpPr>
        <p:spPr bwMode="auto">
          <a:xfrm>
            <a:off x="285750" y="1968500"/>
            <a:ext cx="8570913" cy="2924175"/>
          </a:xfrm>
          <a:prstGeom prst="rect">
            <a:avLst/>
          </a:prstGeom>
          <a:noFill/>
          <a:ln w="9525">
            <a:noFill/>
            <a:miter lim="800000"/>
            <a:headEnd/>
            <a:tailEnd/>
          </a:ln>
          <a:effectLst/>
        </p:spPr>
        <p:txBody>
          <a:bodyPr lIns="0" tIns="0" rIns="0" bIns="0" anchor="ctr">
            <a:spAutoFit/>
          </a:bodyPr>
          <a:lstStyle/>
          <a:p>
            <a:pPr indent="252413" eaLnBrk="1" hangingPunct="1"/>
            <a:r>
              <a:rPr lang="ar-SA" sz="3200">
                <a:cs typeface="Zar" pitchFamily="2" charset="-78"/>
              </a:rPr>
              <a:t>اين مؤسسات كالايي را به قيمت معيني خريده و پس از افزودن مبلغي به آن، آن را به فروش مي</a:t>
            </a:r>
            <a:r>
              <a:rPr lang="ar-SA" sz="3200">
                <a:cs typeface="Arial" pitchFamily="34" charset="0"/>
              </a:rPr>
              <a:t>‌</a:t>
            </a:r>
            <a:r>
              <a:rPr lang="ar-SA" sz="3200">
                <a:cs typeface="Zar" pitchFamily="2" charset="-78"/>
              </a:rPr>
              <a:t>رسانند</a:t>
            </a:r>
            <a:endParaRPr lang="en-US" sz="3200">
              <a:cs typeface="Zar" pitchFamily="2" charset="-78"/>
            </a:endParaRPr>
          </a:p>
          <a:p>
            <a:pPr indent="252413" eaLnBrk="1" hangingPunct="1"/>
            <a:r>
              <a:rPr lang="ar-SA" sz="3200">
                <a:cs typeface="Zar" pitchFamily="2" charset="-78"/>
              </a:rPr>
              <a:t> وجه دريافتي بابت فروش هم قيمت تمام</a:t>
            </a:r>
            <a:r>
              <a:rPr lang="ar-SA" sz="3200">
                <a:cs typeface="Arial" pitchFamily="34" charset="0"/>
              </a:rPr>
              <a:t>‌</a:t>
            </a:r>
            <a:r>
              <a:rPr lang="ar-SA" sz="3200">
                <a:cs typeface="Zar" pitchFamily="2" charset="-78"/>
              </a:rPr>
              <a:t>شده خريد و هم مبلغ افزوده شده مي</a:t>
            </a:r>
            <a:r>
              <a:rPr lang="ar-SA" sz="3200">
                <a:cs typeface="Arial" pitchFamily="34" charset="0"/>
              </a:rPr>
              <a:t>‌</a:t>
            </a:r>
            <a:r>
              <a:rPr lang="ar-SA" sz="3200">
                <a:cs typeface="Zar" pitchFamily="2" charset="-78"/>
              </a:rPr>
              <a:t>باشد.</a:t>
            </a:r>
            <a:endParaRPr lang="en-US" sz="3200">
              <a:cs typeface="Zar" pitchFamily="2" charset="-78"/>
            </a:endParaRPr>
          </a:p>
          <a:p>
            <a:pPr indent="252413" eaLnBrk="1" hangingPunct="1"/>
            <a:r>
              <a:rPr lang="ar-SA" sz="3200">
                <a:cs typeface="Zar" pitchFamily="2" charset="-78"/>
              </a:rPr>
              <a:t> لذا براي تعيين سود خالص هم هزينه</a:t>
            </a:r>
            <a:r>
              <a:rPr lang="ar-SA" sz="3200">
                <a:cs typeface="Arial" pitchFamily="34" charset="0"/>
              </a:rPr>
              <a:t>‌</a:t>
            </a:r>
            <a:r>
              <a:rPr lang="ar-SA" sz="3200">
                <a:cs typeface="Zar" pitchFamily="2" charset="-78"/>
              </a:rPr>
              <a:t>ها و هم قيمت</a:t>
            </a:r>
            <a:r>
              <a:rPr lang="ar-SA" sz="3200">
                <a:cs typeface="Arial" pitchFamily="34" charset="0"/>
              </a:rPr>
              <a:t>‌</a:t>
            </a:r>
            <a:r>
              <a:rPr lang="ar-SA" sz="3200">
                <a:cs typeface="Zar" pitchFamily="2" charset="-78"/>
              </a:rPr>
              <a:t> تمام</a:t>
            </a:r>
            <a:r>
              <a:rPr lang="ar-SA" sz="3200">
                <a:cs typeface="Arial" pitchFamily="34" charset="0"/>
              </a:rPr>
              <a:t>‌</a:t>
            </a:r>
            <a:r>
              <a:rPr lang="ar-SA" sz="3200">
                <a:cs typeface="Zar" pitchFamily="2" charset="-78"/>
              </a:rPr>
              <a:t>شده خريد بايد از آن كسر گردد.</a:t>
            </a:r>
          </a:p>
        </p:txBody>
      </p:sp>
      <p:sp>
        <p:nvSpPr>
          <p:cNvPr id="349187" name="Rectangle 3"/>
          <p:cNvSpPr>
            <a:spLocks noChangeArrowheads="1"/>
          </p:cNvSpPr>
          <p:nvPr/>
        </p:nvSpPr>
        <p:spPr bwMode="auto">
          <a:xfrm>
            <a:off x="3995738" y="760413"/>
            <a:ext cx="4632325" cy="579437"/>
          </a:xfrm>
          <a:prstGeom prst="rect">
            <a:avLst/>
          </a:prstGeom>
          <a:noFill/>
          <a:ln w="9525">
            <a:noFill/>
            <a:miter lim="800000"/>
            <a:headEnd/>
            <a:tailEnd/>
          </a:ln>
          <a:effectLst/>
        </p:spPr>
        <p:txBody>
          <a:bodyPr wrap="none">
            <a:spAutoFit/>
          </a:bodyPr>
          <a:lstStyle/>
          <a:p>
            <a:pPr algn="l" eaLnBrk="1" hangingPunct="1"/>
            <a:r>
              <a:rPr lang="ar-SA" sz="3200">
                <a:latin typeface="Times New Roman" pitchFamily="18" charset="0"/>
                <a:cs typeface="Zar" pitchFamily="2" charset="-78"/>
              </a:rPr>
              <a:t>2- مؤسسات خريد و فروش كالا</a:t>
            </a:r>
            <a:endParaRPr lang="en-US" sz="3200">
              <a:latin typeface="Times New Roman" pitchFamily="18" charset="0"/>
              <a:cs typeface="Zar" pitchFamily="2" charset="-78"/>
            </a:endParaRPr>
          </a:p>
        </p:txBody>
      </p:sp>
      <p:sp>
        <p:nvSpPr>
          <p:cNvPr id="4" name="Footer Placeholder 3"/>
          <p:cNvSpPr>
            <a:spLocks noGrp="1"/>
          </p:cNvSpPr>
          <p:nvPr>
            <p:ph type="ftr" sz="quarter" idx="11"/>
          </p:nvPr>
        </p:nvSpPr>
        <p:spPr/>
        <p:txBody>
          <a:bodyPr/>
          <a:lstStyle/>
          <a:p>
            <a:endParaRPr kumimoji="0" lang="en-US" dirty="0"/>
          </a:p>
        </p:txBody>
      </p:sp>
    </p:spTree>
  </p:cSld>
  <p:clrMapOvr>
    <a:masterClrMapping/>
  </p:clrMapOvr>
</p:sld>
</file>

<file path=ppt/slides/slide17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50210" name="Rectangle 2"/>
          <p:cNvSpPr>
            <a:spLocks noChangeArrowheads="1"/>
          </p:cNvSpPr>
          <p:nvPr/>
        </p:nvSpPr>
        <p:spPr bwMode="auto">
          <a:xfrm>
            <a:off x="179388" y="1962150"/>
            <a:ext cx="8789987" cy="3411538"/>
          </a:xfrm>
          <a:prstGeom prst="rect">
            <a:avLst/>
          </a:prstGeom>
          <a:noFill/>
          <a:ln w="9525">
            <a:noFill/>
            <a:miter lim="800000"/>
            <a:headEnd/>
            <a:tailEnd/>
          </a:ln>
          <a:effectLst/>
        </p:spPr>
        <p:txBody>
          <a:bodyPr lIns="0" tIns="0" rIns="0" bIns="0" anchor="ctr">
            <a:spAutoFit/>
          </a:bodyPr>
          <a:lstStyle/>
          <a:p>
            <a:pPr indent="252413" eaLnBrk="1" hangingPunct="1"/>
            <a:r>
              <a:rPr lang="ar-SA" sz="3200">
                <a:cs typeface="Zar" pitchFamily="2" charset="-78"/>
              </a:rPr>
              <a:t>اين مؤسسات عموماً مواد اوليه</a:t>
            </a:r>
            <a:r>
              <a:rPr lang="ar-SA" sz="3200">
                <a:cs typeface="Arial" pitchFamily="34" charset="0"/>
              </a:rPr>
              <a:t>‌</a:t>
            </a:r>
            <a:r>
              <a:rPr lang="ar-SA" sz="3200">
                <a:cs typeface="Zar" pitchFamily="2" charset="-78"/>
              </a:rPr>
              <a:t>هاي متفاوت را خريداري و پس از تركيب و تغيير شكل آن،</a:t>
            </a:r>
            <a:endParaRPr lang="en-US" sz="3200">
              <a:cs typeface="Zar" pitchFamily="2" charset="-78"/>
            </a:endParaRPr>
          </a:p>
          <a:p>
            <a:pPr indent="252413" eaLnBrk="1" hangingPunct="1"/>
            <a:r>
              <a:rPr lang="ar-SA" sz="3200">
                <a:cs typeface="Zar" pitchFamily="2" charset="-78"/>
              </a:rPr>
              <a:t> آن را به صورت كالايي جديد درآورده و به فروش مي</a:t>
            </a:r>
            <a:r>
              <a:rPr lang="ar-SA" sz="3200">
                <a:cs typeface="Arial" pitchFamily="34" charset="0"/>
              </a:rPr>
              <a:t>‌</a:t>
            </a:r>
            <a:r>
              <a:rPr lang="ar-SA" sz="3200">
                <a:cs typeface="Zar" pitchFamily="2" charset="-78"/>
              </a:rPr>
              <a:t>رسانند</a:t>
            </a:r>
            <a:endParaRPr lang="en-US" sz="3200">
              <a:cs typeface="Zar" pitchFamily="2" charset="-78"/>
            </a:endParaRPr>
          </a:p>
          <a:p>
            <a:pPr indent="252413" eaLnBrk="1" hangingPunct="1"/>
            <a:r>
              <a:rPr lang="ar-SA" sz="3200">
                <a:cs typeface="Zar" pitchFamily="2" charset="-78"/>
              </a:rPr>
              <a:t> در اين حالت قيمت تمام شده كالاي ساخته</a:t>
            </a:r>
            <a:r>
              <a:rPr lang="ar-SA" sz="3200">
                <a:cs typeface="Arial" pitchFamily="34" charset="0"/>
              </a:rPr>
              <a:t>‌</a:t>
            </a:r>
            <a:r>
              <a:rPr lang="ar-SA" sz="3200">
                <a:cs typeface="Zar" pitchFamily="2" charset="-78"/>
              </a:rPr>
              <a:t>شده همراه با هزينه</a:t>
            </a:r>
            <a:r>
              <a:rPr lang="ar-SA" sz="3200">
                <a:cs typeface="Arial" pitchFamily="34" charset="0"/>
              </a:rPr>
              <a:t>‌</a:t>
            </a:r>
            <a:r>
              <a:rPr lang="ar-SA" sz="3200">
                <a:cs typeface="Zar" pitchFamily="2" charset="-78"/>
              </a:rPr>
              <a:t>ها مي</a:t>
            </a:r>
            <a:r>
              <a:rPr lang="ar-SA" sz="3200">
                <a:cs typeface="Arial" pitchFamily="34" charset="0"/>
              </a:rPr>
              <a:t>‌</a:t>
            </a:r>
            <a:r>
              <a:rPr lang="ar-SA" sz="3200">
                <a:cs typeface="Zar" pitchFamily="2" charset="-78"/>
              </a:rPr>
              <a:t>بايد</a:t>
            </a:r>
            <a:endParaRPr lang="en-US" sz="3200">
              <a:cs typeface="Zar" pitchFamily="2" charset="-78"/>
            </a:endParaRPr>
          </a:p>
          <a:p>
            <a:pPr indent="252413" eaLnBrk="1" hangingPunct="1"/>
            <a:r>
              <a:rPr lang="ar-SA" sz="3200">
                <a:cs typeface="Zar" pitchFamily="2" charset="-78"/>
              </a:rPr>
              <a:t> از قيمت فروش كسر گردد تا سود خالص بدست آيد.</a:t>
            </a:r>
          </a:p>
        </p:txBody>
      </p:sp>
      <p:sp>
        <p:nvSpPr>
          <p:cNvPr id="350211" name="Rectangle 3"/>
          <p:cNvSpPr>
            <a:spLocks noChangeArrowheads="1"/>
          </p:cNvSpPr>
          <p:nvPr/>
        </p:nvSpPr>
        <p:spPr bwMode="auto">
          <a:xfrm>
            <a:off x="5435600" y="628650"/>
            <a:ext cx="3394075" cy="641350"/>
          </a:xfrm>
          <a:prstGeom prst="rect">
            <a:avLst/>
          </a:prstGeom>
          <a:noFill/>
          <a:ln w="9525">
            <a:noFill/>
            <a:miter lim="800000"/>
            <a:headEnd/>
            <a:tailEnd/>
          </a:ln>
          <a:effectLst/>
        </p:spPr>
        <p:txBody>
          <a:bodyPr wrap="none">
            <a:spAutoFit/>
          </a:bodyPr>
          <a:lstStyle/>
          <a:p>
            <a:pPr algn="l" eaLnBrk="1" hangingPunct="1"/>
            <a:r>
              <a:rPr lang="ar-SA" sz="3600">
                <a:latin typeface="Times New Roman" pitchFamily="18" charset="0"/>
                <a:cs typeface="Zar" pitchFamily="2" charset="-78"/>
              </a:rPr>
              <a:t>3- مؤسسات توليدي</a:t>
            </a:r>
            <a:endParaRPr lang="en-US" sz="3600">
              <a:latin typeface="Times New Roman" pitchFamily="18" charset="0"/>
              <a:cs typeface="Zar" pitchFamily="2" charset="-78"/>
            </a:endParaRPr>
          </a:p>
        </p:txBody>
      </p:sp>
      <p:sp>
        <p:nvSpPr>
          <p:cNvPr id="4" name="Footer Placeholder 3"/>
          <p:cNvSpPr>
            <a:spLocks noGrp="1"/>
          </p:cNvSpPr>
          <p:nvPr>
            <p:ph type="ftr" sz="quarter" idx="11"/>
          </p:nvPr>
        </p:nvSpPr>
        <p:spPr/>
        <p:txBody>
          <a:bodyPr/>
          <a:lstStyle/>
          <a:p>
            <a:endParaRPr kumimoji="0" lang="en-US" dirty="0"/>
          </a:p>
        </p:txBody>
      </p:sp>
    </p:spTree>
  </p:cSld>
  <p:clrMapOvr>
    <a:masterClrMapping/>
  </p:clrMapOvr>
</p:sld>
</file>

<file path=ppt/slides/slide17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51234" name="Rectangle 2"/>
          <p:cNvSpPr>
            <a:spLocks noChangeArrowheads="1"/>
          </p:cNvSpPr>
          <p:nvPr/>
        </p:nvSpPr>
        <p:spPr bwMode="auto">
          <a:xfrm>
            <a:off x="323850" y="2106613"/>
            <a:ext cx="8640763" cy="2436812"/>
          </a:xfrm>
          <a:prstGeom prst="rect">
            <a:avLst/>
          </a:prstGeom>
          <a:noFill/>
          <a:ln w="9525">
            <a:noFill/>
            <a:miter lim="800000"/>
            <a:headEnd/>
            <a:tailEnd/>
          </a:ln>
          <a:effectLst/>
        </p:spPr>
        <p:txBody>
          <a:bodyPr lIns="0" tIns="0" rIns="0" bIns="0" anchor="ctr">
            <a:spAutoFit/>
          </a:bodyPr>
          <a:lstStyle/>
          <a:p>
            <a:pPr indent="252413" eaLnBrk="1" hangingPunct="1"/>
            <a:r>
              <a:rPr lang="ar-SA" sz="3200">
                <a:cs typeface="Zar" pitchFamily="2" charset="-78"/>
              </a:rPr>
              <a:t>ماهيت خريدهاي اين مؤسسات به دو دسته تقسيم مي</a:t>
            </a:r>
            <a:r>
              <a:rPr lang="ar-SA" sz="3200">
                <a:cs typeface="Arial" pitchFamily="34" charset="0"/>
              </a:rPr>
              <a:t>‌</a:t>
            </a:r>
            <a:r>
              <a:rPr lang="ar-SA" sz="3200">
                <a:cs typeface="Zar" pitchFamily="2" charset="-78"/>
              </a:rPr>
              <a:t>شود</a:t>
            </a:r>
            <a:endParaRPr lang="en-US" sz="3200">
              <a:cs typeface="Zar" pitchFamily="2" charset="-78"/>
            </a:endParaRPr>
          </a:p>
          <a:p>
            <a:pPr indent="252413" eaLnBrk="1" hangingPunct="1"/>
            <a:r>
              <a:rPr lang="ar-SA" sz="3200">
                <a:cs typeface="Zar" pitchFamily="2" charset="-78"/>
              </a:rPr>
              <a:t>1- كالايي كه براي مصرف در داخل فروشگاه خريداري مي</a:t>
            </a:r>
            <a:r>
              <a:rPr lang="ar-SA" sz="3200">
                <a:cs typeface="Arial" pitchFamily="34" charset="0"/>
              </a:rPr>
              <a:t>‌</a:t>
            </a:r>
            <a:r>
              <a:rPr lang="ar-SA" sz="3200">
                <a:cs typeface="Zar" pitchFamily="2" charset="-78"/>
              </a:rPr>
              <a:t>شود.</a:t>
            </a:r>
            <a:endParaRPr lang="en-US" sz="3200">
              <a:cs typeface="Zar" pitchFamily="2" charset="-78"/>
            </a:endParaRPr>
          </a:p>
          <a:p>
            <a:pPr indent="252413" eaLnBrk="1" hangingPunct="1"/>
            <a:r>
              <a:rPr lang="ar-SA" sz="3200">
                <a:cs typeface="Zar" pitchFamily="2" charset="-78"/>
              </a:rPr>
              <a:t>مثال: ملزومات، </a:t>
            </a:r>
            <a:r>
              <a:rPr lang="ar-SA" sz="3200">
                <a:cs typeface="Arial" pitchFamily="34" charset="0"/>
              </a:rPr>
              <a:t>‌</a:t>
            </a:r>
            <a:r>
              <a:rPr lang="ar-SA" sz="3200">
                <a:cs typeface="Zar" pitchFamily="2" charset="-78"/>
              </a:rPr>
              <a:t>اثاثه اداري</a:t>
            </a:r>
            <a:endParaRPr lang="en-US" sz="3200">
              <a:cs typeface="Zar" pitchFamily="2" charset="-78"/>
            </a:endParaRPr>
          </a:p>
          <a:p>
            <a:pPr indent="252413" eaLnBrk="1" hangingPunct="1"/>
            <a:r>
              <a:rPr lang="ar-SA" sz="3200">
                <a:cs typeface="Zar" pitchFamily="2" charset="-78"/>
              </a:rPr>
              <a:t>2- كالايي كه براي فروش خريداري مي</a:t>
            </a:r>
            <a:r>
              <a:rPr lang="ar-SA" sz="3200">
                <a:cs typeface="Arial" pitchFamily="34" charset="0"/>
              </a:rPr>
              <a:t>‌</a:t>
            </a:r>
            <a:r>
              <a:rPr lang="ar-SA" sz="3200">
                <a:cs typeface="Zar" pitchFamily="2" charset="-78"/>
              </a:rPr>
              <a:t>شود.</a:t>
            </a:r>
          </a:p>
        </p:txBody>
      </p:sp>
      <p:sp>
        <p:nvSpPr>
          <p:cNvPr id="351235" name="Rectangle 3"/>
          <p:cNvSpPr>
            <a:spLocks noChangeArrowheads="1"/>
          </p:cNvSpPr>
          <p:nvPr/>
        </p:nvSpPr>
        <p:spPr bwMode="auto">
          <a:xfrm>
            <a:off x="1763713" y="635000"/>
            <a:ext cx="7105650" cy="701675"/>
          </a:xfrm>
          <a:prstGeom prst="rect">
            <a:avLst/>
          </a:prstGeom>
          <a:noFill/>
          <a:ln w="9525">
            <a:noFill/>
            <a:miter lim="800000"/>
            <a:headEnd/>
            <a:tailEnd/>
          </a:ln>
          <a:effectLst/>
        </p:spPr>
        <p:txBody>
          <a:bodyPr wrap="none">
            <a:spAutoFit/>
          </a:bodyPr>
          <a:lstStyle/>
          <a:p>
            <a:pPr algn="l" eaLnBrk="1" hangingPunct="1"/>
            <a:r>
              <a:rPr lang="ar-SA" sz="4000">
                <a:latin typeface="Times New Roman" pitchFamily="18" charset="0"/>
                <a:cs typeface="Zar" pitchFamily="2" charset="-78"/>
              </a:rPr>
              <a:t>حسابداري مؤسسات خريد و فروش كالا</a:t>
            </a:r>
            <a:endParaRPr lang="en-US" sz="4000">
              <a:latin typeface="Times New Roman" pitchFamily="18" charset="0"/>
              <a:cs typeface="Zar" pitchFamily="2" charset="-78"/>
            </a:endParaRPr>
          </a:p>
        </p:txBody>
      </p:sp>
      <p:sp>
        <p:nvSpPr>
          <p:cNvPr id="4" name="Footer Placeholder 3"/>
          <p:cNvSpPr>
            <a:spLocks noGrp="1"/>
          </p:cNvSpPr>
          <p:nvPr>
            <p:ph type="ftr" sz="quarter" idx="11"/>
          </p:nvPr>
        </p:nvSpPr>
        <p:spPr/>
        <p:txBody>
          <a:bodyPr/>
          <a:lstStyle/>
          <a:p>
            <a:endParaRPr kumimoji="0"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46467" name="Rectangle 3"/>
          <p:cNvSpPr>
            <a:spLocks noGrp="1" noChangeArrowheads="1"/>
          </p:cNvSpPr>
          <p:nvPr>
            <p:ph idx="1"/>
          </p:nvPr>
        </p:nvSpPr>
        <p:spPr>
          <a:xfrm>
            <a:off x="611188" y="1773238"/>
            <a:ext cx="7847012" cy="4368800"/>
          </a:xfrm>
        </p:spPr>
        <p:txBody>
          <a:bodyPr/>
          <a:lstStyle/>
          <a:p>
            <a:pPr>
              <a:buFontTx/>
              <a:buNone/>
            </a:pPr>
            <a:r>
              <a:rPr lang="fa-IR" sz="5400"/>
              <a:t>هدف: </a:t>
            </a:r>
          </a:p>
          <a:p>
            <a:pPr>
              <a:buFontTx/>
              <a:buNone/>
            </a:pPr>
            <a:r>
              <a:rPr lang="fa-IR" sz="5400"/>
              <a:t>آشنايي با مفهوم معادله حسابداري و تاثير فعاليتهاي مالي بر آن و تهيه صدورهاي مالي</a:t>
            </a:r>
            <a:endParaRPr lang="en-US" sz="5400"/>
          </a:p>
        </p:txBody>
      </p:sp>
      <p:sp>
        <p:nvSpPr>
          <p:cNvPr id="446471" name="WordArt 7" descr="Paper bag"/>
          <p:cNvSpPr>
            <a:spLocks noChangeArrowheads="1" noChangeShapeType="1" noTextEdit="1"/>
          </p:cNvSpPr>
          <p:nvPr/>
        </p:nvSpPr>
        <p:spPr bwMode="auto">
          <a:xfrm>
            <a:off x="4067175" y="404813"/>
            <a:ext cx="3744913" cy="992187"/>
          </a:xfrm>
          <a:prstGeom prst="rect">
            <a:avLst/>
          </a:prstGeom>
        </p:spPr>
        <p:txBody>
          <a:bodyPr wrap="none" fromWordArt="1">
            <a:prstTxWarp prst="textCascadeUp">
              <a:avLst>
                <a:gd name="adj" fmla="val 100000"/>
              </a:avLst>
            </a:prstTxWarp>
            <a:scene3d>
              <a:camera prst="legacyPerspectiveTopLeft">
                <a:rot lat="0" lon="20519999" rev="0"/>
              </a:camera>
              <a:lightRig rig="legacyHarsh3" dir="r"/>
            </a:scene3d>
            <a:sp3d extrusionH="430200" prstMaterial="legacyMatte">
              <a:extrusionClr>
                <a:srgbClr val="006600"/>
              </a:extrusionClr>
            </a:sp3d>
          </a:bodyPr>
          <a:lstStyle/>
          <a:p>
            <a:pPr algn="ctr"/>
            <a:r>
              <a:rPr lang="fa-IR" sz="3600" kern="10">
                <a:ln w="9525">
                  <a:miter lim="800000"/>
                  <a:headEnd/>
                  <a:tailEnd/>
                </a:ln>
                <a:blipFill dpi="0" rotWithShape="0">
                  <a:blip r:embed="rId2"/>
                  <a:srcRect/>
                  <a:tile tx="0" ty="0" sx="100000" sy="100000" flip="none" algn="tl"/>
                </a:blipFill>
                <a:latin typeface="Arial Black"/>
              </a:rPr>
              <a:t>فصل دوم</a:t>
            </a:r>
          </a:p>
        </p:txBody>
      </p:sp>
      <p:sp>
        <p:nvSpPr>
          <p:cNvPr id="4" name="Footer Placeholder 3"/>
          <p:cNvSpPr>
            <a:spLocks noGrp="1"/>
          </p:cNvSpPr>
          <p:nvPr>
            <p:ph type="ftr" sz="quarter" idx="11"/>
          </p:nvPr>
        </p:nvSpPr>
        <p:spPr/>
        <p:txBody>
          <a:bodyPr/>
          <a:lstStyle/>
          <a:p>
            <a:endParaRPr kumimoji="0" lang="en-US" dirty="0"/>
          </a:p>
        </p:txBody>
      </p:sp>
    </p:spTree>
  </p:cSld>
  <p:clrMapOvr>
    <a:masterClrMapping/>
  </p:clrMapOvr>
  <p:timing>
    <p:tnLst>
      <p:par>
        <p:cTn id="1" dur="indefinite" restart="never" nodeType="tmRoot"/>
      </p:par>
    </p:tnLst>
  </p:timing>
</p:sld>
</file>

<file path=ppt/slides/slide18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52258" name="Rectangle 2"/>
          <p:cNvSpPr>
            <a:spLocks noChangeArrowheads="1"/>
          </p:cNvSpPr>
          <p:nvPr/>
        </p:nvSpPr>
        <p:spPr bwMode="auto">
          <a:xfrm>
            <a:off x="1617663" y="333375"/>
            <a:ext cx="6807200" cy="1066800"/>
          </a:xfrm>
          <a:prstGeom prst="rect">
            <a:avLst/>
          </a:prstGeom>
          <a:noFill/>
          <a:ln w="9525">
            <a:noFill/>
            <a:miter lim="800000"/>
            <a:headEnd/>
            <a:tailEnd/>
          </a:ln>
          <a:effectLst/>
        </p:spPr>
        <p:txBody>
          <a:bodyPr wrap="none" anchor="ctr">
            <a:spAutoFit/>
          </a:bodyPr>
          <a:lstStyle/>
          <a:p>
            <a:pPr indent="252413" eaLnBrk="1" hangingPunct="1"/>
            <a:r>
              <a:rPr lang="ar-SA" sz="3200">
                <a:ea typeface="Times New Roman" pitchFamily="18" charset="0"/>
                <a:cs typeface="Lotus" pitchFamily="2" charset="-78"/>
              </a:rPr>
              <a:t>حالت اول: خريد كالا براي مصرف داخلي</a:t>
            </a:r>
            <a:endParaRPr lang="en-US" sz="3200">
              <a:ea typeface="Times New Roman" pitchFamily="18" charset="0"/>
              <a:cs typeface="Arial" pitchFamily="34" charset="0"/>
            </a:endParaRPr>
          </a:p>
          <a:p>
            <a:pPr indent="252413"/>
            <a:r>
              <a:rPr lang="ar-SA" sz="3200">
                <a:ea typeface="Times New Roman" pitchFamily="18" charset="0"/>
                <a:cs typeface="Lotus" pitchFamily="2" charset="-78"/>
              </a:rPr>
              <a:t>خريد اثاثه اداري به مبلغ 500 ريال به </a:t>
            </a:r>
            <a:r>
              <a:rPr lang="fa-IR" sz="3200">
                <a:ea typeface="Times New Roman" pitchFamily="18" charset="0"/>
                <a:cs typeface="Lotus" pitchFamily="2" charset="-78"/>
              </a:rPr>
              <a:t>صورت</a:t>
            </a:r>
            <a:r>
              <a:rPr lang="ar-SA" sz="3200">
                <a:ea typeface="Times New Roman" pitchFamily="18" charset="0"/>
                <a:cs typeface="Lotus" pitchFamily="2" charset="-78"/>
              </a:rPr>
              <a:t> نقد</a:t>
            </a:r>
            <a:endParaRPr lang="en-US" sz="3200">
              <a:cs typeface="Arial" pitchFamily="34" charset="0"/>
            </a:endParaRPr>
          </a:p>
        </p:txBody>
      </p:sp>
      <p:graphicFrame>
        <p:nvGraphicFramePr>
          <p:cNvPr id="352296" name="Group 40"/>
          <p:cNvGraphicFramePr>
            <a:graphicFrameLocks noGrp="1"/>
          </p:cNvGraphicFramePr>
          <p:nvPr/>
        </p:nvGraphicFramePr>
        <p:xfrm>
          <a:off x="1042988" y="2420938"/>
          <a:ext cx="7273925" cy="1828800"/>
        </p:xfrm>
        <a:graphic>
          <a:graphicData uri="http://schemas.openxmlformats.org/drawingml/2006/table">
            <a:tbl>
              <a:tblPr rtl="1"/>
              <a:tblGrid>
                <a:gridCol w="1692275">
                  <a:extLst>
                    <a:ext uri="{9D8B030D-6E8A-4147-A177-3AD203B41FA5}">
                      <a16:colId xmlns:a16="http://schemas.microsoft.com/office/drawing/2014/main" val="20000"/>
                    </a:ext>
                  </a:extLst>
                </a:gridCol>
                <a:gridCol w="1189038">
                  <a:extLst>
                    <a:ext uri="{9D8B030D-6E8A-4147-A177-3AD203B41FA5}">
                      <a16:colId xmlns:a16="http://schemas.microsoft.com/office/drawing/2014/main" val="20001"/>
                    </a:ext>
                  </a:extLst>
                </a:gridCol>
                <a:gridCol w="1655762">
                  <a:extLst>
                    <a:ext uri="{9D8B030D-6E8A-4147-A177-3AD203B41FA5}">
                      <a16:colId xmlns:a16="http://schemas.microsoft.com/office/drawing/2014/main" val="20002"/>
                    </a:ext>
                  </a:extLst>
                </a:gridCol>
                <a:gridCol w="1157288">
                  <a:extLst>
                    <a:ext uri="{9D8B030D-6E8A-4147-A177-3AD203B41FA5}">
                      <a16:colId xmlns:a16="http://schemas.microsoft.com/office/drawing/2014/main" val="20003"/>
                    </a:ext>
                  </a:extLst>
                </a:gridCol>
                <a:gridCol w="1579562">
                  <a:extLst>
                    <a:ext uri="{9D8B030D-6E8A-4147-A177-3AD203B41FA5}">
                      <a16:colId xmlns:a16="http://schemas.microsoft.com/office/drawing/2014/main" val="20004"/>
                    </a:ext>
                  </a:extLst>
                </a:gridCol>
              </a:tblGrid>
              <a:tr h="304800">
                <a:tc gridSpan="2">
                  <a:txBody>
                    <a:bodyPr/>
                    <a:lstStyle/>
                    <a:p>
                      <a:pPr marL="0" marR="0" lvl="0" indent="0" algn="ctr" defTabSz="914400" rtl="1" eaLnBrk="1" fontAlgn="base" latinLnBrk="0" hangingPunct="1">
                        <a:lnSpc>
                          <a:spcPct val="100000"/>
                        </a:lnSpc>
                        <a:spcBef>
                          <a:spcPct val="0"/>
                        </a:spcBef>
                        <a:spcAft>
                          <a:spcPct val="0"/>
                        </a:spcAft>
                        <a:buClrTx/>
                        <a:buSzPct val="85000"/>
                        <a:buFontTx/>
                        <a:buNone/>
                        <a:tabLst/>
                      </a:pPr>
                      <a:r>
                        <a:rPr kumimoji="0" lang="ar-SA" sz="5400" b="1" i="0" u="none" strike="noStrike" cap="none" normalizeH="0" baseline="0" smtClean="0">
                          <a:ln>
                            <a:noFill/>
                          </a:ln>
                          <a:solidFill>
                            <a:schemeClr val="tx1"/>
                          </a:solidFill>
                          <a:effectLst/>
                          <a:latin typeface="Times New Roman" pitchFamily="18" charset="0"/>
                          <a:ea typeface="Times New Roman" pitchFamily="18" charset="0"/>
                          <a:cs typeface="Lotus" pitchFamily="2" charset="-78"/>
                        </a:rPr>
                        <a:t>اثاثه اداري</a:t>
                      </a:r>
                      <a:endParaRPr kumimoji="0" lang="ar-SA" sz="5400" b="1" i="0" u="none" strike="noStrike" cap="none" normalizeH="0" baseline="0" smtClean="0">
                        <a:ln>
                          <a:noFill/>
                        </a:ln>
                        <a:solidFill>
                          <a:schemeClr val="tx1"/>
                        </a:solidFill>
                        <a:effectLst/>
                        <a:latin typeface="Arial" pitchFamily="34" charset="0"/>
                        <a:ea typeface="Times New Roman" pitchFamily="18" charset="0"/>
                        <a:cs typeface="Lotus" pitchFamily="2" charset="-78"/>
                      </a:endParaRPr>
                    </a:p>
                  </a:txBody>
                  <a:tcPr anchor="ctr" horzOverflow="overflow">
                    <a:lnL cap="flat">
                      <a:noFill/>
                    </a:lnL>
                    <a:lnR>
                      <a:noFill/>
                    </a:lnR>
                    <a:lnT cap="flat">
                      <a:noFill/>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pPr rtl="1"/>
                      <a:endParaRPr lang="fa-IR"/>
                    </a:p>
                  </a:txBody>
                  <a:tcPr/>
                </a:tc>
                <a:tc>
                  <a:txBody>
                    <a:bodyPr/>
                    <a:lstStyle/>
                    <a:p>
                      <a:pPr marL="0" marR="0" lvl="0" indent="0" algn="r" defTabSz="914400" rtl="1" eaLnBrk="1" fontAlgn="base" latinLnBrk="0" hangingPunct="1">
                        <a:lnSpc>
                          <a:spcPct val="100000"/>
                        </a:lnSpc>
                        <a:spcBef>
                          <a:spcPct val="20000"/>
                        </a:spcBef>
                        <a:spcAft>
                          <a:spcPct val="0"/>
                        </a:spcAft>
                        <a:buClrTx/>
                        <a:buSzPct val="85000"/>
                        <a:buFontTx/>
                        <a:buNone/>
                        <a:tabLst/>
                      </a:pPr>
                      <a:endParaRPr kumimoji="0" lang="en-US" sz="54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a:noFill/>
                    </a:lnL>
                    <a:lnR>
                      <a:noFill/>
                    </a:lnR>
                    <a:lnT cap="flat">
                      <a:noFill/>
                    </a:lnT>
                    <a:lnB>
                      <a:noFill/>
                    </a:lnB>
                    <a:lnTlToBr>
                      <a:noFill/>
                    </a:lnTlToBr>
                    <a:lnBlToTr>
                      <a:noFill/>
                    </a:lnBlToTr>
                    <a:noFill/>
                  </a:tcPr>
                </a:tc>
                <a:tc gridSpan="2">
                  <a:txBody>
                    <a:bodyPr/>
                    <a:lstStyle/>
                    <a:p>
                      <a:pPr marL="0" marR="0" lvl="0" indent="0" algn="ctr" defTabSz="914400" rtl="1" eaLnBrk="1" fontAlgn="base" latinLnBrk="0" hangingPunct="1">
                        <a:lnSpc>
                          <a:spcPct val="100000"/>
                        </a:lnSpc>
                        <a:spcBef>
                          <a:spcPct val="0"/>
                        </a:spcBef>
                        <a:spcAft>
                          <a:spcPct val="0"/>
                        </a:spcAft>
                        <a:buClrTx/>
                        <a:buSzPct val="85000"/>
                        <a:buFontTx/>
                        <a:buNone/>
                        <a:tabLst/>
                      </a:pPr>
                      <a:r>
                        <a:rPr kumimoji="0" lang="ar-SA" sz="5400" b="1" i="0" u="none" strike="noStrike" cap="none" normalizeH="0" baseline="0" smtClean="0">
                          <a:ln>
                            <a:noFill/>
                          </a:ln>
                          <a:solidFill>
                            <a:schemeClr val="tx1"/>
                          </a:solidFill>
                          <a:effectLst/>
                          <a:latin typeface="Times New Roman" pitchFamily="18" charset="0"/>
                          <a:cs typeface="Lotus" pitchFamily="2" charset="-78"/>
                        </a:rPr>
                        <a:t>صندوق</a:t>
                      </a:r>
                      <a:endParaRPr kumimoji="0" lang="en-US" sz="5400" b="1" i="0" u="none" strike="noStrike" cap="none" normalizeH="0" baseline="0" smtClean="0">
                        <a:ln>
                          <a:noFill/>
                        </a:ln>
                        <a:solidFill>
                          <a:schemeClr val="tx1"/>
                        </a:solidFill>
                        <a:effectLst/>
                        <a:latin typeface="Times New Roman" pitchFamily="18" charset="0"/>
                        <a:cs typeface="Lotus" pitchFamily="2" charset="-78"/>
                      </a:endParaRPr>
                    </a:p>
                  </a:txBody>
                  <a:tcPr anchor="ctr" horzOverflow="overflow">
                    <a:lnL>
                      <a:noFill/>
                    </a:lnL>
                    <a:lnR cap="flat">
                      <a:noFill/>
                    </a:lnR>
                    <a:lnT cap="flat">
                      <a:noFill/>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pPr rtl="1"/>
                      <a:endParaRPr lang="fa-IR"/>
                    </a:p>
                  </a:txBody>
                  <a:tcPr/>
                </a:tc>
                <a:extLst>
                  <a:ext uri="{0D108BD9-81ED-4DB2-BD59-A6C34878D82A}">
                    <a16:rowId xmlns:a16="http://schemas.microsoft.com/office/drawing/2014/main" val="10000"/>
                  </a:ext>
                </a:extLst>
              </a:tr>
              <a:tr h="304800">
                <a:tc>
                  <a:txBody>
                    <a:bodyPr/>
                    <a:lstStyle/>
                    <a:p>
                      <a:pPr marL="0" marR="0" lvl="0" indent="0" algn="r" defTabSz="914400" rtl="1" eaLnBrk="1" fontAlgn="base" latinLnBrk="0" hangingPunct="1">
                        <a:lnSpc>
                          <a:spcPct val="100000"/>
                        </a:lnSpc>
                        <a:spcBef>
                          <a:spcPct val="0"/>
                        </a:spcBef>
                        <a:spcAft>
                          <a:spcPct val="0"/>
                        </a:spcAft>
                        <a:buClrTx/>
                        <a:buSzPct val="85000"/>
                        <a:buFontTx/>
                        <a:buNone/>
                        <a:tabLst/>
                      </a:pPr>
                      <a:r>
                        <a:rPr kumimoji="0" lang="ar-SA" sz="5400" b="1" i="0" u="none" strike="noStrike" cap="none" normalizeH="0" baseline="0" smtClean="0">
                          <a:ln>
                            <a:noFill/>
                          </a:ln>
                          <a:solidFill>
                            <a:schemeClr val="tx1"/>
                          </a:solidFill>
                          <a:effectLst/>
                          <a:latin typeface="Times New Roman" pitchFamily="18" charset="0"/>
                          <a:ea typeface="Times New Roman" pitchFamily="18" charset="0"/>
                          <a:cs typeface="Lotus" pitchFamily="2" charset="-78"/>
                        </a:rPr>
                        <a:t>500</a:t>
                      </a:r>
                      <a:endParaRPr kumimoji="0" lang="ar-SA" sz="5400" b="1" i="0" u="none" strike="noStrike" cap="none" normalizeH="0" baseline="0" smtClean="0">
                        <a:ln>
                          <a:noFill/>
                        </a:ln>
                        <a:solidFill>
                          <a:schemeClr val="tx1"/>
                        </a:solidFill>
                        <a:effectLst/>
                        <a:latin typeface="Arial" pitchFamily="34" charset="0"/>
                        <a:ea typeface="Times New Roman" pitchFamily="18" charset="0"/>
                        <a:cs typeface="Lotus" pitchFamily="2" charset="-78"/>
                      </a:endParaRPr>
                    </a:p>
                  </a:txBody>
                  <a:tcPr anchor="ctr" horzOverflow="overflow">
                    <a:lnL cap="flat">
                      <a:noFill/>
                    </a:lnL>
                    <a:lnR w="12700" cap="flat" cmpd="sng" algn="ctr">
                      <a:solidFill>
                        <a:srgbClr val="000000"/>
                      </a:solidFill>
                      <a:prstDash val="solid"/>
                      <a:miter lim="800000"/>
                      <a:headEnd type="none" w="med" len="med"/>
                      <a:tailEnd type="none" w="med" len="med"/>
                    </a:lnR>
                    <a:lnT w="12700" cap="flat" cmpd="sng" algn="ctr">
                      <a:solidFill>
                        <a:srgbClr val="000000"/>
                      </a:solidFill>
                      <a:prstDash val="solid"/>
                      <a:round/>
                      <a:headEnd type="none" w="med" len="med"/>
                      <a:tailEnd type="none" w="med" len="med"/>
                    </a:lnT>
                    <a:lnB cap="flat">
                      <a:noFill/>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Pct val="85000"/>
                        <a:buFontTx/>
                        <a:buNone/>
                        <a:tabLst/>
                      </a:pPr>
                      <a:endParaRPr kumimoji="0" lang="en-US" sz="54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rgbClr val="000000"/>
                      </a:solidFill>
                      <a:prstDash val="solid"/>
                      <a:miter lim="800000"/>
                      <a:headEnd type="none" w="med" len="med"/>
                      <a:tailEnd type="none" w="med" len="med"/>
                    </a:lnL>
                    <a:lnR>
                      <a:noFill/>
                    </a:lnR>
                    <a:lnT w="12700" cap="flat" cmpd="sng" algn="ctr">
                      <a:solidFill>
                        <a:srgbClr val="000000"/>
                      </a:solidFill>
                      <a:prstDash val="solid"/>
                      <a:round/>
                      <a:headEnd type="none" w="med" len="med"/>
                      <a:tailEnd type="none" w="med" len="med"/>
                    </a:lnT>
                    <a:lnB cap="flat">
                      <a:noFill/>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Pct val="85000"/>
                        <a:buFontTx/>
                        <a:buNone/>
                        <a:tabLst/>
                      </a:pPr>
                      <a:endParaRPr kumimoji="0" lang="en-US" sz="54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a:noFill/>
                    </a:lnL>
                    <a:lnR>
                      <a:noFill/>
                    </a:lnR>
                    <a:lnT>
                      <a:noFill/>
                    </a:lnT>
                    <a:lnB cap="flat">
                      <a:noFill/>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Pct val="85000"/>
                        <a:buFontTx/>
                        <a:buNone/>
                        <a:tabLst/>
                      </a:pPr>
                      <a:endParaRPr kumimoji="0" lang="en-US" sz="54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a:noFill/>
                    </a:lnL>
                    <a:lnR w="12700" cap="flat" cmpd="sng" algn="ctr">
                      <a:solidFill>
                        <a:srgbClr val="000000"/>
                      </a:solidFill>
                      <a:prstDash val="solid"/>
                      <a:miter lim="800000"/>
                      <a:headEnd type="none" w="med" len="med"/>
                      <a:tailEnd type="none" w="med" len="med"/>
                    </a:lnR>
                    <a:lnT w="12700" cap="flat" cmpd="sng" algn="ctr">
                      <a:solidFill>
                        <a:srgbClr val="000000"/>
                      </a:solidFill>
                      <a:prstDash val="solid"/>
                      <a:round/>
                      <a:headEnd type="none" w="med" len="med"/>
                      <a:tailEnd type="none" w="med" len="med"/>
                    </a:lnT>
                    <a:lnB cap="flat">
                      <a:noFill/>
                    </a:lnB>
                    <a:lnTlToBr>
                      <a:noFill/>
                    </a:lnTlToBr>
                    <a:lnBlToTr>
                      <a:noFill/>
                    </a:lnBlToTr>
                    <a:noFill/>
                  </a:tcPr>
                </a:tc>
                <a:tc>
                  <a:txBody>
                    <a:bodyPr/>
                    <a:lstStyle/>
                    <a:p>
                      <a:pPr marL="0" marR="0" lvl="0" indent="0" algn="r" defTabSz="914400" rtl="1" eaLnBrk="1" fontAlgn="base" latinLnBrk="0" hangingPunct="1">
                        <a:lnSpc>
                          <a:spcPct val="100000"/>
                        </a:lnSpc>
                        <a:spcBef>
                          <a:spcPct val="0"/>
                        </a:spcBef>
                        <a:spcAft>
                          <a:spcPct val="0"/>
                        </a:spcAft>
                        <a:buClrTx/>
                        <a:buSzPct val="85000"/>
                        <a:buFontTx/>
                        <a:buNone/>
                        <a:tabLst/>
                      </a:pPr>
                      <a:r>
                        <a:rPr kumimoji="0" lang="ar-SA" sz="5400" b="1" i="0" u="none" strike="noStrike" cap="none" normalizeH="0" baseline="0" smtClean="0">
                          <a:ln>
                            <a:noFill/>
                          </a:ln>
                          <a:solidFill>
                            <a:schemeClr val="tx1"/>
                          </a:solidFill>
                          <a:effectLst/>
                          <a:latin typeface="Times New Roman" pitchFamily="18" charset="0"/>
                          <a:ea typeface="Times New Roman" pitchFamily="18" charset="0"/>
                          <a:cs typeface="Lotus" pitchFamily="2" charset="-78"/>
                        </a:rPr>
                        <a:t>500</a:t>
                      </a:r>
                      <a:endParaRPr kumimoji="0" lang="ar-SA" sz="5400" b="1" i="0" u="none" strike="noStrike" cap="none" normalizeH="0" baseline="0" smtClean="0">
                        <a:ln>
                          <a:noFill/>
                        </a:ln>
                        <a:solidFill>
                          <a:schemeClr val="tx1"/>
                        </a:solidFill>
                        <a:effectLst/>
                        <a:latin typeface="Arial" pitchFamily="34" charset="0"/>
                        <a:ea typeface="Times New Roman" pitchFamily="18" charset="0"/>
                        <a:cs typeface="Lotus" pitchFamily="2" charset="-78"/>
                      </a:endParaRPr>
                    </a:p>
                  </a:txBody>
                  <a:tcPr anchor="ctr" horzOverflow="overflow">
                    <a:lnL w="12700" cap="flat" cmpd="sng" algn="ctr">
                      <a:solidFill>
                        <a:srgbClr val="000000"/>
                      </a:solidFill>
                      <a:prstDash val="solid"/>
                      <a:miter lim="800000"/>
                      <a:headEnd type="none" w="med" len="med"/>
                      <a:tailEnd type="none" w="med" len="med"/>
                    </a:lnL>
                    <a:lnR cap="flat">
                      <a:noFill/>
                    </a:lnR>
                    <a:lnT w="12700" cap="flat" cmpd="sng" algn="ctr">
                      <a:solidFill>
                        <a:srgbClr val="000000"/>
                      </a:solidFill>
                      <a:prstDash val="solid"/>
                      <a:round/>
                      <a:headEnd type="none" w="med" len="med"/>
                      <a:tailEnd type="none" w="med" len="med"/>
                    </a:lnT>
                    <a:lnB cap="flat">
                      <a:noFill/>
                    </a:lnB>
                    <a:lnTlToBr>
                      <a:noFill/>
                    </a:lnTlToBr>
                    <a:lnBlToTr>
                      <a:noFill/>
                    </a:lnBlToTr>
                    <a:noFill/>
                  </a:tcPr>
                </a:tc>
                <a:extLst>
                  <a:ext uri="{0D108BD9-81ED-4DB2-BD59-A6C34878D82A}">
                    <a16:rowId xmlns:a16="http://schemas.microsoft.com/office/drawing/2014/main" val="10001"/>
                  </a:ext>
                </a:extLst>
              </a:tr>
            </a:tbl>
          </a:graphicData>
        </a:graphic>
      </p:graphicFrame>
      <p:sp>
        <p:nvSpPr>
          <p:cNvPr id="4" name="Footer Placeholder 3"/>
          <p:cNvSpPr>
            <a:spLocks noGrp="1"/>
          </p:cNvSpPr>
          <p:nvPr>
            <p:ph type="ftr" sz="quarter" idx="11"/>
          </p:nvPr>
        </p:nvSpPr>
        <p:spPr/>
        <p:txBody>
          <a:bodyPr/>
          <a:lstStyle/>
          <a:p>
            <a:endParaRPr kumimoji="0" lang="en-US" dirty="0"/>
          </a:p>
        </p:txBody>
      </p:sp>
    </p:spTree>
  </p:cSld>
  <p:clrMapOvr>
    <a:masterClrMapping/>
  </p:clrMapOvr>
</p:sld>
</file>

<file path=ppt/slides/slide18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53282" name="Rectangle 2"/>
          <p:cNvSpPr>
            <a:spLocks noChangeArrowheads="1"/>
          </p:cNvSpPr>
          <p:nvPr/>
        </p:nvSpPr>
        <p:spPr bwMode="auto">
          <a:xfrm>
            <a:off x="1116013" y="303213"/>
            <a:ext cx="7642225" cy="884237"/>
          </a:xfrm>
          <a:prstGeom prst="rect">
            <a:avLst/>
          </a:prstGeom>
          <a:noFill/>
          <a:ln w="9525">
            <a:noFill/>
            <a:miter lim="800000"/>
            <a:headEnd/>
            <a:tailEnd/>
          </a:ln>
          <a:effectLst/>
        </p:spPr>
        <p:txBody>
          <a:bodyPr anchor="ctr">
            <a:spAutoFit/>
          </a:bodyPr>
          <a:lstStyle/>
          <a:p>
            <a:pPr indent="252413" eaLnBrk="1" hangingPunct="1"/>
            <a:r>
              <a:rPr lang="ar-SA" sz="2800">
                <a:ea typeface="Times New Roman" pitchFamily="18" charset="0"/>
                <a:cs typeface="Zar" pitchFamily="2" charset="-78"/>
              </a:rPr>
              <a:t>حالت </a:t>
            </a:r>
            <a:r>
              <a:rPr lang="fa-IR" sz="2800">
                <a:ea typeface="Times New Roman" pitchFamily="18" charset="0"/>
                <a:cs typeface="Zar" pitchFamily="2" charset="-78"/>
              </a:rPr>
              <a:t>د</a:t>
            </a:r>
            <a:r>
              <a:rPr lang="ar-SA" sz="2800">
                <a:ea typeface="Times New Roman" pitchFamily="18" charset="0"/>
                <a:cs typeface="Zar" pitchFamily="2" charset="-78"/>
              </a:rPr>
              <a:t>وم: خريد كالا براي فروش</a:t>
            </a:r>
            <a:endParaRPr lang="en-US" sz="2800">
              <a:ea typeface="Times New Roman" pitchFamily="18" charset="0"/>
              <a:cs typeface="Zar" pitchFamily="2" charset="-78"/>
            </a:endParaRPr>
          </a:p>
          <a:p>
            <a:pPr indent="252413"/>
            <a:r>
              <a:rPr lang="ar-SA" sz="2400">
                <a:ea typeface="Times New Roman" pitchFamily="18" charset="0"/>
                <a:cs typeface="Zar" pitchFamily="2" charset="-78"/>
              </a:rPr>
              <a:t>خريد پارچه توسط يك قماش</a:t>
            </a:r>
            <a:r>
              <a:rPr lang="ar-SA" sz="2400">
                <a:ea typeface="Times New Roman" pitchFamily="18" charset="0"/>
                <a:cs typeface="Lotus" pitchFamily="2" charset="-78"/>
              </a:rPr>
              <a:t>‌</a:t>
            </a:r>
            <a:r>
              <a:rPr lang="ar-SA" sz="2400">
                <a:ea typeface="Times New Roman" pitchFamily="18" charset="0"/>
                <a:cs typeface="Zar" pitchFamily="2" charset="-78"/>
              </a:rPr>
              <a:t>فروشي به مبلغ 700 به </a:t>
            </a:r>
            <a:r>
              <a:rPr lang="fa-IR" sz="2400">
                <a:ea typeface="Times New Roman" pitchFamily="18" charset="0"/>
                <a:cs typeface="Zar" pitchFamily="2" charset="-78"/>
              </a:rPr>
              <a:t>صورت</a:t>
            </a:r>
            <a:r>
              <a:rPr lang="ar-SA" sz="2400">
                <a:ea typeface="Times New Roman" pitchFamily="18" charset="0"/>
                <a:cs typeface="Zar" pitchFamily="2" charset="-78"/>
              </a:rPr>
              <a:t> نقد</a:t>
            </a:r>
            <a:endParaRPr lang="en-US" sz="2400">
              <a:cs typeface="Zar" pitchFamily="2" charset="-78"/>
            </a:endParaRPr>
          </a:p>
        </p:txBody>
      </p:sp>
      <p:graphicFrame>
        <p:nvGraphicFramePr>
          <p:cNvPr id="353318" name="Group 38"/>
          <p:cNvGraphicFramePr>
            <a:graphicFrameLocks noGrp="1"/>
          </p:cNvGraphicFramePr>
          <p:nvPr/>
        </p:nvGraphicFramePr>
        <p:xfrm>
          <a:off x="1803400" y="2060575"/>
          <a:ext cx="6656388" cy="2808288"/>
        </p:xfrm>
        <a:graphic>
          <a:graphicData uri="http://schemas.openxmlformats.org/drawingml/2006/table">
            <a:tbl>
              <a:tblPr rtl="1"/>
              <a:tblGrid>
                <a:gridCol w="1547813">
                  <a:extLst>
                    <a:ext uri="{9D8B030D-6E8A-4147-A177-3AD203B41FA5}">
                      <a16:colId xmlns:a16="http://schemas.microsoft.com/office/drawing/2014/main" val="20000"/>
                    </a:ext>
                  </a:extLst>
                </a:gridCol>
                <a:gridCol w="1044575">
                  <a:extLst>
                    <a:ext uri="{9D8B030D-6E8A-4147-A177-3AD203B41FA5}">
                      <a16:colId xmlns:a16="http://schemas.microsoft.com/office/drawing/2014/main" val="20001"/>
                    </a:ext>
                  </a:extLst>
                </a:gridCol>
                <a:gridCol w="1366837">
                  <a:extLst>
                    <a:ext uri="{9D8B030D-6E8A-4147-A177-3AD203B41FA5}">
                      <a16:colId xmlns:a16="http://schemas.microsoft.com/office/drawing/2014/main" val="20002"/>
                    </a:ext>
                  </a:extLst>
                </a:gridCol>
                <a:gridCol w="1252538">
                  <a:extLst>
                    <a:ext uri="{9D8B030D-6E8A-4147-A177-3AD203B41FA5}">
                      <a16:colId xmlns:a16="http://schemas.microsoft.com/office/drawing/2014/main" val="20003"/>
                    </a:ext>
                  </a:extLst>
                </a:gridCol>
                <a:gridCol w="1444625">
                  <a:extLst>
                    <a:ext uri="{9D8B030D-6E8A-4147-A177-3AD203B41FA5}">
                      <a16:colId xmlns:a16="http://schemas.microsoft.com/office/drawing/2014/main" val="20004"/>
                    </a:ext>
                  </a:extLst>
                </a:gridCol>
              </a:tblGrid>
              <a:tr h="1254125">
                <a:tc gridSpan="2">
                  <a:txBody>
                    <a:bodyPr/>
                    <a:lstStyle/>
                    <a:p>
                      <a:pPr marL="0" marR="0" lvl="0" indent="0" algn="ctr" defTabSz="914400" rtl="1" eaLnBrk="1" fontAlgn="base" latinLnBrk="0" hangingPunct="1">
                        <a:lnSpc>
                          <a:spcPct val="100000"/>
                        </a:lnSpc>
                        <a:spcBef>
                          <a:spcPct val="0"/>
                        </a:spcBef>
                        <a:spcAft>
                          <a:spcPct val="0"/>
                        </a:spcAft>
                        <a:buClrTx/>
                        <a:buSzPct val="85000"/>
                        <a:buFontTx/>
                        <a:buNone/>
                        <a:tabLst/>
                      </a:pPr>
                      <a:r>
                        <a:rPr kumimoji="0" lang="ar-SA" sz="4800" b="1" i="0" u="none" strike="noStrike" cap="none" normalizeH="0" baseline="0" smtClean="0">
                          <a:ln>
                            <a:noFill/>
                          </a:ln>
                          <a:solidFill>
                            <a:schemeClr val="tx1"/>
                          </a:solidFill>
                          <a:effectLst/>
                          <a:latin typeface="Times New Roman" pitchFamily="18" charset="0"/>
                          <a:ea typeface="Times New Roman" pitchFamily="18" charset="0"/>
                          <a:cs typeface="Lotus" pitchFamily="2" charset="-78"/>
                        </a:rPr>
                        <a:t>خريد كالا</a:t>
                      </a:r>
                      <a:endParaRPr kumimoji="0" lang="ar-SA" sz="4800" b="1" i="0" u="none" strike="noStrike" cap="none" normalizeH="0" baseline="0" smtClean="0">
                        <a:ln>
                          <a:noFill/>
                        </a:ln>
                        <a:solidFill>
                          <a:schemeClr val="tx1"/>
                        </a:solidFill>
                        <a:effectLst/>
                        <a:latin typeface="Arial" pitchFamily="34" charset="0"/>
                        <a:ea typeface="Times New Roman" pitchFamily="18" charset="0"/>
                        <a:cs typeface="Lotus" pitchFamily="2" charset="-78"/>
                      </a:endParaRPr>
                    </a:p>
                  </a:txBody>
                  <a:tcPr anchor="ctr" horzOverflow="overflow">
                    <a:lnL cap="flat">
                      <a:noFill/>
                    </a:lnL>
                    <a:lnR>
                      <a:noFill/>
                    </a:lnR>
                    <a:lnT cap="flat">
                      <a:noFill/>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pPr rtl="1"/>
                      <a:endParaRPr lang="fa-IR"/>
                    </a:p>
                  </a:txBody>
                  <a:tcPr/>
                </a:tc>
                <a:tc>
                  <a:txBody>
                    <a:bodyPr/>
                    <a:lstStyle/>
                    <a:p>
                      <a:pPr marL="0" marR="0" lvl="0" indent="0" algn="r" defTabSz="914400" rtl="1" eaLnBrk="1" fontAlgn="base" latinLnBrk="0" hangingPunct="1">
                        <a:lnSpc>
                          <a:spcPct val="100000"/>
                        </a:lnSpc>
                        <a:spcBef>
                          <a:spcPct val="20000"/>
                        </a:spcBef>
                        <a:spcAft>
                          <a:spcPct val="0"/>
                        </a:spcAft>
                        <a:buClrTx/>
                        <a:buSzPct val="85000"/>
                        <a:buFontTx/>
                        <a:buNone/>
                        <a:tabLst/>
                      </a:pPr>
                      <a:endParaRPr kumimoji="0" lang="en-US" sz="48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a:noFill/>
                    </a:lnL>
                    <a:lnR>
                      <a:noFill/>
                    </a:lnR>
                    <a:lnT cap="flat">
                      <a:noFill/>
                    </a:lnT>
                    <a:lnB>
                      <a:noFill/>
                    </a:lnB>
                    <a:lnTlToBr>
                      <a:noFill/>
                    </a:lnTlToBr>
                    <a:lnBlToTr>
                      <a:noFill/>
                    </a:lnBlToTr>
                    <a:noFill/>
                  </a:tcPr>
                </a:tc>
                <a:tc gridSpan="2">
                  <a:txBody>
                    <a:bodyPr/>
                    <a:lstStyle/>
                    <a:p>
                      <a:pPr marL="0" marR="0" lvl="0" indent="0" algn="ctr" defTabSz="914400" rtl="1" eaLnBrk="1" fontAlgn="base" latinLnBrk="0" hangingPunct="1">
                        <a:lnSpc>
                          <a:spcPct val="100000"/>
                        </a:lnSpc>
                        <a:spcBef>
                          <a:spcPct val="0"/>
                        </a:spcBef>
                        <a:spcAft>
                          <a:spcPct val="0"/>
                        </a:spcAft>
                        <a:buClrTx/>
                        <a:buSzPct val="85000"/>
                        <a:buFontTx/>
                        <a:buNone/>
                        <a:tabLst/>
                      </a:pPr>
                      <a:r>
                        <a:rPr kumimoji="0" lang="ar-SA" sz="4800" b="1" i="0" u="none" strike="noStrike" cap="none" normalizeH="0" baseline="0" smtClean="0">
                          <a:ln>
                            <a:noFill/>
                          </a:ln>
                          <a:solidFill>
                            <a:schemeClr val="tx1"/>
                          </a:solidFill>
                          <a:effectLst/>
                          <a:latin typeface="Times New Roman" pitchFamily="18" charset="0"/>
                          <a:cs typeface="Lotus" pitchFamily="2" charset="-78"/>
                        </a:rPr>
                        <a:t>صندوق</a:t>
                      </a:r>
                      <a:endParaRPr kumimoji="0" lang="en-US" sz="4800" b="1" i="0" u="none" strike="noStrike" cap="none" normalizeH="0" baseline="0" smtClean="0">
                        <a:ln>
                          <a:noFill/>
                        </a:ln>
                        <a:solidFill>
                          <a:schemeClr val="tx1"/>
                        </a:solidFill>
                        <a:effectLst/>
                        <a:latin typeface="Times New Roman" pitchFamily="18" charset="0"/>
                        <a:cs typeface="Lotus" pitchFamily="2" charset="-78"/>
                      </a:endParaRPr>
                    </a:p>
                  </a:txBody>
                  <a:tcPr anchor="ctr" horzOverflow="overflow">
                    <a:lnL>
                      <a:noFill/>
                    </a:lnL>
                    <a:lnR cap="flat">
                      <a:noFill/>
                    </a:lnR>
                    <a:lnT cap="flat">
                      <a:noFill/>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pPr rtl="1"/>
                      <a:endParaRPr lang="fa-IR"/>
                    </a:p>
                  </a:txBody>
                  <a:tcPr/>
                </a:tc>
                <a:extLst>
                  <a:ext uri="{0D108BD9-81ED-4DB2-BD59-A6C34878D82A}">
                    <a16:rowId xmlns:a16="http://schemas.microsoft.com/office/drawing/2014/main" val="10000"/>
                  </a:ext>
                </a:extLst>
              </a:tr>
              <a:tr h="1554163">
                <a:tc>
                  <a:txBody>
                    <a:bodyPr/>
                    <a:lstStyle/>
                    <a:p>
                      <a:pPr marL="0" marR="0" lvl="0" indent="0" algn="ctr" defTabSz="914400" rtl="1" eaLnBrk="1" fontAlgn="base" latinLnBrk="0" hangingPunct="1">
                        <a:lnSpc>
                          <a:spcPct val="100000"/>
                        </a:lnSpc>
                        <a:spcBef>
                          <a:spcPct val="0"/>
                        </a:spcBef>
                        <a:spcAft>
                          <a:spcPct val="0"/>
                        </a:spcAft>
                        <a:buClrTx/>
                        <a:buSzPct val="85000"/>
                        <a:buFontTx/>
                        <a:buNone/>
                        <a:tabLst/>
                      </a:pPr>
                      <a:r>
                        <a:rPr kumimoji="0" lang="ar-SA" sz="4800" b="1" i="0" u="none" strike="noStrike" cap="none" normalizeH="0" baseline="0" smtClean="0">
                          <a:ln>
                            <a:noFill/>
                          </a:ln>
                          <a:solidFill>
                            <a:schemeClr val="tx1"/>
                          </a:solidFill>
                          <a:effectLst/>
                          <a:latin typeface="Times New Roman" pitchFamily="18" charset="0"/>
                          <a:ea typeface="Times New Roman" pitchFamily="18" charset="0"/>
                          <a:cs typeface="Lotus" pitchFamily="2" charset="-78"/>
                        </a:rPr>
                        <a:t>700</a:t>
                      </a:r>
                      <a:endParaRPr kumimoji="0" lang="ar-SA" sz="4800" b="1" i="0" u="none" strike="noStrike" cap="none" normalizeH="0" baseline="0" smtClean="0">
                        <a:ln>
                          <a:noFill/>
                        </a:ln>
                        <a:solidFill>
                          <a:schemeClr val="tx1"/>
                        </a:solidFill>
                        <a:effectLst/>
                        <a:latin typeface="Arial" pitchFamily="34" charset="0"/>
                        <a:ea typeface="Times New Roman" pitchFamily="18" charset="0"/>
                        <a:cs typeface="Lotus" pitchFamily="2" charset="-78"/>
                      </a:endParaRPr>
                    </a:p>
                  </a:txBody>
                  <a:tcPr anchor="ctr" horzOverflow="overflow">
                    <a:lnL cap="flat">
                      <a:noFill/>
                    </a:lnL>
                    <a:lnR w="12700" cap="flat" cmpd="sng" algn="ctr">
                      <a:solidFill>
                        <a:srgbClr val="000000"/>
                      </a:solidFill>
                      <a:prstDash val="solid"/>
                      <a:miter lim="800000"/>
                      <a:headEnd type="none" w="med" len="med"/>
                      <a:tailEnd type="none" w="med" len="med"/>
                    </a:lnR>
                    <a:lnT w="12700" cap="flat" cmpd="sng" algn="ctr">
                      <a:solidFill>
                        <a:srgbClr val="000000"/>
                      </a:solidFill>
                      <a:prstDash val="solid"/>
                      <a:round/>
                      <a:headEnd type="none" w="med" len="med"/>
                      <a:tailEnd type="none" w="med" len="med"/>
                    </a:lnT>
                    <a:lnB cap="flat">
                      <a:noFill/>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Pct val="85000"/>
                        <a:buFontTx/>
                        <a:buNone/>
                        <a:tabLst/>
                      </a:pPr>
                      <a:endParaRPr kumimoji="0" lang="en-US" sz="48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rgbClr val="000000"/>
                      </a:solidFill>
                      <a:prstDash val="solid"/>
                      <a:miter lim="800000"/>
                      <a:headEnd type="none" w="med" len="med"/>
                      <a:tailEnd type="none" w="med" len="med"/>
                    </a:lnL>
                    <a:lnR>
                      <a:noFill/>
                    </a:lnR>
                    <a:lnT w="12700" cap="flat" cmpd="sng" algn="ctr">
                      <a:solidFill>
                        <a:srgbClr val="000000"/>
                      </a:solidFill>
                      <a:prstDash val="solid"/>
                      <a:round/>
                      <a:headEnd type="none" w="med" len="med"/>
                      <a:tailEnd type="none" w="med" len="med"/>
                    </a:lnT>
                    <a:lnB cap="flat">
                      <a:noFill/>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Pct val="85000"/>
                        <a:buFontTx/>
                        <a:buNone/>
                        <a:tabLst/>
                      </a:pPr>
                      <a:endParaRPr kumimoji="0" lang="en-US" sz="48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a:noFill/>
                    </a:lnL>
                    <a:lnR>
                      <a:noFill/>
                    </a:lnR>
                    <a:lnT>
                      <a:noFill/>
                    </a:lnT>
                    <a:lnB cap="flat">
                      <a:noFill/>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Pct val="85000"/>
                        <a:buFontTx/>
                        <a:buNone/>
                        <a:tabLst/>
                      </a:pPr>
                      <a:endParaRPr kumimoji="0" lang="en-US" sz="48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a:noFill/>
                    </a:lnL>
                    <a:lnR w="12700" cap="flat" cmpd="sng" algn="ctr">
                      <a:solidFill>
                        <a:srgbClr val="000000"/>
                      </a:solidFill>
                      <a:prstDash val="solid"/>
                      <a:miter lim="800000"/>
                      <a:headEnd type="none" w="med" len="med"/>
                      <a:tailEnd type="none" w="med" len="med"/>
                    </a:lnR>
                    <a:lnT w="12700" cap="flat" cmpd="sng" algn="ctr">
                      <a:solidFill>
                        <a:srgbClr val="000000"/>
                      </a:solidFill>
                      <a:prstDash val="solid"/>
                      <a:round/>
                      <a:headEnd type="none" w="med" len="med"/>
                      <a:tailEnd type="none" w="med" len="med"/>
                    </a:lnT>
                    <a:lnB cap="flat">
                      <a:noFill/>
                    </a:lnB>
                    <a:lnTlToBr>
                      <a:noFill/>
                    </a:lnTlToBr>
                    <a:lnBlToTr>
                      <a:noFill/>
                    </a:lnBlToTr>
                    <a:noFill/>
                  </a:tcPr>
                </a:tc>
                <a:tc>
                  <a:txBody>
                    <a:bodyPr/>
                    <a:lstStyle/>
                    <a:p>
                      <a:pPr marL="0" marR="0" lvl="0" indent="0" algn="ctr" defTabSz="914400" rtl="1" eaLnBrk="1" fontAlgn="base" latinLnBrk="0" hangingPunct="1">
                        <a:lnSpc>
                          <a:spcPct val="100000"/>
                        </a:lnSpc>
                        <a:spcBef>
                          <a:spcPct val="0"/>
                        </a:spcBef>
                        <a:spcAft>
                          <a:spcPct val="0"/>
                        </a:spcAft>
                        <a:buClrTx/>
                        <a:buSzPct val="85000"/>
                        <a:buFontTx/>
                        <a:buNone/>
                        <a:tabLst/>
                      </a:pPr>
                      <a:r>
                        <a:rPr kumimoji="0" lang="ar-SA" sz="4800" b="1" i="0" u="none" strike="noStrike" cap="none" normalizeH="0" baseline="0" smtClean="0">
                          <a:ln>
                            <a:noFill/>
                          </a:ln>
                          <a:solidFill>
                            <a:schemeClr val="tx1"/>
                          </a:solidFill>
                          <a:effectLst/>
                          <a:latin typeface="Times New Roman" pitchFamily="18" charset="0"/>
                          <a:ea typeface="Times New Roman" pitchFamily="18" charset="0"/>
                          <a:cs typeface="Lotus" pitchFamily="2" charset="-78"/>
                        </a:rPr>
                        <a:t>700</a:t>
                      </a:r>
                      <a:endParaRPr kumimoji="0" lang="ar-SA" sz="4800" b="1" i="0" u="none" strike="noStrike" cap="none" normalizeH="0" baseline="0" smtClean="0">
                        <a:ln>
                          <a:noFill/>
                        </a:ln>
                        <a:solidFill>
                          <a:schemeClr val="tx1"/>
                        </a:solidFill>
                        <a:effectLst/>
                        <a:latin typeface="Arial" pitchFamily="34" charset="0"/>
                        <a:ea typeface="Times New Roman" pitchFamily="18" charset="0"/>
                        <a:cs typeface="Lotus" pitchFamily="2" charset="-78"/>
                      </a:endParaRPr>
                    </a:p>
                  </a:txBody>
                  <a:tcPr anchor="ctr" horzOverflow="overflow">
                    <a:lnL w="12700" cap="flat" cmpd="sng" algn="ctr">
                      <a:solidFill>
                        <a:srgbClr val="000000"/>
                      </a:solidFill>
                      <a:prstDash val="solid"/>
                      <a:miter lim="800000"/>
                      <a:headEnd type="none" w="med" len="med"/>
                      <a:tailEnd type="none" w="med" len="med"/>
                    </a:lnL>
                    <a:lnR cap="flat">
                      <a:noFill/>
                    </a:lnR>
                    <a:lnT w="12700" cap="flat" cmpd="sng" algn="ctr">
                      <a:solidFill>
                        <a:srgbClr val="000000"/>
                      </a:solidFill>
                      <a:prstDash val="solid"/>
                      <a:round/>
                      <a:headEnd type="none" w="med" len="med"/>
                      <a:tailEnd type="none" w="med" len="med"/>
                    </a:lnT>
                    <a:lnB cap="flat">
                      <a:noFill/>
                    </a:lnB>
                    <a:lnTlToBr>
                      <a:noFill/>
                    </a:lnTlToBr>
                    <a:lnBlToTr>
                      <a:noFill/>
                    </a:lnBlToTr>
                    <a:noFill/>
                  </a:tcPr>
                </a:tc>
                <a:extLst>
                  <a:ext uri="{0D108BD9-81ED-4DB2-BD59-A6C34878D82A}">
                    <a16:rowId xmlns:a16="http://schemas.microsoft.com/office/drawing/2014/main" val="10001"/>
                  </a:ext>
                </a:extLst>
              </a:tr>
            </a:tbl>
          </a:graphicData>
        </a:graphic>
      </p:graphicFrame>
      <p:sp>
        <p:nvSpPr>
          <p:cNvPr id="4" name="Footer Placeholder 3"/>
          <p:cNvSpPr>
            <a:spLocks noGrp="1"/>
          </p:cNvSpPr>
          <p:nvPr>
            <p:ph type="ftr" sz="quarter" idx="11"/>
          </p:nvPr>
        </p:nvSpPr>
        <p:spPr/>
        <p:txBody>
          <a:bodyPr/>
          <a:lstStyle/>
          <a:p>
            <a:endParaRPr kumimoji="0" lang="en-US" dirty="0"/>
          </a:p>
        </p:txBody>
      </p:sp>
    </p:spTree>
  </p:cSld>
  <p:clrMapOvr>
    <a:masterClrMapping/>
  </p:clrMapOvr>
</p:sld>
</file>

<file path=ppt/slides/slide18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54306" name="Rectangle 2"/>
          <p:cNvSpPr>
            <a:spLocks noChangeArrowheads="1"/>
          </p:cNvSpPr>
          <p:nvPr/>
        </p:nvSpPr>
        <p:spPr bwMode="auto">
          <a:xfrm>
            <a:off x="1042988" y="2420938"/>
            <a:ext cx="7181850" cy="1431925"/>
          </a:xfrm>
          <a:prstGeom prst="rect">
            <a:avLst/>
          </a:prstGeom>
          <a:noFill/>
          <a:ln w="9525">
            <a:noFill/>
            <a:miter lim="800000"/>
            <a:headEnd/>
            <a:tailEnd/>
          </a:ln>
          <a:effectLst/>
        </p:spPr>
        <p:txBody>
          <a:bodyPr anchor="ctr">
            <a:spAutoFit/>
          </a:bodyPr>
          <a:lstStyle/>
          <a:p>
            <a:pPr algn="justLow" eaLnBrk="1" hangingPunct="1"/>
            <a:r>
              <a:rPr lang="ar-SA" sz="4400">
                <a:cs typeface="Zar" pitchFamily="2" charset="-78"/>
              </a:rPr>
              <a:t>كليه خريدهاي فروشگاه در طي دوره مي</a:t>
            </a:r>
            <a:r>
              <a:rPr lang="ar-SA" sz="4400">
                <a:cs typeface="Arial" pitchFamily="34" charset="0"/>
              </a:rPr>
              <a:t>‌</a:t>
            </a:r>
            <a:r>
              <a:rPr lang="ar-SA" sz="4400">
                <a:cs typeface="Zar" pitchFamily="2" charset="-78"/>
              </a:rPr>
              <a:t>باشد.</a:t>
            </a:r>
          </a:p>
        </p:txBody>
      </p:sp>
      <p:sp>
        <p:nvSpPr>
          <p:cNvPr id="354307" name="Rectangle 3"/>
          <p:cNvSpPr>
            <a:spLocks noChangeArrowheads="1"/>
          </p:cNvSpPr>
          <p:nvPr/>
        </p:nvSpPr>
        <p:spPr bwMode="auto">
          <a:xfrm>
            <a:off x="4427538" y="549275"/>
            <a:ext cx="4346575" cy="579438"/>
          </a:xfrm>
          <a:prstGeom prst="rect">
            <a:avLst/>
          </a:prstGeom>
          <a:noFill/>
          <a:ln w="9525">
            <a:noFill/>
            <a:miter lim="800000"/>
            <a:headEnd/>
            <a:tailEnd/>
          </a:ln>
          <a:effectLst/>
        </p:spPr>
        <p:txBody>
          <a:bodyPr wrap="none">
            <a:spAutoFit/>
          </a:bodyPr>
          <a:lstStyle/>
          <a:p>
            <a:pPr algn="l" rtl="0"/>
            <a:r>
              <a:rPr lang="ar-SA" sz="3200">
                <a:cs typeface="Zar" pitchFamily="2" charset="-78"/>
              </a:rPr>
              <a:t>مانده حساب خريد نشاندهنده</a:t>
            </a:r>
            <a:endParaRPr lang="en-US" sz="3200">
              <a:cs typeface="Zar" pitchFamily="2" charset="-78"/>
            </a:endParaRPr>
          </a:p>
        </p:txBody>
      </p:sp>
      <p:sp>
        <p:nvSpPr>
          <p:cNvPr id="4" name="Footer Placeholder 3"/>
          <p:cNvSpPr>
            <a:spLocks noGrp="1"/>
          </p:cNvSpPr>
          <p:nvPr>
            <p:ph type="ftr" sz="quarter" idx="11"/>
          </p:nvPr>
        </p:nvSpPr>
        <p:spPr/>
        <p:txBody>
          <a:bodyPr/>
          <a:lstStyle/>
          <a:p>
            <a:endParaRPr kumimoji="0" lang="en-US" dirty="0"/>
          </a:p>
        </p:txBody>
      </p:sp>
    </p:spTree>
  </p:cSld>
  <p:clrMapOvr>
    <a:masterClrMapping/>
  </p:clrMapOvr>
</p:sld>
</file>

<file path=ppt/slides/slide18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55330" name="Rectangle 2"/>
          <p:cNvSpPr>
            <a:spLocks noChangeArrowheads="1"/>
          </p:cNvSpPr>
          <p:nvPr/>
        </p:nvSpPr>
        <p:spPr bwMode="auto">
          <a:xfrm>
            <a:off x="296863" y="1924050"/>
            <a:ext cx="8551862" cy="3016250"/>
          </a:xfrm>
          <a:prstGeom prst="rect">
            <a:avLst/>
          </a:prstGeom>
          <a:noFill/>
          <a:ln w="9525">
            <a:noFill/>
            <a:miter lim="800000"/>
            <a:headEnd/>
            <a:tailEnd/>
          </a:ln>
          <a:effectLst/>
        </p:spPr>
        <p:txBody>
          <a:bodyPr anchor="ctr">
            <a:spAutoFit/>
          </a:bodyPr>
          <a:lstStyle/>
          <a:p>
            <a:pPr indent="252413" eaLnBrk="1" hangingPunct="1"/>
            <a:r>
              <a:rPr lang="ar-SA" sz="3200">
                <a:cs typeface="Zar" pitchFamily="2" charset="-78"/>
              </a:rPr>
              <a:t>هزينه</a:t>
            </a:r>
            <a:r>
              <a:rPr lang="ar-SA" sz="3200">
                <a:cs typeface="Arial" pitchFamily="34" charset="0"/>
              </a:rPr>
              <a:t>‌</a:t>
            </a:r>
            <a:r>
              <a:rPr lang="ar-SA" sz="3200">
                <a:cs typeface="Zar" pitchFamily="2" charset="-78"/>
              </a:rPr>
              <a:t>هاي انتقال كالا از محل خريد تا محل مؤسسه خريدار كالا مي</a:t>
            </a:r>
            <a:r>
              <a:rPr lang="ar-SA" sz="3200">
                <a:cs typeface="Arial" pitchFamily="34" charset="0"/>
              </a:rPr>
              <a:t>‌</a:t>
            </a:r>
            <a:r>
              <a:rPr lang="ar-SA" sz="3200">
                <a:cs typeface="Zar" pitchFamily="2" charset="-78"/>
              </a:rPr>
              <a:t>تواند</a:t>
            </a:r>
            <a:endParaRPr lang="en-US" sz="3200">
              <a:cs typeface="Zar" pitchFamily="2" charset="-78"/>
            </a:endParaRPr>
          </a:p>
          <a:p>
            <a:pPr indent="252413" eaLnBrk="1" hangingPunct="1"/>
            <a:r>
              <a:rPr lang="ar-SA" sz="3200">
                <a:cs typeface="Zar" pitchFamily="2" charset="-78"/>
              </a:rPr>
              <a:t> به عهده فروشنده و يا خريدار باشد</a:t>
            </a:r>
            <a:endParaRPr lang="en-US" sz="3200">
              <a:cs typeface="Zar" pitchFamily="2" charset="-78"/>
            </a:endParaRPr>
          </a:p>
          <a:p>
            <a:pPr indent="252413" eaLnBrk="1" hangingPunct="1"/>
            <a:r>
              <a:rPr lang="ar-SA" sz="3200">
                <a:cs typeface="Zar" pitchFamily="2" charset="-78"/>
              </a:rPr>
              <a:t> (هزينه</a:t>
            </a:r>
            <a:r>
              <a:rPr lang="ar-SA" sz="3200">
                <a:cs typeface="Arial" pitchFamily="34" charset="0"/>
              </a:rPr>
              <a:t>‌</a:t>
            </a:r>
            <a:r>
              <a:rPr lang="ar-SA" sz="3200">
                <a:cs typeface="Zar" pitchFamily="2" charset="-78"/>
              </a:rPr>
              <a:t>هايي از قبيل، حقوق و عوارض</a:t>
            </a:r>
            <a:r>
              <a:rPr lang="ar-SA" sz="3200">
                <a:cs typeface="Arial" pitchFamily="34" charset="0"/>
              </a:rPr>
              <a:t>‌</a:t>
            </a:r>
            <a:r>
              <a:rPr lang="ar-SA" sz="3200">
                <a:cs typeface="Zar" pitchFamily="2" charset="-78"/>
              </a:rPr>
              <a:t> گمركي هزينه حمل و...)</a:t>
            </a:r>
            <a:endParaRPr lang="en-US" sz="3200">
              <a:cs typeface="Zar" pitchFamily="2" charset="-78"/>
            </a:endParaRPr>
          </a:p>
          <a:p>
            <a:pPr indent="252413" eaLnBrk="1" hangingPunct="1"/>
            <a:r>
              <a:rPr lang="ar-SA" sz="3200">
                <a:cs typeface="Zar" pitchFamily="2" charset="-78"/>
              </a:rPr>
              <a:t>اگر اين هزينه</a:t>
            </a:r>
            <a:r>
              <a:rPr lang="ar-SA" sz="3200">
                <a:cs typeface="Arial" pitchFamily="34" charset="0"/>
              </a:rPr>
              <a:t>‌</a:t>
            </a:r>
            <a:r>
              <a:rPr lang="ar-SA" sz="3200">
                <a:cs typeface="Zar" pitchFamily="2" charset="-78"/>
              </a:rPr>
              <a:t>ها به عهده خريدار كالا باشد پس</a:t>
            </a:r>
          </a:p>
        </p:txBody>
      </p:sp>
      <p:sp>
        <p:nvSpPr>
          <p:cNvPr id="3" name="Footer Placeholder 2"/>
          <p:cNvSpPr>
            <a:spLocks noGrp="1"/>
          </p:cNvSpPr>
          <p:nvPr>
            <p:ph type="ftr" sz="quarter" idx="11"/>
          </p:nvPr>
        </p:nvSpPr>
        <p:spPr/>
        <p:txBody>
          <a:bodyPr/>
          <a:lstStyle/>
          <a:p>
            <a:endParaRPr kumimoji="0" lang="en-US" dirty="0"/>
          </a:p>
        </p:txBody>
      </p:sp>
    </p:spTree>
  </p:cSld>
  <p:clrMapOvr>
    <a:masterClrMapping/>
  </p:clrMapOvr>
</p:sld>
</file>

<file path=ppt/slides/slide18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56354" name="Rectangle 2"/>
          <p:cNvSpPr>
            <a:spLocks noChangeArrowheads="1"/>
          </p:cNvSpPr>
          <p:nvPr/>
        </p:nvSpPr>
        <p:spPr bwMode="auto">
          <a:xfrm>
            <a:off x="1476375" y="620713"/>
            <a:ext cx="7405688" cy="457200"/>
          </a:xfrm>
          <a:prstGeom prst="rect">
            <a:avLst/>
          </a:prstGeom>
          <a:noFill/>
          <a:ln w="9525">
            <a:noFill/>
            <a:miter lim="800000"/>
            <a:headEnd/>
            <a:tailEnd/>
          </a:ln>
          <a:effectLst/>
        </p:spPr>
        <p:txBody>
          <a:bodyPr wrap="none" anchor="ctr">
            <a:spAutoFit/>
          </a:bodyPr>
          <a:lstStyle/>
          <a:p>
            <a:pPr algn="l" eaLnBrk="1" hangingPunct="1"/>
            <a:r>
              <a:rPr lang="ar-SA" sz="2400">
                <a:ea typeface="Times New Roman" pitchFamily="18" charset="0"/>
                <a:cs typeface="Zar" pitchFamily="2" charset="-78"/>
              </a:rPr>
              <a:t>در حساب جداگانه</a:t>
            </a:r>
            <a:r>
              <a:rPr lang="ar-SA" sz="2400">
                <a:ea typeface="Times New Roman" pitchFamily="18" charset="0"/>
                <a:cs typeface="Lotus" pitchFamily="2" charset="-78"/>
              </a:rPr>
              <a:t>‌</a:t>
            </a:r>
            <a:r>
              <a:rPr lang="ar-SA" sz="2400">
                <a:ea typeface="Times New Roman" pitchFamily="18" charset="0"/>
                <a:cs typeface="Zar" pitchFamily="2" charset="-78"/>
              </a:rPr>
              <a:t>اي به نام «هزينه</a:t>
            </a:r>
            <a:r>
              <a:rPr lang="ar-SA" sz="2400">
                <a:ea typeface="Times New Roman" pitchFamily="18" charset="0"/>
                <a:cs typeface="Lotus" pitchFamily="2" charset="-78"/>
              </a:rPr>
              <a:t>‌</a:t>
            </a:r>
            <a:r>
              <a:rPr lang="ar-SA" sz="2400">
                <a:ea typeface="Times New Roman" pitchFamily="18" charset="0"/>
                <a:cs typeface="Zar" pitchFamily="2" charset="-78"/>
              </a:rPr>
              <a:t>هاي مستقيم خريد» ثبت مي</a:t>
            </a:r>
            <a:r>
              <a:rPr lang="ar-SA" sz="2400">
                <a:ea typeface="Times New Roman" pitchFamily="18" charset="0"/>
                <a:cs typeface="Lotus" pitchFamily="2" charset="-78"/>
              </a:rPr>
              <a:t>‌</a:t>
            </a:r>
            <a:r>
              <a:rPr lang="ar-SA" sz="2400">
                <a:ea typeface="Times New Roman" pitchFamily="18" charset="0"/>
                <a:cs typeface="Zar" pitchFamily="2" charset="-78"/>
              </a:rPr>
              <a:t>شود.</a:t>
            </a:r>
            <a:endParaRPr lang="en-US" sz="2400">
              <a:ea typeface="Times New Roman" pitchFamily="18" charset="0"/>
              <a:cs typeface="Zar" pitchFamily="2" charset="-78"/>
            </a:endParaRPr>
          </a:p>
        </p:txBody>
      </p:sp>
      <p:graphicFrame>
        <p:nvGraphicFramePr>
          <p:cNvPr id="356384" name="Group 32"/>
          <p:cNvGraphicFramePr>
            <a:graphicFrameLocks noGrp="1"/>
          </p:cNvGraphicFramePr>
          <p:nvPr/>
        </p:nvGraphicFramePr>
        <p:xfrm>
          <a:off x="2339975" y="1981200"/>
          <a:ext cx="5040313" cy="1645920"/>
        </p:xfrm>
        <a:graphic>
          <a:graphicData uri="http://schemas.openxmlformats.org/drawingml/2006/table">
            <a:tbl>
              <a:tblPr rtl="1"/>
              <a:tblGrid>
                <a:gridCol w="2765425">
                  <a:extLst>
                    <a:ext uri="{9D8B030D-6E8A-4147-A177-3AD203B41FA5}">
                      <a16:colId xmlns:a16="http://schemas.microsoft.com/office/drawing/2014/main" val="20000"/>
                    </a:ext>
                  </a:extLst>
                </a:gridCol>
                <a:gridCol w="2274888">
                  <a:extLst>
                    <a:ext uri="{9D8B030D-6E8A-4147-A177-3AD203B41FA5}">
                      <a16:colId xmlns:a16="http://schemas.microsoft.com/office/drawing/2014/main" val="20001"/>
                    </a:ext>
                  </a:extLst>
                </a:gridCol>
              </a:tblGrid>
              <a:tr h="542925">
                <a:tc gridSpan="2">
                  <a:txBody>
                    <a:bodyPr/>
                    <a:lstStyle/>
                    <a:p>
                      <a:pPr marL="0" marR="0" lvl="0" indent="0" algn="ctr" defTabSz="914400" rtl="1" eaLnBrk="1" fontAlgn="base" latinLnBrk="0" hangingPunct="1">
                        <a:lnSpc>
                          <a:spcPct val="100000"/>
                        </a:lnSpc>
                        <a:spcBef>
                          <a:spcPct val="0"/>
                        </a:spcBef>
                        <a:spcAft>
                          <a:spcPct val="0"/>
                        </a:spcAft>
                        <a:buClrTx/>
                        <a:buSzPct val="85000"/>
                        <a:buFontTx/>
                        <a:buNone/>
                        <a:tabLst/>
                      </a:pPr>
                      <a:r>
                        <a:rPr kumimoji="0" lang="ar-SA" sz="3200" b="1" i="0" u="none" strike="noStrike" cap="none" normalizeH="0" baseline="0" smtClean="0">
                          <a:ln>
                            <a:noFill/>
                          </a:ln>
                          <a:solidFill>
                            <a:schemeClr val="tx1"/>
                          </a:solidFill>
                          <a:effectLst/>
                          <a:latin typeface="Times New Roman" pitchFamily="18" charset="0"/>
                          <a:ea typeface="Times New Roman" pitchFamily="18" charset="0"/>
                          <a:cs typeface="Lotus" pitchFamily="2" charset="-78"/>
                        </a:rPr>
                        <a:t>هزينه‌هاي مستقيم خريد</a:t>
                      </a:r>
                      <a:endParaRPr kumimoji="0" lang="ar-SA" sz="3200" b="1" i="0" u="none" strike="noStrike" cap="none" normalizeH="0" baseline="0" smtClean="0">
                        <a:ln>
                          <a:noFill/>
                        </a:ln>
                        <a:solidFill>
                          <a:schemeClr val="tx1"/>
                        </a:solidFill>
                        <a:effectLst/>
                        <a:latin typeface="Arial" pitchFamily="34" charset="0"/>
                        <a:ea typeface="Times New Roman" pitchFamily="18" charset="0"/>
                        <a:cs typeface="Lotus" pitchFamily="2" charset="-78"/>
                      </a:endParaRPr>
                    </a:p>
                  </a:txBody>
                  <a:tcPr anchor="ctr" horzOverflow="overflow">
                    <a:lnL cap="flat">
                      <a:noFill/>
                    </a:lnL>
                    <a:lnR cap="flat">
                      <a:noFill/>
                    </a:lnR>
                    <a:lnT cap="flat">
                      <a:noFill/>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pPr rtl="1"/>
                      <a:endParaRPr lang="fa-IR"/>
                    </a:p>
                  </a:txBody>
                  <a:tcPr/>
                </a:tc>
                <a:extLst>
                  <a:ext uri="{0D108BD9-81ED-4DB2-BD59-A6C34878D82A}">
                    <a16:rowId xmlns:a16="http://schemas.microsoft.com/office/drawing/2014/main" val="10000"/>
                  </a:ext>
                </a:extLst>
              </a:tr>
              <a:tr h="976313">
                <a:tc>
                  <a:txBody>
                    <a:bodyPr/>
                    <a:lstStyle/>
                    <a:p>
                      <a:pPr marL="0" marR="0" lvl="0" indent="0" algn="ctr" defTabSz="914400" rtl="1" eaLnBrk="1" fontAlgn="base" latinLnBrk="0" hangingPunct="1">
                        <a:lnSpc>
                          <a:spcPct val="100000"/>
                        </a:lnSpc>
                        <a:spcBef>
                          <a:spcPct val="0"/>
                        </a:spcBef>
                        <a:spcAft>
                          <a:spcPct val="0"/>
                        </a:spcAft>
                        <a:buClrTx/>
                        <a:buSzPct val="85000"/>
                        <a:buFontTx/>
                        <a:buNone/>
                        <a:tabLst/>
                      </a:pPr>
                      <a:r>
                        <a:rPr kumimoji="0" lang="ar-SA" sz="3200" b="1" i="0" u="none" strike="noStrike" cap="none" normalizeH="0" baseline="0" smtClean="0">
                          <a:ln>
                            <a:noFill/>
                          </a:ln>
                          <a:solidFill>
                            <a:schemeClr val="tx1"/>
                          </a:solidFill>
                          <a:effectLst/>
                          <a:latin typeface="Times New Roman" pitchFamily="18" charset="0"/>
                          <a:ea typeface="Times New Roman" pitchFamily="18" charset="0"/>
                          <a:cs typeface="Lotus" pitchFamily="2" charset="-78"/>
                        </a:rPr>
                        <a:t>بدهكار</a:t>
                      </a:r>
                      <a:endParaRPr kumimoji="0" lang="en-US" sz="3200" b="1" i="0" u="none" strike="noStrike" cap="none" normalizeH="0" baseline="0" smtClean="0">
                        <a:ln>
                          <a:noFill/>
                        </a:ln>
                        <a:solidFill>
                          <a:schemeClr val="tx1"/>
                        </a:solidFill>
                        <a:effectLst/>
                        <a:latin typeface="Times New Roman" pitchFamily="18" charset="0"/>
                        <a:ea typeface="Times New Roman" pitchFamily="18" charset="0"/>
                        <a:cs typeface="Lotus" pitchFamily="2" charset="-78"/>
                      </a:endParaRPr>
                    </a:p>
                    <a:p>
                      <a:pPr marL="0" marR="0" lvl="0" indent="0" algn="ctr" defTabSz="914400" rtl="1" eaLnBrk="0" fontAlgn="base" latinLnBrk="0" hangingPunct="0">
                        <a:lnSpc>
                          <a:spcPct val="100000"/>
                        </a:lnSpc>
                        <a:spcBef>
                          <a:spcPct val="0"/>
                        </a:spcBef>
                        <a:spcAft>
                          <a:spcPct val="0"/>
                        </a:spcAft>
                        <a:buClrTx/>
                        <a:buSzPct val="85000"/>
                        <a:buFontTx/>
                        <a:buNone/>
                        <a:tabLst/>
                      </a:pPr>
                      <a:r>
                        <a:rPr kumimoji="0" lang="ar-SA" sz="3200" b="1" i="0" u="none" strike="noStrike" cap="none" normalizeH="0" baseline="0" smtClean="0">
                          <a:ln>
                            <a:noFill/>
                          </a:ln>
                          <a:solidFill>
                            <a:schemeClr val="tx1"/>
                          </a:solidFill>
                          <a:effectLst/>
                          <a:latin typeface="Times New Roman" pitchFamily="18" charset="0"/>
                          <a:ea typeface="Times New Roman" pitchFamily="18" charset="0"/>
                          <a:cs typeface="Lotus" pitchFamily="2" charset="-78"/>
                        </a:rPr>
                        <a:t>(افزايش)</a:t>
                      </a:r>
                      <a:endParaRPr kumimoji="0" lang="ar-SA" sz="32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cap="flat">
                      <a:noFill/>
                    </a:lnL>
                    <a:lnR w="12700" cap="flat" cmpd="sng" algn="ctr">
                      <a:solidFill>
                        <a:srgbClr val="000000"/>
                      </a:solidFill>
                      <a:prstDash val="solid"/>
                      <a:miter lim="800000"/>
                      <a:headEnd type="none" w="med" len="med"/>
                      <a:tailEnd type="none" w="med" len="med"/>
                    </a:lnR>
                    <a:lnT w="12700" cap="flat" cmpd="sng" algn="ctr">
                      <a:solidFill>
                        <a:srgbClr val="000000"/>
                      </a:solidFill>
                      <a:prstDash val="solid"/>
                      <a:round/>
                      <a:headEnd type="none" w="med" len="med"/>
                      <a:tailEnd type="none" w="med" len="med"/>
                    </a:lnT>
                    <a:lnB cap="flat">
                      <a:noFill/>
                    </a:lnB>
                    <a:lnTlToBr>
                      <a:noFill/>
                    </a:lnTlToBr>
                    <a:lnBlToTr>
                      <a:noFill/>
                    </a:lnBlToTr>
                    <a:noFill/>
                  </a:tcPr>
                </a:tc>
                <a:tc>
                  <a:txBody>
                    <a:bodyPr/>
                    <a:lstStyle/>
                    <a:p>
                      <a:pPr marL="0" marR="0" lvl="0" indent="0" algn="ctr" defTabSz="914400" rtl="1" eaLnBrk="1" fontAlgn="base" latinLnBrk="0" hangingPunct="1">
                        <a:lnSpc>
                          <a:spcPct val="100000"/>
                        </a:lnSpc>
                        <a:spcBef>
                          <a:spcPct val="0"/>
                        </a:spcBef>
                        <a:spcAft>
                          <a:spcPct val="0"/>
                        </a:spcAft>
                        <a:buClrTx/>
                        <a:buSzPct val="85000"/>
                        <a:buFontTx/>
                        <a:buNone/>
                        <a:tabLst/>
                      </a:pPr>
                      <a:r>
                        <a:rPr kumimoji="0" lang="ar-SA" sz="3200" b="1" i="0" u="none" strike="noStrike" cap="none" normalizeH="0" baseline="0" smtClean="0">
                          <a:ln>
                            <a:noFill/>
                          </a:ln>
                          <a:solidFill>
                            <a:schemeClr val="tx1"/>
                          </a:solidFill>
                          <a:effectLst/>
                          <a:latin typeface="Times New Roman" pitchFamily="18" charset="0"/>
                          <a:ea typeface="Times New Roman" pitchFamily="18" charset="0"/>
                          <a:cs typeface="Lotus" pitchFamily="2" charset="-78"/>
                        </a:rPr>
                        <a:t>بستانكار</a:t>
                      </a:r>
                      <a:endParaRPr kumimoji="0" lang="en-US" sz="3200" b="1" i="0" u="none" strike="noStrike" cap="none" normalizeH="0" baseline="0" smtClean="0">
                        <a:ln>
                          <a:noFill/>
                        </a:ln>
                        <a:solidFill>
                          <a:schemeClr val="tx1"/>
                        </a:solidFill>
                        <a:effectLst/>
                        <a:latin typeface="Times New Roman" pitchFamily="18" charset="0"/>
                        <a:ea typeface="Times New Roman" pitchFamily="18" charset="0"/>
                        <a:cs typeface="Lotus" pitchFamily="2" charset="-78"/>
                      </a:endParaRPr>
                    </a:p>
                    <a:p>
                      <a:pPr marL="0" marR="0" lvl="0" indent="0" algn="ctr" defTabSz="914400" rtl="1" eaLnBrk="0" fontAlgn="base" latinLnBrk="0" hangingPunct="0">
                        <a:lnSpc>
                          <a:spcPct val="100000"/>
                        </a:lnSpc>
                        <a:spcBef>
                          <a:spcPct val="0"/>
                        </a:spcBef>
                        <a:spcAft>
                          <a:spcPct val="0"/>
                        </a:spcAft>
                        <a:buClrTx/>
                        <a:buSzPct val="85000"/>
                        <a:buFontTx/>
                        <a:buNone/>
                        <a:tabLst/>
                      </a:pPr>
                      <a:r>
                        <a:rPr kumimoji="0" lang="ar-SA" sz="3200" b="1" i="0" u="none" strike="noStrike" cap="none" normalizeH="0" baseline="0" smtClean="0">
                          <a:ln>
                            <a:noFill/>
                          </a:ln>
                          <a:solidFill>
                            <a:schemeClr val="tx1"/>
                          </a:solidFill>
                          <a:effectLst/>
                          <a:latin typeface="Times New Roman" pitchFamily="18" charset="0"/>
                          <a:ea typeface="Times New Roman" pitchFamily="18" charset="0"/>
                          <a:cs typeface="Lotus" pitchFamily="2" charset="-78"/>
                        </a:rPr>
                        <a:t>(كاهش)</a:t>
                      </a:r>
                      <a:endParaRPr kumimoji="0" lang="ar-SA" sz="32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rgbClr val="000000"/>
                      </a:solidFill>
                      <a:prstDash val="solid"/>
                      <a:miter lim="800000"/>
                      <a:headEnd type="none" w="med" len="med"/>
                      <a:tailEnd type="none" w="med" len="med"/>
                    </a:lnL>
                    <a:lnR cap="flat">
                      <a:noFill/>
                    </a:lnR>
                    <a:lnT w="12700" cap="flat" cmpd="sng" algn="ctr">
                      <a:solidFill>
                        <a:srgbClr val="000000"/>
                      </a:solidFill>
                      <a:prstDash val="solid"/>
                      <a:round/>
                      <a:headEnd type="none" w="med" len="med"/>
                      <a:tailEnd type="none" w="med" len="med"/>
                    </a:lnT>
                    <a:lnB cap="flat">
                      <a:noFill/>
                    </a:lnB>
                    <a:lnTlToBr>
                      <a:noFill/>
                    </a:lnTlToBr>
                    <a:lnBlToTr>
                      <a:noFill/>
                    </a:lnBlToTr>
                    <a:noFill/>
                  </a:tcPr>
                </a:tc>
                <a:extLst>
                  <a:ext uri="{0D108BD9-81ED-4DB2-BD59-A6C34878D82A}">
                    <a16:rowId xmlns:a16="http://schemas.microsoft.com/office/drawing/2014/main" val="10001"/>
                  </a:ext>
                </a:extLst>
              </a:tr>
            </a:tbl>
          </a:graphicData>
        </a:graphic>
      </p:graphicFrame>
      <p:sp>
        <p:nvSpPr>
          <p:cNvPr id="356372" name="Rectangle 20"/>
          <p:cNvSpPr>
            <a:spLocks noChangeArrowheads="1"/>
          </p:cNvSpPr>
          <p:nvPr/>
        </p:nvSpPr>
        <p:spPr bwMode="auto">
          <a:xfrm>
            <a:off x="74613" y="4221163"/>
            <a:ext cx="8890000" cy="519112"/>
          </a:xfrm>
          <a:prstGeom prst="rect">
            <a:avLst/>
          </a:prstGeom>
          <a:noFill/>
          <a:ln w="9525">
            <a:noFill/>
            <a:miter lim="800000"/>
            <a:headEnd/>
            <a:tailEnd/>
          </a:ln>
          <a:effectLst/>
        </p:spPr>
        <p:txBody>
          <a:bodyPr wrap="none" anchor="ctr">
            <a:spAutoFit/>
          </a:bodyPr>
          <a:lstStyle/>
          <a:p>
            <a:pPr algn="justLow" eaLnBrk="1" hangingPunct="1"/>
            <a:r>
              <a:rPr lang="ar-SA" sz="2800">
                <a:ea typeface="Times New Roman" pitchFamily="18" charset="0"/>
                <a:cs typeface="Zar" pitchFamily="2" charset="-78"/>
              </a:rPr>
              <a:t>مانده اين حساب در قيمت تمام شده كالاي خريداري محاسبه مي</a:t>
            </a:r>
            <a:r>
              <a:rPr lang="ar-SA" sz="2800">
                <a:ea typeface="Times New Roman" pitchFamily="18" charset="0"/>
                <a:cs typeface="Lotus" pitchFamily="2" charset="-78"/>
              </a:rPr>
              <a:t>‌</a:t>
            </a:r>
            <a:r>
              <a:rPr lang="ar-SA" sz="2800">
                <a:ea typeface="Times New Roman" pitchFamily="18" charset="0"/>
                <a:cs typeface="Zar" pitchFamily="2" charset="-78"/>
              </a:rPr>
              <a:t>شود.</a:t>
            </a:r>
          </a:p>
        </p:txBody>
      </p:sp>
      <p:sp>
        <p:nvSpPr>
          <p:cNvPr id="5" name="Footer Placeholder 4"/>
          <p:cNvSpPr>
            <a:spLocks noGrp="1"/>
          </p:cNvSpPr>
          <p:nvPr>
            <p:ph type="ftr" sz="quarter" idx="11"/>
          </p:nvPr>
        </p:nvSpPr>
        <p:spPr/>
        <p:txBody>
          <a:bodyPr/>
          <a:lstStyle/>
          <a:p>
            <a:endParaRPr kumimoji="0" lang="en-US" dirty="0"/>
          </a:p>
        </p:txBody>
      </p:sp>
    </p:spTree>
  </p:cSld>
  <p:clrMapOvr>
    <a:masterClrMapping/>
  </p:clrMapOvr>
</p:sld>
</file>

<file path=ppt/slides/slide18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57378" name="Rectangle 2"/>
          <p:cNvSpPr>
            <a:spLocks noChangeArrowheads="1"/>
          </p:cNvSpPr>
          <p:nvPr/>
        </p:nvSpPr>
        <p:spPr bwMode="auto">
          <a:xfrm>
            <a:off x="1619250" y="1557338"/>
            <a:ext cx="6057900" cy="1554162"/>
          </a:xfrm>
          <a:prstGeom prst="rect">
            <a:avLst/>
          </a:prstGeom>
          <a:noFill/>
          <a:ln w="9525">
            <a:noFill/>
            <a:miter lim="800000"/>
            <a:headEnd/>
            <a:tailEnd/>
          </a:ln>
          <a:effectLst/>
        </p:spPr>
        <p:txBody>
          <a:bodyPr anchor="ctr">
            <a:spAutoFit/>
          </a:bodyPr>
          <a:lstStyle/>
          <a:p>
            <a:pPr eaLnBrk="1" hangingPunct="1"/>
            <a:r>
              <a:rPr lang="ar-SA" sz="3200">
                <a:ea typeface="Times New Roman" pitchFamily="18" charset="0"/>
                <a:cs typeface="Lotus" pitchFamily="2" charset="-78"/>
              </a:rPr>
              <a:t>مثال: قماش‌فروشي آلفا بابت هزينه‌ حمل پارچه خريداري مبلغ 100 ريال پرداخت نمود. (دفتر كل)</a:t>
            </a:r>
            <a:endParaRPr lang="en-US" sz="3200">
              <a:ea typeface="Times New Roman" pitchFamily="18" charset="0"/>
              <a:cs typeface="Arial" pitchFamily="34" charset="0"/>
            </a:endParaRPr>
          </a:p>
        </p:txBody>
      </p:sp>
      <p:graphicFrame>
        <p:nvGraphicFramePr>
          <p:cNvPr id="357409" name="Group 33"/>
          <p:cNvGraphicFramePr>
            <a:graphicFrameLocks noGrp="1"/>
          </p:cNvGraphicFramePr>
          <p:nvPr/>
        </p:nvGraphicFramePr>
        <p:xfrm>
          <a:off x="900113" y="3357563"/>
          <a:ext cx="7345362" cy="2036763"/>
        </p:xfrm>
        <a:graphic>
          <a:graphicData uri="http://schemas.openxmlformats.org/drawingml/2006/table">
            <a:tbl>
              <a:tblPr rtl="1"/>
              <a:tblGrid>
                <a:gridCol w="1708150">
                  <a:extLst>
                    <a:ext uri="{9D8B030D-6E8A-4147-A177-3AD203B41FA5}">
                      <a16:colId xmlns:a16="http://schemas.microsoft.com/office/drawing/2014/main" val="20000"/>
                    </a:ext>
                  </a:extLst>
                </a:gridCol>
                <a:gridCol w="1617662">
                  <a:extLst>
                    <a:ext uri="{9D8B030D-6E8A-4147-A177-3AD203B41FA5}">
                      <a16:colId xmlns:a16="http://schemas.microsoft.com/office/drawing/2014/main" val="20001"/>
                    </a:ext>
                  </a:extLst>
                </a:gridCol>
                <a:gridCol w="606425">
                  <a:extLst>
                    <a:ext uri="{9D8B030D-6E8A-4147-A177-3AD203B41FA5}">
                      <a16:colId xmlns:a16="http://schemas.microsoft.com/office/drawing/2014/main" val="20002"/>
                    </a:ext>
                  </a:extLst>
                </a:gridCol>
                <a:gridCol w="1819275">
                  <a:extLst>
                    <a:ext uri="{9D8B030D-6E8A-4147-A177-3AD203B41FA5}">
                      <a16:colId xmlns:a16="http://schemas.microsoft.com/office/drawing/2014/main" val="20003"/>
                    </a:ext>
                  </a:extLst>
                </a:gridCol>
                <a:gridCol w="1593850">
                  <a:extLst>
                    <a:ext uri="{9D8B030D-6E8A-4147-A177-3AD203B41FA5}">
                      <a16:colId xmlns:a16="http://schemas.microsoft.com/office/drawing/2014/main" val="20004"/>
                    </a:ext>
                  </a:extLst>
                </a:gridCol>
              </a:tblGrid>
              <a:tr h="1150938">
                <a:tc gridSpan="2">
                  <a:txBody>
                    <a:bodyPr/>
                    <a:lstStyle/>
                    <a:p>
                      <a:pPr marL="0" marR="0" lvl="0" indent="0" algn="ctr" defTabSz="914400" rtl="1" eaLnBrk="1" fontAlgn="base" latinLnBrk="0" hangingPunct="1">
                        <a:lnSpc>
                          <a:spcPct val="100000"/>
                        </a:lnSpc>
                        <a:spcBef>
                          <a:spcPct val="0"/>
                        </a:spcBef>
                        <a:spcAft>
                          <a:spcPct val="0"/>
                        </a:spcAft>
                        <a:buClrTx/>
                        <a:buSzPct val="85000"/>
                        <a:buFontTx/>
                        <a:buNone/>
                        <a:tabLst/>
                      </a:pPr>
                      <a:r>
                        <a:rPr kumimoji="0" lang="ar-SA" sz="3200" b="1" i="0" u="none" strike="noStrike" cap="none" normalizeH="0" baseline="0" smtClean="0">
                          <a:ln>
                            <a:noFill/>
                          </a:ln>
                          <a:solidFill>
                            <a:schemeClr val="tx1"/>
                          </a:solidFill>
                          <a:effectLst/>
                          <a:latin typeface="Times New Roman" pitchFamily="18" charset="0"/>
                          <a:ea typeface="Times New Roman" pitchFamily="18" charset="0"/>
                          <a:cs typeface="Lotus" pitchFamily="2" charset="-78"/>
                        </a:rPr>
                        <a:t>هزينه‌هاي مستقيم خريد</a:t>
                      </a:r>
                      <a:endParaRPr kumimoji="0" lang="ar-SA" sz="3200" b="1" i="0" u="none" strike="noStrike" cap="none" normalizeH="0" baseline="0" smtClean="0">
                        <a:ln>
                          <a:noFill/>
                        </a:ln>
                        <a:solidFill>
                          <a:schemeClr val="tx1"/>
                        </a:solidFill>
                        <a:effectLst/>
                        <a:latin typeface="Arial" pitchFamily="34" charset="0"/>
                        <a:ea typeface="Times New Roman" pitchFamily="18" charset="0"/>
                        <a:cs typeface="Lotus" pitchFamily="2" charset="-78"/>
                      </a:endParaRPr>
                    </a:p>
                  </a:txBody>
                  <a:tcPr anchor="ctr" horzOverflow="overflow">
                    <a:lnL cap="flat">
                      <a:noFill/>
                    </a:lnL>
                    <a:lnR>
                      <a:noFill/>
                    </a:lnR>
                    <a:lnT cap="flat">
                      <a:noFill/>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pPr rtl="1"/>
                      <a:endParaRPr lang="fa-IR"/>
                    </a:p>
                  </a:txBody>
                  <a:tcPr/>
                </a:tc>
                <a:tc>
                  <a:txBody>
                    <a:bodyPr/>
                    <a:lstStyle/>
                    <a:p>
                      <a:pPr marL="0" marR="0" lvl="0" indent="0" algn="r" defTabSz="914400" rtl="1" eaLnBrk="1" fontAlgn="base" latinLnBrk="0" hangingPunct="1">
                        <a:lnSpc>
                          <a:spcPct val="100000"/>
                        </a:lnSpc>
                        <a:spcBef>
                          <a:spcPct val="20000"/>
                        </a:spcBef>
                        <a:spcAft>
                          <a:spcPct val="0"/>
                        </a:spcAft>
                        <a:buClrTx/>
                        <a:buSzPct val="85000"/>
                        <a:buFontTx/>
                        <a:buNone/>
                        <a:tabLst/>
                      </a:pPr>
                      <a:endParaRPr kumimoji="0" lang="en-US" sz="32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a:noFill/>
                    </a:lnL>
                    <a:lnR>
                      <a:noFill/>
                    </a:lnR>
                    <a:lnT cap="flat">
                      <a:noFill/>
                    </a:lnT>
                    <a:lnB>
                      <a:noFill/>
                    </a:lnB>
                    <a:lnTlToBr>
                      <a:noFill/>
                    </a:lnTlToBr>
                    <a:lnBlToTr>
                      <a:noFill/>
                    </a:lnBlToTr>
                    <a:noFill/>
                  </a:tcPr>
                </a:tc>
                <a:tc gridSpan="2">
                  <a:txBody>
                    <a:bodyPr/>
                    <a:lstStyle/>
                    <a:p>
                      <a:pPr marL="0" marR="0" lvl="0" indent="0" algn="ctr" defTabSz="914400" rtl="1" eaLnBrk="1" fontAlgn="base" latinLnBrk="0" hangingPunct="1">
                        <a:lnSpc>
                          <a:spcPct val="100000"/>
                        </a:lnSpc>
                        <a:spcBef>
                          <a:spcPct val="0"/>
                        </a:spcBef>
                        <a:spcAft>
                          <a:spcPct val="0"/>
                        </a:spcAft>
                        <a:buClrTx/>
                        <a:buSzPct val="85000"/>
                        <a:buFontTx/>
                        <a:buNone/>
                        <a:tabLst/>
                      </a:pPr>
                      <a:r>
                        <a:rPr kumimoji="0" lang="ar-SA" sz="3200" b="1" i="0" u="none" strike="noStrike" cap="none" normalizeH="0" baseline="0" smtClean="0">
                          <a:ln>
                            <a:noFill/>
                          </a:ln>
                          <a:solidFill>
                            <a:schemeClr val="tx1"/>
                          </a:solidFill>
                          <a:effectLst/>
                          <a:latin typeface="Times New Roman" pitchFamily="18" charset="0"/>
                          <a:cs typeface="Lotus" pitchFamily="2" charset="-78"/>
                        </a:rPr>
                        <a:t>صندوق</a:t>
                      </a:r>
                      <a:endParaRPr kumimoji="0" lang="en-US" sz="3200" b="1" i="0" u="none" strike="noStrike" cap="none" normalizeH="0" baseline="0" smtClean="0">
                        <a:ln>
                          <a:noFill/>
                        </a:ln>
                        <a:solidFill>
                          <a:schemeClr val="tx1"/>
                        </a:solidFill>
                        <a:effectLst/>
                        <a:latin typeface="Times New Roman" pitchFamily="18" charset="0"/>
                        <a:cs typeface="Lotus" pitchFamily="2" charset="-78"/>
                      </a:endParaRPr>
                    </a:p>
                  </a:txBody>
                  <a:tcPr anchor="ctr" horzOverflow="overflow">
                    <a:lnL>
                      <a:noFill/>
                    </a:lnL>
                    <a:lnR cap="flat">
                      <a:noFill/>
                    </a:lnR>
                    <a:lnT cap="flat">
                      <a:noFill/>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pPr rtl="1"/>
                      <a:endParaRPr lang="fa-IR"/>
                    </a:p>
                  </a:txBody>
                  <a:tcPr/>
                </a:tc>
                <a:extLst>
                  <a:ext uri="{0D108BD9-81ED-4DB2-BD59-A6C34878D82A}">
                    <a16:rowId xmlns:a16="http://schemas.microsoft.com/office/drawing/2014/main" val="10000"/>
                  </a:ext>
                </a:extLst>
              </a:tr>
              <a:tr h="885825">
                <a:tc>
                  <a:txBody>
                    <a:bodyPr/>
                    <a:lstStyle/>
                    <a:p>
                      <a:pPr marL="0" marR="0" lvl="0" indent="0" algn="ctr" defTabSz="914400" rtl="1" eaLnBrk="1" fontAlgn="base" latinLnBrk="0" hangingPunct="1">
                        <a:lnSpc>
                          <a:spcPct val="100000"/>
                        </a:lnSpc>
                        <a:spcBef>
                          <a:spcPct val="0"/>
                        </a:spcBef>
                        <a:spcAft>
                          <a:spcPct val="0"/>
                        </a:spcAft>
                        <a:buClrTx/>
                        <a:buSzPct val="85000"/>
                        <a:buFontTx/>
                        <a:buNone/>
                        <a:tabLst/>
                      </a:pPr>
                      <a:r>
                        <a:rPr kumimoji="0" lang="ar-SA" sz="3200" b="1" i="0" u="none" strike="noStrike" cap="none" normalizeH="0" baseline="0" smtClean="0">
                          <a:ln>
                            <a:noFill/>
                          </a:ln>
                          <a:solidFill>
                            <a:schemeClr val="tx1"/>
                          </a:solidFill>
                          <a:effectLst/>
                          <a:latin typeface="Times New Roman" pitchFamily="18" charset="0"/>
                          <a:ea typeface="Times New Roman" pitchFamily="18" charset="0"/>
                          <a:cs typeface="Lotus" pitchFamily="2" charset="-78"/>
                        </a:rPr>
                        <a:t>100</a:t>
                      </a:r>
                      <a:endParaRPr kumimoji="0" lang="ar-SA" sz="3200" b="1" i="0" u="none" strike="noStrike" cap="none" normalizeH="0" baseline="0" smtClean="0">
                        <a:ln>
                          <a:noFill/>
                        </a:ln>
                        <a:solidFill>
                          <a:schemeClr val="tx1"/>
                        </a:solidFill>
                        <a:effectLst/>
                        <a:latin typeface="Arial" pitchFamily="34" charset="0"/>
                        <a:ea typeface="Times New Roman" pitchFamily="18" charset="0"/>
                        <a:cs typeface="Lotus" pitchFamily="2" charset="-78"/>
                      </a:endParaRPr>
                    </a:p>
                  </a:txBody>
                  <a:tcPr anchor="ctr" horzOverflow="overflow">
                    <a:lnL cap="flat">
                      <a:noFill/>
                    </a:lnL>
                    <a:lnR w="12700" cap="flat" cmpd="sng" algn="ctr">
                      <a:solidFill>
                        <a:srgbClr val="000000"/>
                      </a:solidFill>
                      <a:prstDash val="solid"/>
                      <a:miter lim="800000"/>
                      <a:headEnd type="none" w="med" len="med"/>
                      <a:tailEnd type="none" w="med" len="med"/>
                    </a:lnR>
                    <a:lnT w="12700" cap="flat" cmpd="sng" algn="ctr">
                      <a:solidFill>
                        <a:srgbClr val="000000"/>
                      </a:solidFill>
                      <a:prstDash val="solid"/>
                      <a:round/>
                      <a:headEnd type="none" w="med" len="med"/>
                      <a:tailEnd type="none" w="med" len="med"/>
                    </a:lnT>
                    <a:lnB cap="flat">
                      <a:noFill/>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Pct val="85000"/>
                        <a:buFontTx/>
                        <a:buNone/>
                        <a:tabLst/>
                      </a:pPr>
                      <a:endParaRPr kumimoji="0" lang="en-US" sz="32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rgbClr val="000000"/>
                      </a:solidFill>
                      <a:prstDash val="solid"/>
                      <a:miter lim="800000"/>
                      <a:headEnd type="none" w="med" len="med"/>
                      <a:tailEnd type="none" w="med" len="med"/>
                    </a:lnL>
                    <a:lnR>
                      <a:noFill/>
                    </a:lnR>
                    <a:lnT w="12700" cap="flat" cmpd="sng" algn="ctr">
                      <a:solidFill>
                        <a:srgbClr val="000000"/>
                      </a:solidFill>
                      <a:prstDash val="solid"/>
                      <a:round/>
                      <a:headEnd type="none" w="med" len="med"/>
                      <a:tailEnd type="none" w="med" len="med"/>
                    </a:lnT>
                    <a:lnB cap="flat">
                      <a:noFill/>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Pct val="85000"/>
                        <a:buFontTx/>
                        <a:buNone/>
                        <a:tabLst/>
                      </a:pPr>
                      <a:endParaRPr kumimoji="0" lang="en-US" sz="32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a:noFill/>
                    </a:lnL>
                    <a:lnR>
                      <a:noFill/>
                    </a:lnR>
                    <a:lnT>
                      <a:noFill/>
                    </a:lnT>
                    <a:lnB cap="flat">
                      <a:noFill/>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Pct val="85000"/>
                        <a:buFontTx/>
                        <a:buNone/>
                        <a:tabLst/>
                      </a:pPr>
                      <a:endParaRPr kumimoji="0" lang="en-US" sz="32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a:noFill/>
                    </a:lnL>
                    <a:lnR w="12700" cap="flat" cmpd="sng" algn="ctr">
                      <a:solidFill>
                        <a:srgbClr val="000000"/>
                      </a:solidFill>
                      <a:prstDash val="solid"/>
                      <a:miter lim="800000"/>
                      <a:headEnd type="none" w="med" len="med"/>
                      <a:tailEnd type="none" w="med" len="med"/>
                    </a:lnR>
                    <a:lnT w="12700" cap="flat" cmpd="sng" algn="ctr">
                      <a:solidFill>
                        <a:srgbClr val="000000"/>
                      </a:solidFill>
                      <a:prstDash val="solid"/>
                      <a:round/>
                      <a:headEnd type="none" w="med" len="med"/>
                      <a:tailEnd type="none" w="med" len="med"/>
                    </a:lnT>
                    <a:lnB cap="flat">
                      <a:noFill/>
                    </a:lnB>
                    <a:lnTlToBr>
                      <a:noFill/>
                    </a:lnTlToBr>
                    <a:lnBlToTr>
                      <a:noFill/>
                    </a:lnBlToTr>
                    <a:noFill/>
                  </a:tcPr>
                </a:tc>
                <a:tc>
                  <a:txBody>
                    <a:bodyPr/>
                    <a:lstStyle/>
                    <a:p>
                      <a:pPr marL="0" marR="0" lvl="0" indent="0" algn="ctr" defTabSz="914400" rtl="1" eaLnBrk="1" fontAlgn="base" latinLnBrk="0" hangingPunct="1">
                        <a:lnSpc>
                          <a:spcPct val="100000"/>
                        </a:lnSpc>
                        <a:spcBef>
                          <a:spcPct val="0"/>
                        </a:spcBef>
                        <a:spcAft>
                          <a:spcPct val="0"/>
                        </a:spcAft>
                        <a:buClrTx/>
                        <a:buSzPct val="85000"/>
                        <a:buFontTx/>
                        <a:buNone/>
                        <a:tabLst/>
                      </a:pPr>
                      <a:r>
                        <a:rPr kumimoji="0" lang="ar-SA" sz="3200" b="1" i="0" u="none" strike="noStrike" cap="none" normalizeH="0" baseline="0" smtClean="0">
                          <a:ln>
                            <a:noFill/>
                          </a:ln>
                          <a:solidFill>
                            <a:schemeClr val="tx1"/>
                          </a:solidFill>
                          <a:effectLst/>
                          <a:latin typeface="Times New Roman" pitchFamily="18" charset="0"/>
                          <a:ea typeface="Times New Roman" pitchFamily="18" charset="0"/>
                          <a:cs typeface="Lotus" pitchFamily="2" charset="-78"/>
                        </a:rPr>
                        <a:t>100</a:t>
                      </a:r>
                      <a:endParaRPr kumimoji="0" lang="ar-SA" sz="3200" b="1" i="0" u="none" strike="noStrike" cap="none" normalizeH="0" baseline="0" smtClean="0">
                        <a:ln>
                          <a:noFill/>
                        </a:ln>
                        <a:solidFill>
                          <a:schemeClr val="tx1"/>
                        </a:solidFill>
                        <a:effectLst/>
                        <a:latin typeface="Arial" pitchFamily="34" charset="0"/>
                        <a:ea typeface="Times New Roman" pitchFamily="18" charset="0"/>
                        <a:cs typeface="Lotus" pitchFamily="2" charset="-78"/>
                      </a:endParaRPr>
                    </a:p>
                  </a:txBody>
                  <a:tcPr anchor="ctr" horzOverflow="overflow">
                    <a:lnL w="12700" cap="flat" cmpd="sng" algn="ctr">
                      <a:solidFill>
                        <a:srgbClr val="000000"/>
                      </a:solidFill>
                      <a:prstDash val="solid"/>
                      <a:miter lim="800000"/>
                      <a:headEnd type="none" w="med" len="med"/>
                      <a:tailEnd type="none" w="med" len="med"/>
                    </a:lnL>
                    <a:lnR cap="flat">
                      <a:noFill/>
                    </a:lnR>
                    <a:lnT w="12700" cap="flat" cmpd="sng" algn="ctr">
                      <a:solidFill>
                        <a:srgbClr val="000000"/>
                      </a:solidFill>
                      <a:prstDash val="solid"/>
                      <a:round/>
                      <a:headEnd type="none" w="med" len="med"/>
                      <a:tailEnd type="none" w="med" len="med"/>
                    </a:lnT>
                    <a:lnB cap="flat">
                      <a:noFill/>
                    </a:lnB>
                    <a:lnTlToBr>
                      <a:noFill/>
                    </a:lnTlToBr>
                    <a:lnBlToTr>
                      <a:noFill/>
                    </a:lnBlToTr>
                    <a:noFill/>
                  </a:tcPr>
                </a:tc>
                <a:extLst>
                  <a:ext uri="{0D108BD9-81ED-4DB2-BD59-A6C34878D82A}">
                    <a16:rowId xmlns:a16="http://schemas.microsoft.com/office/drawing/2014/main" val="10001"/>
                  </a:ext>
                </a:extLst>
              </a:tr>
            </a:tbl>
          </a:graphicData>
        </a:graphic>
      </p:graphicFrame>
      <p:sp>
        <p:nvSpPr>
          <p:cNvPr id="4" name="Footer Placeholder 3"/>
          <p:cNvSpPr>
            <a:spLocks noGrp="1"/>
          </p:cNvSpPr>
          <p:nvPr>
            <p:ph type="ftr" sz="quarter" idx="11"/>
          </p:nvPr>
        </p:nvSpPr>
        <p:spPr/>
        <p:txBody>
          <a:bodyPr/>
          <a:lstStyle/>
          <a:p>
            <a:endParaRPr kumimoji="0" lang="en-US" dirty="0"/>
          </a:p>
        </p:txBody>
      </p:sp>
    </p:spTree>
  </p:cSld>
  <p:clrMapOvr>
    <a:masterClrMapping/>
  </p:clrMapOvr>
</p:sld>
</file>

<file path=ppt/slides/slide18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58402" name="Rectangle 2"/>
          <p:cNvSpPr>
            <a:spLocks noChangeArrowheads="1"/>
          </p:cNvSpPr>
          <p:nvPr/>
        </p:nvSpPr>
        <p:spPr bwMode="auto">
          <a:xfrm>
            <a:off x="1042988" y="2498725"/>
            <a:ext cx="7200900" cy="1860550"/>
          </a:xfrm>
          <a:prstGeom prst="rect">
            <a:avLst/>
          </a:prstGeom>
          <a:noFill/>
          <a:ln w="9525">
            <a:noFill/>
            <a:miter lim="800000"/>
            <a:headEnd/>
            <a:tailEnd/>
          </a:ln>
          <a:effectLst/>
        </p:spPr>
        <p:txBody>
          <a:bodyPr anchor="ctr">
            <a:spAutoFit/>
          </a:bodyPr>
          <a:lstStyle/>
          <a:p>
            <a:pPr indent="252413" eaLnBrk="1" hangingPunct="1"/>
            <a:r>
              <a:rPr lang="ar-SA" sz="4000">
                <a:cs typeface="Zar" pitchFamily="2" charset="-78"/>
              </a:rPr>
              <a:t>هزينه</a:t>
            </a:r>
            <a:r>
              <a:rPr lang="ar-SA" sz="4000">
                <a:cs typeface="Arial" pitchFamily="34" charset="0"/>
              </a:rPr>
              <a:t>‌</a:t>
            </a:r>
            <a:r>
              <a:rPr lang="ar-SA" sz="4000">
                <a:cs typeface="Zar" pitchFamily="2" charset="-78"/>
              </a:rPr>
              <a:t>هاي مستقيم خريد 100</a:t>
            </a:r>
            <a:endParaRPr lang="en-US" sz="4000">
              <a:cs typeface="Zar" pitchFamily="2" charset="-78"/>
            </a:endParaRPr>
          </a:p>
          <a:p>
            <a:pPr indent="252413" eaLnBrk="1" hangingPunct="1"/>
            <a:r>
              <a:rPr lang="en-US" sz="4000">
                <a:cs typeface="Zar" pitchFamily="2" charset="-78"/>
              </a:rPr>
              <a:t>					</a:t>
            </a:r>
            <a:r>
              <a:rPr lang="ar-SA" sz="4000">
                <a:cs typeface="Zar" pitchFamily="2" charset="-78"/>
              </a:rPr>
              <a:t>صندوق 100</a:t>
            </a:r>
            <a:endParaRPr lang="en-US" sz="4000">
              <a:cs typeface="Zar" pitchFamily="2" charset="-78"/>
            </a:endParaRPr>
          </a:p>
          <a:p>
            <a:pPr indent="252413" eaLnBrk="1" hangingPunct="1"/>
            <a:r>
              <a:rPr lang="ar-SA" sz="3600">
                <a:cs typeface="Zar" pitchFamily="2" charset="-78"/>
              </a:rPr>
              <a:t>پرداخت هزينه حمل پارچه</a:t>
            </a:r>
          </a:p>
        </p:txBody>
      </p:sp>
      <p:sp>
        <p:nvSpPr>
          <p:cNvPr id="358403" name="Rectangle 3"/>
          <p:cNvSpPr>
            <a:spLocks noChangeArrowheads="1"/>
          </p:cNvSpPr>
          <p:nvPr/>
        </p:nvSpPr>
        <p:spPr bwMode="auto">
          <a:xfrm>
            <a:off x="5651500" y="512763"/>
            <a:ext cx="2781300" cy="823912"/>
          </a:xfrm>
          <a:prstGeom prst="rect">
            <a:avLst/>
          </a:prstGeom>
          <a:noFill/>
          <a:ln w="9525">
            <a:noFill/>
            <a:miter lim="800000"/>
            <a:headEnd/>
            <a:tailEnd/>
          </a:ln>
          <a:effectLst/>
        </p:spPr>
        <p:txBody>
          <a:bodyPr wrap="none">
            <a:spAutoFit/>
          </a:bodyPr>
          <a:lstStyle/>
          <a:p>
            <a:pPr algn="l" eaLnBrk="1" hangingPunct="1"/>
            <a:r>
              <a:rPr lang="ar-SA">
                <a:cs typeface="Zar" pitchFamily="2" charset="-78"/>
              </a:rPr>
              <a:t>دفتر روزنامه</a:t>
            </a:r>
            <a:endParaRPr lang="en-US">
              <a:cs typeface="Zar" pitchFamily="2" charset="-78"/>
            </a:endParaRPr>
          </a:p>
        </p:txBody>
      </p:sp>
      <p:sp>
        <p:nvSpPr>
          <p:cNvPr id="4" name="Footer Placeholder 3"/>
          <p:cNvSpPr>
            <a:spLocks noGrp="1"/>
          </p:cNvSpPr>
          <p:nvPr>
            <p:ph type="ftr" sz="quarter" idx="11"/>
          </p:nvPr>
        </p:nvSpPr>
        <p:spPr/>
        <p:txBody>
          <a:bodyPr/>
          <a:lstStyle/>
          <a:p>
            <a:endParaRPr kumimoji="0" lang="en-US" dirty="0"/>
          </a:p>
        </p:txBody>
      </p:sp>
    </p:spTree>
  </p:cSld>
  <p:clrMapOvr>
    <a:masterClrMapping/>
  </p:clrMapOvr>
</p:sld>
</file>

<file path=ppt/slides/slide18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59426" name="Rectangle 2"/>
          <p:cNvSpPr>
            <a:spLocks noChangeArrowheads="1"/>
          </p:cNvSpPr>
          <p:nvPr/>
        </p:nvSpPr>
        <p:spPr bwMode="auto">
          <a:xfrm>
            <a:off x="539750" y="1785938"/>
            <a:ext cx="8064500" cy="3937000"/>
          </a:xfrm>
          <a:prstGeom prst="rect">
            <a:avLst/>
          </a:prstGeom>
          <a:noFill/>
          <a:ln w="9525">
            <a:noFill/>
            <a:miter lim="800000"/>
            <a:headEnd/>
            <a:tailEnd/>
          </a:ln>
          <a:effectLst/>
        </p:spPr>
        <p:txBody>
          <a:bodyPr anchor="ctr">
            <a:spAutoFit/>
          </a:bodyPr>
          <a:lstStyle/>
          <a:p>
            <a:pPr indent="252413" algn="just" eaLnBrk="1" hangingPunct="1"/>
            <a:r>
              <a:rPr lang="ar-SA" sz="3600">
                <a:cs typeface="Zar" pitchFamily="2" charset="-78"/>
              </a:rPr>
              <a:t>اگر كالاي خريداري معيوب باشد و آن را عودت نمائيم، منطقي است حساب خريد را به ميزان كالاي برگشتي بستانكار كنيم، ولي اين كار موجب؛</a:t>
            </a:r>
            <a:endParaRPr lang="en-US" sz="3600">
              <a:cs typeface="Zar" pitchFamily="2" charset="-78"/>
            </a:endParaRPr>
          </a:p>
          <a:p>
            <a:pPr indent="252413" algn="just" eaLnBrk="1" hangingPunct="1"/>
            <a:r>
              <a:rPr lang="ar-SA" sz="3600">
                <a:cs typeface="Zar" pitchFamily="2" charset="-78"/>
              </a:rPr>
              <a:t>- عدم ارائه مبلغ واقعي خريد در طي دوره</a:t>
            </a:r>
            <a:endParaRPr lang="en-US" sz="3600">
              <a:cs typeface="Zar" pitchFamily="2" charset="-78"/>
            </a:endParaRPr>
          </a:p>
          <a:p>
            <a:pPr indent="252413" algn="just" eaLnBrk="1" hangingPunct="1"/>
            <a:r>
              <a:rPr lang="ar-SA" sz="3600">
                <a:cs typeface="Zar" pitchFamily="2" charset="-78"/>
              </a:rPr>
              <a:t>- عدم امكان تصميم</a:t>
            </a:r>
            <a:r>
              <a:rPr lang="ar-SA" sz="3600">
                <a:cs typeface="Arial" pitchFamily="34" charset="0"/>
              </a:rPr>
              <a:t>‌</a:t>
            </a:r>
            <a:r>
              <a:rPr lang="ar-SA" sz="3600">
                <a:cs typeface="Zar" pitchFamily="2" charset="-78"/>
              </a:rPr>
              <a:t>گيري صحيح مديران</a:t>
            </a:r>
            <a:endParaRPr lang="en-US" sz="3600">
              <a:cs typeface="Zar" pitchFamily="2" charset="-78"/>
            </a:endParaRPr>
          </a:p>
          <a:p>
            <a:pPr indent="252413" algn="l" eaLnBrk="1" hangingPunct="1"/>
            <a:r>
              <a:rPr lang="ar-SA" sz="3600">
                <a:cs typeface="Zar" pitchFamily="2" charset="-78"/>
              </a:rPr>
              <a:t>مي</a:t>
            </a:r>
            <a:r>
              <a:rPr lang="ar-SA" sz="3600">
                <a:cs typeface="Arial" pitchFamily="34" charset="0"/>
              </a:rPr>
              <a:t>‌</a:t>
            </a:r>
            <a:r>
              <a:rPr lang="ar-SA" sz="3600">
                <a:cs typeface="Zar" pitchFamily="2" charset="-78"/>
              </a:rPr>
              <a:t>شود لذا</a:t>
            </a:r>
          </a:p>
        </p:txBody>
      </p:sp>
      <p:sp>
        <p:nvSpPr>
          <p:cNvPr id="359427" name="AutoShape 3"/>
          <p:cNvSpPr>
            <a:spLocks noChangeArrowheads="1"/>
          </p:cNvSpPr>
          <p:nvPr/>
        </p:nvSpPr>
        <p:spPr bwMode="auto">
          <a:xfrm>
            <a:off x="0" y="5445125"/>
            <a:ext cx="733425" cy="1214438"/>
          </a:xfrm>
          <a:prstGeom prst="curvedRightArrow">
            <a:avLst>
              <a:gd name="adj1" fmla="val 23810"/>
              <a:gd name="adj2" fmla="val 66234"/>
              <a:gd name="adj3" fmla="val 33333"/>
            </a:avLst>
          </a:prstGeom>
          <a:solidFill>
            <a:srgbClr val="FF9900"/>
          </a:solidFill>
          <a:ln w="9525">
            <a:solidFill>
              <a:schemeClr val="tx1"/>
            </a:solidFill>
            <a:miter lim="800000"/>
            <a:headEnd/>
            <a:tailEnd/>
          </a:ln>
          <a:effectLst/>
        </p:spPr>
        <p:txBody>
          <a:bodyPr wrap="none" anchor="ctr"/>
          <a:lstStyle/>
          <a:p>
            <a:endParaRPr lang="fa-IR"/>
          </a:p>
        </p:txBody>
      </p:sp>
      <p:sp>
        <p:nvSpPr>
          <p:cNvPr id="4" name="Footer Placeholder 3"/>
          <p:cNvSpPr>
            <a:spLocks noGrp="1"/>
          </p:cNvSpPr>
          <p:nvPr>
            <p:ph type="ftr" sz="quarter" idx="11"/>
          </p:nvPr>
        </p:nvSpPr>
        <p:spPr/>
        <p:txBody>
          <a:bodyPr/>
          <a:lstStyle/>
          <a:p>
            <a:endParaRPr kumimoji="0" lang="en-US" dirty="0"/>
          </a:p>
        </p:txBody>
      </p:sp>
    </p:spTree>
  </p:cSld>
  <p:clrMapOvr>
    <a:masterClrMapping/>
  </p:clrMapOvr>
</p:sld>
</file>

<file path=ppt/slides/slide18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60450" name="Rectangle 2"/>
          <p:cNvSpPr>
            <a:spLocks noChangeArrowheads="1"/>
          </p:cNvSpPr>
          <p:nvPr/>
        </p:nvSpPr>
        <p:spPr bwMode="auto">
          <a:xfrm>
            <a:off x="1692275" y="620713"/>
            <a:ext cx="7083425" cy="457200"/>
          </a:xfrm>
          <a:prstGeom prst="rect">
            <a:avLst/>
          </a:prstGeom>
          <a:noFill/>
          <a:ln w="9525">
            <a:noFill/>
            <a:miter lim="800000"/>
            <a:headEnd/>
            <a:tailEnd/>
          </a:ln>
          <a:effectLst/>
        </p:spPr>
        <p:txBody>
          <a:bodyPr wrap="none" anchor="ctr">
            <a:spAutoFit/>
          </a:bodyPr>
          <a:lstStyle/>
          <a:p>
            <a:pPr algn="l" eaLnBrk="1" hangingPunct="1"/>
            <a:r>
              <a:rPr lang="ar-SA" sz="2400">
                <a:ea typeface="Times New Roman" pitchFamily="18" charset="0"/>
                <a:cs typeface="Zar" pitchFamily="2" charset="-78"/>
              </a:rPr>
              <a:t>بهتر است برگشت كالاهاي خريداري در حساب جداگانه</a:t>
            </a:r>
            <a:r>
              <a:rPr lang="ar-SA" sz="2400">
                <a:ea typeface="Times New Roman" pitchFamily="18" charset="0"/>
                <a:cs typeface="Lotus" pitchFamily="2" charset="-78"/>
              </a:rPr>
              <a:t>‌</a:t>
            </a:r>
            <a:r>
              <a:rPr lang="ar-SA" sz="2400">
                <a:ea typeface="Times New Roman" pitchFamily="18" charset="0"/>
                <a:cs typeface="Zar" pitchFamily="2" charset="-78"/>
              </a:rPr>
              <a:t>اي باشد.</a:t>
            </a:r>
            <a:endParaRPr lang="en-US" sz="2400">
              <a:ea typeface="Times New Roman" pitchFamily="18" charset="0"/>
              <a:cs typeface="Zar" pitchFamily="2" charset="-78"/>
            </a:endParaRPr>
          </a:p>
        </p:txBody>
      </p:sp>
      <p:graphicFrame>
        <p:nvGraphicFramePr>
          <p:cNvPr id="360476" name="Group 28"/>
          <p:cNvGraphicFramePr>
            <a:graphicFrameLocks noGrp="1"/>
          </p:cNvGraphicFramePr>
          <p:nvPr/>
        </p:nvGraphicFramePr>
        <p:xfrm>
          <a:off x="1258888" y="2362200"/>
          <a:ext cx="6107112" cy="2194560"/>
        </p:xfrm>
        <a:graphic>
          <a:graphicData uri="http://schemas.openxmlformats.org/drawingml/2006/table">
            <a:tbl>
              <a:tblPr rtl="1"/>
              <a:tblGrid>
                <a:gridCol w="3154362">
                  <a:extLst>
                    <a:ext uri="{9D8B030D-6E8A-4147-A177-3AD203B41FA5}">
                      <a16:colId xmlns:a16="http://schemas.microsoft.com/office/drawing/2014/main" val="20000"/>
                    </a:ext>
                  </a:extLst>
                </a:gridCol>
                <a:gridCol w="2952750">
                  <a:extLst>
                    <a:ext uri="{9D8B030D-6E8A-4147-A177-3AD203B41FA5}">
                      <a16:colId xmlns:a16="http://schemas.microsoft.com/office/drawing/2014/main" val="20001"/>
                    </a:ext>
                  </a:extLst>
                </a:gridCol>
              </a:tblGrid>
              <a:tr h="304800">
                <a:tc gridSpan="2">
                  <a:txBody>
                    <a:bodyPr/>
                    <a:lstStyle/>
                    <a:p>
                      <a:pPr marL="0" marR="0" lvl="0" indent="0" algn="ctr" defTabSz="914400" rtl="1" eaLnBrk="1" fontAlgn="base" latinLnBrk="0" hangingPunct="1">
                        <a:lnSpc>
                          <a:spcPct val="100000"/>
                        </a:lnSpc>
                        <a:spcBef>
                          <a:spcPct val="0"/>
                        </a:spcBef>
                        <a:spcAft>
                          <a:spcPct val="0"/>
                        </a:spcAft>
                        <a:buClrTx/>
                        <a:buSzPct val="85000"/>
                        <a:buFontTx/>
                        <a:buNone/>
                        <a:tabLst/>
                      </a:pPr>
                      <a:r>
                        <a:rPr kumimoji="0" lang="ar-SA" sz="4400" b="1" i="0" u="none" strike="noStrike" cap="none" normalizeH="0" baseline="0" smtClean="0">
                          <a:ln>
                            <a:noFill/>
                          </a:ln>
                          <a:solidFill>
                            <a:schemeClr val="tx1"/>
                          </a:solidFill>
                          <a:effectLst/>
                          <a:latin typeface="Times New Roman" pitchFamily="18" charset="0"/>
                          <a:ea typeface="Times New Roman" pitchFamily="18" charset="0"/>
                          <a:cs typeface="Lotus" pitchFamily="2" charset="-78"/>
                        </a:rPr>
                        <a:t>برگشت از خريد</a:t>
                      </a:r>
                      <a:endParaRPr kumimoji="0" lang="ar-SA" sz="4400" b="1" i="0" u="none" strike="noStrike" cap="none" normalizeH="0" baseline="0" smtClean="0">
                        <a:ln>
                          <a:noFill/>
                        </a:ln>
                        <a:solidFill>
                          <a:schemeClr val="tx1"/>
                        </a:solidFill>
                        <a:effectLst/>
                        <a:latin typeface="Arial" pitchFamily="34" charset="0"/>
                        <a:ea typeface="Times New Roman" pitchFamily="18" charset="0"/>
                        <a:cs typeface="Lotus" pitchFamily="2" charset="-78"/>
                      </a:endParaRPr>
                    </a:p>
                  </a:txBody>
                  <a:tcPr anchor="ctr" horzOverflow="overflow">
                    <a:lnL cap="flat">
                      <a:noFill/>
                    </a:lnL>
                    <a:lnR cap="flat">
                      <a:noFill/>
                    </a:lnR>
                    <a:lnT cap="flat">
                      <a:noFill/>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pPr rtl="1"/>
                      <a:endParaRPr lang="fa-IR"/>
                    </a:p>
                  </a:txBody>
                  <a:tcPr/>
                </a:tc>
                <a:extLst>
                  <a:ext uri="{0D108BD9-81ED-4DB2-BD59-A6C34878D82A}">
                    <a16:rowId xmlns:a16="http://schemas.microsoft.com/office/drawing/2014/main" val="10000"/>
                  </a:ext>
                </a:extLst>
              </a:tr>
              <a:tr h="411163">
                <a:tc>
                  <a:txBody>
                    <a:bodyPr/>
                    <a:lstStyle/>
                    <a:p>
                      <a:pPr marL="0" marR="0" lvl="0" indent="0" algn="ctr" defTabSz="914400" rtl="1" eaLnBrk="1" fontAlgn="base" latinLnBrk="0" hangingPunct="1">
                        <a:lnSpc>
                          <a:spcPct val="100000"/>
                        </a:lnSpc>
                        <a:spcBef>
                          <a:spcPct val="0"/>
                        </a:spcBef>
                        <a:spcAft>
                          <a:spcPct val="0"/>
                        </a:spcAft>
                        <a:buClrTx/>
                        <a:buSzPct val="85000"/>
                        <a:buFontTx/>
                        <a:buNone/>
                        <a:tabLst/>
                      </a:pPr>
                      <a:r>
                        <a:rPr kumimoji="0" lang="ar-SA" sz="4400" b="1" i="0" u="none" strike="noStrike" cap="none" normalizeH="0" baseline="0" smtClean="0">
                          <a:ln>
                            <a:noFill/>
                          </a:ln>
                          <a:solidFill>
                            <a:schemeClr val="tx1"/>
                          </a:solidFill>
                          <a:effectLst/>
                          <a:latin typeface="Times New Roman" pitchFamily="18" charset="0"/>
                          <a:ea typeface="Times New Roman" pitchFamily="18" charset="0"/>
                          <a:cs typeface="Lotus" pitchFamily="2" charset="-78"/>
                        </a:rPr>
                        <a:t>بدهكار</a:t>
                      </a:r>
                      <a:endParaRPr kumimoji="0" lang="en-US" sz="4400" b="1" i="0" u="none" strike="noStrike" cap="none" normalizeH="0" baseline="0" smtClean="0">
                        <a:ln>
                          <a:noFill/>
                        </a:ln>
                        <a:solidFill>
                          <a:schemeClr val="tx1"/>
                        </a:solidFill>
                        <a:effectLst/>
                        <a:latin typeface="Times New Roman" pitchFamily="18" charset="0"/>
                        <a:ea typeface="Times New Roman" pitchFamily="18" charset="0"/>
                        <a:cs typeface="Lotus" pitchFamily="2" charset="-78"/>
                      </a:endParaRPr>
                    </a:p>
                    <a:p>
                      <a:pPr marL="0" marR="0" lvl="0" indent="0" algn="ctr" defTabSz="914400" rtl="1" eaLnBrk="0" fontAlgn="base" latinLnBrk="0" hangingPunct="0">
                        <a:lnSpc>
                          <a:spcPct val="100000"/>
                        </a:lnSpc>
                        <a:spcBef>
                          <a:spcPct val="0"/>
                        </a:spcBef>
                        <a:spcAft>
                          <a:spcPct val="0"/>
                        </a:spcAft>
                        <a:buClrTx/>
                        <a:buSzPct val="85000"/>
                        <a:buFontTx/>
                        <a:buNone/>
                        <a:tabLst/>
                      </a:pPr>
                      <a:r>
                        <a:rPr kumimoji="0" lang="fa-IR" sz="4400" b="1" i="0" u="none" strike="noStrike" cap="none" normalizeH="0" baseline="0" smtClean="0">
                          <a:ln>
                            <a:noFill/>
                          </a:ln>
                          <a:solidFill>
                            <a:schemeClr val="tx1"/>
                          </a:solidFill>
                          <a:effectLst/>
                          <a:latin typeface="Times New Roman" pitchFamily="18" charset="0"/>
                          <a:ea typeface="Times New Roman" pitchFamily="18" charset="0"/>
                          <a:cs typeface="Lotus" pitchFamily="2" charset="-78"/>
                        </a:rPr>
                        <a:t>(</a:t>
                      </a:r>
                      <a:r>
                        <a:rPr kumimoji="0" lang="ar-SA" sz="4400" b="1" i="0" u="none" strike="noStrike" cap="none" normalizeH="0" baseline="0" smtClean="0">
                          <a:ln>
                            <a:noFill/>
                          </a:ln>
                          <a:solidFill>
                            <a:schemeClr val="tx1"/>
                          </a:solidFill>
                          <a:effectLst/>
                          <a:latin typeface="Times New Roman" pitchFamily="18" charset="0"/>
                          <a:ea typeface="Times New Roman" pitchFamily="18" charset="0"/>
                          <a:cs typeface="Lotus" pitchFamily="2" charset="-78"/>
                        </a:rPr>
                        <a:t>كاهش</a:t>
                      </a:r>
                      <a:r>
                        <a:rPr kumimoji="0" lang="fa-IR" sz="4400" b="1" i="0" u="none" strike="noStrike" cap="none" normalizeH="0" baseline="0" smtClean="0">
                          <a:ln>
                            <a:noFill/>
                          </a:ln>
                          <a:solidFill>
                            <a:schemeClr val="tx1"/>
                          </a:solidFill>
                          <a:effectLst/>
                          <a:latin typeface="Times New Roman" pitchFamily="18" charset="0"/>
                          <a:ea typeface="Times New Roman" pitchFamily="18" charset="0"/>
                          <a:cs typeface="Lotus" pitchFamily="2" charset="-78"/>
                        </a:rPr>
                        <a:t>)</a:t>
                      </a:r>
                      <a:endParaRPr kumimoji="0" lang="ar-SA" sz="44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cap="flat">
                      <a:noFill/>
                    </a:lnL>
                    <a:lnR w="12700" cap="flat" cmpd="sng" algn="ctr">
                      <a:solidFill>
                        <a:srgbClr val="000000"/>
                      </a:solidFill>
                      <a:prstDash val="solid"/>
                      <a:miter lim="800000"/>
                      <a:headEnd type="none" w="med" len="med"/>
                      <a:tailEnd type="none" w="med" len="med"/>
                    </a:lnR>
                    <a:lnT w="12700" cap="flat" cmpd="sng" algn="ctr">
                      <a:solidFill>
                        <a:srgbClr val="000000"/>
                      </a:solidFill>
                      <a:prstDash val="solid"/>
                      <a:round/>
                      <a:headEnd type="none" w="med" len="med"/>
                      <a:tailEnd type="none" w="med" len="med"/>
                    </a:lnT>
                    <a:lnB cap="flat">
                      <a:noFill/>
                    </a:lnB>
                    <a:lnTlToBr>
                      <a:noFill/>
                    </a:lnTlToBr>
                    <a:lnBlToTr>
                      <a:noFill/>
                    </a:lnBlToTr>
                    <a:noFill/>
                  </a:tcPr>
                </a:tc>
                <a:tc>
                  <a:txBody>
                    <a:bodyPr/>
                    <a:lstStyle/>
                    <a:p>
                      <a:pPr marL="0" marR="0" lvl="0" indent="0" algn="ctr" defTabSz="914400" rtl="1" eaLnBrk="1" fontAlgn="base" latinLnBrk="0" hangingPunct="1">
                        <a:lnSpc>
                          <a:spcPct val="100000"/>
                        </a:lnSpc>
                        <a:spcBef>
                          <a:spcPct val="0"/>
                        </a:spcBef>
                        <a:spcAft>
                          <a:spcPct val="0"/>
                        </a:spcAft>
                        <a:buClrTx/>
                        <a:buSzPct val="85000"/>
                        <a:buFontTx/>
                        <a:buNone/>
                        <a:tabLst/>
                      </a:pPr>
                      <a:r>
                        <a:rPr kumimoji="0" lang="ar-SA" sz="4400" b="1" i="0" u="none" strike="noStrike" cap="none" normalizeH="0" baseline="0" smtClean="0">
                          <a:ln>
                            <a:noFill/>
                          </a:ln>
                          <a:solidFill>
                            <a:schemeClr val="tx1"/>
                          </a:solidFill>
                          <a:effectLst/>
                          <a:latin typeface="Times New Roman" pitchFamily="18" charset="0"/>
                          <a:ea typeface="Times New Roman" pitchFamily="18" charset="0"/>
                          <a:cs typeface="Lotus" pitchFamily="2" charset="-78"/>
                        </a:rPr>
                        <a:t>بستانكار</a:t>
                      </a:r>
                      <a:endParaRPr kumimoji="0" lang="en-US" sz="4400" b="1" i="0" u="none" strike="noStrike" cap="none" normalizeH="0" baseline="0" smtClean="0">
                        <a:ln>
                          <a:noFill/>
                        </a:ln>
                        <a:solidFill>
                          <a:schemeClr val="tx1"/>
                        </a:solidFill>
                        <a:effectLst/>
                        <a:latin typeface="Times New Roman" pitchFamily="18" charset="0"/>
                        <a:ea typeface="Times New Roman" pitchFamily="18" charset="0"/>
                        <a:cs typeface="Lotus" pitchFamily="2" charset="-78"/>
                      </a:endParaRPr>
                    </a:p>
                    <a:p>
                      <a:pPr marL="0" marR="0" lvl="0" indent="0" algn="ctr" defTabSz="914400" rtl="1" eaLnBrk="0" fontAlgn="base" latinLnBrk="0" hangingPunct="0">
                        <a:lnSpc>
                          <a:spcPct val="100000"/>
                        </a:lnSpc>
                        <a:spcBef>
                          <a:spcPct val="0"/>
                        </a:spcBef>
                        <a:spcAft>
                          <a:spcPct val="0"/>
                        </a:spcAft>
                        <a:buClrTx/>
                        <a:buSzPct val="85000"/>
                        <a:buFontTx/>
                        <a:buNone/>
                        <a:tabLst/>
                      </a:pPr>
                      <a:r>
                        <a:rPr kumimoji="0" lang="fa-IR" sz="4400" b="1" i="0" u="none" strike="noStrike" cap="none" normalizeH="0" baseline="0" smtClean="0">
                          <a:ln>
                            <a:noFill/>
                          </a:ln>
                          <a:solidFill>
                            <a:schemeClr val="tx1"/>
                          </a:solidFill>
                          <a:effectLst/>
                          <a:latin typeface="Times New Roman" pitchFamily="18" charset="0"/>
                          <a:ea typeface="Times New Roman" pitchFamily="18" charset="0"/>
                          <a:cs typeface="Lotus" pitchFamily="2" charset="-78"/>
                        </a:rPr>
                        <a:t>(</a:t>
                      </a:r>
                      <a:r>
                        <a:rPr kumimoji="0" lang="ar-SA" sz="4400" b="1" i="0" u="none" strike="noStrike" cap="none" normalizeH="0" baseline="0" smtClean="0">
                          <a:ln>
                            <a:noFill/>
                          </a:ln>
                          <a:solidFill>
                            <a:schemeClr val="tx1"/>
                          </a:solidFill>
                          <a:effectLst/>
                          <a:latin typeface="Times New Roman" pitchFamily="18" charset="0"/>
                          <a:ea typeface="Times New Roman" pitchFamily="18" charset="0"/>
                          <a:cs typeface="Lotus" pitchFamily="2" charset="-78"/>
                        </a:rPr>
                        <a:t>افزايش</a:t>
                      </a:r>
                      <a:r>
                        <a:rPr kumimoji="0" lang="fa-IR" sz="4400" b="1" i="0" u="none" strike="noStrike" cap="none" normalizeH="0" baseline="0" smtClean="0">
                          <a:ln>
                            <a:noFill/>
                          </a:ln>
                          <a:solidFill>
                            <a:schemeClr val="tx1"/>
                          </a:solidFill>
                          <a:effectLst/>
                          <a:latin typeface="Times New Roman" pitchFamily="18" charset="0"/>
                          <a:ea typeface="Times New Roman" pitchFamily="18" charset="0"/>
                          <a:cs typeface="Lotus" pitchFamily="2" charset="-78"/>
                        </a:rPr>
                        <a:t>)</a:t>
                      </a:r>
                      <a:endParaRPr kumimoji="0" lang="ar-SA" sz="44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rgbClr val="000000"/>
                      </a:solidFill>
                      <a:prstDash val="solid"/>
                      <a:miter lim="800000"/>
                      <a:headEnd type="none" w="med" len="med"/>
                      <a:tailEnd type="none" w="med" len="med"/>
                    </a:lnL>
                    <a:lnR cap="flat">
                      <a:noFill/>
                    </a:lnR>
                    <a:lnT w="12700" cap="flat" cmpd="sng" algn="ctr">
                      <a:solidFill>
                        <a:srgbClr val="000000"/>
                      </a:solidFill>
                      <a:prstDash val="solid"/>
                      <a:round/>
                      <a:headEnd type="none" w="med" len="med"/>
                      <a:tailEnd type="none" w="med" len="med"/>
                    </a:lnT>
                    <a:lnB cap="flat">
                      <a:noFill/>
                    </a:lnB>
                    <a:lnTlToBr>
                      <a:noFill/>
                    </a:lnTlToBr>
                    <a:lnBlToTr>
                      <a:noFill/>
                    </a:lnBlToTr>
                    <a:noFill/>
                  </a:tcPr>
                </a:tc>
                <a:extLst>
                  <a:ext uri="{0D108BD9-81ED-4DB2-BD59-A6C34878D82A}">
                    <a16:rowId xmlns:a16="http://schemas.microsoft.com/office/drawing/2014/main" val="10001"/>
                  </a:ext>
                </a:extLst>
              </a:tr>
            </a:tbl>
          </a:graphicData>
        </a:graphic>
      </p:graphicFrame>
      <p:sp>
        <p:nvSpPr>
          <p:cNvPr id="4" name="Footer Placeholder 3"/>
          <p:cNvSpPr>
            <a:spLocks noGrp="1"/>
          </p:cNvSpPr>
          <p:nvPr>
            <p:ph type="ftr" sz="quarter" idx="11"/>
          </p:nvPr>
        </p:nvSpPr>
        <p:spPr/>
        <p:txBody>
          <a:bodyPr/>
          <a:lstStyle/>
          <a:p>
            <a:endParaRPr kumimoji="0" lang="en-US" dirty="0"/>
          </a:p>
        </p:txBody>
      </p:sp>
    </p:spTree>
  </p:cSld>
  <p:clrMapOvr>
    <a:masterClrMapping/>
  </p:clrMapOvr>
</p:sld>
</file>

<file path=ppt/slides/slide18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61474" name="Rectangle 2"/>
          <p:cNvSpPr>
            <a:spLocks noChangeArrowheads="1"/>
          </p:cNvSpPr>
          <p:nvPr/>
        </p:nvSpPr>
        <p:spPr bwMode="auto">
          <a:xfrm>
            <a:off x="900113" y="2420938"/>
            <a:ext cx="7196137" cy="1431925"/>
          </a:xfrm>
          <a:prstGeom prst="rect">
            <a:avLst/>
          </a:prstGeom>
          <a:noFill/>
          <a:ln w="9525">
            <a:noFill/>
            <a:miter lim="800000"/>
            <a:headEnd/>
            <a:tailEnd/>
          </a:ln>
          <a:effectLst/>
        </p:spPr>
        <p:txBody>
          <a:bodyPr anchor="ctr">
            <a:spAutoFit/>
          </a:bodyPr>
          <a:lstStyle/>
          <a:p>
            <a:pPr indent="252413" algn="ctr" eaLnBrk="1" hangingPunct="1"/>
            <a:r>
              <a:rPr lang="ar-SA" sz="4400">
                <a:cs typeface="Zar" pitchFamily="2" charset="-78"/>
              </a:rPr>
              <a:t>كاهنده خريد است پس از نظر افزايش / كاهش</a:t>
            </a:r>
            <a:r>
              <a:rPr lang="fa-IR" sz="4400">
                <a:cs typeface="Zar" pitchFamily="2" charset="-78"/>
              </a:rPr>
              <a:t> حساب</a:t>
            </a:r>
            <a:r>
              <a:rPr lang="ar-SA" sz="4400">
                <a:cs typeface="Zar" pitchFamily="2" charset="-78"/>
              </a:rPr>
              <a:t> خريد است.</a:t>
            </a:r>
          </a:p>
        </p:txBody>
      </p:sp>
      <p:sp>
        <p:nvSpPr>
          <p:cNvPr id="361475" name="Rectangle 3"/>
          <p:cNvSpPr>
            <a:spLocks noChangeArrowheads="1"/>
          </p:cNvSpPr>
          <p:nvPr/>
        </p:nvSpPr>
        <p:spPr bwMode="auto">
          <a:xfrm>
            <a:off x="4572000" y="547688"/>
            <a:ext cx="3824288" cy="579437"/>
          </a:xfrm>
          <a:prstGeom prst="rect">
            <a:avLst/>
          </a:prstGeom>
          <a:noFill/>
          <a:ln w="9525">
            <a:noFill/>
            <a:miter lim="800000"/>
            <a:headEnd/>
            <a:tailEnd/>
          </a:ln>
          <a:effectLst/>
        </p:spPr>
        <p:txBody>
          <a:bodyPr wrap="none">
            <a:spAutoFit/>
          </a:bodyPr>
          <a:lstStyle/>
          <a:p>
            <a:pPr algn="l" eaLnBrk="1" hangingPunct="1"/>
            <a:r>
              <a:rPr lang="ar-SA" sz="3200">
                <a:cs typeface="Zar" pitchFamily="2" charset="-78"/>
              </a:rPr>
              <a:t>حساب «برگشت از خريد»</a:t>
            </a:r>
            <a:endParaRPr lang="en-US" sz="3200">
              <a:cs typeface="Zar" pitchFamily="2" charset="-78"/>
            </a:endParaRPr>
          </a:p>
        </p:txBody>
      </p:sp>
      <p:sp>
        <p:nvSpPr>
          <p:cNvPr id="4" name="Footer Placeholder 3"/>
          <p:cNvSpPr>
            <a:spLocks noGrp="1"/>
          </p:cNvSpPr>
          <p:nvPr>
            <p:ph type="ftr" sz="quarter" idx="11"/>
          </p:nvPr>
        </p:nvSpPr>
        <p:spPr/>
        <p:txBody>
          <a:bodyPr/>
          <a:lstStyle/>
          <a:p>
            <a:endParaRPr kumimoji="0"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47491" name="Rectangle 3"/>
          <p:cNvSpPr>
            <a:spLocks noGrp="1" noChangeArrowheads="1"/>
          </p:cNvSpPr>
          <p:nvPr>
            <p:ph idx="1"/>
          </p:nvPr>
        </p:nvSpPr>
        <p:spPr>
          <a:xfrm>
            <a:off x="611188" y="1989138"/>
            <a:ext cx="7847012" cy="3200400"/>
          </a:xfrm>
        </p:spPr>
        <p:txBody>
          <a:bodyPr/>
          <a:lstStyle/>
          <a:p>
            <a:pPr>
              <a:buFontTx/>
              <a:buNone/>
            </a:pPr>
            <a:r>
              <a:rPr lang="fa-IR" sz="6000"/>
              <a:t>ماده اوليه حسابداري</a:t>
            </a:r>
          </a:p>
          <a:p>
            <a:pPr>
              <a:buFontTx/>
              <a:buNone/>
            </a:pPr>
            <a:r>
              <a:rPr lang="fa-IR" sz="6000"/>
              <a:t>اطلاعات </a:t>
            </a:r>
            <a:r>
              <a:rPr lang="en-US" sz="6000">
                <a:sym typeface="Wingdings 3" pitchFamily="18" charset="2"/>
              </a:rPr>
              <a:t></a:t>
            </a:r>
            <a:r>
              <a:rPr lang="fa-IR" sz="6000">
                <a:sym typeface="Wingdings 3" pitchFamily="18" charset="2"/>
              </a:rPr>
              <a:t> مالي</a:t>
            </a:r>
          </a:p>
          <a:p>
            <a:pPr>
              <a:buFontTx/>
              <a:buNone/>
            </a:pPr>
            <a:r>
              <a:rPr lang="fa-IR" sz="6000">
                <a:sym typeface="Wingdings 3" pitchFamily="18" charset="2"/>
              </a:rPr>
              <a:t>مال(اموال) چيست؟</a:t>
            </a:r>
            <a:endParaRPr lang="en-US" sz="6000">
              <a:sym typeface="Wingdings 3" pitchFamily="18" charset="2"/>
            </a:endParaRPr>
          </a:p>
        </p:txBody>
      </p:sp>
      <p:sp>
        <p:nvSpPr>
          <p:cNvPr id="3" name="Footer Placeholder 2"/>
          <p:cNvSpPr>
            <a:spLocks noGrp="1"/>
          </p:cNvSpPr>
          <p:nvPr>
            <p:ph type="ftr" sz="quarter" idx="11"/>
          </p:nvPr>
        </p:nvSpPr>
        <p:spPr/>
        <p:txBody>
          <a:bodyPr/>
          <a:lstStyle/>
          <a:p>
            <a:endParaRPr kumimoji="0" lang="en-US" dirty="0"/>
          </a:p>
        </p:txBody>
      </p:sp>
    </p:spTree>
  </p:cSld>
  <p:clrMapOvr>
    <a:masterClrMapping/>
  </p:clrMapOvr>
  <p:timing>
    <p:tnLst>
      <p:par>
        <p:cTn id="1" dur="indefinite" restart="never" nodeType="tmRoot"/>
      </p:par>
    </p:tnLst>
  </p:timing>
</p:sld>
</file>

<file path=ppt/slides/slide19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62498" name="Rectangle 2"/>
          <p:cNvSpPr>
            <a:spLocks noChangeArrowheads="1"/>
          </p:cNvSpPr>
          <p:nvPr/>
        </p:nvSpPr>
        <p:spPr bwMode="auto">
          <a:xfrm>
            <a:off x="971550" y="2528888"/>
            <a:ext cx="7345363" cy="2438400"/>
          </a:xfrm>
          <a:prstGeom prst="rect">
            <a:avLst/>
          </a:prstGeom>
          <a:noFill/>
          <a:ln w="9525">
            <a:noFill/>
            <a:miter lim="800000"/>
            <a:headEnd/>
            <a:tailEnd/>
          </a:ln>
          <a:effectLst/>
        </p:spPr>
        <p:txBody>
          <a:bodyPr lIns="0" tIns="0" rIns="0" bIns="0" anchor="ctr">
            <a:spAutoFit/>
          </a:bodyPr>
          <a:lstStyle/>
          <a:p>
            <a:pPr indent="252413" algn="just" eaLnBrk="1" hangingPunct="1"/>
            <a:r>
              <a:rPr lang="ar-SA" sz="4000">
                <a:cs typeface="Zar" pitchFamily="2" charset="-78"/>
              </a:rPr>
              <a:t>درآمد مؤسسه خريد و فروش كالا ناشي از فروش كالا است پس هر معامله فروش كالا در حسابي به نام «فروش كالا» ثبت مي</a:t>
            </a:r>
            <a:r>
              <a:rPr lang="ar-SA" sz="4000">
                <a:cs typeface="Arial" pitchFamily="34" charset="0"/>
              </a:rPr>
              <a:t>‌</a:t>
            </a:r>
            <a:r>
              <a:rPr lang="ar-SA" sz="4000">
                <a:cs typeface="Zar" pitchFamily="2" charset="-78"/>
              </a:rPr>
              <a:t>شود.</a:t>
            </a:r>
          </a:p>
        </p:txBody>
      </p:sp>
      <p:sp>
        <p:nvSpPr>
          <p:cNvPr id="362499" name="Rectangle 3"/>
          <p:cNvSpPr>
            <a:spLocks noChangeArrowheads="1"/>
          </p:cNvSpPr>
          <p:nvPr/>
        </p:nvSpPr>
        <p:spPr bwMode="auto">
          <a:xfrm>
            <a:off x="5765800" y="642938"/>
            <a:ext cx="2089150" cy="701675"/>
          </a:xfrm>
          <a:prstGeom prst="rect">
            <a:avLst/>
          </a:prstGeom>
          <a:noFill/>
          <a:ln w="9525">
            <a:noFill/>
            <a:miter lim="800000"/>
            <a:headEnd/>
            <a:tailEnd/>
          </a:ln>
          <a:effectLst/>
        </p:spPr>
        <p:txBody>
          <a:bodyPr wrap="none">
            <a:spAutoFit/>
          </a:bodyPr>
          <a:lstStyle/>
          <a:p>
            <a:pPr algn="l" rtl="0"/>
            <a:r>
              <a:rPr lang="ar-SA" sz="4000">
                <a:cs typeface="Zar" pitchFamily="2" charset="-78"/>
              </a:rPr>
              <a:t>فروش كالا</a:t>
            </a:r>
            <a:endParaRPr lang="en-US" sz="4000">
              <a:cs typeface="Zar" pitchFamily="2" charset="-78"/>
            </a:endParaRPr>
          </a:p>
        </p:txBody>
      </p:sp>
      <p:sp>
        <p:nvSpPr>
          <p:cNvPr id="4" name="Footer Placeholder 3"/>
          <p:cNvSpPr>
            <a:spLocks noGrp="1"/>
          </p:cNvSpPr>
          <p:nvPr>
            <p:ph type="ftr" sz="quarter" idx="11"/>
          </p:nvPr>
        </p:nvSpPr>
        <p:spPr/>
        <p:txBody>
          <a:bodyPr/>
          <a:lstStyle/>
          <a:p>
            <a:endParaRPr kumimoji="0" lang="en-US" dirty="0"/>
          </a:p>
        </p:txBody>
      </p:sp>
    </p:spTree>
  </p:cSld>
  <p:clrMapOvr>
    <a:masterClrMapping/>
  </p:clrMapOvr>
</p:sld>
</file>

<file path=ppt/slides/slide19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363547" name="Group 27"/>
          <p:cNvGraphicFramePr>
            <a:graphicFrameLocks noGrp="1"/>
          </p:cNvGraphicFramePr>
          <p:nvPr/>
        </p:nvGraphicFramePr>
        <p:xfrm>
          <a:off x="2195513" y="2205038"/>
          <a:ext cx="5145087" cy="3082925"/>
        </p:xfrm>
        <a:graphic>
          <a:graphicData uri="http://schemas.openxmlformats.org/drawingml/2006/table">
            <a:tbl>
              <a:tblPr rtl="1"/>
              <a:tblGrid>
                <a:gridCol w="2686050">
                  <a:extLst>
                    <a:ext uri="{9D8B030D-6E8A-4147-A177-3AD203B41FA5}">
                      <a16:colId xmlns:a16="http://schemas.microsoft.com/office/drawing/2014/main" val="20000"/>
                    </a:ext>
                  </a:extLst>
                </a:gridCol>
                <a:gridCol w="2459037">
                  <a:extLst>
                    <a:ext uri="{9D8B030D-6E8A-4147-A177-3AD203B41FA5}">
                      <a16:colId xmlns:a16="http://schemas.microsoft.com/office/drawing/2014/main" val="20001"/>
                    </a:ext>
                  </a:extLst>
                </a:gridCol>
              </a:tblGrid>
              <a:tr h="1066800">
                <a:tc gridSpan="2">
                  <a:txBody>
                    <a:bodyPr/>
                    <a:lstStyle/>
                    <a:p>
                      <a:pPr marL="0" marR="0" lvl="0" indent="0" algn="ctr" defTabSz="914400" rtl="1" eaLnBrk="1" fontAlgn="base" latinLnBrk="0" hangingPunct="1">
                        <a:lnSpc>
                          <a:spcPct val="100000"/>
                        </a:lnSpc>
                        <a:spcBef>
                          <a:spcPct val="0"/>
                        </a:spcBef>
                        <a:spcAft>
                          <a:spcPct val="0"/>
                        </a:spcAft>
                        <a:buClrTx/>
                        <a:buSzPct val="85000"/>
                        <a:buFontTx/>
                        <a:buNone/>
                        <a:tabLst/>
                      </a:pPr>
                      <a:r>
                        <a:rPr kumimoji="0" lang="ar-SA" sz="4800" b="1" i="0" u="none" strike="noStrike" cap="none" normalizeH="0" baseline="0" smtClean="0">
                          <a:ln>
                            <a:noFill/>
                          </a:ln>
                          <a:solidFill>
                            <a:schemeClr val="tx1"/>
                          </a:solidFill>
                          <a:effectLst/>
                          <a:latin typeface="Times New Roman" pitchFamily="18" charset="0"/>
                          <a:ea typeface="Times New Roman" pitchFamily="18" charset="0"/>
                          <a:cs typeface="Lotus" pitchFamily="2" charset="-78"/>
                        </a:rPr>
                        <a:t>فروش كالا</a:t>
                      </a:r>
                      <a:endParaRPr kumimoji="0" lang="ar-SA" sz="4800" b="1" i="0" u="none" strike="noStrike" cap="none" normalizeH="0" baseline="0" smtClean="0">
                        <a:ln>
                          <a:noFill/>
                        </a:ln>
                        <a:solidFill>
                          <a:schemeClr val="tx1"/>
                        </a:solidFill>
                        <a:effectLst/>
                        <a:latin typeface="Arial" pitchFamily="34" charset="0"/>
                        <a:ea typeface="Times New Roman" pitchFamily="18" charset="0"/>
                        <a:cs typeface="Lotus" pitchFamily="2" charset="-78"/>
                      </a:endParaRPr>
                    </a:p>
                  </a:txBody>
                  <a:tcPr anchor="ctr" horzOverflow="overflow">
                    <a:lnL cap="flat">
                      <a:noFill/>
                    </a:lnL>
                    <a:lnR cap="flat">
                      <a:noFill/>
                    </a:lnR>
                    <a:lnT cap="flat">
                      <a:noFill/>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pPr rtl="1"/>
                      <a:endParaRPr lang="fa-IR"/>
                    </a:p>
                  </a:txBody>
                  <a:tcPr/>
                </a:tc>
                <a:extLst>
                  <a:ext uri="{0D108BD9-81ED-4DB2-BD59-A6C34878D82A}">
                    <a16:rowId xmlns:a16="http://schemas.microsoft.com/office/drawing/2014/main" val="10000"/>
                  </a:ext>
                </a:extLst>
              </a:tr>
              <a:tr h="2016125">
                <a:tc>
                  <a:txBody>
                    <a:bodyPr/>
                    <a:lstStyle/>
                    <a:p>
                      <a:pPr marL="0" marR="0" lvl="0" indent="0" algn="ctr" defTabSz="914400" rtl="1" eaLnBrk="1" fontAlgn="base" latinLnBrk="0" hangingPunct="1">
                        <a:lnSpc>
                          <a:spcPct val="100000"/>
                        </a:lnSpc>
                        <a:spcBef>
                          <a:spcPct val="0"/>
                        </a:spcBef>
                        <a:spcAft>
                          <a:spcPct val="0"/>
                        </a:spcAft>
                        <a:buClrTx/>
                        <a:buSzPct val="85000"/>
                        <a:buFontTx/>
                        <a:buNone/>
                        <a:tabLst/>
                      </a:pPr>
                      <a:r>
                        <a:rPr kumimoji="0" lang="ar-SA" sz="4800" b="1" i="0" u="none" strike="noStrike" cap="none" normalizeH="0" baseline="0" smtClean="0">
                          <a:ln>
                            <a:noFill/>
                          </a:ln>
                          <a:solidFill>
                            <a:schemeClr val="tx1"/>
                          </a:solidFill>
                          <a:effectLst/>
                          <a:latin typeface="Times New Roman" pitchFamily="18" charset="0"/>
                          <a:ea typeface="Times New Roman" pitchFamily="18" charset="0"/>
                          <a:cs typeface="Lotus" pitchFamily="2" charset="-78"/>
                        </a:rPr>
                        <a:t>بدهكار</a:t>
                      </a:r>
                      <a:endParaRPr kumimoji="0" lang="en-US" sz="4800" b="1" i="0" u="none" strike="noStrike" cap="none" normalizeH="0" baseline="0" smtClean="0">
                        <a:ln>
                          <a:noFill/>
                        </a:ln>
                        <a:solidFill>
                          <a:schemeClr val="tx1"/>
                        </a:solidFill>
                        <a:effectLst/>
                        <a:latin typeface="Times New Roman" pitchFamily="18" charset="0"/>
                        <a:ea typeface="Times New Roman" pitchFamily="18" charset="0"/>
                        <a:cs typeface="Lotus" pitchFamily="2" charset="-78"/>
                      </a:endParaRPr>
                    </a:p>
                    <a:p>
                      <a:pPr marL="0" marR="0" lvl="0" indent="0" algn="ctr" defTabSz="914400" rtl="1" eaLnBrk="0" fontAlgn="base" latinLnBrk="0" hangingPunct="0">
                        <a:lnSpc>
                          <a:spcPct val="100000"/>
                        </a:lnSpc>
                        <a:spcBef>
                          <a:spcPct val="0"/>
                        </a:spcBef>
                        <a:spcAft>
                          <a:spcPct val="0"/>
                        </a:spcAft>
                        <a:buClrTx/>
                        <a:buSzPct val="85000"/>
                        <a:buFontTx/>
                        <a:buNone/>
                        <a:tabLst/>
                      </a:pPr>
                      <a:r>
                        <a:rPr kumimoji="0" lang="ar-SA" sz="4800" b="1" i="0" u="none" strike="noStrike" cap="none" normalizeH="0" baseline="0" smtClean="0">
                          <a:ln>
                            <a:noFill/>
                          </a:ln>
                          <a:solidFill>
                            <a:schemeClr val="tx1"/>
                          </a:solidFill>
                          <a:effectLst/>
                          <a:latin typeface="Times New Roman" pitchFamily="18" charset="0"/>
                          <a:ea typeface="Times New Roman" pitchFamily="18" charset="0"/>
                          <a:cs typeface="Lotus" pitchFamily="2" charset="-78"/>
                        </a:rPr>
                        <a:t>كاهش</a:t>
                      </a:r>
                      <a:endParaRPr kumimoji="0" lang="ar-SA" sz="48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cap="flat">
                      <a:noFill/>
                    </a:lnL>
                    <a:lnR w="12700" cap="flat" cmpd="sng" algn="ctr">
                      <a:solidFill>
                        <a:srgbClr val="000000"/>
                      </a:solidFill>
                      <a:prstDash val="solid"/>
                      <a:miter lim="800000"/>
                      <a:headEnd type="none" w="med" len="med"/>
                      <a:tailEnd type="none" w="med" len="med"/>
                    </a:lnR>
                    <a:lnT w="12700" cap="flat" cmpd="sng" algn="ctr">
                      <a:solidFill>
                        <a:srgbClr val="000000"/>
                      </a:solidFill>
                      <a:prstDash val="solid"/>
                      <a:round/>
                      <a:headEnd type="none" w="med" len="med"/>
                      <a:tailEnd type="none" w="med" len="med"/>
                    </a:lnT>
                    <a:lnB cap="flat">
                      <a:noFill/>
                    </a:lnB>
                    <a:lnTlToBr>
                      <a:noFill/>
                    </a:lnTlToBr>
                    <a:lnBlToTr>
                      <a:noFill/>
                    </a:lnBlToTr>
                    <a:noFill/>
                  </a:tcPr>
                </a:tc>
                <a:tc>
                  <a:txBody>
                    <a:bodyPr/>
                    <a:lstStyle/>
                    <a:p>
                      <a:pPr marL="0" marR="0" lvl="0" indent="0" algn="ctr" defTabSz="914400" rtl="1" eaLnBrk="1" fontAlgn="base" latinLnBrk="0" hangingPunct="1">
                        <a:lnSpc>
                          <a:spcPct val="100000"/>
                        </a:lnSpc>
                        <a:spcBef>
                          <a:spcPct val="0"/>
                        </a:spcBef>
                        <a:spcAft>
                          <a:spcPct val="0"/>
                        </a:spcAft>
                        <a:buClrTx/>
                        <a:buSzPct val="85000"/>
                        <a:buFontTx/>
                        <a:buNone/>
                        <a:tabLst/>
                      </a:pPr>
                      <a:r>
                        <a:rPr kumimoji="0" lang="ar-SA" sz="4800" b="1" i="0" u="none" strike="noStrike" cap="none" normalizeH="0" baseline="0" smtClean="0">
                          <a:ln>
                            <a:noFill/>
                          </a:ln>
                          <a:solidFill>
                            <a:schemeClr val="tx1"/>
                          </a:solidFill>
                          <a:effectLst/>
                          <a:latin typeface="Times New Roman" pitchFamily="18" charset="0"/>
                          <a:ea typeface="Times New Roman" pitchFamily="18" charset="0"/>
                          <a:cs typeface="Lotus" pitchFamily="2" charset="-78"/>
                        </a:rPr>
                        <a:t>بستانكار</a:t>
                      </a:r>
                      <a:endParaRPr kumimoji="0" lang="en-US" sz="4800" b="1" i="0" u="none" strike="noStrike" cap="none" normalizeH="0" baseline="0" smtClean="0">
                        <a:ln>
                          <a:noFill/>
                        </a:ln>
                        <a:solidFill>
                          <a:schemeClr val="tx1"/>
                        </a:solidFill>
                        <a:effectLst/>
                        <a:latin typeface="Times New Roman" pitchFamily="18" charset="0"/>
                        <a:ea typeface="Times New Roman" pitchFamily="18" charset="0"/>
                        <a:cs typeface="Lotus" pitchFamily="2" charset="-78"/>
                      </a:endParaRPr>
                    </a:p>
                    <a:p>
                      <a:pPr marL="0" marR="0" lvl="0" indent="0" algn="ctr" defTabSz="914400" rtl="1" eaLnBrk="0" fontAlgn="base" latinLnBrk="0" hangingPunct="0">
                        <a:lnSpc>
                          <a:spcPct val="100000"/>
                        </a:lnSpc>
                        <a:spcBef>
                          <a:spcPct val="0"/>
                        </a:spcBef>
                        <a:spcAft>
                          <a:spcPct val="0"/>
                        </a:spcAft>
                        <a:buClrTx/>
                        <a:buSzPct val="85000"/>
                        <a:buFontTx/>
                        <a:buNone/>
                        <a:tabLst/>
                      </a:pPr>
                      <a:r>
                        <a:rPr kumimoji="0" lang="ar-SA" sz="4800" b="1" i="0" u="none" strike="noStrike" cap="none" normalizeH="0" baseline="0" smtClean="0">
                          <a:ln>
                            <a:noFill/>
                          </a:ln>
                          <a:solidFill>
                            <a:schemeClr val="tx1"/>
                          </a:solidFill>
                          <a:effectLst/>
                          <a:latin typeface="Times New Roman" pitchFamily="18" charset="0"/>
                          <a:ea typeface="Times New Roman" pitchFamily="18" charset="0"/>
                          <a:cs typeface="Lotus" pitchFamily="2" charset="-78"/>
                        </a:rPr>
                        <a:t>افزايش</a:t>
                      </a:r>
                      <a:endParaRPr kumimoji="0" lang="ar-SA" sz="48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rgbClr val="000000"/>
                      </a:solidFill>
                      <a:prstDash val="solid"/>
                      <a:miter lim="800000"/>
                      <a:headEnd type="none" w="med" len="med"/>
                      <a:tailEnd type="none" w="med" len="med"/>
                    </a:lnL>
                    <a:lnR cap="flat">
                      <a:noFill/>
                    </a:lnR>
                    <a:lnT w="12700" cap="flat" cmpd="sng" algn="ctr">
                      <a:solidFill>
                        <a:srgbClr val="000000"/>
                      </a:solidFill>
                      <a:prstDash val="solid"/>
                      <a:round/>
                      <a:headEnd type="none" w="med" len="med"/>
                      <a:tailEnd type="none" w="med" len="med"/>
                    </a:lnT>
                    <a:lnB cap="flat">
                      <a:noFill/>
                    </a:lnB>
                    <a:lnTlToBr>
                      <a:noFill/>
                    </a:lnTlToBr>
                    <a:lnBlToTr>
                      <a:noFill/>
                    </a:lnBlToTr>
                    <a:noFill/>
                  </a:tcPr>
                </a:tc>
                <a:extLst>
                  <a:ext uri="{0D108BD9-81ED-4DB2-BD59-A6C34878D82A}">
                    <a16:rowId xmlns:a16="http://schemas.microsoft.com/office/drawing/2014/main" val="10001"/>
                  </a:ext>
                </a:extLst>
              </a:tr>
            </a:tbl>
          </a:graphicData>
        </a:graphic>
      </p:graphicFrame>
      <p:sp>
        <p:nvSpPr>
          <p:cNvPr id="3" name="Footer Placeholder 2"/>
          <p:cNvSpPr>
            <a:spLocks noGrp="1"/>
          </p:cNvSpPr>
          <p:nvPr>
            <p:ph type="ftr" sz="quarter" idx="11"/>
          </p:nvPr>
        </p:nvSpPr>
        <p:spPr/>
        <p:txBody>
          <a:bodyPr/>
          <a:lstStyle/>
          <a:p>
            <a:endParaRPr kumimoji="0" lang="en-US" dirty="0"/>
          </a:p>
        </p:txBody>
      </p:sp>
    </p:spTree>
  </p:cSld>
  <p:clrMapOvr>
    <a:masterClrMapping/>
  </p:clrMapOvr>
</p:sld>
</file>

<file path=ppt/slides/slide19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64546" name="Rectangle 2"/>
          <p:cNvSpPr>
            <a:spLocks noChangeArrowheads="1"/>
          </p:cNvSpPr>
          <p:nvPr/>
        </p:nvSpPr>
        <p:spPr bwMode="auto">
          <a:xfrm>
            <a:off x="1331913" y="1557338"/>
            <a:ext cx="7010400" cy="1066800"/>
          </a:xfrm>
          <a:prstGeom prst="rect">
            <a:avLst/>
          </a:prstGeom>
          <a:noFill/>
          <a:ln w="9525">
            <a:noFill/>
            <a:miter lim="800000"/>
            <a:headEnd/>
            <a:tailEnd/>
          </a:ln>
          <a:effectLst/>
        </p:spPr>
        <p:txBody>
          <a:bodyPr anchor="ctr">
            <a:spAutoFit/>
          </a:bodyPr>
          <a:lstStyle/>
          <a:p>
            <a:pPr eaLnBrk="1" hangingPunct="1"/>
            <a:r>
              <a:rPr lang="ar-SA" sz="3200">
                <a:ea typeface="Times New Roman" pitchFamily="18" charset="0"/>
                <a:cs typeface="Lotus" pitchFamily="2" charset="-78"/>
              </a:rPr>
              <a:t>مثال: بخشي از پارچه موجود در فروشگاه آلفا به مقدار 1000 ريال</a:t>
            </a:r>
            <a:r>
              <a:rPr lang="fa-IR" sz="3200">
                <a:ea typeface="Times New Roman" pitchFamily="18" charset="0"/>
                <a:cs typeface="Lotus" pitchFamily="2" charset="-78"/>
              </a:rPr>
              <a:t> نقداًٍ</a:t>
            </a:r>
            <a:r>
              <a:rPr lang="ar-SA" sz="3200">
                <a:ea typeface="Times New Roman" pitchFamily="18" charset="0"/>
                <a:cs typeface="Lotus" pitchFamily="2" charset="-78"/>
              </a:rPr>
              <a:t> فروخته شد پس</a:t>
            </a:r>
            <a:r>
              <a:rPr lang="en-US" sz="3200">
                <a:ea typeface="Times New Roman" pitchFamily="18" charset="0"/>
                <a:cs typeface="Lotus" pitchFamily="2" charset="-78"/>
              </a:rPr>
              <a:t>:</a:t>
            </a:r>
            <a:endParaRPr lang="en-US" sz="3200">
              <a:ea typeface="Times New Roman" pitchFamily="18" charset="0"/>
              <a:cs typeface="Arial" pitchFamily="34" charset="0"/>
            </a:endParaRPr>
          </a:p>
        </p:txBody>
      </p:sp>
      <p:graphicFrame>
        <p:nvGraphicFramePr>
          <p:cNvPr id="364578" name="Group 34"/>
          <p:cNvGraphicFramePr>
            <a:graphicFrameLocks noGrp="1"/>
          </p:cNvGraphicFramePr>
          <p:nvPr/>
        </p:nvGraphicFramePr>
        <p:xfrm>
          <a:off x="107950" y="2852738"/>
          <a:ext cx="8642350" cy="2287588"/>
        </p:xfrm>
        <a:graphic>
          <a:graphicData uri="http://schemas.openxmlformats.org/drawingml/2006/table">
            <a:tbl>
              <a:tblPr rtl="1"/>
              <a:tblGrid>
                <a:gridCol w="2009775">
                  <a:extLst>
                    <a:ext uri="{9D8B030D-6E8A-4147-A177-3AD203B41FA5}">
                      <a16:colId xmlns:a16="http://schemas.microsoft.com/office/drawing/2014/main" val="20000"/>
                    </a:ext>
                  </a:extLst>
                </a:gridCol>
                <a:gridCol w="1901825">
                  <a:extLst>
                    <a:ext uri="{9D8B030D-6E8A-4147-A177-3AD203B41FA5}">
                      <a16:colId xmlns:a16="http://schemas.microsoft.com/office/drawing/2014/main" val="20001"/>
                    </a:ext>
                  </a:extLst>
                </a:gridCol>
                <a:gridCol w="714375">
                  <a:extLst>
                    <a:ext uri="{9D8B030D-6E8A-4147-A177-3AD203B41FA5}">
                      <a16:colId xmlns:a16="http://schemas.microsoft.com/office/drawing/2014/main" val="20002"/>
                    </a:ext>
                  </a:extLst>
                </a:gridCol>
                <a:gridCol w="2139950">
                  <a:extLst>
                    <a:ext uri="{9D8B030D-6E8A-4147-A177-3AD203B41FA5}">
                      <a16:colId xmlns:a16="http://schemas.microsoft.com/office/drawing/2014/main" val="20003"/>
                    </a:ext>
                  </a:extLst>
                </a:gridCol>
                <a:gridCol w="1876425">
                  <a:extLst>
                    <a:ext uri="{9D8B030D-6E8A-4147-A177-3AD203B41FA5}">
                      <a16:colId xmlns:a16="http://schemas.microsoft.com/office/drawing/2014/main" val="20004"/>
                    </a:ext>
                  </a:extLst>
                </a:gridCol>
              </a:tblGrid>
              <a:tr h="1439863">
                <a:tc gridSpan="2">
                  <a:txBody>
                    <a:bodyPr/>
                    <a:lstStyle/>
                    <a:p>
                      <a:pPr marL="0" marR="0" lvl="0" indent="0" algn="ctr" defTabSz="914400" rtl="1" eaLnBrk="1" fontAlgn="base" latinLnBrk="0" hangingPunct="1">
                        <a:lnSpc>
                          <a:spcPct val="100000"/>
                        </a:lnSpc>
                        <a:spcBef>
                          <a:spcPct val="0"/>
                        </a:spcBef>
                        <a:spcAft>
                          <a:spcPct val="0"/>
                        </a:spcAft>
                        <a:buClrTx/>
                        <a:buSzPct val="85000"/>
                        <a:buFontTx/>
                        <a:buNone/>
                        <a:tabLst/>
                      </a:pPr>
                      <a:r>
                        <a:rPr kumimoji="0" lang="ar-SA" sz="3200" b="1" i="0" u="none" strike="noStrike" cap="none" normalizeH="0" baseline="0" smtClean="0">
                          <a:ln>
                            <a:noFill/>
                          </a:ln>
                          <a:solidFill>
                            <a:schemeClr val="tx1"/>
                          </a:solidFill>
                          <a:effectLst/>
                          <a:latin typeface="Times New Roman" pitchFamily="18" charset="0"/>
                          <a:ea typeface="Times New Roman" pitchFamily="18" charset="0"/>
                          <a:cs typeface="Lotus" pitchFamily="2" charset="-78"/>
                        </a:rPr>
                        <a:t>بد</a:t>
                      </a:r>
                      <a:r>
                        <a:rPr kumimoji="0" lang="en-US" sz="3200" b="1" i="0" u="none" strike="noStrike" cap="none" normalizeH="0" baseline="0" smtClean="0">
                          <a:ln>
                            <a:noFill/>
                          </a:ln>
                          <a:solidFill>
                            <a:schemeClr val="tx1"/>
                          </a:solidFill>
                          <a:effectLst/>
                          <a:latin typeface="Times New Roman" pitchFamily="18" charset="0"/>
                          <a:ea typeface="Times New Roman" pitchFamily="18" charset="0"/>
                          <a:cs typeface="Lotus" pitchFamily="2" charset="-78"/>
                        </a:rPr>
                        <a:t>   </a:t>
                      </a:r>
                      <a:r>
                        <a:rPr kumimoji="0" lang="ar-SA" sz="3200" b="1" i="0" u="none" strike="noStrike" cap="none" normalizeH="0" baseline="0" smtClean="0">
                          <a:ln>
                            <a:noFill/>
                          </a:ln>
                          <a:solidFill>
                            <a:schemeClr val="tx1"/>
                          </a:solidFill>
                          <a:effectLst/>
                          <a:latin typeface="Times New Roman" pitchFamily="18" charset="0"/>
                          <a:ea typeface="Times New Roman" pitchFamily="18" charset="0"/>
                          <a:cs typeface="Lotus" pitchFamily="2" charset="-78"/>
                        </a:rPr>
                        <a:t>  فروش كالا </a:t>
                      </a:r>
                      <a:r>
                        <a:rPr kumimoji="0" lang="en-US" sz="3200" b="1" i="0" u="none" strike="noStrike" cap="none" normalizeH="0" baseline="0" smtClean="0">
                          <a:ln>
                            <a:noFill/>
                          </a:ln>
                          <a:solidFill>
                            <a:schemeClr val="tx1"/>
                          </a:solidFill>
                          <a:effectLst/>
                          <a:latin typeface="Times New Roman" pitchFamily="18" charset="0"/>
                          <a:ea typeface="Times New Roman" pitchFamily="18" charset="0"/>
                          <a:cs typeface="Lotus" pitchFamily="2" charset="-78"/>
                        </a:rPr>
                        <a:t> </a:t>
                      </a:r>
                      <a:r>
                        <a:rPr kumimoji="0" lang="ar-SA" sz="3200" b="1" i="0" u="none" strike="noStrike" cap="none" normalizeH="0" baseline="0" smtClean="0">
                          <a:ln>
                            <a:noFill/>
                          </a:ln>
                          <a:solidFill>
                            <a:schemeClr val="tx1"/>
                          </a:solidFill>
                          <a:effectLst/>
                          <a:latin typeface="Times New Roman" pitchFamily="18" charset="0"/>
                          <a:ea typeface="Times New Roman" pitchFamily="18" charset="0"/>
                          <a:cs typeface="Lotus" pitchFamily="2" charset="-78"/>
                        </a:rPr>
                        <a:t>   بس</a:t>
                      </a:r>
                      <a:endParaRPr kumimoji="0" lang="ar-SA" sz="3200" b="1" i="0" u="none" strike="noStrike" cap="none" normalizeH="0" baseline="0" smtClean="0">
                        <a:ln>
                          <a:noFill/>
                        </a:ln>
                        <a:solidFill>
                          <a:schemeClr val="tx1"/>
                        </a:solidFill>
                        <a:effectLst/>
                        <a:latin typeface="Arial" pitchFamily="34" charset="0"/>
                        <a:ea typeface="Times New Roman" pitchFamily="18" charset="0"/>
                        <a:cs typeface="Lotus" pitchFamily="2" charset="-78"/>
                      </a:endParaRPr>
                    </a:p>
                  </a:txBody>
                  <a:tcPr anchor="ctr" horzOverflow="overflow">
                    <a:lnL cap="flat">
                      <a:noFill/>
                    </a:lnL>
                    <a:lnR>
                      <a:noFill/>
                    </a:lnR>
                    <a:lnT cap="flat">
                      <a:noFill/>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pPr rtl="1"/>
                      <a:endParaRPr lang="fa-IR"/>
                    </a:p>
                  </a:txBody>
                  <a:tcPr/>
                </a:tc>
                <a:tc>
                  <a:txBody>
                    <a:bodyPr/>
                    <a:lstStyle/>
                    <a:p>
                      <a:pPr marL="0" marR="0" lvl="0" indent="0" algn="r" defTabSz="914400" rtl="1" eaLnBrk="1" fontAlgn="base" latinLnBrk="0" hangingPunct="1">
                        <a:lnSpc>
                          <a:spcPct val="100000"/>
                        </a:lnSpc>
                        <a:spcBef>
                          <a:spcPct val="20000"/>
                        </a:spcBef>
                        <a:spcAft>
                          <a:spcPct val="0"/>
                        </a:spcAft>
                        <a:buClrTx/>
                        <a:buSzPct val="85000"/>
                        <a:buFontTx/>
                        <a:buNone/>
                        <a:tabLst/>
                      </a:pPr>
                      <a:endParaRPr kumimoji="0" lang="en-US" sz="32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a:noFill/>
                    </a:lnL>
                    <a:lnR>
                      <a:noFill/>
                    </a:lnR>
                    <a:lnT cap="flat">
                      <a:noFill/>
                    </a:lnT>
                    <a:lnB>
                      <a:noFill/>
                    </a:lnB>
                    <a:lnTlToBr>
                      <a:noFill/>
                    </a:lnTlToBr>
                    <a:lnBlToTr>
                      <a:noFill/>
                    </a:lnBlToTr>
                    <a:noFill/>
                  </a:tcPr>
                </a:tc>
                <a:tc gridSpan="2">
                  <a:txBody>
                    <a:bodyPr/>
                    <a:lstStyle/>
                    <a:p>
                      <a:pPr marL="0" marR="0" lvl="0" indent="0" algn="ctr" defTabSz="914400" rtl="1" eaLnBrk="1" fontAlgn="base" latinLnBrk="0" hangingPunct="1">
                        <a:lnSpc>
                          <a:spcPct val="100000"/>
                        </a:lnSpc>
                        <a:spcBef>
                          <a:spcPct val="0"/>
                        </a:spcBef>
                        <a:spcAft>
                          <a:spcPct val="0"/>
                        </a:spcAft>
                        <a:buClrTx/>
                        <a:buSzPct val="85000"/>
                        <a:buFontTx/>
                        <a:buNone/>
                        <a:tabLst/>
                      </a:pPr>
                      <a:r>
                        <a:rPr kumimoji="0" lang="ar-SA" sz="3200" b="1" i="0" u="none" strike="noStrike" cap="none" normalizeH="0" baseline="0" smtClean="0">
                          <a:ln>
                            <a:noFill/>
                          </a:ln>
                          <a:solidFill>
                            <a:schemeClr val="tx1"/>
                          </a:solidFill>
                          <a:effectLst/>
                          <a:latin typeface="Times New Roman" pitchFamily="18" charset="0"/>
                          <a:cs typeface="Lotus" pitchFamily="2" charset="-78"/>
                        </a:rPr>
                        <a:t>بد  </a:t>
                      </a:r>
                      <a:r>
                        <a:rPr kumimoji="0" lang="en-US" sz="3200" b="1" i="0" u="none" strike="noStrike" cap="none" normalizeH="0" baseline="0" smtClean="0">
                          <a:ln>
                            <a:noFill/>
                          </a:ln>
                          <a:solidFill>
                            <a:schemeClr val="tx1"/>
                          </a:solidFill>
                          <a:effectLst/>
                          <a:latin typeface="Times New Roman" pitchFamily="18" charset="0"/>
                          <a:cs typeface="Lotus" pitchFamily="2" charset="-78"/>
                        </a:rPr>
                        <a:t>   </a:t>
                      </a:r>
                      <a:r>
                        <a:rPr kumimoji="0" lang="ar-SA" sz="3200" b="1" i="0" u="none" strike="noStrike" cap="none" normalizeH="0" baseline="0" smtClean="0">
                          <a:ln>
                            <a:noFill/>
                          </a:ln>
                          <a:solidFill>
                            <a:schemeClr val="tx1"/>
                          </a:solidFill>
                          <a:effectLst/>
                          <a:latin typeface="Times New Roman" pitchFamily="18" charset="0"/>
                          <a:cs typeface="Lotus" pitchFamily="2" charset="-78"/>
                        </a:rPr>
                        <a:t> صندوق      بس</a:t>
                      </a:r>
                      <a:endParaRPr kumimoji="0" lang="en-US" sz="3200" b="1" i="0" u="none" strike="noStrike" cap="none" normalizeH="0" baseline="0" smtClean="0">
                        <a:ln>
                          <a:noFill/>
                        </a:ln>
                        <a:solidFill>
                          <a:schemeClr val="tx1"/>
                        </a:solidFill>
                        <a:effectLst/>
                        <a:latin typeface="Times New Roman" pitchFamily="18" charset="0"/>
                        <a:cs typeface="Lotus" pitchFamily="2" charset="-78"/>
                      </a:endParaRPr>
                    </a:p>
                  </a:txBody>
                  <a:tcPr anchor="ctr" horzOverflow="overflow">
                    <a:lnL>
                      <a:noFill/>
                    </a:lnL>
                    <a:lnR cap="flat">
                      <a:noFill/>
                    </a:lnR>
                    <a:lnT cap="flat">
                      <a:noFill/>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pPr rtl="1"/>
                      <a:endParaRPr lang="fa-IR"/>
                    </a:p>
                  </a:txBody>
                  <a:tcPr/>
                </a:tc>
                <a:extLst>
                  <a:ext uri="{0D108BD9-81ED-4DB2-BD59-A6C34878D82A}">
                    <a16:rowId xmlns:a16="http://schemas.microsoft.com/office/drawing/2014/main" val="10000"/>
                  </a:ext>
                </a:extLst>
              </a:tr>
              <a:tr h="847725">
                <a:tc>
                  <a:txBody>
                    <a:bodyPr/>
                    <a:lstStyle/>
                    <a:p>
                      <a:pPr marL="0" marR="0" lvl="0" indent="0" algn="r" defTabSz="914400" rtl="1" eaLnBrk="1" fontAlgn="base" latinLnBrk="0" hangingPunct="1">
                        <a:lnSpc>
                          <a:spcPct val="100000"/>
                        </a:lnSpc>
                        <a:spcBef>
                          <a:spcPct val="20000"/>
                        </a:spcBef>
                        <a:spcAft>
                          <a:spcPct val="0"/>
                        </a:spcAft>
                        <a:buClrTx/>
                        <a:buSzPct val="85000"/>
                        <a:buFontTx/>
                        <a:buNone/>
                        <a:tabLst/>
                      </a:pPr>
                      <a:endParaRPr kumimoji="0" lang="en-US" sz="32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cap="flat">
                      <a:noFill/>
                    </a:lnL>
                    <a:lnR w="12700" cap="flat" cmpd="sng" algn="ctr">
                      <a:solidFill>
                        <a:srgbClr val="000000"/>
                      </a:solidFill>
                      <a:prstDash val="solid"/>
                      <a:miter lim="800000"/>
                      <a:headEnd type="none" w="med" len="med"/>
                      <a:tailEnd type="none" w="med" len="med"/>
                    </a:lnR>
                    <a:lnT w="12700" cap="flat" cmpd="sng" algn="ctr">
                      <a:solidFill>
                        <a:srgbClr val="000000"/>
                      </a:solidFill>
                      <a:prstDash val="solid"/>
                      <a:round/>
                      <a:headEnd type="none" w="med" len="med"/>
                      <a:tailEnd type="none" w="med" len="med"/>
                    </a:lnT>
                    <a:lnB cap="flat">
                      <a:noFill/>
                    </a:lnB>
                    <a:lnTlToBr>
                      <a:noFill/>
                    </a:lnTlToBr>
                    <a:lnBlToTr>
                      <a:noFill/>
                    </a:lnBlToTr>
                    <a:noFill/>
                  </a:tcPr>
                </a:tc>
                <a:tc>
                  <a:txBody>
                    <a:bodyPr/>
                    <a:lstStyle/>
                    <a:p>
                      <a:pPr marL="0" marR="0" lvl="0" indent="0" algn="ctr" defTabSz="914400" rtl="1" eaLnBrk="1" fontAlgn="base" latinLnBrk="0" hangingPunct="1">
                        <a:lnSpc>
                          <a:spcPct val="100000"/>
                        </a:lnSpc>
                        <a:spcBef>
                          <a:spcPct val="0"/>
                        </a:spcBef>
                        <a:spcAft>
                          <a:spcPct val="0"/>
                        </a:spcAft>
                        <a:buClrTx/>
                        <a:buSzPct val="85000"/>
                        <a:buFontTx/>
                        <a:buNone/>
                        <a:tabLst/>
                      </a:pPr>
                      <a:r>
                        <a:rPr kumimoji="0" lang="ar-SA" sz="3200" b="1" i="0" u="none" strike="noStrike" cap="none" normalizeH="0" baseline="0" smtClean="0">
                          <a:ln>
                            <a:noFill/>
                          </a:ln>
                          <a:solidFill>
                            <a:schemeClr val="tx1"/>
                          </a:solidFill>
                          <a:effectLst/>
                          <a:latin typeface="Times New Roman" pitchFamily="18" charset="0"/>
                          <a:ea typeface="Times New Roman" pitchFamily="18" charset="0"/>
                          <a:cs typeface="Lotus" pitchFamily="2" charset="-78"/>
                        </a:rPr>
                        <a:t>1000</a:t>
                      </a:r>
                      <a:endParaRPr kumimoji="0" lang="ar-SA" sz="3200" b="1" i="0" u="none" strike="noStrike" cap="none" normalizeH="0" baseline="0" smtClean="0">
                        <a:ln>
                          <a:noFill/>
                        </a:ln>
                        <a:solidFill>
                          <a:schemeClr val="tx1"/>
                        </a:solidFill>
                        <a:effectLst/>
                        <a:latin typeface="Arial" pitchFamily="34" charset="0"/>
                        <a:ea typeface="Times New Roman" pitchFamily="18" charset="0"/>
                        <a:cs typeface="Lotus" pitchFamily="2" charset="-78"/>
                      </a:endParaRPr>
                    </a:p>
                  </a:txBody>
                  <a:tcPr anchor="ctr" horzOverflow="overflow">
                    <a:lnL w="12700" cap="flat" cmpd="sng" algn="ctr">
                      <a:solidFill>
                        <a:srgbClr val="000000"/>
                      </a:solidFill>
                      <a:prstDash val="solid"/>
                      <a:miter lim="800000"/>
                      <a:headEnd type="none" w="med" len="med"/>
                      <a:tailEnd type="none" w="med" len="med"/>
                    </a:lnL>
                    <a:lnR>
                      <a:noFill/>
                    </a:lnR>
                    <a:lnT w="12700" cap="flat" cmpd="sng" algn="ctr">
                      <a:solidFill>
                        <a:srgbClr val="000000"/>
                      </a:solidFill>
                      <a:prstDash val="solid"/>
                      <a:round/>
                      <a:headEnd type="none" w="med" len="med"/>
                      <a:tailEnd type="none" w="med" len="med"/>
                    </a:lnT>
                    <a:lnB cap="flat">
                      <a:noFill/>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Pct val="85000"/>
                        <a:buFontTx/>
                        <a:buNone/>
                        <a:tabLst/>
                      </a:pPr>
                      <a:endParaRPr kumimoji="0" lang="en-US" sz="32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a:noFill/>
                    </a:lnL>
                    <a:lnR>
                      <a:noFill/>
                    </a:lnR>
                    <a:lnT>
                      <a:noFill/>
                    </a:lnT>
                    <a:lnB cap="flat">
                      <a:noFill/>
                    </a:lnB>
                    <a:lnTlToBr>
                      <a:noFill/>
                    </a:lnTlToBr>
                    <a:lnBlToTr>
                      <a:noFill/>
                    </a:lnBlToTr>
                    <a:noFill/>
                  </a:tcPr>
                </a:tc>
                <a:tc>
                  <a:txBody>
                    <a:bodyPr/>
                    <a:lstStyle/>
                    <a:p>
                      <a:pPr marL="0" marR="0" lvl="0" indent="0" algn="ctr" defTabSz="914400" rtl="1" eaLnBrk="1" fontAlgn="base" latinLnBrk="0" hangingPunct="1">
                        <a:lnSpc>
                          <a:spcPct val="100000"/>
                        </a:lnSpc>
                        <a:spcBef>
                          <a:spcPct val="0"/>
                        </a:spcBef>
                        <a:spcAft>
                          <a:spcPct val="0"/>
                        </a:spcAft>
                        <a:buClrTx/>
                        <a:buSzPct val="85000"/>
                        <a:buFontTx/>
                        <a:buNone/>
                        <a:tabLst/>
                      </a:pPr>
                      <a:r>
                        <a:rPr kumimoji="0" lang="ar-SA" sz="3200" b="1" i="0" u="none" strike="noStrike" cap="none" normalizeH="0" baseline="0" smtClean="0">
                          <a:ln>
                            <a:noFill/>
                          </a:ln>
                          <a:solidFill>
                            <a:schemeClr val="tx1"/>
                          </a:solidFill>
                          <a:effectLst/>
                          <a:latin typeface="Times New Roman" pitchFamily="18" charset="0"/>
                          <a:ea typeface="Times New Roman" pitchFamily="18" charset="0"/>
                          <a:cs typeface="Lotus" pitchFamily="2" charset="-78"/>
                        </a:rPr>
                        <a:t>1000</a:t>
                      </a:r>
                      <a:endParaRPr kumimoji="0" lang="ar-SA" sz="3200" b="1" i="0" u="none" strike="noStrike" cap="none" normalizeH="0" baseline="0" smtClean="0">
                        <a:ln>
                          <a:noFill/>
                        </a:ln>
                        <a:solidFill>
                          <a:schemeClr val="tx1"/>
                        </a:solidFill>
                        <a:effectLst/>
                        <a:latin typeface="Arial" pitchFamily="34" charset="0"/>
                        <a:ea typeface="Times New Roman" pitchFamily="18" charset="0"/>
                        <a:cs typeface="Lotus" pitchFamily="2" charset="-78"/>
                      </a:endParaRPr>
                    </a:p>
                  </a:txBody>
                  <a:tcPr anchor="ctr" horzOverflow="overflow">
                    <a:lnL>
                      <a:noFill/>
                    </a:lnL>
                    <a:lnR w="12700" cap="flat" cmpd="sng" algn="ctr">
                      <a:solidFill>
                        <a:srgbClr val="000000"/>
                      </a:solidFill>
                      <a:prstDash val="solid"/>
                      <a:miter lim="800000"/>
                      <a:headEnd type="none" w="med" len="med"/>
                      <a:tailEnd type="none" w="med" len="med"/>
                    </a:lnR>
                    <a:lnT w="12700" cap="flat" cmpd="sng" algn="ctr">
                      <a:solidFill>
                        <a:srgbClr val="000000"/>
                      </a:solidFill>
                      <a:prstDash val="solid"/>
                      <a:round/>
                      <a:headEnd type="none" w="med" len="med"/>
                      <a:tailEnd type="none" w="med" len="med"/>
                    </a:lnT>
                    <a:lnB cap="flat">
                      <a:noFill/>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Pct val="85000"/>
                        <a:buFontTx/>
                        <a:buNone/>
                        <a:tabLst/>
                      </a:pPr>
                      <a:endParaRPr kumimoji="0" lang="en-US" sz="32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rgbClr val="000000"/>
                      </a:solidFill>
                      <a:prstDash val="solid"/>
                      <a:miter lim="800000"/>
                      <a:headEnd type="none" w="med" len="med"/>
                      <a:tailEnd type="none" w="med" len="med"/>
                    </a:lnL>
                    <a:lnR cap="flat">
                      <a:noFill/>
                    </a:lnR>
                    <a:lnT w="12700" cap="flat" cmpd="sng" algn="ctr">
                      <a:solidFill>
                        <a:srgbClr val="000000"/>
                      </a:solidFill>
                      <a:prstDash val="solid"/>
                      <a:round/>
                      <a:headEnd type="none" w="med" len="med"/>
                      <a:tailEnd type="none" w="med" len="med"/>
                    </a:lnT>
                    <a:lnB cap="flat">
                      <a:noFill/>
                    </a:lnB>
                    <a:lnTlToBr>
                      <a:noFill/>
                    </a:lnTlToBr>
                    <a:lnBlToTr>
                      <a:noFill/>
                    </a:lnBlToTr>
                    <a:noFill/>
                  </a:tcPr>
                </a:tc>
                <a:extLst>
                  <a:ext uri="{0D108BD9-81ED-4DB2-BD59-A6C34878D82A}">
                    <a16:rowId xmlns:a16="http://schemas.microsoft.com/office/drawing/2014/main" val="10001"/>
                  </a:ext>
                </a:extLst>
              </a:tr>
            </a:tbl>
          </a:graphicData>
        </a:graphic>
      </p:graphicFrame>
      <p:sp>
        <p:nvSpPr>
          <p:cNvPr id="4" name="Footer Placeholder 3"/>
          <p:cNvSpPr>
            <a:spLocks noGrp="1"/>
          </p:cNvSpPr>
          <p:nvPr>
            <p:ph type="ftr" sz="quarter" idx="11"/>
          </p:nvPr>
        </p:nvSpPr>
        <p:spPr/>
        <p:txBody>
          <a:bodyPr/>
          <a:lstStyle/>
          <a:p>
            <a:endParaRPr kumimoji="0" lang="en-US" dirty="0"/>
          </a:p>
        </p:txBody>
      </p:sp>
    </p:spTree>
  </p:cSld>
  <p:clrMapOvr>
    <a:masterClrMapping/>
  </p:clrMapOvr>
</p:sld>
</file>

<file path=ppt/slides/slide19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65570" name="Rectangle 2"/>
          <p:cNvSpPr>
            <a:spLocks noChangeArrowheads="1"/>
          </p:cNvSpPr>
          <p:nvPr/>
        </p:nvSpPr>
        <p:spPr bwMode="auto">
          <a:xfrm>
            <a:off x="3352800" y="565150"/>
            <a:ext cx="5099050" cy="641350"/>
          </a:xfrm>
          <a:prstGeom prst="rect">
            <a:avLst/>
          </a:prstGeom>
          <a:noFill/>
          <a:ln w="9525">
            <a:noFill/>
            <a:miter lim="800000"/>
            <a:headEnd/>
            <a:tailEnd/>
          </a:ln>
          <a:effectLst/>
        </p:spPr>
        <p:txBody>
          <a:bodyPr wrap="none" anchor="ctr">
            <a:spAutoFit/>
          </a:bodyPr>
          <a:lstStyle/>
          <a:p>
            <a:pPr algn="l" eaLnBrk="1" hangingPunct="1"/>
            <a:r>
              <a:rPr lang="ar-SA" sz="3600">
                <a:ea typeface="Times New Roman" pitchFamily="18" charset="0"/>
                <a:cs typeface="Lotus" pitchFamily="2" charset="-78"/>
              </a:rPr>
              <a:t>و</a:t>
            </a:r>
            <a:r>
              <a:rPr lang="en-US" sz="3600">
                <a:ea typeface="Times New Roman" pitchFamily="18" charset="0"/>
                <a:cs typeface="Lotus" pitchFamily="2" charset="-78"/>
              </a:rPr>
              <a:t> </a:t>
            </a:r>
            <a:r>
              <a:rPr lang="ar-SA" sz="3600">
                <a:ea typeface="Times New Roman" pitchFamily="18" charset="0"/>
                <a:cs typeface="Lotus" pitchFamily="2" charset="-78"/>
              </a:rPr>
              <a:t>اگر فروش به صورت نسيه باشد</a:t>
            </a:r>
            <a:endParaRPr lang="en-US" sz="3600">
              <a:ea typeface="Times New Roman" pitchFamily="18" charset="0"/>
              <a:cs typeface="Arial" pitchFamily="34" charset="0"/>
            </a:endParaRPr>
          </a:p>
        </p:txBody>
      </p:sp>
      <p:graphicFrame>
        <p:nvGraphicFramePr>
          <p:cNvPr id="365603" name="Group 35"/>
          <p:cNvGraphicFramePr>
            <a:graphicFrameLocks noGrp="1"/>
          </p:cNvGraphicFramePr>
          <p:nvPr/>
        </p:nvGraphicFramePr>
        <p:xfrm>
          <a:off x="827088" y="2349500"/>
          <a:ext cx="7273925" cy="2482850"/>
        </p:xfrm>
        <a:graphic>
          <a:graphicData uri="http://schemas.openxmlformats.org/drawingml/2006/table">
            <a:tbl>
              <a:tblPr rtl="1"/>
              <a:tblGrid>
                <a:gridCol w="1690688">
                  <a:extLst>
                    <a:ext uri="{9D8B030D-6E8A-4147-A177-3AD203B41FA5}">
                      <a16:colId xmlns:a16="http://schemas.microsoft.com/office/drawing/2014/main" val="20000"/>
                    </a:ext>
                  </a:extLst>
                </a:gridCol>
                <a:gridCol w="1477962">
                  <a:extLst>
                    <a:ext uri="{9D8B030D-6E8A-4147-A177-3AD203B41FA5}">
                      <a16:colId xmlns:a16="http://schemas.microsoft.com/office/drawing/2014/main" val="20001"/>
                    </a:ext>
                  </a:extLst>
                </a:gridCol>
                <a:gridCol w="1439863">
                  <a:extLst>
                    <a:ext uri="{9D8B030D-6E8A-4147-A177-3AD203B41FA5}">
                      <a16:colId xmlns:a16="http://schemas.microsoft.com/office/drawing/2014/main" val="20002"/>
                    </a:ext>
                  </a:extLst>
                </a:gridCol>
                <a:gridCol w="1087437">
                  <a:extLst>
                    <a:ext uri="{9D8B030D-6E8A-4147-A177-3AD203B41FA5}">
                      <a16:colId xmlns:a16="http://schemas.microsoft.com/office/drawing/2014/main" val="20003"/>
                    </a:ext>
                  </a:extLst>
                </a:gridCol>
                <a:gridCol w="1577975">
                  <a:extLst>
                    <a:ext uri="{9D8B030D-6E8A-4147-A177-3AD203B41FA5}">
                      <a16:colId xmlns:a16="http://schemas.microsoft.com/office/drawing/2014/main" val="20004"/>
                    </a:ext>
                  </a:extLst>
                </a:gridCol>
              </a:tblGrid>
              <a:tr h="1079500">
                <a:tc gridSpan="2">
                  <a:txBody>
                    <a:bodyPr/>
                    <a:lstStyle/>
                    <a:p>
                      <a:pPr marL="0" marR="0" lvl="0" indent="0" algn="ctr" defTabSz="914400" rtl="1" eaLnBrk="1" fontAlgn="base" latinLnBrk="0" hangingPunct="1">
                        <a:lnSpc>
                          <a:spcPct val="100000"/>
                        </a:lnSpc>
                        <a:spcBef>
                          <a:spcPct val="0"/>
                        </a:spcBef>
                        <a:spcAft>
                          <a:spcPct val="0"/>
                        </a:spcAft>
                        <a:buClrTx/>
                        <a:buSzPct val="85000"/>
                        <a:buFontTx/>
                        <a:buNone/>
                        <a:tabLst/>
                      </a:pPr>
                      <a:r>
                        <a:rPr kumimoji="0" lang="ar-SA" sz="3600" b="1" i="0" u="none" strike="noStrike" cap="none" normalizeH="0" baseline="0" smtClean="0">
                          <a:ln>
                            <a:noFill/>
                          </a:ln>
                          <a:solidFill>
                            <a:schemeClr val="tx1"/>
                          </a:solidFill>
                          <a:effectLst/>
                          <a:latin typeface="Times New Roman" pitchFamily="18" charset="0"/>
                          <a:ea typeface="Times New Roman" pitchFamily="18" charset="0"/>
                          <a:cs typeface="Lotus" pitchFamily="2" charset="-78"/>
                        </a:rPr>
                        <a:t>حساب‌هاي دريافت</a:t>
                      </a:r>
                      <a:r>
                        <a:rPr kumimoji="0" lang="fa-IR" sz="3600" b="1" i="0" u="none" strike="noStrike" cap="none" normalizeH="0" baseline="0" smtClean="0">
                          <a:ln>
                            <a:noFill/>
                          </a:ln>
                          <a:solidFill>
                            <a:schemeClr val="tx1"/>
                          </a:solidFill>
                          <a:effectLst/>
                          <a:latin typeface="Times New Roman" pitchFamily="18" charset="0"/>
                          <a:ea typeface="Times New Roman" pitchFamily="18" charset="0"/>
                          <a:cs typeface="Lotus" pitchFamily="2" charset="-78"/>
                        </a:rPr>
                        <a:t>ن</a:t>
                      </a:r>
                      <a:r>
                        <a:rPr kumimoji="0" lang="ar-SA" sz="3600" b="1" i="0" u="none" strike="noStrike" cap="none" normalizeH="0" baseline="0" smtClean="0">
                          <a:ln>
                            <a:noFill/>
                          </a:ln>
                          <a:solidFill>
                            <a:schemeClr val="tx1"/>
                          </a:solidFill>
                          <a:effectLst/>
                          <a:latin typeface="Times New Roman" pitchFamily="18" charset="0"/>
                          <a:ea typeface="Times New Roman" pitchFamily="18" charset="0"/>
                          <a:cs typeface="Lotus" pitchFamily="2" charset="-78"/>
                        </a:rPr>
                        <a:t>ي</a:t>
                      </a:r>
                      <a:endParaRPr kumimoji="0" lang="ar-SA" sz="3600" b="1" i="0" u="none" strike="noStrike" cap="none" normalizeH="0" baseline="0" smtClean="0">
                        <a:ln>
                          <a:noFill/>
                        </a:ln>
                        <a:solidFill>
                          <a:schemeClr val="tx1"/>
                        </a:solidFill>
                        <a:effectLst/>
                        <a:latin typeface="Arial" pitchFamily="34" charset="0"/>
                        <a:ea typeface="Times New Roman" pitchFamily="18" charset="0"/>
                        <a:cs typeface="Lotus" pitchFamily="2" charset="-78"/>
                      </a:endParaRPr>
                    </a:p>
                  </a:txBody>
                  <a:tcPr anchor="ctr" horzOverflow="overflow">
                    <a:lnL cap="flat">
                      <a:noFill/>
                    </a:lnL>
                    <a:lnR>
                      <a:noFill/>
                    </a:lnR>
                    <a:lnT cap="flat">
                      <a:noFill/>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pPr rtl="1"/>
                      <a:endParaRPr lang="fa-IR"/>
                    </a:p>
                  </a:txBody>
                  <a:tcPr/>
                </a:tc>
                <a:tc>
                  <a:txBody>
                    <a:bodyPr/>
                    <a:lstStyle/>
                    <a:p>
                      <a:pPr marL="0" marR="0" lvl="0" indent="0" algn="r" defTabSz="914400" rtl="1" eaLnBrk="1" fontAlgn="base" latinLnBrk="0" hangingPunct="1">
                        <a:lnSpc>
                          <a:spcPct val="100000"/>
                        </a:lnSpc>
                        <a:spcBef>
                          <a:spcPct val="20000"/>
                        </a:spcBef>
                        <a:spcAft>
                          <a:spcPct val="0"/>
                        </a:spcAft>
                        <a:buClrTx/>
                        <a:buSzPct val="85000"/>
                        <a:buFontTx/>
                        <a:buNone/>
                        <a:tabLst/>
                      </a:pPr>
                      <a:endParaRPr kumimoji="0" lang="en-US" sz="36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a:noFill/>
                    </a:lnL>
                    <a:lnR>
                      <a:noFill/>
                    </a:lnR>
                    <a:lnT cap="flat">
                      <a:noFill/>
                    </a:lnT>
                    <a:lnB>
                      <a:noFill/>
                    </a:lnB>
                    <a:lnTlToBr>
                      <a:noFill/>
                    </a:lnTlToBr>
                    <a:lnBlToTr>
                      <a:noFill/>
                    </a:lnBlToTr>
                    <a:noFill/>
                  </a:tcPr>
                </a:tc>
                <a:tc gridSpan="2">
                  <a:txBody>
                    <a:bodyPr/>
                    <a:lstStyle/>
                    <a:p>
                      <a:pPr marL="0" marR="0" lvl="0" indent="0" algn="ctr" defTabSz="914400" rtl="1" eaLnBrk="1" fontAlgn="base" latinLnBrk="0" hangingPunct="1">
                        <a:lnSpc>
                          <a:spcPct val="100000"/>
                        </a:lnSpc>
                        <a:spcBef>
                          <a:spcPct val="0"/>
                        </a:spcBef>
                        <a:spcAft>
                          <a:spcPct val="0"/>
                        </a:spcAft>
                        <a:buClrTx/>
                        <a:buSzPct val="85000"/>
                        <a:buFontTx/>
                        <a:buNone/>
                        <a:tabLst/>
                      </a:pPr>
                      <a:r>
                        <a:rPr kumimoji="0" lang="ar-SA" sz="3600" b="1" i="0" u="none" strike="noStrike" cap="none" normalizeH="0" baseline="0" smtClean="0">
                          <a:ln>
                            <a:noFill/>
                          </a:ln>
                          <a:solidFill>
                            <a:schemeClr val="tx1"/>
                          </a:solidFill>
                          <a:effectLst/>
                          <a:latin typeface="Times New Roman" pitchFamily="18" charset="0"/>
                          <a:cs typeface="Lotus" pitchFamily="2" charset="-78"/>
                        </a:rPr>
                        <a:t>فروش كالا</a:t>
                      </a:r>
                      <a:endParaRPr kumimoji="0" lang="en-US" sz="3600" b="1" i="0" u="none" strike="noStrike" cap="none" normalizeH="0" baseline="0" smtClean="0">
                        <a:ln>
                          <a:noFill/>
                        </a:ln>
                        <a:solidFill>
                          <a:schemeClr val="tx1"/>
                        </a:solidFill>
                        <a:effectLst/>
                        <a:latin typeface="Times New Roman" pitchFamily="18" charset="0"/>
                        <a:cs typeface="Lotus" pitchFamily="2" charset="-78"/>
                      </a:endParaRPr>
                    </a:p>
                  </a:txBody>
                  <a:tcPr anchor="ctr" horzOverflow="overflow">
                    <a:lnL>
                      <a:noFill/>
                    </a:lnL>
                    <a:lnR cap="flat">
                      <a:noFill/>
                    </a:lnR>
                    <a:lnT cap="flat">
                      <a:noFill/>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pPr rtl="1"/>
                      <a:endParaRPr lang="fa-IR"/>
                    </a:p>
                  </a:txBody>
                  <a:tcPr/>
                </a:tc>
                <a:extLst>
                  <a:ext uri="{0D108BD9-81ED-4DB2-BD59-A6C34878D82A}">
                    <a16:rowId xmlns:a16="http://schemas.microsoft.com/office/drawing/2014/main" val="10000"/>
                  </a:ext>
                </a:extLst>
              </a:tr>
              <a:tr h="1403350">
                <a:tc>
                  <a:txBody>
                    <a:bodyPr/>
                    <a:lstStyle/>
                    <a:p>
                      <a:pPr marL="0" marR="0" lvl="0" indent="0" algn="ctr" defTabSz="914400" rtl="1" eaLnBrk="1" fontAlgn="base" latinLnBrk="0" hangingPunct="1">
                        <a:lnSpc>
                          <a:spcPct val="100000"/>
                        </a:lnSpc>
                        <a:spcBef>
                          <a:spcPct val="0"/>
                        </a:spcBef>
                        <a:spcAft>
                          <a:spcPct val="0"/>
                        </a:spcAft>
                        <a:buClrTx/>
                        <a:buSzPct val="85000"/>
                        <a:buFontTx/>
                        <a:buNone/>
                        <a:tabLst/>
                      </a:pPr>
                      <a:r>
                        <a:rPr kumimoji="0" lang="ar-SA" sz="3600" b="1" i="0" u="none" strike="noStrike" cap="none" normalizeH="0" baseline="0" smtClean="0">
                          <a:ln>
                            <a:noFill/>
                          </a:ln>
                          <a:solidFill>
                            <a:schemeClr val="tx1"/>
                          </a:solidFill>
                          <a:effectLst/>
                          <a:latin typeface="Times New Roman" pitchFamily="18" charset="0"/>
                          <a:ea typeface="Times New Roman" pitchFamily="18" charset="0"/>
                          <a:cs typeface="Lotus" pitchFamily="2" charset="-78"/>
                        </a:rPr>
                        <a:t>1000</a:t>
                      </a:r>
                      <a:endParaRPr kumimoji="0" lang="ar-SA" sz="3600" b="1" i="0" u="none" strike="noStrike" cap="none" normalizeH="0" baseline="0" smtClean="0">
                        <a:ln>
                          <a:noFill/>
                        </a:ln>
                        <a:solidFill>
                          <a:schemeClr val="tx1"/>
                        </a:solidFill>
                        <a:effectLst/>
                        <a:latin typeface="Arial" pitchFamily="34" charset="0"/>
                        <a:ea typeface="Times New Roman" pitchFamily="18" charset="0"/>
                        <a:cs typeface="Lotus" pitchFamily="2" charset="-78"/>
                      </a:endParaRPr>
                    </a:p>
                  </a:txBody>
                  <a:tcPr anchor="ctr" horzOverflow="overflow">
                    <a:lnL cap="flat">
                      <a:noFill/>
                    </a:lnL>
                    <a:lnR w="12700" cap="flat" cmpd="sng" algn="ctr">
                      <a:solidFill>
                        <a:srgbClr val="000000"/>
                      </a:solidFill>
                      <a:prstDash val="solid"/>
                      <a:miter lim="800000"/>
                      <a:headEnd type="none" w="med" len="med"/>
                      <a:tailEnd type="none" w="med" len="med"/>
                    </a:lnR>
                    <a:lnT w="12700" cap="flat" cmpd="sng" algn="ctr">
                      <a:solidFill>
                        <a:srgbClr val="000000"/>
                      </a:solidFill>
                      <a:prstDash val="solid"/>
                      <a:round/>
                      <a:headEnd type="none" w="med" len="med"/>
                      <a:tailEnd type="none" w="med" len="med"/>
                    </a:lnT>
                    <a:lnB cap="flat">
                      <a:noFill/>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Pct val="85000"/>
                        <a:buFontTx/>
                        <a:buNone/>
                        <a:tabLst/>
                      </a:pPr>
                      <a:endParaRPr kumimoji="0" lang="en-US" sz="36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rgbClr val="000000"/>
                      </a:solidFill>
                      <a:prstDash val="solid"/>
                      <a:miter lim="800000"/>
                      <a:headEnd type="none" w="med" len="med"/>
                      <a:tailEnd type="none" w="med" len="med"/>
                    </a:lnL>
                    <a:lnR>
                      <a:noFill/>
                    </a:lnR>
                    <a:lnT w="12700" cap="flat" cmpd="sng" algn="ctr">
                      <a:solidFill>
                        <a:srgbClr val="000000"/>
                      </a:solidFill>
                      <a:prstDash val="solid"/>
                      <a:round/>
                      <a:headEnd type="none" w="med" len="med"/>
                      <a:tailEnd type="none" w="med" len="med"/>
                    </a:lnT>
                    <a:lnB cap="flat">
                      <a:noFill/>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Pct val="85000"/>
                        <a:buFontTx/>
                        <a:buNone/>
                        <a:tabLst/>
                      </a:pPr>
                      <a:endParaRPr kumimoji="0" lang="en-US" sz="36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a:noFill/>
                    </a:lnL>
                    <a:lnR>
                      <a:noFill/>
                    </a:lnR>
                    <a:lnT>
                      <a:noFill/>
                    </a:lnT>
                    <a:lnB cap="flat">
                      <a:noFill/>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Pct val="85000"/>
                        <a:buFontTx/>
                        <a:buNone/>
                        <a:tabLst/>
                      </a:pPr>
                      <a:endParaRPr kumimoji="0" lang="en-US" sz="36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a:noFill/>
                    </a:lnL>
                    <a:lnR w="12700" cap="flat" cmpd="sng" algn="ctr">
                      <a:solidFill>
                        <a:srgbClr val="000000"/>
                      </a:solidFill>
                      <a:prstDash val="solid"/>
                      <a:miter lim="800000"/>
                      <a:headEnd type="none" w="med" len="med"/>
                      <a:tailEnd type="none" w="med" len="med"/>
                    </a:lnR>
                    <a:lnT w="12700" cap="flat" cmpd="sng" algn="ctr">
                      <a:solidFill>
                        <a:srgbClr val="000000"/>
                      </a:solidFill>
                      <a:prstDash val="solid"/>
                      <a:round/>
                      <a:headEnd type="none" w="med" len="med"/>
                      <a:tailEnd type="none" w="med" len="med"/>
                    </a:lnT>
                    <a:lnB cap="flat">
                      <a:noFill/>
                    </a:lnB>
                    <a:lnTlToBr>
                      <a:noFill/>
                    </a:lnTlToBr>
                    <a:lnBlToTr>
                      <a:noFill/>
                    </a:lnBlToTr>
                    <a:noFill/>
                  </a:tcPr>
                </a:tc>
                <a:tc>
                  <a:txBody>
                    <a:bodyPr/>
                    <a:lstStyle/>
                    <a:p>
                      <a:pPr marL="0" marR="0" lvl="0" indent="0" algn="ctr" defTabSz="914400" rtl="1" eaLnBrk="1" fontAlgn="base" latinLnBrk="0" hangingPunct="1">
                        <a:lnSpc>
                          <a:spcPct val="100000"/>
                        </a:lnSpc>
                        <a:spcBef>
                          <a:spcPct val="0"/>
                        </a:spcBef>
                        <a:spcAft>
                          <a:spcPct val="0"/>
                        </a:spcAft>
                        <a:buClrTx/>
                        <a:buSzPct val="85000"/>
                        <a:buFontTx/>
                        <a:buNone/>
                        <a:tabLst/>
                      </a:pPr>
                      <a:r>
                        <a:rPr kumimoji="0" lang="ar-SA" sz="3600" b="1" i="0" u="none" strike="noStrike" cap="none" normalizeH="0" baseline="0" smtClean="0">
                          <a:ln>
                            <a:noFill/>
                          </a:ln>
                          <a:solidFill>
                            <a:schemeClr val="tx1"/>
                          </a:solidFill>
                          <a:effectLst/>
                          <a:latin typeface="Times New Roman" pitchFamily="18" charset="0"/>
                          <a:ea typeface="Times New Roman" pitchFamily="18" charset="0"/>
                          <a:cs typeface="Lotus" pitchFamily="2" charset="-78"/>
                        </a:rPr>
                        <a:t>1000</a:t>
                      </a:r>
                      <a:endParaRPr kumimoji="0" lang="ar-SA" sz="3600" b="1" i="0" u="none" strike="noStrike" cap="none" normalizeH="0" baseline="0" smtClean="0">
                        <a:ln>
                          <a:noFill/>
                        </a:ln>
                        <a:solidFill>
                          <a:schemeClr val="tx1"/>
                        </a:solidFill>
                        <a:effectLst/>
                        <a:latin typeface="Arial" pitchFamily="34" charset="0"/>
                        <a:ea typeface="Times New Roman" pitchFamily="18" charset="0"/>
                        <a:cs typeface="Lotus" pitchFamily="2" charset="-78"/>
                      </a:endParaRPr>
                    </a:p>
                  </a:txBody>
                  <a:tcPr anchor="ctr" horzOverflow="overflow">
                    <a:lnL w="12700" cap="flat" cmpd="sng" algn="ctr">
                      <a:solidFill>
                        <a:srgbClr val="000000"/>
                      </a:solidFill>
                      <a:prstDash val="solid"/>
                      <a:miter lim="800000"/>
                      <a:headEnd type="none" w="med" len="med"/>
                      <a:tailEnd type="none" w="med" len="med"/>
                    </a:lnL>
                    <a:lnR cap="flat">
                      <a:noFill/>
                    </a:lnR>
                    <a:lnT w="12700" cap="flat" cmpd="sng" algn="ctr">
                      <a:solidFill>
                        <a:srgbClr val="000000"/>
                      </a:solidFill>
                      <a:prstDash val="solid"/>
                      <a:round/>
                      <a:headEnd type="none" w="med" len="med"/>
                      <a:tailEnd type="none" w="med" len="med"/>
                    </a:lnT>
                    <a:lnB cap="flat">
                      <a:noFill/>
                    </a:lnB>
                    <a:lnTlToBr>
                      <a:noFill/>
                    </a:lnTlToBr>
                    <a:lnBlToTr>
                      <a:noFill/>
                    </a:lnBlToTr>
                    <a:noFill/>
                  </a:tcPr>
                </a:tc>
                <a:extLst>
                  <a:ext uri="{0D108BD9-81ED-4DB2-BD59-A6C34878D82A}">
                    <a16:rowId xmlns:a16="http://schemas.microsoft.com/office/drawing/2014/main" val="10001"/>
                  </a:ext>
                </a:extLst>
              </a:tr>
            </a:tbl>
          </a:graphicData>
        </a:graphic>
      </p:graphicFrame>
      <p:sp>
        <p:nvSpPr>
          <p:cNvPr id="4" name="Footer Placeholder 3"/>
          <p:cNvSpPr>
            <a:spLocks noGrp="1"/>
          </p:cNvSpPr>
          <p:nvPr>
            <p:ph type="ftr" sz="quarter" idx="11"/>
          </p:nvPr>
        </p:nvSpPr>
        <p:spPr/>
        <p:txBody>
          <a:bodyPr/>
          <a:lstStyle/>
          <a:p>
            <a:endParaRPr kumimoji="0" lang="en-US" dirty="0"/>
          </a:p>
        </p:txBody>
      </p:sp>
    </p:spTree>
  </p:cSld>
  <p:clrMapOvr>
    <a:masterClrMapping/>
  </p:clrMapOvr>
</p:sld>
</file>

<file path=ppt/slides/slide19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66594" name="Rectangle 2"/>
          <p:cNvSpPr>
            <a:spLocks noChangeArrowheads="1"/>
          </p:cNvSpPr>
          <p:nvPr/>
        </p:nvSpPr>
        <p:spPr bwMode="auto">
          <a:xfrm>
            <a:off x="673100" y="2011363"/>
            <a:ext cx="7797800" cy="2838450"/>
          </a:xfrm>
          <a:prstGeom prst="rect">
            <a:avLst/>
          </a:prstGeom>
          <a:noFill/>
          <a:ln w="9525">
            <a:noFill/>
            <a:miter lim="800000"/>
            <a:headEnd/>
            <a:tailEnd/>
          </a:ln>
          <a:effectLst/>
        </p:spPr>
        <p:txBody>
          <a:bodyPr anchor="ctr">
            <a:spAutoFit/>
          </a:bodyPr>
          <a:lstStyle/>
          <a:p>
            <a:pPr indent="252413" algn="just" eaLnBrk="1" hangingPunct="1"/>
            <a:r>
              <a:rPr lang="ar-SA" sz="3600">
                <a:cs typeface="Zar" pitchFamily="2" charset="-78"/>
              </a:rPr>
              <a:t>هزينه حمل كالاي فروش</a:t>
            </a:r>
            <a:r>
              <a:rPr lang="ar-SA" sz="3600">
                <a:cs typeface="Arial" pitchFamily="34" charset="0"/>
              </a:rPr>
              <a:t>‌</a:t>
            </a:r>
            <a:r>
              <a:rPr lang="ar-SA" sz="3600">
                <a:cs typeface="Zar" pitchFamily="2" charset="-78"/>
              </a:rPr>
              <a:t>رفته هر چند در حسابي تحت همين نام ثبت مي</a:t>
            </a:r>
            <a:r>
              <a:rPr lang="ar-SA" sz="3600">
                <a:cs typeface="Arial" pitchFamily="34" charset="0"/>
              </a:rPr>
              <a:t>‌</a:t>
            </a:r>
            <a:r>
              <a:rPr lang="ar-SA" sz="3600">
                <a:cs typeface="Zar" pitchFamily="2" charset="-78"/>
              </a:rPr>
              <a:t>شود ولي بر خلاف هزينه حمل كالاي خريداري صرفاً به عنوان يكي از اقلام هزينه، در صورت سود و زيان آورده مي</a:t>
            </a:r>
            <a:r>
              <a:rPr lang="ar-SA" sz="3600">
                <a:cs typeface="Arial" pitchFamily="34" charset="0"/>
              </a:rPr>
              <a:t>‌</a:t>
            </a:r>
            <a:r>
              <a:rPr lang="ar-SA" sz="3600">
                <a:cs typeface="Zar" pitchFamily="2" charset="-78"/>
              </a:rPr>
              <a:t>شود.</a:t>
            </a:r>
          </a:p>
        </p:txBody>
      </p:sp>
      <p:sp>
        <p:nvSpPr>
          <p:cNvPr id="366595" name="Rectangle 3"/>
          <p:cNvSpPr>
            <a:spLocks noChangeArrowheads="1"/>
          </p:cNvSpPr>
          <p:nvPr/>
        </p:nvSpPr>
        <p:spPr bwMode="auto">
          <a:xfrm>
            <a:off x="7175500" y="577850"/>
            <a:ext cx="1077913" cy="762000"/>
          </a:xfrm>
          <a:prstGeom prst="rect">
            <a:avLst/>
          </a:prstGeom>
          <a:noFill/>
          <a:ln w="9525">
            <a:noFill/>
            <a:miter lim="800000"/>
            <a:headEnd/>
            <a:tailEnd/>
          </a:ln>
          <a:effectLst/>
        </p:spPr>
        <p:txBody>
          <a:bodyPr wrap="none">
            <a:spAutoFit/>
          </a:bodyPr>
          <a:lstStyle/>
          <a:p>
            <a:pPr algn="l" eaLnBrk="1" hangingPunct="1"/>
            <a:r>
              <a:rPr lang="ar-SA" sz="4400">
                <a:cs typeface="Zar" pitchFamily="2" charset="-78"/>
              </a:rPr>
              <a:t>نكته:</a:t>
            </a:r>
            <a:endParaRPr lang="en-US" sz="4400">
              <a:cs typeface="Zar" pitchFamily="2" charset="-78"/>
            </a:endParaRPr>
          </a:p>
        </p:txBody>
      </p:sp>
      <p:sp>
        <p:nvSpPr>
          <p:cNvPr id="4" name="Footer Placeholder 3"/>
          <p:cNvSpPr>
            <a:spLocks noGrp="1"/>
          </p:cNvSpPr>
          <p:nvPr>
            <p:ph type="ftr" sz="quarter" idx="11"/>
          </p:nvPr>
        </p:nvSpPr>
        <p:spPr/>
        <p:txBody>
          <a:bodyPr/>
          <a:lstStyle/>
          <a:p>
            <a:endParaRPr kumimoji="0" lang="en-US" dirty="0"/>
          </a:p>
        </p:txBody>
      </p:sp>
    </p:spTree>
  </p:cSld>
  <p:clrMapOvr>
    <a:masterClrMapping/>
  </p:clrMapOvr>
</p:sld>
</file>

<file path=ppt/slides/slide19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67618" name="Rectangle 2"/>
          <p:cNvSpPr>
            <a:spLocks noChangeArrowheads="1"/>
          </p:cNvSpPr>
          <p:nvPr/>
        </p:nvSpPr>
        <p:spPr bwMode="auto">
          <a:xfrm>
            <a:off x="530225" y="2166938"/>
            <a:ext cx="8086725" cy="2528887"/>
          </a:xfrm>
          <a:prstGeom prst="rect">
            <a:avLst/>
          </a:prstGeom>
          <a:noFill/>
          <a:ln w="9525">
            <a:noFill/>
            <a:miter lim="800000"/>
            <a:headEnd/>
            <a:tailEnd/>
          </a:ln>
          <a:effectLst/>
        </p:spPr>
        <p:txBody>
          <a:bodyPr anchor="ctr">
            <a:spAutoFit/>
          </a:bodyPr>
          <a:lstStyle/>
          <a:p>
            <a:pPr indent="252413" algn="just" eaLnBrk="1" hangingPunct="1"/>
            <a:r>
              <a:rPr lang="ar-SA" sz="3200">
                <a:cs typeface="Zar" pitchFamily="2" charset="-78"/>
              </a:rPr>
              <a:t>اگر كالاي فروخته</a:t>
            </a:r>
            <a:r>
              <a:rPr lang="ar-SA" sz="3200">
                <a:cs typeface="Arial" pitchFamily="34" charset="0"/>
              </a:rPr>
              <a:t>‌</a:t>
            </a:r>
            <a:r>
              <a:rPr lang="ar-SA" sz="3200">
                <a:cs typeface="Zar" pitchFamily="2" charset="-78"/>
              </a:rPr>
              <a:t>شده به مشتري به دليل عيب و نقص مرجوع شود، در حساب جداگانه</a:t>
            </a:r>
            <a:r>
              <a:rPr lang="ar-SA" sz="3200">
                <a:cs typeface="Arial" pitchFamily="34" charset="0"/>
              </a:rPr>
              <a:t>‌</a:t>
            </a:r>
            <a:r>
              <a:rPr lang="ar-SA" sz="3200">
                <a:cs typeface="Zar" pitchFamily="2" charset="-78"/>
              </a:rPr>
              <a:t>اي با عنوان «برگشت از فروش» ثبت مي</a:t>
            </a:r>
            <a:r>
              <a:rPr lang="ar-SA" sz="3200">
                <a:cs typeface="Arial" pitchFamily="34" charset="0"/>
              </a:rPr>
              <a:t>‌</a:t>
            </a:r>
            <a:r>
              <a:rPr lang="ar-SA" sz="3200">
                <a:cs typeface="Zar" pitchFamily="2" charset="-78"/>
              </a:rPr>
              <a:t>شود حساب مذكور كاهنده فروش است پس از نظر افزايش / كاهش برعكس حساب فروش مي</a:t>
            </a:r>
            <a:r>
              <a:rPr lang="ar-SA" sz="3200">
                <a:cs typeface="Arial" pitchFamily="34" charset="0"/>
              </a:rPr>
              <a:t>‌</a:t>
            </a:r>
            <a:r>
              <a:rPr lang="ar-SA" sz="3200">
                <a:cs typeface="Zar" pitchFamily="2" charset="-78"/>
              </a:rPr>
              <a:t>باشد.</a:t>
            </a:r>
          </a:p>
        </p:txBody>
      </p:sp>
      <p:sp>
        <p:nvSpPr>
          <p:cNvPr id="367619" name="Rectangle 3"/>
          <p:cNvSpPr>
            <a:spLocks noChangeArrowheads="1"/>
          </p:cNvSpPr>
          <p:nvPr/>
        </p:nvSpPr>
        <p:spPr bwMode="auto">
          <a:xfrm>
            <a:off x="5724525" y="581025"/>
            <a:ext cx="2998788" cy="641350"/>
          </a:xfrm>
          <a:prstGeom prst="rect">
            <a:avLst/>
          </a:prstGeom>
          <a:noFill/>
          <a:ln w="9525">
            <a:noFill/>
            <a:miter lim="800000"/>
            <a:headEnd/>
            <a:tailEnd/>
          </a:ln>
          <a:effectLst/>
        </p:spPr>
        <p:txBody>
          <a:bodyPr wrap="none">
            <a:spAutoFit/>
          </a:bodyPr>
          <a:lstStyle/>
          <a:p>
            <a:pPr algn="l" rtl="0"/>
            <a:r>
              <a:rPr lang="ar-SA" sz="3600">
                <a:cs typeface="Zar" pitchFamily="2" charset="-78"/>
              </a:rPr>
              <a:t>برگشت از فروش:</a:t>
            </a:r>
            <a:endParaRPr lang="en-US" sz="3600">
              <a:cs typeface="Zar" pitchFamily="2" charset="-78"/>
            </a:endParaRPr>
          </a:p>
        </p:txBody>
      </p:sp>
      <p:sp>
        <p:nvSpPr>
          <p:cNvPr id="4" name="Footer Placeholder 3"/>
          <p:cNvSpPr>
            <a:spLocks noGrp="1"/>
          </p:cNvSpPr>
          <p:nvPr>
            <p:ph type="ftr" sz="quarter" idx="11"/>
          </p:nvPr>
        </p:nvSpPr>
        <p:spPr/>
        <p:txBody>
          <a:bodyPr/>
          <a:lstStyle/>
          <a:p>
            <a:endParaRPr kumimoji="0" lang="en-US" dirty="0"/>
          </a:p>
        </p:txBody>
      </p:sp>
    </p:spTree>
  </p:cSld>
  <p:clrMapOvr>
    <a:masterClrMapping/>
  </p:clrMapOvr>
</p:sld>
</file>

<file path=ppt/slides/slide19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368669" name="Group 29"/>
          <p:cNvGraphicFramePr>
            <a:graphicFrameLocks noGrp="1"/>
          </p:cNvGraphicFramePr>
          <p:nvPr/>
        </p:nvGraphicFramePr>
        <p:xfrm>
          <a:off x="1763713" y="2911475"/>
          <a:ext cx="5576887" cy="1828800"/>
        </p:xfrm>
        <a:graphic>
          <a:graphicData uri="http://schemas.openxmlformats.org/drawingml/2006/table">
            <a:tbl>
              <a:tblPr rtl="1"/>
              <a:tblGrid>
                <a:gridCol w="2768600">
                  <a:extLst>
                    <a:ext uri="{9D8B030D-6E8A-4147-A177-3AD203B41FA5}">
                      <a16:colId xmlns:a16="http://schemas.microsoft.com/office/drawing/2014/main" val="20000"/>
                    </a:ext>
                  </a:extLst>
                </a:gridCol>
                <a:gridCol w="2808287">
                  <a:extLst>
                    <a:ext uri="{9D8B030D-6E8A-4147-A177-3AD203B41FA5}">
                      <a16:colId xmlns:a16="http://schemas.microsoft.com/office/drawing/2014/main" val="20001"/>
                    </a:ext>
                  </a:extLst>
                </a:gridCol>
              </a:tblGrid>
              <a:tr h="304800">
                <a:tc gridSpan="2">
                  <a:txBody>
                    <a:bodyPr/>
                    <a:lstStyle/>
                    <a:p>
                      <a:pPr marL="0" marR="0" lvl="0" indent="0" algn="ctr" defTabSz="914400" rtl="1" eaLnBrk="1" fontAlgn="base" latinLnBrk="0" hangingPunct="1">
                        <a:lnSpc>
                          <a:spcPct val="100000"/>
                        </a:lnSpc>
                        <a:spcBef>
                          <a:spcPct val="0"/>
                        </a:spcBef>
                        <a:spcAft>
                          <a:spcPct val="0"/>
                        </a:spcAft>
                        <a:buClrTx/>
                        <a:buSzPct val="85000"/>
                        <a:buFontTx/>
                        <a:buNone/>
                        <a:tabLst/>
                      </a:pPr>
                      <a:r>
                        <a:rPr kumimoji="0" lang="ar-SA" sz="3600" b="1" i="0" u="none" strike="noStrike" cap="none" normalizeH="0" baseline="0" smtClean="0">
                          <a:ln>
                            <a:noFill/>
                          </a:ln>
                          <a:solidFill>
                            <a:schemeClr val="tx1"/>
                          </a:solidFill>
                          <a:effectLst/>
                          <a:latin typeface="Times New Roman" pitchFamily="18" charset="0"/>
                          <a:ea typeface="Times New Roman" pitchFamily="18" charset="0"/>
                          <a:cs typeface="Lotus" pitchFamily="2" charset="-78"/>
                        </a:rPr>
                        <a:t>برگشت از فروش</a:t>
                      </a:r>
                      <a:endParaRPr kumimoji="0" lang="ar-SA" sz="3600" b="1" i="0" u="none" strike="noStrike" cap="none" normalizeH="0" baseline="0" smtClean="0">
                        <a:ln>
                          <a:noFill/>
                        </a:ln>
                        <a:solidFill>
                          <a:schemeClr val="tx1"/>
                        </a:solidFill>
                        <a:effectLst/>
                        <a:latin typeface="Arial" pitchFamily="34" charset="0"/>
                        <a:ea typeface="Times New Roman" pitchFamily="18" charset="0"/>
                        <a:cs typeface="Lotus" pitchFamily="2" charset="-78"/>
                      </a:endParaRPr>
                    </a:p>
                  </a:txBody>
                  <a:tcPr anchor="ctr" horzOverflow="overflow">
                    <a:lnL cap="flat">
                      <a:noFill/>
                    </a:lnL>
                    <a:lnR cap="flat">
                      <a:noFill/>
                    </a:lnR>
                    <a:lnT cap="flat">
                      <a:noFill/>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pPr rtl="1"/>
                      <a:endParaRPr lang="fa-IR"/>
                    </a:p>
                  </a:txBody>
                  <a:tcPr/>
                </a:tc>
                <a:extLst>
                  <a:ext uri="{0D108BD9-81ED-4DB2-BD59-A6C34878D82A}">
                    <a16:rowId xmlns:a16="http://schemas.microsoft.com/office/drawing/2014/main" val="10000"/>
                  </a:ext>
                </a:extLst>
              </a:tr>
              <a:tr h="411163">
                <a:tc>
                  <a:txBody>
                    <a:bodyPr/>
                    <a:lstStyle/>
                    <a:p>
                      <a:pPr marL="0" marR="0" lvl="0" indent="0" algn="ctr" defTabSz="914400" rtl="1" eaLnBrk="1" fontAlgn="base" latinLnBrk="0" hangingPunct="1">
                        <a:lnSpc>
                          <a:spcPct val="100000"/>
                        </a:lnSpc>
                        <a:spcBef>
                          <a:spcPct val="0"/>
                        </a:spcBef>
                        <a:spcAft>
                          <a:spcPct val="0"/>
                        </a:spcAft>
                        <a:buClrTx/>
                        <a:buSzPct val="85000"/>
                        <a:buFontTx/>
                        <a:buNone/>
                        <a:tabLst/>
                      </a:pPr>
                      <a:r>
                        <a:rPr kumimoji="0" lang="ar-SA" sz="3600" b="1" i="0" u="none" strike="noStrike" cap="none" normalizeH="0" baseline="0" smtClean="0">
                          <a:ln>
                            <a:noFill/>
                          </a:ln>
                          <a:solidFill>
                            <a:schemeClr val="tx1"/>
                          </a:solidFill>
                          <a:effectLst/>
                          <a:latin typeface="Times New Roman" pitchFamily="18" charset="0"/>
                          <a:ea typeface="Times New Roman" pitchFamily="18" charset="0"/>
                          <a:cs typeface="Lotus" pitchFamily="2" charset="-78"/>
                        </a:rPr>
                        <a:t>بدهكار</a:t>
                      </a:r>
                      <a:endParaRPr kumimoji="0" lang="en-US" sz="3600" b="1" i="0" u="none" strike="noStrike" cap="none" normalizeH="0" baseline="0" smtClean="0">
                        <a:ln>
                          <a:noFill/>
                        </a:ln>
                        <a:solidFill>
                          <a:schemeClr val="tx1"/>
                        </a:solidFill>
                        <a:effectLst/>
                        <a:latin typeface="Times New Roman" pitchFamily="18" charset="0"/>
                        <a:ea typeface="Times New Roman" pitchFamily="18" charset="0"/>
                        <a:cs typeface="Lotus" pitchFamily="2" charset="-78"/>
                      </a:endParaRPr>
                    </a:p>
                    <a:p>
                      <a:pPr marL="0" marR="0" lvl="0" indent="0" algn="ctr" defTabSz="914400" rtl="1" eaLnBrk="0" fontAlgn="base" latinLnBrk="0" hangingPunct="0">
                        <a:lnSpc>
                          <a:spcPct val="100000"/>
                        </a:lnSpc>
                        <a:spcBef>
                          <a:spcPct val="0"/>
                        </a:spcBef>
                        <a:spcAft>
                          <a:spcPct val="0"/>
                        </a:spcAft>
                        <a:buClrTx/>
                        <a:buSzPct val="85000"/>
                        <a:buFontTx/>
                        <a:buNone/>
                        <a:tabLst/>
                      </a:pPr>
                      <a:r>
                        <a:rPr kumimoji="0" lang="ar-SA" sz="3600" b="1" i="0" u="none" strike="noStrike" cap="none" normalizeH="0" baseline="0" smtClean="0">
                          <a:ln>
                            <a:noFill/>
                          </a:ln>
                          <a:solidFill>
                            <a:schemeClr val="tx1"/>
                          </a:solidFill>
                          <a:effectLst/>
                          <a:latin typeface="Times New Roman" pitchFamily="18" charset="0"/>
                          <a:ea typeface="Times New Roman" pitchFamily="18" charset="0"/>
                          <a:cs typeface="Lotus" pitchFamily="2" charset="-78"/>
                        </a:rPr>
                        <a:t>افزايش</a:t>
                      </a:r>
                      <a:endParaRPr kumimoji="0" lang="ar-SA" sz="36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cap="flat">
                      <a:noFill/>
                    </a:lnL>
                    <a:lnR w="12700" cap="flat" cmpd="sng" algn="ctr">
                      <a:solidFill>
                        <a:srgbClr val="000000"/>
                      </a:solidFill>
                      <a:prstDash val="solid"/>
                      <a:miter lim="800000"/>
                      <a:headEnd type="none" w="med" len="med"/>
                      <a:tailEnd type="none" w="med" len="med"/>
                    </a:lnR>
                    <a:lnT w="12700" cap="flat" cmpd="sng" algn="ctr">
                      <a:solidFill>
                        <a:srgbClr val="000000"/>
                      </a:solidFill>
                      <a:prstDash val="solid"/>
                      <a:round/>
                      <a:headEnd type="none" w="med" len="med"/>
                      <a:tailEnd type="none" w="med" len="med"/>
                    </a:lnT>
                    <a:lnB cap="flat">
                      <a:noFill/>
                    </a:lnB>
                    <a:lnTlToBr>
                      <a:noFill/>
                    </a:lnTlToBr>
                    <a:lnBlToTr>
                      <a:noFill/>
                    </a:lnBlToTr>
                    <a:noFill/>
                  </a:tcPr>
                </a:tc>
                <a:tc>
                  <a:txBody>
                    <a:bodyPr/>
                    <a:lstStyle/>
                    <a:p>
                      <a:pPr marL="0" marR="0" lvl="0" indent="0" algn="ctr" defTabSz="914400" rtl="1" eaLnBrk="1" fontAlgn="base" latinLnBrk="0" hangingPunct="1">
                        <a:lnSpc>
                          <a:spcPct val="100000"/>
                        </a:lnSpc>
                        <a:spcBef>
                          <a:spcPct val="0"/>
                        </a:spcBef>
                        <a:spcAft>
                          <a:spcPct val="0"/>
                        </a:spcAft>
                        <a:buClrTx/>
                        <a:buSzPct val="85000"/>
                        <a:buFontTx/>
                        <a:buNone/>
                        <a:tabLst/>
                      </a:pPr>
                      <a:r>
                        <a:rPr kumimoji="0" lang="ar-SA" sz="3600" b="1" i="0" u="none" strike="noStrike" cap="none" normalizeH="0" baseline="0" smtClean="0">
                          <a:ln>
                            <a:noFill/>
                          </a:ln>
                          <a:solidFill>
                            <a:schemeClr val="tx1"/>
                          </a:solidFill>
                          <a:effectLst/>
                          <a:latin typeface="Times New Roman" pitchFamily="18" charset="0"/>
                          <a:ea typeface="Times New Roman" pitchFamily="18" charset="0"/>
                          <a:cs typeface="Lotus" pitchFamily="2" charset="-78"/>
                        </a:rPr>
                        <a:t>بستانكار</a:t>
                      </a:r>
                      <a:endParaRPr kumimoji="0" lang="en-US" sz="3600" b="1" i="0" u="none" strike="noStrike" cap="none" normalizeH="0" baseline="0" smtClean="0">
                        <a:ln>
                          <a:noFill/>
                        </a:ln>
                        <a:solidFill>
                          <a:schemeClr val="tx1"/>
                        </a:solidFill>
                        <a:effectLst/>
                        <a:latin typeface="Times New Roman" pitchFamily="18" charset="0"/>
                        <a:ea typeface="Times New Roman" pitchFamily="18" charset="0"/>
                        <a:cs typeface="Lotus" pitchFamily="2" charset="-78"/>
                      </a:endParaRPr>
                    </a:p>
                    <a:p>
                      <a:pPr marL="0" marR="0" lvl="0" indent="0" algn="ctr" defTabSz="914400" rtl="1" eaLnBrk="0" fontAlgn="base" latinLnBrk="0" hangingPunct="0">
                        <a:lnSpc>
                          <a:spcPct val="100000"/>
                        </a:lnSpc>
                        <a:spcBef>
                          <a:spcPct val="0"/>
                        </a:spcBef>
                        <a:spcAft>
                          <a:spcPct val="0"/>
                        </a:spcAft>
                        <a:buClrTx/>
                        <a:buSzPct val="85000"/>
                        <a:buFontTx/>
                        <a:buNone/>
                        <a:tabLst/>
                      </a:pPr>
                      <a:r>
                        <a:rPr kumimoji="0" lang="ar-SA" sz="3600" b="1" i="0" u="none" strike="noStrike" cap="none" normalizeH="0" baseline="0" smtClean="0">
                          <a:ln>
                            <a:noFill/>
                          </a:ln>
                          <a:solidFill>
                            <a:schemeClr val="tx1"/>
                          </a:solidFill>
                          <a:effectLst/>
                          <a:latin typeface="Times New Roman" pitchFamily="18" charset="0"/>
                          <a:ea typeface="Times New Roman" pitchFamily="18" charset="0"/>
                          <a:cs typeface="Lotus" pitchFamily="2" charset="-78"/>
                        </a:rPr>
                        <a:t>كاهش</a:t>
                      </a:r>
                      <a:endParaRPr kumimoji="0" lang="ar-SA" sz="36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rgbClr val="000000"/>
                      </a:solidFill>
                      <a:prstDash val="solid"/>
                      <a:miter lim="800000"/>
                      <a:headEnd type="none" w="med" len="med"/>
                      <a:tailEnd type="none" w="med" len="med"/>
                    </a:lnL>
                    <a:lnR cap="flat">
                      <a:noFill/>
                    </a:lnR>
                    <a:lnT w="12700" cap="flat" cmpd="sng" algn="ctr">
                      <a:solidFill>
                        <a:srgbClr val="000000"/>
                      </a:solidFill>
                      <a:prstDash val="solid"/>
                      <a:round/>
                      <a:headEnd type="none" w="med" len="med"/>
                      <a:tailEnd type="none" w="med" len="med"/>
                    </a:lnT>
                    <a:lnB cap="flat">
                      <a:noFill/>
                    </a:lnB>
                    <a:lnTlToBr>
                      <a:noFill/>
                    </a:lnTlToBr>
                    <a:lnBlToTr>
                      <a:noFill/>
                    </a:lnBlToTr>
                    <a:noFill/>
                  </a:tcPr>
                </a:tc>
                <a:extLst>
                  <a:ext uri="{0D108BD9-81ED-4DB2-BD59-A6C34878D82A}">
                    <a16:rowId xmlns:a16="http://schemas.microsoft.com/office/drawing/2014/main" val="10001"/>
                  </a:ext>
                </a:extLst>
              </a:tr>
            </a:tbl>
          </a:graphicData>
        </a:graphic>
      </p:graphicFrame>
      <p:sp>
        <p:nvSpPr>
          <p:cNvPr id="3" name="Footer Placeholder 2"/>
          <p:cNvSpPr>
            <a:spLocks noGrp="1"/>
          </p:cNvSpPr>
          <p:nvPr>
            <p:ph type="ftr" sz="quarter" idx="11"/>
          </p:nvPr>
        </p:nvSpPr>
        <p:spPr/>
        <p:txBody>
          <a:bodyPr/>
          <a:lstStyle/>
          <a:p>
            <a:endParaRPr kumimoji="0" lang="en-US" dirty="0"/>
          </a:p>
        </p:txBody>
      </p:sp>
    </p:spTree>
  </p:cSld>
  <p:clrMapOvr>
    <a:masterClrMapping/>
  </p:clrMapOvr>
</p:sld>
</file>

<file path=ppt/slides/slide19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69666" name="Rectangle 2"/>
          <p:cNvSpPr>
            <a:spLocks noChangeArrowheads="1"/>
          </p:cNvSpPr>
          <p:nvPr/>
        </p:nvSpPr>
        <p:spPr bwMode="auto">
          <a:xfrm>
            <a:off x="1658938" y="2165350"/>
            <a:ext cx="5827712" cy="2530475"/>
          </a:xfrm>
          <a:prstGeom prst="rect">
            <a:avLst/>
          </a:prstGeom>
          <a:noFill/>
          <a:ln w="9525">
            <a:noFill/>
            <a:miter lim="800000"/>
            <a:headEnd/>
            <a:tailEnd/>
          </a:ln>
          <a:effectLst/>
        </p:spPr>
        <p:txBody>
          <a:bodyPr anchor="ctr">
            <a:spAutoFit/>
          </a:bodyPr>
          <a:lstStyle/>
          <a:p>
            <a:pPr indent="252413" algn="just" eaLnBrk="1" hangingPunct="1"/>
            <a:r>
              <a:rPr lang="ar-SA" sz="4000">
                <a:cs typeface="Zar" pitchFamily="2" charset="-78"/>
              </a:rPr>
              <a:t>بخشي از كالاي فروخته</a:t>
            </a:r>
            <a:r>
              <a:rPr lang="ar-SA" sz="4000">
                <a:cs typeface="Arial" pitchFamily="34" charset="0"/>
              </a:rPr>
              <a:t>‌</a:t>
            </a:r>
            <a:r>
              <a:rPr lang="ar-SA" sz="4000">
                <a:cs typeface="Zar" pitchFamily="2" charset="-78"/>
              </a:rPr>
              <a:t>شده فروشگاه آلفا به ارزش 100 ريال به دليل عيب و نقص مرجوع شد.</a:t>
            </a:r>
          </a:p>
        </p:txBody>
      </p:sp>
      <p:sp>
        <p:nvSpPr>
          <p:cNvPr id="369667" name="Rectangle 3"/>
          <p:cNvSpPr>
            <a:spLocks noChangeArrowheads="1"/>
          </p:cNvSpPr>
          <p:nvPr/>
        </p:nvSpPr>
        <p:spPr bwMode="auto">
          <a:xfrm>
            <a:off x="6731000" y="438150"/>
            <a:ext cx="1220788" cy="762000"/>
          </a:xfrm>
          <a:prstGeom prst="rect">
            <a:avLst/>
          </a:prstGeom>
          <a:noFill/>
          <a:ln w="9525">
            <a:noFill/>
            <a:miter lim="800000"/>
            <a:headEnd/>
            <a:tailEnd/>
          </a:ln>
          <a:effectLst/>
        </p:spPr>
        <p:txBody>
          <a:bodyPr wrap="none">
            <a:spAutoFit/>
          </a:bodyPr>
          <a:lstStyle/>
          <a:p>
            <a:pPr algn="l" rtl="0"/>
            <a:r>
              <a:rPr lang="ar-SA" sz="4400">
                <a:cs typeface="Zar" pitchFamily="2" charset="-78"/>
              </a:rPr>
              <a:t>مثال:</a:t>
            </a:r>
            <a:endParaRPr lang="en-US" sz="4400">
              <a:cs typeface="Zar" pitchFamily="2" charset="-78"/>
            </a:endParaRPr>
          </a:p>
        </p:txBody>
      </p:sp>
      <p:sp>
        <p:nvSpPr>
          <p:cNvPr id="4" name="Footer Placeholder 3"/>
          <p:cNvSpPr>
            <a:spLocks noGrp="1"/>
          </p:cNvSpPr>
          <p:nvPr>
            <p:ph type="ftr" sz="quarter" idx="11"/>
          </p:nvPr>
        </p:nvSpPr>
        <p:spPr/>
        <p:txBody>
          <a:bodyPr/>
          <a:lstStyle/>
          <a:p>
            <a:endParaRPr kumimoji="0" lang="en-US" dirty="0"/>
          </a:p>
        </p:txBody>
      </p:sp>
    </p:spTree>
  </p:cSld>
  <p:clrMapOvr>
    <a:masterClrMapping/>
  </p:clrMapOvr>
</p:sld>
</file>

<file path=ppt/slides/slide19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370724" name="Group 36"/>
          <p:cNvGraphicFramePr>
            <a:graphicFrameLocks noGrp="1"/>
          </p:cNvGraphicFramePr>
          <p:nvPr/>
        </p:nvGraphicFramePr>
        <p:xfrm>
          <a:off x="755650" y="2060575"/>
          <a:ext cx="7345363" cy="2365375"/>
        </p:xfrm>
        <a:graphic>
          <a:graphicData uri="http://schemas.openxmlformats.org/drawingml/2006/table">
            <a:tbl>
              <a:tblPr rtl="1"/>
              <a:tblGrid>
                <a:gridCol w="1708150">
                  <a:extLst>
                    <a:ext uri="{9D8B030D-6E8A-4147-A177-3AD203B41FA5}">
                      <a16:colId xmlns:a16="http://schemas.microsoft.com/office/drawing/2014/main" val="20000"/>
                    </a:ext>
                  </a:extLst>
                </a:gridCol>
                <a:gridCol w="1676400">
                  <a:extLst>
                    <a:ext uri="{9D8B030D-6E8A-4147-A177-3AD203B41FA5}">
                      <a16:colId xmlns:a16="http://schemas.microsoft.com/office/drawing/2014/main" val="20001"/>
                    </a:ext>
                  </a:extLst>
                </a:gridCol>
                <a:gridCol w="865188">
                  <a:extLst>
                    <a:ext uri="{9D8B030D-6E8A-4147-A177-3AD203B41FA5}">
                      <a16:colId xmlns:a16="http://schemas.microsoft.com/office/drawing/2014/main" val="20002"/>
                    </a:ext>
                  </a:extLst>
                </a:gridCol>
                <a:gridCol w="1501775">
                  <a:extLst>
                    <a:ext uri="{9D8B030D-6E8A-4147-A177-3AD203B41FA5}">
                      <a16:colId xmlns:a16="http://schemas.microsoft.com/office/drawing/2014/main" val="20003"/>
                    </a:ext>
                  </a:extLst>
                </a:gridCol>
                <a:gridCol w="1593850">
                  <a:extLst>
                    <a:ext uri="{9D8B030D-6E8A-4147-A177-3AD203B41FA5}">
                      <a16:colId xmlns:a16="http://schemas.microsoft.com/office/drawing/2014/main" val="20004"/>
                    </a:ext>
                  </a:extLst>
                </a:gridCol>
              </a:tblGrid>
              <a:tr h="1368425">
                <a:tc gridSpan="2">
                  <a:txBody>
                    <a:bodyPr/>
                    <a:lstStyle/>
                    <a:p>
                      <a:pPr marL="0" marR="0" lvl="0" indent="0" algn="r" defTabSz="914400" rtl="1" eaLnBrk="1" fontAlgn="base" latinLnBrk="0" hangingPunct="1">
                        <a:lnSpc>
                          <a:spcPct val="100000"/>
                        </a:lnSpc>
                        <a:spcBef>
                          <a:spcPct val="0"/>
                        </a:spcBef>
                        <a:spcAft>
                          <a:spcPct val="0"/>
                        </a:spcAft>
                        <a:buClrTx/>
                        <a:buSzPct val="85000"/>
                        <a:buFontTx/>
                        <a:buNone/>
                        <a:tabLst/>
                      </a:pPr>
                      <a:r>
                        <a:rPr kumimoji="0" lang="ar-SA" sz="3600" b="1" i="0" u="none" strike="noStrike" cap="none" normalizeH="0" baseline="0" smtClean="0">
                          <a:ln>
                            <a:noFill/>
                          </a:ln>
                          <a:solidFill>
                            <a:schemeClr val="tx1"/>
                          </a:solidFill>
                          <a:effectLst/>
                          <a:latin typeface="Times New Roman" pitchFamily="18" charset="0"/>
                          <a:cs typeface="Lotus" pitchFamily="2" charset="-78"/>
                        </a:rPr>
                        <a:t>حساب‌هاي</a:t>
                      </a:r>
                      <a:r>
                        <a:rPr kumimoji="0" lang="ar-SA" sz="4000" b="1" i="0" u="none" strike="noStrike" cap="none" normalizeH="0" baseline="0" smtClean="0">
                          <a:ln>
                            <a:noFill/>
                          </a:ln>
                          <a:solidFill>
                            <a:schemeClr val="tx1"/>
                          </a:solidFill>
                          <a:effectLst/>
                          <a:latin typeface="Times New Roman" pitchFamily="18" charset="0"/>
                          <a:cs typeface="Lotus" pitchFamily="2" charset="-78"/>
                        </a:rPr>
                        <a:t> دريافت</a:t>
                      </a:r>
                      <a:r>
                        <a:rPr kumimoji="0" lang="fa-IR" sz="4000" b="1" i="0" u="none" strike="noStrike" cap="none" normalizeH="0" baseline="0" smtClean="0">
                          <a:ln>
                            <a:noFill/>
                          </a:ln>
                          <a:solidFill>
                            <a:schemeClr val="tx1"/>
                          </a:solidFill>
                          <a:effectLst/>
                          <a:latin typeface="Times New Roman" pitchFamily="18" charset="0"/>
                          <a:cs typeface="Lotus" pitchFamily="2" charset="-78"/>
                        </a:rPr>
                        <a:t>ن</a:t>
                      </a:r>
                      <a:r>
                        <a:rPr kumimoji="0" lang="ar-SA" sz="4000" b="1" i="0" u="none" strike="noStrike" cap="none" normalizeH="0" baseline="0" smtClean="0">
                          <a:ln>
                            <a:noFill/>
                          </a:ln>
                          <a:solidFill>
                            <a:schemeClr val="tx1"/>
                          </a:solidFill>
                          <a:effectLst/>
                          <a:latin typeface="Times New Roman" pitchFamily="18" charset="0"/>
                          <a:cs typeface="Lotus" pitchFamily="2" charset="-78"/>
                        </a:rPr>
                        <a:t>ي</a:t>
                      </a:r>
                      <a:endParaRPr kumimoji="0" lang="en-US" sz="4000" b="1" i="0" u="none" strike="noStrike" cap="none" normalizeH="0" baseline="0" smtClean="0">
                        <a:ln>
                          <a:noFill/>
                        </a:ln>
                        <a:solidFill>
                          <a:schemeClr val="tx1"/>
                        </a:solidFill>
                        <a:effectLst/>
                        <a:latin typeface="Times New Roman" pitchFamily="18" charset="0"/>
                        <a:cs typeface="Lotus" pitchFamily="2" charset="-78"/>
                      </a:endParaRPr>
                    </a:p>
                  </a:txBody>
                  <a:tcPr anchor="ctr" horzOverflow="overflow">
                    <a:lnL cap="flat">
                      <a:noFill/>
                    </a:lnL>
                    <a:lnR>
                      <a:noFill/>
                    </a:lnR>
                    <a:lnT cap="flat">
                      <a:noFill/>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pPr rtl="1"/>
                      <a:endParaRPr lang="fa-IR"/>
                    </a:p>
                  </a:txBody>
                  <a:tcPr/>
                </a:tc>
                <a:tc>
                  <a:txBody>
                    <a:bodyPr/>
                    <a:lstStyle/>
                    <a:p>
                      <a:pPr marL="0" marR="0" lvl="0" indent="0" algn="r" defTabSz="914400" rtl="1" eaLnBrk="1" fontAlgn="base" latinLnBrk="0" hangingPunct="1">
                        <a:lnSpc>
                          <a:spcPct val="100000"/>
                        </a:lnSpc>
                        <a:spcBef>
                          <a:spcPct val="20000"/>
                        </a:spcBef>
                        <a:spcAft>
                          <a:spcPct val="0"/>
                        </a:spcAft>
                        <a:buClrTx/>
                        <a:buSzPct val="85000"/>
                        <a:buFontTx/>
                        <a:buNone/>
                        <a:tabLst/>
                      </a:pPr>
                      <a:endParaRPr kumimoji="0" lang="en-US" sz="40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a:noFill/>
                    </a:lnL>
                    <a:lnR>
                      <a:noFill/>
                    </a:lnR>
                    <a:lnT cap="flat">
                      <a:noFill/>
                    </a:lnT>
                    <a:lnB>
                      <a:noFill/>
                    </a:lnB>
                    <a:lnTlToBr>
                      <a:noFill/>
                    </a:lnTlToBr>
                    <a:lnBlToTr>
                      <a:noFill/>
                    </a:lnBlToTr>
                    <a:noFill/>
                  </a:tcPr>
                </a:tc>
                <a:tc gridSpan="2">
                  <a:txBody>
                    <a:bodyPr/>
                    <a:lstStyle/>
                    <a:p>
                      <a:pPr marL="0" marR="0" lvl="0" indent="0" algn="ctr" defTabSz="914400" rtl="1" eaLnBrk="1" fontAlgn="base" latinLnBrk="0" hangingPunct="1">
                        <a:lnSpc>
                          <a:spcPct val="100000"/>
                        </a:lnSpc>
                        <a:spcBef>
                          <a:spcPct val="0"/>
                        </a:spcBef>
                        <a:spcAft>
                          <a:spcPct val="0"/>
                        </a:spcAft>
                        <a:buClrTx/>
                        <a:buSzPct val="85000"/>
                        <a:buFontTx/>
                        <a:buNone/>
                        <a:tabLst/>
                      </a:pPr>
                      <a:r>
                        <a:rPr kumimoji="0" lang="ar-SA" sz="4000" b="1" i="0" u="none" strike="noStrike" cap="none" normalizeH="0" baseline="0" smtClean="0">
                          <a:ln>
                            <a:noFill/>
                          </a:ln>
                          <a:solidFill>
                            <a:schemeClr val="tx1"/>
                          </a:solidFill>
                          <a:effectLst/>
                          <a:latin typeface="Times New Roman" pitchFamily="18" charset="0"/>
                          <a:cs typeface="Lotus" pitchFamily="2" charset="-78"/>
                        </a:rPr>
                        <a:t>برگشت از فرو</a:t>
                      </a:r>
                      <a:r>
                        <a:rPr kumimoji="0" lang="fa-IR" sz="4000" b="1" i="0" u="none" strike="noStrike" cap="none" normalizeH="0" baseline="0" smtClean="0">
                          <a:ln>
                            <a:noFill/>
                          </a:ln>
                          <a:solidFill>
                            <a:schemeClr val="tx1"/>
                          </a:solidFill>
                          <a:effectLst/>
                          <a:latin typeface="Times New Roman" pitchFamily="18" charset="0"/>
                          <a:cs typeface="Lotus" pitchFamily="2" charset="-78"/>
                        </a:rPr>
                        <a:t>ش</a:t>
                      </a:r>
                      <a:endParaRPr kumimoji="0" lang="en-US" sz="4000" b="1" i="0" u="none" strike="noStrike" cap="none" normalizeH="0" baseline="0" smtClean="0">
                        <a:ln>
                          <a:noFill/>
                        </a:ln>
                        <a:solidFill>
                          <a:schemeClr val="tx1"/>
                        </a:solidFill>
                        <a:effectLst/>
                        <a:latin typeface="Times New Roman" pitchFamily="18" charset="0"/>
                        <a:cs typeface="Lotus" pitchFamily="2" charset="-78"/>
                      </a:endParaRPr>
                    </a:p>
                  </a:txBody>
                  <a:tcPr anchor="ctr" horzOverflow="overflow">
                    <a:lnL>
                      <a:noFill/>
                    </a:lnL>
                    <a:lnR cap="flat">
                      <a:noFill/>
                    </a:lnR>
                    <a:lnT cap="flat">
                      <a:noFill/>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pPr rtl="1"/>
                      <a:endParaRPr lang="fa-IR"/>
                    </a:p>
                  </a:txBody>
                  <a:tcPr/>
                </a:tc>
                <a:extLst>
                  <a:ext uri="{0D108BD9-81ED-4DB2-BD59-A6C34878D82A}">
                    <a16:rowId xmlns:a16="http://schemas.microsoft.com/office/drawing/2014/main" val="10000"/>
                  </a:ext>
                </a:extLst>
              </a:tr>
              <a:tr h="996950">
                <a:tc>
                  <a:txBody>
                    <a:bodyPr/>
                    <a:lstStyle/>
                    <a:p>
                      <a:pPr marL="0" marR="0" lvl="0" indent="0" algn="r" defTabSz="914400" rtl="1" eaLnBrk="1" fontAlgn="base" latinLnBrk="0" hangingPunct="1">
                        <a:lnSpc>
                          <a:spcPct val="100000"/>
                        </a:lnSpc>
                        <a:spcBef>
                          <a:spcPct val="20000"/>
                        </a:spcBef>
                        <a:spcAft>
                          <a:spcPct val="0"/>
                        </a:spcAft>
                        <a:buClrTx/>
                        <a:buSzPct val="85000"/>
                        <a:buFontTx/>
                        <a:buNone/>
                        <a:tabLst/>
                      </a:pPr>
                      <a:endParaRPr kumimoji="0" lang="en-US" sz="40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cap="flat">
                      <a:noFill/>
                    </a:lnL>
                    <a:lnR w="12700" cap="flat" cmpd="sng" algn="ctr">
                      <a:solidFill>
                        <a:srgbClr val="000000"/>
                      </a:solidFill>
                      <a:prstDash val="solid"/>
                      <a:miter lim="800000"/>
                      <a:headEnd type="none" w="med" len="med"/>
                      <a:tailEnd type="none" w="med" len="med"/>
                    </a:lnR>
                    <a:lnT w="12700" cap="flat" cmpd="sng" algn="ctr">
                      <a:solidFill>
                        <a:srgbClr val="000000"/>
                      </a:solidFill>
                      <a:prstDash val="solid"/>
                      <a:round/>
                      <a:headEnd type="none" w="med" len="med"/>
                      <a:tailEnd type="none" w="med" len="med"/>
                    </a:lnT>
                    <a:lnB cap="flat">
                      <a:noFill/>
                    </a:lnB>
                    <a:lnTlToBr>
                      <a:noFill/>
                    </a:lnTlToBr>
                    <a:lnBlToTr>
                      <a:noFill/>
                    </a:lnBlToTr>
                    <a:noFill/>
                  </a:tcPr>
                </a:tc>
                <a:tc>
                  <a:txBody>
                    <a:bodyPr/>
                    <a:lstStyle/>
                    <a:p>
                      <a:pPr marL="0" marR="0" lvl="0" indent="0" algn="ctr" defTabSz="914400" rtl="1" eaLnBrk="1" fontAlgn="base" latinLnBrk="0" hangingPunct="1">
                        <a:lnSpc>
                          <a:spcPct val="100000"/>
                        </a:lnSpc>
                        <a:spcBef>
                          <a:spcPct val="0"/>
                        </a:spcBef>
                        <a:spcAft>
                          <a:spcPct val="0"/>
                        </a:spcAft>
                        <a:buClrTx/>
                        <a:buSzPct val="85000"/>
                        <a:buFontTx/>
                        <a:buNone/>
                        <a:tabLst/>
                      </a:pPr>
                      <a:r>
                        <a:rPr kumimoji="0" lang="ar-SA" sz="4000" b="1" i="0" u="none" strike="noStrike" cap="none" normalizeH="0" baseline="0" smtClean="0">
                          <a:ln>
                            <a:noFill/>
                          </a:ln>
                          <a:solidFill>
                            <a:schemeClr val="tx1"/>
                          </a:solidFill>
                          <a:effectLst/>
                          <a:latin typeface="Times New Roman" pitchFamily="18" charset="0"/>
                          <a:ea typeface="Times New Roman" pitchFamily="18" charset="0"/>
                          <a:cs typeface="Lotus" pitchFamily="2" charset="-78"/>
                        </a:rPr>
                        <a:t>100</a:t>
                      </a:r>
                      <a:endParaRPr kumimoji="0" lang="ar-SA" sz="4000" b="1" i="0" u="none" strike="noStrike" cap="none" normalizeH="0" baseline="0" smtClean="0">
                        <a:ln>
                          <a:noFill/>
                        </a:ln>
                        <a:solidFill>
                          <a:schemeClr val="tx1"/>
                        </a:solidFill>
                        <a:effectLst/>
                        <a:latin typeface="Arial" pitchFamily="34" charset="0"/>
                        <a:ea typeface="Times New Roman" pitchFamily="18" charset="0"/>
                        <a:cs typeface="Lotus" pitchFamily="2" charset="-78"/>
                      </a:endParaRPr>
                    </a:p>
                  </a:txBody>
                  <a:tcPr anchor="ctr" horzOverflow="overflow">
                    <a:lnL w="12700" cap="flat" cmpd="sng" algn="ctr">
                      <a:solidFill>
                        <a:srgbClr val="000000"/>
                      </a:solidFill>
                      <a:prstDash val="solid"/>
                      <a:miter lim="800000"/>
                      <a:headEnd type="none" w="med" len="med"/>
                      <a:tailEnd type="none" w="med" len="med"/>
                    </a:lnL>
                    <a:lnR>
                      <a:noFill/>
                    </a:lnR>
                    <a:lnT w="12700" cap="flat" cmpd="sng" algn="ctr">
                      <a:solidFill>
                        <a:srgbClr val="000000"/>
                      </a:solidFill>
                      <a:prstDash val="solid"/>
                      <a:round/>
                      <a:headEnd type="none" w="med" len="med"/>
                      <a:tailEnd type="none" w="med" len="med"/>
                    </a:lnT>
                    <a:lnB cap="flat">
                      <a:noFill/>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Pct val="85000"/>
                        <a:buFontTx/>
                        <a:buNone/>
                        <a:tabLst/>
                      </a:pPr>
                      <a:endParaRPr kumimoji="0" lang="en-US" sz="40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a:noFill/>
                    </a:lnL>
                    <a:lnR>
                      <a:noFill/>
                    </a:lnR>
                    <a:lnT>
                      <a:noFill/>
                    </a:lnT>
                    <a:lnB cap="flat">
                      <a:noFill/>
                    </a:lnB>
                    <a:lnTlToBr>
                      <a:noFill/>
                    </a:lnTlToBr>
                    <a:lnBlToTr>
                      <a:noFill/>
                    </a:lnBlToTr>
                    <a:noFill/>
                  </a:tcPr>
                </a:tc>
                <a:tc>
                  <a:txBody>
                    <a:bodyPr/>
                    <a:lstStyle/>
                    <a:p>
                      <a:pPr marL="0" marR="0" lvl="0" indent="0" algn="ctr" defTabSz="914400" rtl="1" eaLnBrk="1" fontAlgn="base" latinLnBrk="0" hangingPunct="1">
                        <a:lnSpc>
                          <a:spcPct val="100000"/>
                        </a:lnSpc>
                        <a:spcBef>
                          <a:spcPct val="0"/>
                        </a:spcBef>
                        <a:spcAft>
                          <a:spcPct val="0"/>
                        </a:spcAft>
                        <a:buClrTx/>
                        <a:buSzPct val="85000"/>
                        <a:buFontTx/>
                        <a:buNone/>
                        <a:tabLst/>
                      </a:pPr>
                      <a:r>
                        <a:rPr kumimoji="0" lang="ar-SA" sz="4000" b="1" i="0" u="none" strike="noStrike" cap="none" normalizeH="0" baseline="0" smtClean="0">
                          <a:ln>
                            <a:noFill/>
                          </a:ln>
                          <a:solidFill>
                            <a:schemeClr val="tx1"/>
                          </a:solidFill>
                          <a:effectLst/>
                          <a:latin typeface="Times New Roman" pitchFamily="18" charset="0"/>
                          <a:ea typeface="Times New Roman" pitchFamily="18" charset="0"/>
                          <a:cs typeface="Lotus" pitchFamily="2" charset="-78"/>
                        </a:rPr>
                        <a:t>100</a:t>
                      </a:r>
                      <a:endParaRPr kumimoji="0" lang="ar-SA" sz="4000" b="1" i="0" u="none" strike="noStrike" cap="none" normalizeH="0" baseline="0" smtClean="0">
                        <a:ln>
                          <a:noFill/>
                        </a:ln>
                        <a:solidFill>
                          <a:schemeClr val="tx1"/>
                        </a:solidFill>
                        <a:effectLst/>
                        <a:latin typeface="Arial" pitchFamily="34" charset="0"/>
                        <a:ea typeface="Times New Roman" pitchFamily="18" charset="0"/>
                        <a:cs typeface="Lotus" pitchFamily="2" charset="-78"/>
                      </a:endParaRPr>
                    </a:p>
                  </a:txBody>
                  <a:tcPr anchor="ctr" horzOverflow="overflow">
                    <a:lnL>
                      <a:noFill/>
                    </a:lnL>
                    <a:lnR w="12700" cap="flat" cmpd="sng" algn="ctr">
                      <a:solidFill>
                        <a:srgbClr val="000000"/>
                      </a:solidFill>
                      <a:prstDash val="solid"/>
                      <a:miter lim="800000"/>
                      <a:headEnd type="none" w="med" len="med"/>
                      <a:tailEnd type="none" w="med" len="med"/>
                    </a:lnR>
                    <a:lnT w="12700" cap="flat" cmpd="sng" algn="ctr">
                      <a:solidFill>
                        <a:srgbClr val="000000"/>
                      </a:solidFill>
                      <a:prstDash val="solid"/>
                      <a:round/>
                      <a:headEnd type="none" w="med" len="med"/>
                      <a:tailEnd type="none" w="med" len="med"/>
                    </a:lnT>
                    <a:lnB cap="flat">
                      <a:noFill/>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Pct val="85000"/>
                        <a:buFontTx/>
                        <a:buNone/>
                        <a:tabLst/>
                      </a:pPr>
                      <a:endParaRPr kumimoji="0" lang="en-US" sz="40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rgbClr val="000000"/>
                      </a:solidFill>
                      <a:prstDash val="solid"/>
                      <a:miter lim="800000"/>
                      <a:headEnd type="none" w="med" len="med"/>
                      <a:tailEnd type="none" w="med" len="med"/>
                    </a:lnL>
                    <a:lnR cap="flat">
                      <a:noFill/>
                    </a:lnR>
                    <a:lnT w="12700" cap="flat" cmpd="sng" algn="ctr">
                      <a:solidFill>
                        <a:srgbClr val="000000"/>
                      </a:solidFill>
                      <a:prstDash val="solid"/>
                      <a:round/>
                      <a:headEnd type="none" w="med" len="med"/>
                      <a:tailEnd type="none" w="med" len="med"/>
                    </a:lnT>
                    <a:lnB cap="flat">
                      <a:noFill/>
                    </a:lnB>
                    <a:lnTlToBr>
                      <a:noFill/>
                    </a:lnTlToBr>
                    <a:lnBlToTr>
                      <a:noFill/>
                    </a:lnBlToTr>
                    <a:noFill/>
                  </a:tcPr>
                </a:tc>
                <a:extLst>
                  <a:ext uri="{0D108BD9-81ED-4DB2-BD59-A6C34878D82A}">
                    <a16:rowId xmlns:a16="http://schemas.microsoft.com/office/drawing/2014/main" val="10001"/>
                  </a:ext>
                </a:extLst>
              </a:tr>
            </a:tbl>
          </a:graphicData>
        </a:graphic>
      </p:graphicFrame>
      <p:sp>
        <p:nvSpPr>
          <p:cNvPr id="3" name="Footer Placeholder 2"/>
          <p:cNvSpPr>
            <a:spLocks noGrp="1"/>
          </p:cNvSpPr>
          <p:nvPr>
            <p:ph type="ftr" sz="quarter" idx="11"/>
          </p:nvPr>
        </p:nvSpPr>
        <p:spPr/>
        <p:txBody>
          <a:bodyPr/>
          <a:lstStyle/>
          <a:p>
            <a:endParaRPr kumimoji="0" lang="en-US" dirty="0"/>
          </a:p>
        </p:txBody>
      </p:sp>
    </p:spTree>
  </p:cSld>
  <p:clrMapOvr>
    <a:masterClrMapping/>
  </p:clrMapOvr>
</p:sld>
</file>

<file path=ppt/slides/slide19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71714" name="Rectangle 2"/>
          <p:cNvSpPr>
            <a:spLocks noChangeArrowheads="1"/>
          </p:cNvSpPr>
          <p:nvPr/>
        </p:nvSpPr>
        <p:spPr bwMode="auto">
          <a:xfrm>
            <a:off x="1138238" y="2420938"/>
            <a:ext cx="6888162" cy="762000"/>
          </a:xfrm>
          <a:prstGeom prst="rect">
            <a:avLst/>
          </a:prstGeom>
          <a:noFill/>
          <a:ln w="9525">
            <a:noFill/>
            <a:miter lim="800000"/>
            <a:headEnd/>
            <a:tailEnd/>
          </a:ln>
          <a:effectLst/>
        </p:spPr>
        <p:txBody>
          <a:bodyPr wrap="none" anchor="ctr">
            <a:spAutoFit/>
          </a:bodyPr>
          <a:lstStyle/>
          <a:p>
            <a:pPr algn="justLow" eaLnBrk="1" hangingPunct="1"/>
            <a:r>
              <a:rPr lang="ar-SA" sz="4400">
                <a:cs typeface="Zar" pitchFamily="2" charset="-78"/>
              </a:rPr>
              <a:t>انواع تخفيفات در مؤسسات تجاري</a:t>
            </a:r>
          </a:p>
        </p:txBody>
      </p:sp>
      <p:sp>
        <p:nvSpPr>
          <p:cNvPr id="3" name="Footer Placeholder 2"/>
          <p:cNvSpPr>
            <a:spLocks noGrp="1"/>
          </p:cNvSpPr>
          <p:nvPr>
            <p:ph type="ftr" sz="quarter" idx="11"/>
          </p:nvPr>
        </p:nvSpPr>
        <p:spPr/>
        <p:txBody>
          <a:bodyPr/>
          <a:lstStyle/>
          <a:p>
            <a:endParaRPr kumimoji="0"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09922" name="Rectangle 2"/>
          <p:cNvSpPr>
            <a:spLocks noGrp="1" noChangeArrowheads="1"/>
          </p:cNvSpPr>
          <p:nvPr>
            <p:ph type="ctrTitle"/>
          </p:nvPr>
        </p:nvSpPr>
        <p:spPr>
          <a:xfrm>
            <a:off x="3851275" y="404813"/>
            <a:ext cx="4821238" cy="762000"/>
          </a:xfrm>
          <a:noFill/>
        </p:spPr>
        <p:txBody>
          <a:bodyPr>
            <a:normAutofit/>
          </a:bodyPr>
          <a:lstStyle/>
          <a:p>
            <a:r>
              <a:rPr lang="fa-IR" dirty="0"/>
              <a:t>اصول حسابداري  1 </a:t>
            </a:r>
            <a:endParaRPr lang="en-US" dirty="0"/>
          </a:p>
        </p:txBody>
      </p:sp>
      <p:sp>
        <p:nvSpPr>
          <p:cNvPr id="209923" name="Rectangle 3"/>
          <p:cNvSpPr>
            <a:spLocks noGrp="1" noChangeArrowheads="1"/>
          </p:cNvSpPr>
          <p:nvPr>
            <p:ph type="subTitle" idx="1"/>
          </p:nvPr>
        </p:nvSpPr>
        <p:spPr>
          <a:xfrm>
            <a:off x="250825" y="1785926"/>
            <a:ext cx="8137525" cy="4286280"/>
          </a:xfrm>
        </p:spPr>
        <p:txBody>
          <a:bodyPr>
            <a:normAutofit/>
          </a:bodyPr>
          <a:lstStyle/>
          <a:p>
            <a:pPr algn="r">
              <a:lnSpc>
                <a:spcPct val="80000"/>
              </a:lnSpc>
            </a:pPr>
            <a:r>
              <a:rPr lang="fa-IR" sz="4000" i="1" dirty="0"/>
              <a:t>رشته : </a:t>
            </a:r>
            <a:r>
              <a:rPr lang="fa-IR" sz="3900" i="1" dirty="0"/>
              <a:t>مديريت( بازرگاني ، دولتي و ... )</a:t>
            </a:r>
            <a:r>
              <a:rPr lang="fa-IR" sz="4000" i="1" dirty="0"/>
              <a:t> </a:t>
            </a:r>
          </a:p>
          <a:p>
            <a:pPr algn="r">
              <a:lnSpc>
                <a:spcPct val="80000"/>
              </a:lnSpc>
            </a:pPr>
            <a:r>
              <a:rPr lang="fa-IR" sz="4000" i="1" dirty="0"/>
              <a:t>تعداد واحد : 3 واحد</a:t>
            </a:r>
          </a:p>
          <a:p>
            <a:pPr algn="r">
              <a:lnSpc>
                <a:spcPct val="80000"/>
              </a:lnSpc>
            </a:pPr>
            <a:r>
              <a:rPr lang="fa-IR" sz="4000" i="1" dirty="0"/>
              <a:t>نام منبع : اصول حسابداري 1</a:t>
            </a:r>
          </a:p>
          <a:p>
            <a:pPr algn="r">
              <a:lnSpc>
                <a:spcPct val="80000"/>
              </a:lnSpc>
            </a:pPr>
            <a:r>
              <a:rPr lang="fa-IR" sz="4000" dirty="0"/>
              <a:t>مولف : دکتر ويدا مجتهد زاده</a:t>
            </a:r>
          </a:p>
          <a:p>
            <a:pPr algn="r">
              <a:lnSpc>
                <a:spcPct val="80000"/>
              </a:lnSpc>
            </a:pPr>
            <a:r>
              <a:rPr lang="fa-IR" sz="4000" dirty="0"/>
              <a:t>تهيه کننده : دکتر محمد جواد </a:t>
            </a:r>
            <a:r>
              <a:rPr lang="fa-IR" sz="4000" dirty="0" smtClean="0"/>
              <a:t>حضوري</a:t>
            </a:r>
          </a:p>
          <a:p>
            <a:pPr algn="r">
              <a:lnSpc>
                <a:spcPct val="80000"/>
              </a:lnSpc>
            </a:pPr>
            <a:endParaRPr lang="fa-IR" sz="4000" dirty="0" smtClean="0"/>
          </a:p>
        </p:txBody>
      </p:sp>
      <p:sp>
        <p:nvSpPr>
          <p:cNvPr id="4" name="Footer Placeholder 3"/>
          <p:cNvSpPr>
            <a:spLocks noGrp="1"/>
          </p:cNvSpPr>
          <p:nvPr>
            <p:ph type="ftr" sz="quarter" idx="11"/>
          </p:nvPr>
        </p:nvSpPr>
        <p:spPr/>
        <p:txBody>
          <a:bodyPr/>
          <a:lstStyle/>
          <a:p>
            <a:endParaRPr kumimoji="0" lang="en-US" dirty="0"/>
          </a:p>
        </p:txBody>
      </p:sp>
    </p:spTree>
    <p:extLst>
      <p:ext uri="{BB962C8B-B14F-4D97-AF65-F5344CB8AC3E}">
        <p14:creationId xmlns:p14="http://schemas.microsoft.com/office/powerpoint/2010/main" val="1996241598"/>
      </p:ext>
    </p:extLst>
  </p:cSld>
  <p:clrMapOvr>
    <a:masterClrMapping/>
  </p:clrMapOvr>
  <p:transition>
    <p:blinds dir="vert"/>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43074" name="Rectangle 2"/>
          <p:cNvSpPr>
            <a:spLocks noGrp="1" noChangeArrowheads="1"/>
          </p:cNvSpPr>
          <p:nvPr>
            <p:ph type="title"/>
          </p:nvPr>
        </p:nvSpPr>
        <p:spPr/>
        <p:txBody>
          <a:bodyPr/>
          <a:lstStyle/>
          <a:p>
            <a:pPr algn="ctr"/>
            <a:r>
              <a:rPr lang="fa-IR"/>
              <a:t>اموال چيست ؟</a:t>
            </a:r>
            <a:endParaRPr lang="en-US"/>
          </a:p>
        </p:txBody>
      </p:sp>
      <p:sp>
        <p:nvSpPr>
          <p:cNvPr id="643075" name="Rectangle 3"/>
          <p:cNvSpPr>
            <a:spLocks noChangeArrowheads="1"/>
          </p:cNvSpPr>
          <p:nvPr/>
        </p:nvSpPr>
        <p:spPr bwMode="auto">
          <a:xfrm>
            <a:off x="5791200" y="1733550"/>
            <a:ext cx="2743200" cy="1746250"/>
          </a:xfrm>
          <a:prstGeom prst="rect">
            <a:avLst/>
          </a:prstGeom>
          <a:solidFill>
            <a:srgbClr val="EF9100"/>
          </a:solidFill>
          <a:ln w="12700">
            <a:solidFill>
              <a:srgbClr val="FF0000"/>
            </a:solidFill>
            <a:miter lim="800000"/>
            <a:headEnd/>
            <a:tailEnd/>
          </a:ln>
          <a:effectLst>
            <a:outerShdw dist="107763" dir="2700000" algn="ctr" rotWithShape="0">
              <a:srgbClr val="000000"/>
            </a:outerShdw>
          </a:effectLst>
        </p:spPr>
        <p:txBody>
          <a:bodyPr lIns="90488" tIns="44450" rIns="90488" bIns="44450">
            <a:spAutoFit/>
          </a:bodyPr>
          <a:lstStyle/>
          <a:p>
            <a:pPr algn="ctr" rtl="0"/>
            <a:r>
              <a:rPr lang="fa-IR" sz="3600">
                <a:effectLst>
                  <a:outerShdw blurRad="38100" dist="38100" dir="2700000" algn="tl">
                    <a:srgbClr val="000000"/>
                  </a:outerShdw>
                </a:effectLst>
                <a:cs typeface="Zar" pitchFamily="2" charset="-78"/>
              </a:rPr>
              <a:t>ارزش داشتن :</a:t>
            </a:r>
          </a:p>
          <a:p>
            <a:pPr algn="ctr" rtl="0"/>
            <a:r>
              <a:rPr lang="fa-IR" sz="2400">
                <a:solidFill>
                  <a:srgbClr val="F8F8F8"/>
                </a:solidFill>
                <a:effectLst>
                  <a:outerShdw blurRad="38100" dist="38100" dir="2700000" algn="tl">
                    <a:srgbClr val="000000"/>
                  </a:outerShdw>
                </a:effectLst>
                <a:cs typeface="Zar" pitchFamily="2" charset="-78"/>
              </a:rPr>
              <a:t>افراد  حاضرند براي</a:t>
            </a:r>
          </a:p>
          <a:p>
            <a:pPr algn="ctr" rtl="0"/>
            <a:r>
              <a:rPr lang="fa-IR" sz="2400">
                <a:solidFill>
                  <a:srgbClr val="F8F8F8"/>
                </a:solidFill>
                <a:effectLst>
                  <a:outerShdw blurRad="38100" dist="38100" dir="2700000" algn="tl">
                    <a:srgbClr val="000000"/>
                  </a:outerShdw>
                </a:effectLst>
                <a:cs typeface="Zar" pitchFamily="2" charset="-78"/>
              </a:rPr>
              <a:t>به دست آوردن آنها</a:t>
            </a:r>
          </a:p>
          <a:p>
            <a:pPr algn="ctr" rtl="0"/>
            <a:r>
              <a:rPr lang="fa-IR" sz="2400">
                <a:solidFill>
                  <a:srgbClr val="F8F8F8"/>
                </a:solidFill>
                <a:effectLst>
                  <a:outerShdw blurRad="38100" dist="38100" dir="2700000" algn="tl">
                    <a:srgbClr val="000000"/>
                  </a:outerShdw>
                </a:effectLst>
                <a:cs typeface="Zar" pitchFamily="2" charset="-78"/>
              </a:rPr>
              <a:t>پول پرداخت کنند</a:t>
            </a:r>
            <a:endParaRPr lang="en-US" sz="2400">
              <a:solidFill>
                <a:srgbClr val="F8F8F8"/>
              </a:solidFill>
              <a:effectLst>
                <a:outerShdw blurRad="38100" dist="38100" dir="2700000" algn="tl">
                  <a:srgbClr val="000000"/>
                </a:outerShdw>
              </a:effectLst>
              <a:cs typeface="Zar" pitchFamily="2" charset="-78"/>
            </a:endParaRPr>
          </a:p>
        </p:txBody>
      </p:sp>
      <p:cxnSp>
        <p:nvCxnSpPr>
          <p:cNvPr id="643076" name="AutoShape 4"/>
          <p:cNvCxnSpPr>
            <a:cxnSpLocks noChangeShapeType="1"/>
            <a:stCxn id="643079" idx="3"/>
          </p:cNvCxnSpPr>
          <p:nvPr/>
        </p:nvCxnSpPr>
        <p:spPr bwMode="auto">
          <a:xfrm>
            <a:off x="2819400" y="2244725"/>
            <a:ext cx="3068638" cy="106363"/>
          </a:xfrm>
          <a:prstGeom prst="straightConnector1">
            <a:avLst/>
          </a:prstGeom>
          <a:noFill/>
          <a:ln w="57150">
            <a:solidFill>
              <a:schemeClr val="bg2"/>
            </a:solidFill>
            <a:round/>
            <a:headEnd/>
            <a:tailEnd type="triangle" w="med" len="med"/>
          </a:ln>
          <a:effectLst/>
        </p:spPr>
      </p:cxnSp>
      <p:sp>
        <p:nvSpPr>
          <p:cNvPr id="643077" name="Rectangle 5"/>
          <p:cNvSpPr>
            <a:spLocks noChangeArrowheads="1"/>
          </p:cNvSpPr>
          <p:nvPr/>
        </p:nvSpPr>
        <p:spPr bwMode="auto">
          <a:xfrm>
            <a:off x="381000" y="4457700"/>
            <a:ext cx="3543300" cy="1382713"/>
          </a:xfrm>
          <a:prstGeom prst="rect">
            <a:avLst/>
          </a:prstGeom>
          <a:solidFill>
            <a:srgbClr val="EF9100"/>
          </a:solidFill>
          <a:ln w="12700">
            <a:solidFill>
              <a:srgbClr val="000000"/>
            </a:solidFill>
            <a:miter lim="800000"/>
            <a:headEnd/>
            <a:tailEnd/>
          </a:ln>
          <a:effectLst>
            <a:outerShdw dist="107763" dir="2700000" algn="ctr" rotWithShape="0">
              <a:srgbClr val="000000"/>
            </a:outerShdw>
          </a:effectLst>
        </p:spPr>
        <p:txBody>
          <a:bodyPr lIns="90488" tIns="44450" rIns="90488" bIns="44450">
            <a:spAutoFit/>
          </a:bodyPr>
          <a:lstStyle/>
          <a:p>
            <a:pPr algn="ctr" rtl="0"/>
            <a:r>
              <a:rPr lang="fa-IR" sz="2800">
                <a:effectLst>
                  <a:outerShdw blurRad="38100" dist="38100" dir="2700000" algn="tl">
                    <a:srgbClr val="000000"/>
                  </a:outerShdw>
                </a:effectLst>
                <a:cs typeface="Zar" pitchFamily="2" charset="-78"/>
              </a:rPr>
              <a:t>امکان تملک داشتن :</a:t>
            </a:r>
          </a:p>
          <a:p>
            <a:pPr algn="ctr" rtl="0"/>
            <a:r>
              <a:rPr lang="fa-IR" sz="2800">
                <a:solidFill>
                  <a:srgbClr val="F8F8F8"/>
                </a:solidFill>
                <a:effectLst>
                  <a:outerShdw blurRad="38100" dist="38100" dir="2700000" algn="tl">
                    <a:srgbClr val="000000"/>
                  </a:outerShdw>
                </a:effectLst>
                <a:cs typeface="Zar" pitchFamily="2" charset="-78"/>
              </a:rPr>
              <a:t>شرايط تصاحب آن براي انسانها وجود دارد </a:t>
            </a:r>
            <a:endParaRPr lang="en-US" sz="2800">
              <a:solidFill>
                <a:srgbClr val="F8F8F8"/>
              </a:solidFill>
              <a:effectLst>
                <a:outerShdw blurRad="38100" dist="38100" dir="2700000" algn="tl">
                  <a:srgbClr val="000000"/>
                </a:outerShdw>
              </a:effectLst>
              <a:cs typeface="Zar" pitchFamily="2" charset="-78"/>
            </a:endParaRPr>
          </a:p>
        </p:txBody>
      </p:sp>
      <p:cxnSp>
        <p:nvCxnSpPr>
          <p:cNvPr id="643078" name="AutoShape 6"/>
          <p:cNvCxnSpPr>
            <a:cxnSpLocks noChangeShapeType="1"/>
          </p:cNvCxnSpPr>
          <p:nvPr/>
        </p:nvCxnSpPr>
        <p:spPr bwMode="auto">
          <a:xfrm>
            <a:off x="1374775" y="2689225"/>
            <a:ext cx="511175" cy="1749425"/>
          </a:xfrm>
          <a:prstGeom prst="straightConnector1">
            <a:avLst/>
          </a:prstGeom>
          <a:noFill/>
          <a:ln w="57150">
            <a:solidFill>
              <a:schemeClr val="bg2"/>
            </a:solidFill>
            <a:round/>
            <a:headEnd/>
            <a:tailEnd type="triangle" w="med" len="med"/>
          </a:ln>
          <a:effectLst/>
        </p:spPr>
      </p:cxnSp>
      <p:sp>
        <p:nvSpPr>
          <p:cNvPr id="643079" name="Rectangle 7"/>
          <p:cNvSpPr>
            <a:spLocks noChangeArrowheads="1"/>
          </p:cNvSpPr>
          <p:nvPr/>
        </p:nvSpPr>
        <p:spPr bwMode="auto">
          <a:xfrm>
            <a:off x="685800" y="1736725"/>
            <a:ext cx="2133600" cy="1014413"/>
          </a:xfrm>
          <a:prstGeom prst="rect">
            <a:avLst/>
          </a:prstGeom>
          <a:solidFill>
            <a:srgbClr val="EF9100"/>
          </a:solidFill>
          <a:ln w="12700">
            <a:solidFill>
              <a:srgbClr val="000000"/>
            </a:solidFill>
            <a:miter lim="800000"/>
            <a:headEnd/>
            <a:tailEnd/>
          </a:ln>
          <a:effectLst>
            <a:outerShdw dist="107763" dir="2700000" algn="ctr" rotWithShape="0">
              <a:srgbClr val="000000"/>
            </a:outerShdw>
          </a:effectLst>
        </p:spPr>
        <p:txBody>
          <a:bodyPr lIns="90488" tIns="44450" rIns="90488" bIns="44450">
            <a:spAutoFit/>
          </a:bodyPr>
          <a:lstStyle/>
          <a:p>
            <a:pPr algn="ctr" rtl="0">
              <a:spcBef>
                <a:spcPct val="50000"/>
              </a:spcBef>
            </a:pPr>
            <a:r>
              <a:rPr lang="fa-IR" sz="2400">
                <a:solidFill>
                  <a:srgbClr val="F8F8F8"/>
                </a:solidFill>
                <a:effectLst>
                  <a:outerShdw blurRad="38100" dist="38100" dir="2700000" algn="tl">
                    <a:srgbClr val="000000"/>
                  </a:outerShdw>
                </a:effectLst>
                <a:cs typeface="Zar" pitchFamily="2" charset="-78"/>
              </a:rPr>
              <a:t>دو خصيصه ذاتي</a:t>
            </a:r>
          </a:p>
          <a:p>
            <a:pPr algn="ctr" rtl="0">
              <a:spcBef>
                <a:spcPct val="50000"/>
              </a:spcBef>
            </a:pPr>
            <a:r>
              <a:rPr lang="fa-IR" sz="2400">
                <a:solidFill>
                  <a:srgbClr val="F8F8F8"/>
                </a:solidFill>
                <a:effectLst>
                  <a:outerShdw blurRad="38100" dist="38100" dir="2700000" algn="tl">
                    <a:srgbClr val="000000"/>
                  </a:outerShdw>
                </a:effectLst>
                <a:cs typeface="Zar" pitchFamily="2" charset="-78"/>
              </a:rPr>
              <a:t>اموال</a:t>
            </a:r>
            <a:endParaRPr lang="en-US" sz="2400">
              <a:solidFill>
                <a:srgbClr val="F8F8F8"/>
              </a:solidFill>
              <a:effectLst>
                <a:outerShdw blurRad="38100" dist="38100" dir="2700000" algn="tl">
                  <a:srgbClr val="000000"/>
                </a:outerShdw>
              </a:effectLst>
              <a:cs typeface="Zar" pitchFamily="2" charset="-78"/>
            </a:endParaRPr>
          </a:p>
        </p:txBody>
      </p:sp>
      <p:graphicFrame>
        <p:nvGraphicFramePr>
          <p:cNvPr id="643080" name="Object 8"/>
          <p:cNvGraphicFramePr>
            <a:graphicFrameLocks noChangeAspect="1"/>
          </p:cNvGraphicFramePr>
          <p:nvPr/>
        </p:nvGraphicFramePr>
        <p:xfrm>
          <a:off x="5940425" y="3644900"/>
          <a:ext cx="2655888" cy="2803525"/>
        </p:xfrm>
        <a:graphic>
          <a:graphicData uri="http://schemas.openxmlformats.org/presentationml/2006/ole">
            <mc:AlternateContent xmlns:mc="http://schemas.openxmlformats.org/markup-compatibility/2006">
              <mc:Choice xmlns:v="urn:schemas-microsoft-com:vml" Requires="v">
                <p:oleObj spid="_x0000_s643090" name="Clip" r:id="rId3" imgW="1574280" imgH="1661400" progId="">
                  <p:embed/>
                </p:oleObj>
              </mc:Choice>
              <mc:Fallback>
                <p:oleObj name="Clip" r:id="rId3" imgW="1574280" imgH="1661400" progId="">
                  <p:embed/>
                  <p:pic>
                    <p:nvPicPr>
                      <p:cNvPr id="0" name="Picture 8"/>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940425" y="3644900"/>
                        <a:ext cx="2655888" cy="28035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9" name="Footer Placeholder 8"/>
          <p:cNvSpPr>
            <a:spLocks noGrp="1"/>
          </p:cNvSpPr>
          <p:nvPr>
            <p:ph type="ftr" sz="quarter" idx="11"/>
          </p:nvPr>
        </p:nvSpPr>
        <p:spPr/>
        <p:txBody>
          <a:bodyPr/>
          <a:lstStyle/>
          <a:p>
            <a:endParaRPr kumimoji="0" lang="en-US" dirty="0"/>
          </a:p>
        </p:txBody>
      </p:sp>
    </p:spTree>
  </p:cSld>
  <p:clrMapOvr>
    <a:masterClrMapping/>
  </p:clrMapOvr>
  <p:transition>
    <p:zoom/>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643076"/>
                                        </p:tgtEl>
                                        <p:attrNameLst>
                                          <p:attrName>style.visibility</p:attrName>
                                        </p:attrNameLst>
                                      </p:cBhvr>
                                      <p:to>
                                        <p:strVal val="visible"/>
                                      </p:to>
                                    </p:set>
                                    <p:animEffect transition="in" filter="wipe(left)">
                                      <p:cBhvr>
                                        <p:cTn id="7" dur="500"/>
                                        <p:tgtEl>
                                          <p:spTgt spid="643076"/>
                                        </p:tgtEl>
                                      </p:cBhvr>
                                    </p:animEffect>
                                  </p:childTnLst>
                                </p:cTn>
                              </p:par>
                            </p:childTnLst>
                          </p:cTn>
                        </p:par>
                        <p:par>
                          <p:cTn id="8" fill="hold">
                            <p:stCondLst>
                              <p:cond delay="500"/>
                            </p:stCondLst>
                            <p:childTnLst>
                              <p:par>
                                <p:cTn id="9" presetID="2" presetClass="entr" presetSubtype="2" fill="hold" grpId="0" nodeType="afterEffect">
                                  <p:stCondLst>
                                    <p:cond delay="0"/>
                                  </p:stCondLst>
                                  <p:childTnLst>
                                    <p:set>
                                      <p:cBhvr>
                                        <p:cTn id="10" dur="1" fill="hold">
                                          <p:stCondLst>
                                            <p:cond delay="0"/>
                                          </p:stCondLst>
                                        </p:cTn>
                                        <p:tgtEl>
                                          <p:spTgt spid="643075"/>
                                        </p:tgtEl>
                                        <p:attrNameLst>
                                          <p:attrName>style.visibility</p:attrName>
                                        </p:attrNameLst>
                                      </p:cBhvr>
                                      <p:to>
                                        <p:strVal val="visible"/>
                                      </p:to>
                                    </p:set>
                                    <p:anim calcmode="lin" valueType="num">
                                      <p:cBhvr additive="base">
                                        <p:cTn id="11" dur="500" fill="hold"/>
                                        <p:tgtEl>
                                          <p:spTgt spid="643075"/>
                                        </p:tgtEl>
                                        <p:attrNameLst>
                                          <p:attrName>ppt_x</p:attrName>
                                        </p:attrNameLst>
                                      </p:cBhvr>
                                      <p:tavLst>
                                        <p:tav tm="0">
                                          <p:val>
                                            <p:strVal val="1+#ppt_w/2"/>
                                          </p:val>
                                        </p:tav>
                                        <p:tav tm="100000">
                                          <p:val>
                                            <p:strVal val="#ppt_x"/>
                                          </p:val>
                                        </p:tav>
                                      </p:tavLst>
                                    </p:anim>
                                    <p:anim calcmode="lin" valueType="num">
                                      <p:cBhvr additive="base">
                                        <p:cTn id="12" dur="500" fill="hold"/>
                                        <p:tgtEl>
                                          <p:spTgt spid="643075"/>
                                        </p:tgtEl>
                                        <p:attrNameLst>
                                          <p:attrName>ppt_y</p:attrName>
                                        </p:attrNameLst>
                                      </p:cBhvr>
                                      <p:tavLst>
                                        <p:tav tm="0">
                                          <p:val>
                                            <p:strVal val="#ppt_y"/>
                                          </p:val>
                                        </p:tav>
                                        <p:tav tm="100000">
                                          <p:val>
                                            <p:strVal val="#ppt_y"/>
                                          </p:val>
                                        </p:tav>
                                      </p:tavLst>
                                    </p:anim>
                                  </p:childTnLst>
                                </p:cTn>
                              </p:par>
                            </p:childTnLst>
                          </p:cTn>
                        </p:par>
                        <p:par>
                          <p:cTn id="13" fill="hold">
                            <p:stCondLst>
                              <p:cond delay="1000"/>
                            </p:stCondLst>
                            <p:childTnLst>
                              <p:par>
                                <p:cTn id="14" presetID="22" presetClass="entr" presetSubtype="1" fill="hold" nodeType="afterEffect">
                                  <p:stCondLst>
                                    <p:cond delay="0"/>
                                  </p:stCondLst>
                                  <p:childTnLst>
                                    <p:set>
                                      <p:cBhvr>
                                        <p:cTn id="15" dur="1" fill="hold">
                                          <p:stCondLst>
                                            <p:cond delay="0"/>
                                          </p:stCondLst>
                                        </p:cTn>
                                        <p:tgtEl>
                                          <p:spTgt spid="643078"/>
                                        </p:tgtEl>
                                        <p:attrNameLst>
                                          <p:attrName>style.visibility</p:attrName>
                                        </p:attrNameLst>
                                      </p:cBhvr>
                                      <p:to>
                                        <p:strVal val="visible"/>
                                      </p:to>
                                    </p:set>
                                    <p:animEffect transition="in" filter="wipe(up)">
                                      <p:cBhvr>
                                        <p:cTn id="16" dur="500"/>
                                        <p:tgtEl>
                                          <p:spTgt spid="643078"/>
                                        </p:tgtEl>
                                      </p:cBhvr>
                                    </p:animEffect>
                                  </p:childTnLst>
                                </p:cTn>
                              </p:par>
                            </p:childTnLst>
                          </p:cTn>
                        </p:par>
                        <p:par>
                          <p:cTn id="17" fill="hold">
                            <p:stCondLst>
                              <p:cond delay="1500"/>
                            </p:stCondLst>
                            <p:childTnLst>
                              <p:par>
                                <p:cTn id="18" presetID="12" presetClass="entr" presetSubtype="1" fill="hold" grpId="0" nodeType="afterEffect">
                                  <p:stCondLst>
                                    <p:cond delay="0"/>
                                  </p:stCondLst>
                                  <p:childTnLst>
                                    <p:set>
                                      <p:cBhvr>
                                        <p:cTn id="19" dur="1" fill="hold">
                                          <p:stCondLst>
                                            <p:cond delay="0"/>
                                          </p:stCondLst>
                                        </p:cTn>
                                        <p:tgtEl>
                                          <p:spTgt spid="643077"/>
                                        </p:tgtEl>
                                        <p:attrNameLst>
                                          <p:attrName>style.visibility</p:attrName>
                                        </p:attrNameLst>
                                      </p:cBhvr>
                                      <p:to>
                                        <p:strVal val="visible"/>
                                      </p:to>
                                    </p:set>
                                    <p:animEffect transition="in" filter="slide(fromTop)">
                                      <p:cBhvr>
                                        <p:cTn id="20" dur="500"/>
                                        <p:tgtEl>
                                          <p:spTgt spid="64307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43075" grpId="0" animBg="1" autoUpdateAnimBg="0"/>
      <p:bldP spid="643077" grpId="0" animBg="1" autoUpdateAnimBg="0"/>
    </p:bldLst>
  </p:timing>
</p:sld>
</file>

<file path=ppt/slides/slide20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72738" name="Rectangle 2"/>
          <p:cNvSpPr>
            <a:spLocks noChangeArrowheads="1"/>
          </p:cNvSpPr>
          <p:nvPr/>
        </p:nvSpPr>
        <p:spPr bwMode="auto">
          <a:xfrm>
            <a:off x="536575" y="1989138"/>
            <a:ext cx="7858125" cy="3019425"/>
          </a:xfrm>
          <a:prstGeom prst="rect">
            <a:avLst/>
          </a:prstGeom>
          <a:noFill/>
          <a:ln w="9525">
            <a:noFill/>
            <a:miter lim="800000"/>
            <a:headEnd/>
            <a:tailEnd/>
          </a:ln>
          <a:effectLst/>
        </p:spPr>
        <p:txBody>
          <a:bodyPr wrap="none" anchor="ctr">
            <a:spAutoFit/>
          </a:bodyPr>
          <a:lstStyle/>
          <a:p>
            <a:pPr indent="252413" eaLnBrk="1" hangingPunct="1"/>
            <a:r>
              <a:rPr lang="ar-SA">
                <a:cs typeface="Zar" pitchFamily="2" charset="-78"/>
              </a:rPr>
              <a:t>1- تخفيفات تجاري</a:t>
            </a:r>
            <a:endParaRPr lang="en-US">
              <a:cs typeface="Zar" pitchFamily="2" charset="-78"/>
            </a:endParaRPr>
          </a:p>
          <a:p>
            <a:pPr indent="252413" eaLnBrk="1" hangingPunct="1"/>
            <a:r>
              <a:rPr lang="ar-SA">
                <a:cs typeface="Zar" pitchFamily="2" charset="-78"/>
              </a:rPr>
              <a:t>2- تخفيفات بر اساس توافق طرفين</a:t>
            </a:r>
            <a:endParaRPr lang="en-US">
              <a:cs typeface="Zar" pitchFamily="2" charset="-78"/>
            </a:endParaRPr>
          </a:p>
          <a:p>
            <a:pPr indent="252413" eaLnBrk="1" hangingPunct="1"/>
            <a:r>
              <a:rPr lang="ar-SA">
                <a:cs typeface="Zar" pitchFamily="2" charset="-78"/>
              </a:rPr>
              <a:t>3- تخفيفات به دليل عيب و نقص</a:t>
            </a:r>
            <a:endParaRPr lang="en-US">
              <a:cs typeface="Zar" pitchFamily="2" charset="-78"/>
            </a:endParaRPr>
          </a:p>
          <a:p>
            <a:pPr indent="252413" eaLnBrk="1" hangingPunct="1"/>
            <a:r>
              <a:rPr lang="ar-SA">
                <a:cs typeface="Zar" pitchFamily="2" charset="-78"/>
              </a:rPr>
              <a:t>4- تخفيفات نقدي خريد / فروش</a:t>
            </a:r>
          </a:p>
        </p:txBody>
      </p:sp>
      <p:sp>
        <p:nvSpPr>
          <p:cNvPr id="3" name="Footer Placeholder 2"/>
          <p:cNvSpPr>
            <a:spLocks noGrp="1"/>
          </p:cNvSpPr>
          <p:nvPr>
            <p:ph type="ftr" sz="quarter" idx="11"/>
          </p:nvPr>
        </p:nvSpPr>
        <p:spPr/>
        <p:txBody>
          <a:bodyPr/>
          <a:lstStyle/>
          <a:p>
            <a:endParaRPr kumimoji="0" lang="en-US" dirty="0"/>
          </a:p>
        </p:txBody>
      </p:sp>
    </p:spTree>
  </p:cSld>
  <p:clrMapOvr>
    <a:masterClrMapping/>
  </p:clrMapOvr>
</p:sld>
</file>

<file path=ppt/slides/slide20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73762" name="Rectangle 2"/>
          <p:cNvSpPr>
            <a:spLocks noChangeArrowheads="1"/>
          </p:cNvSpPr>
          <p:nvPr/>
        </p:nvSpPr>
        <p:spPr bwMode="auto">
          <a:xfrm>
            <a:off x="250825" y="2454275"/>
            <a:ext cx="8358188" cy="1949450"/>
          </a:xfrm>
          <a:prstGeom prst="rect">
            <a:avLst/>
          </a:prstGeom>
          <a:noFill/>
          <a:ln w="9525">
            <a:noFill/>
            <a:miter lim="800000"/>
            <a:headEnd/>
            <a:tailEnd/>
          </a:ln>
          <a:effectLst/>
        </p:spPr>
        <p:txBody>
          <a:bodyPr lIns="0" tIns="0" rIns="0" bIns="0" anchor="ctr">
            <a:spAutoFit/>
          </a:bodyPr>
          <a:lstStyle/>
          <a:p>
            <a:pPr eaLnBrk="1" hangingPunct="1">
              <a:tabLst>
                <a:tab pos="709613" algn="l"/>
              </a:tabLst>
            </a:pPr>
            <a:r>
              <a:rPr lang="ar-SA" sz="3200">
                <a:cs typeface="Zar" pitchFamily="2" charset="-78"/>
              </a:rPr>
              <a:t>- به مناسبت خاصي اجناس فروشگاه با تخفيف فروخته شود.</a:t>
            </a:r>
            <a:endParaRPr lang="en-US" sz="3200">
              <a:cs typeface="Zar" pitchFamily="2" charset="-78"/>
            </a:endParaRPr>
          </a:p>
          <a:p>
            <a:pPr eaLnBrk="1" hangingPunct="1">
              <a:tabLst>
                <a:tab pos="709613" algn="l"/>
              </a:tabLst>
            </a:pPr>
            <a:r>
              <a:rPr lang="ar-SA" sz="3200">
                <a:cs typeface="Zar" pitchFamily="2" charset="-78"/>
              </a:rPr>
              <a:t>- يا خريد</a:t>
            </a:r>
            <a:r>
              <a:rPr lang="fa-IR" sz="3200">
                <a:cs typeface="Zar" pitchFamily="2" charset="-78"/>
              </a:rPr>
              <a:t>ه</a:t>
            </a:r>
            <a:r>
              <a:rPr lang="ar-SA" sz="3200">
                <a:cs typeface="Zar" pitchFamily="2" charset="-78"/>
              </a:rPr>
              <a:t>اي بالاتر از حد معيني مشمول تخفيف خاصي باشد.</a:t>
            </a:r>
            <a:endParaRPr lang="en-US" sz="3200">
              <a:cs typeface="Zar" pitchFamily="2" charset="-78"/>
            </a:endParaRPr>
          </a:p>
          <a:p>
            <a:pPr eaLnBrk="1" hangingPunct="1">
              <a:buFont typeface="Wingdings" pitchFamily="2" charset="2"/>
              <a:buChar char="v"/>
              <a:tabLst>
                <a:tab pos="709613" algn="l"/>
              </a:tabLst>
            </a:pPr>
            <a:r>
              <a:rPr lang="ar-SA" sz="3200">
                <a:cs typeface="Zar" pitchFamily="2" charset="-78"/>
              </a:rPr>
              <a:t>تخفيفات تجاري در دفاتر ثبت نمي</a:t>
            </a:r>
            <a:r>
              <a:rPr lang="ar-SA" sz="3200">
                <a:cs typeface="Arial" pitchFamily="34" charset="0"/>
              </a:rPr>
              <a:t>‌</a:t>
            </a:r>
            <a:r>
              <a:rPr lang="ar-SA" sz="3200">
                <a:cs typeface="Zar" pitchFamily="2" charset="-78"/>
              </a:rPr>
              <a:t>گردد.</a:t>
            </a:r>
          </a:p>
        </p:txBody>
      </p:sp>
      <p:sp>
        <p:nvSpPr>
          <p:cNvPr id="373763" name="Rectangle 3"/>
          <p:cNvSpPr>
            <a:spLocks noChangeArrowheads="1"/>
          </p:cNvSpPr>
          <p:nvPr/>
        </p:nvSpPr>
        <p:spPr bwMode="auto">
          <a:xfrm>
            <a:off x="5580063" y="479425"/>
            <a:ext cx="3298825" cy="641350"/>
          </a:xfrm>
          <a:prstGeom prst="rect">
            <a:avLst/>
          </a:prstGeom>
          <a:noFill/>
          <a:ln w="9525">
            <a:noFill/>
            <a:miter lim="800000"/>
            <a:headEnd/>
            <a:tailEnd/>
          </a:ln>
          <a:effectLst/>
        </p:spPr>
        <p:txBody>
          <a:bodyPr wrap="none">
            <a:spAutoFit/>
          </a:bodyPr>
          <a:lstStyle/>
          <a:p>
            <a:pPr algn="l" eaLnBrk="1" hangingPunct="1"/>
            <a:r>
              <a:rPr lang="ar-SA" sz="3600">
                <a:cs typeface="Zar" pitchFamily="2" charset="-78"/>
              </a:rPr>
              <a:t>1- تخفيفات تجاري</a:t>
            </a:r>
            <a:endParaRPr lang="en-US" sz="3600">
              <a:cs typeface="Zar" pitchFamily="2" charset="-78"/>
            </a:endParaRPr>
          </a:p>
        </p:txBody>
      </p:sp>
      <p:sp>
        <p:nvSpPr>
          <p:cNvPr id="4" name="Footer Placeholder 3"/>
          <p:cNvSpPr>
            <a:spLocks noGrp="1"/>
          </p:cNvSpPr>
          <p:nvPr>
            <p:ph type="ftr" sz="quarter" idx="11"/>
          </p:nvPr>
        </p:nvSpPr>
        <p:spPr/>
        <p:txBody>
          <a:bodyPr/>
          <a:lstStyle/>
          <a:p>
            <a:endParaRPr kumimoji="0" lang="en-US" dirty="0"/>
          </a:p>
        </p:txBody>
      </p:sp>
    </p:spTree>
  </p:cSld>
  <p:clrMapOvr>
    <a:masterClrMapping/>
  </p:clrMapOvr>
</p:sld>
</file>

<file path=ppt/slides/slide20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74786" name="Rectangle 2"/>
          <p:cNvSpPr>
            <a:spLocks noChangeArrowheads="1"/>
          </p:cNvSpPr>
          <p:nvPr/>
        </p:nvSpPr>
        <p:spPr bwMode="auto">
          <a:xfrm>
            <a:off x="1149350" y="2333625"/>
            <a:ext cx="6850063" cy="2193925"/>
          </a:xfrm>
          <a:prstGeom prst="rect">
            <a:avLst/>
          </a:prstGeom>
          <a:noFill/>
          <a:ln w="9525">
            <a:noFill/>
            <a:miter lim="800000"/>
            <a:headEnd/>
            <a:tailEnd/>
          </a:ln>
          <a:effectLst/>
        </p:spPr>
        <p:txBody>
          <a:bodyPr wrap="none" lIns="0" tIns="0" rIns="0" bIns="0" anchor="ctr">
            <a:spAutoFit/>
          </a:bodyPr>
          <a:lstStyle/>
          <a:p>
            <a:pPr indent="252413" algn="ctr" eaLnBrk="1" hangingPunct="1"/>
            <a:r>
              <a:rPr lang="ar-SA" sz="7200" b="0">
                <a:cs typeface="Zar" pitchFamily="2" charset="-78"/>
              </a:rPr>
              <a:t>چانه</a:t>
            </a:r>
            <a:r>
              <a:rPr lang="ar-SA" sz="7200" b="0">
                <a:cs typeface="Arial" pitchFamily="34" charset="0"/>
              </a:rPr>
              <a:t>‌</a:t>
            </a:r>
            <a:r>
              <a:rPr lang="ar-SA" sz="7200" b="0">
                <a:cs typeface="Zar" pitchFamily="2" charset="-78"/>
              </a:rPr>
              <a:t>زني</a:t>
            </a:r>
            <a:endParaRPr lang="en-US" sz="7200" b="0">
              <a:cs typeface="Zar" pitchFamily="2" charset="-78"/>
            </a:endParaRPr>
          </a:p>
          <a:p>
            <a:pPr indent="252413" algn="ctr" eaLnBrk="1" hangingPunct="1"/>
            <a:r>
              <a:rPr lang="ar-SA" sz="7200" b="0">
                <a:cs typeface="Zar" pitchFamily="2" charset="-78"/>
              </a:rPr>
              <a:t>در دفاتر ثبت نمي</a:t>
            </a:r>
            <a:r>
              <a:rPr lang="ar-SA" sz="7200" b="0">
                <a:cs typeface="Arial" pitchFamily="34" charset="0"/>
              </a:rPr>
              <a:t>‌</a:t>
            </a:r>
            <a:r>
              <a:rPr lang="ar-SA" sz="7200" b="0">
                <a:cs typeface="Zar" pitchFamily="2" charset="-78"/>
              </a:rPr>
              <a:t>گردند.</a:t>
            </a:r>
          </a:p>
        </p:txBody>
      </p:sp>
      <p:sp>
        <p:nvSpPr>
          <p:cNvPr id="374787" name="Rectangle 3"/>
          <p:cNvSpPr>
            <a:spLocks noChangeArrowheads="1"/>
          </p:cNvSpPr>
          <p:nvPr/>
        </p:nvSpPr>
        <p:spPr bwMode="auto">
          <a:xfrm>
            <a:off x="3779838" y="547688"/>
            <a:ext cx="5132387" cy="579437"/>
          </a:xfrm>
          <a:prstGeom prst="rect">
            <a:avLst/>
          </a:prstGeom>
          <a:noFill/>
          <a:ln w="9525">
            <a:noFill/>
            <a:miter lim="800000"/>
            <a:headEnd/>
            <a:tailEnd/>
          </a:ln>
          <a:effectLst/>
        </p:spPr>
        <p:txBody>
          <a:bodyPr wrap="none">
            <a:spAutoFit/>
          </a:bodyPr>
          <a:lstStyle/>
          <a:p>
            <a:pPr algn="l" rtl="0"/>
            <a:r>
              <a:rPr lang="ar-SA" sz="3200">
                <a:cs typeface="Zar" pitchFamily="2" charset="-78"/>
              </a:rPr>
              <a:t>2- تخفيفات بر اساس توافق طرفين</a:t>
            </a:r>
            <a:endParaRPr lang="en-US" sz="3200">
              <a:cs typeface="Zar" pitchFamily="2" charset="-78"/>
            </a:endParaRPr>
          </a:p>
        </p:txBody>
      </p:sp>
      <p:sp>
        <p:nvSpPr>
          <p:cNvPr id="4" name="Footer Placeholder 3"/>
          <p:cNvSpPr>
            <a:spLocks noGrp="1"/>
          </p:cNvSpPr>
          <p:nvPr>
            <p:ph type="ftr" sz="quarter" idx="11"/>
          </p:nvPr>
        </p:nvSpPr>
        <p:spPr/>
        <p:txBody>
          <a:bodyPr/>
          <a:lstStyle/>
          <a:p>
            <a:endParaRPr kumimoji="0" lang="en-US" dirty="0"/>
          </a:p>
        </p:txBody>
      </p:sp>
    </p:spTree>
  </p:cSld>
  <p:clrMapOvr>
    <a:masterClrMapping/>
  </p:clrMapOvr>
</p:sld>
</file>

<file path=ppt/slides/slide20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75810" name="Rectangle 2"/>
          <p:cNvSpPr>
            <a:spLocks noChangeArrowheads="1"/>
          </p:cNvSpPr>
          <p:nvPr/>
        </p:nvSpPr>
        <p:spPr bwMode="auto">
          <a:xfrm>
            <a:off x="436563" y="2574925"/>
            <a:ext cx="8274050" cy="1708150"/>
          </a:xfrm>
          <a:prstGeom prst="rect">
            <a:avLst/>
          </a:prstGeom>
          <a:noFill/>
          <a:ln w="9525">
            <a:noFill/>
            <a:miter lim="800000"/>
            <a:headEnd/>
            <a:tailEnd/>
          </a:ln>
          <a:effectLst/>
        </p:spPr>
        <p:txBody>
          <a:bodyPr lIns="0" tIns="0" rIns="0" bIns="0" anchor="ctr">
            <a:spAutoFit/>
          </a:bodyPr>
          <a:lstStyle/>
          <a:p>
            <a:pPr indent="252413" algn="just" eaLnBrk="1" hangingPunct="1">
              <a:tabLst>
                <a:tab pos="709613" algn="l"/>
              </a:tabLst>
            </a:pPr>
            <a:r>
              <a:rPr lang="ar-SA" sz="2800">
                <a:cs typeface="Zar" pitchFamily="2" charset="-78"/>
              </a:rPr>
              <a:t>در اين حالت خريدار يا فروشنده متوجه عيب و نقص مي</a:t>
            </a:r>
            <a:r>
              <a:rPr lang="ar-SA" sz="2800">
                <a:cs typeface="Arial" pitchFamily="34" charset="0"/>
              </a:rPr>
              <a:t>‌</a:t>
            </a:r>
            <a:r>
              <a:rPr lang="ar-SA" sz="2800">
                <a:cs typeface="Zar" pitchFamily="2" charset="-78"/>
              </a:rPr>
              <a:t>شود ولي به جاي برگشت آن مقداري تخفيف مي</a:t>
            </a:r>
            <a:r>
              <a:rPr lang="ar-SA" sz="2800">
                <a:cs typeface="Arial" pitchFamily="34" charset="0"/>
              </a:rPr>
              <a:t>‌</a:t>
            </a:r>
            <a:r>
              <a:rPr lang="ar-SA" sz="2800">
                <a:cs typeface="Zar" pitchFamily="2" charset="-78"/>
              </a:rPr>
              <a:t>گيرد.</a:t>
            </a:r>
            <a:endParaRPr lang="en-US" sz="2800">
              <a:cs typeface="Zar" pitchFamily="2" charset="-78"/>
            </a:endParaRPr>
          </a:p>
          <a:p>
            <a:pPr indent="252413" algn="just" eaLnBrk="1" hangingPunct="1">
              <a:tabLst>
                <a:tab pos="709613" algn="l"/>
              </a:tabLst>
            </a:pPr>
            <a:r>
              <a:rPr lang="ar-SA" sz="2800">
                <a:cs typeface="Zar" pitchFamily="2" charset="-78"/>
              </a:rPr>
              <a:t>اين تخفيف در حساب برگشت از خريد يا برگشت از فروش ثبت مي</a:t>
            </a:r>
            <a:r>
              <a:rPr lang="ar-SA" sz="2800">
                <a:cs typeface="Arial" pitchFamily="34" charset="0"/>
              </a:rPr>
              <a:t>‌</a:t>
            </a:r>
            <a:r>
              <a:rPr lang="ar-SA" sz="2800">
                <a:cs typeface="Zar" pitchFamily="2" charset="-78"/>
              </a:rPr>
              <a:t>گردد</a:t>
            </a:r>
            <a:r>
              <a:rPr lang="fa-IR" sz="2800">
                <a:cs typeface="Zar" pitchFamily="2" charset="-78"/>
              </a:rPr>
              <a:t>                                                                        </a:t>
            </a:r>
            <a:r>
              <a:rPr lang="ar-SA" sz="2800">
                <a:cs typeface="Zar" pitchFamily="2" charset="-78"/>
              </a:rPr>
              <a:t>پس</a:t>
            </a:r>
          </a:p>
        </p:txBody>
      </p:sp>
      <p:sp>
        <p:nvSpPr>
          <p:cNvPr id="375811" name="Rectangle 3"/>
          <p:cNvSpPr>
            <a:spLocks noChangeArrowheads="1"/>
          </p:cNvSpPr>
          <p:nvPr/>
        </p:nvSpPr>
        <p:spPr bwMode="auto">
          <a:xfrm>
            <a:off x="3995738" y="620713"/>
            <a:ext cx="4821237" cy="579437"/>
          </a:xfrm>
          <a:prstGeom prst="rect">
            <a:avLst/>
          </a:prstGeom>
          <a:noFill/>
          <a:ln w="9525">
            <a:noFill/>
            <a:miter lim="800000"/>
            <a:headEnd/>
            <a:tailEnd/>
          </a:ln>
          <a:effectLst/>
        </p:spPr>
        <p:txBody>
          <a:bodyPr wrap="none">
            <a:spAutoFit/>
          </a:bodyPr>
          <a:lstStyle/>
          <a:p>
            <a:pPr algn="l" rtl="0"/>
            <a:r>
              <a:rPr lang="ar-SA" sz="3200">
                <a:cs typeface="Zar" pitchFamily="2" charset="-78"/>
              </a:rPr>
              <a:t>3- تخفيفات به دليل عيب و نقص</a:t>
            </a:r>
            <a:endParaRPr lang="en-US" sz="3200">
              <a:cs typeface="Zar" pitchFamily="2" charset="-78"/>
            </a:endParaRPr>
          </a:p>
        </p:txBody>
      </p:sp>
      <p:sp>
        <p:nvSpPr>
          <p:cNvPr id="375812" name="AutoShape 4"/>
          <p:cNvSpPr>
            <a:spLocks noChangeArrowheads="1"/>
          </p:cNvSpPr>
          <p:nvPr/>
        </p:nvSpPr>
        <p:spPr bwMode="auto">
          <a:xfrm rot="513177">
            <a:off x="0" y="4076700"/>
            <a:ext cx="733425" cy="1214438"/>
          </a:xfrm>
          <a:prstGeom prst="curvedRightArrow">
            <a:avLst>
              <a:gd name="adj1" fmla="val 23810"/>
              <a:gd name="adj2" fmla="val 66234"/>
              <a:gd name="adj3" fmla="val 33333"/>
            </a:avLst>
          </a:prstGeom>
          <a:solidFill>
            <a:srgbClr val="FF9900"/>
          </a:solidFill>
          <a:ln w="9525">
            <a:solidFill>
              <a:schemeClr val="tx1"/>
            </a:solidFill>
            <a:miter lim="800000"/>
            <a:headEnd/>
            <a:tailEnd/>
          </a:ln>
          <a:effectLst/>
        </p:spPr>
        <p:txBody>
          <a:bodyPr wrap="none" anchor="ctr"/>
          <a:lstStyle/>
          <a:p>
            <a:endParaRPr lang="fa-IR"/>
          </a:p>
        </p:txBody>
      </p:sp>
      <p:sp>
        <p:nvSpPr>
          <p:cNvPr id="5" name="Footer Placeholder 4"/>
          <p:cNvSpPr>
            <a:spLocks noGrp="1"/>
          </p:cNvSpPr>
          <p:nvPr>
            <p:ph type="ftr" sz="quarter" idx="11"/>
          </p:nvPr>
        </p:nvSpPr>
        <p:spPr/>
        <p:txBody>
          <a:bodyPr/>
          <a:lstStyle/>
          <a:p>
            <a:endParaRPr kumimoji="0" lang="en-US" dirty="0"/>
          </a:p>
        </p:txBody>
      </p:sp>
    </p:spTree>
  </p:cSld>
  <p:clrMapOvr>
    <a:masterClrMapping/>
  </p:clrMapOvr>
</p:sld>
</file>

<file path=ppt/slides/slide20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76834" name="Rectangle 2"/>
          <p:cNvSpPr>
            <a:spLocks noChangeArrowheads="1"/>
          </p:cNvSpPr>
          <p:nvPr/>
        </p:nvSpPr>
        <p:spPr bwMode="auto">
          <a:xfrm>
            <a:off x="803275" y="1738313"/>
            <a:ext cx="7537450" cy="3387725"/>
          </a:xfrm>
          <a:prstGeom prst="rect">
            <a:avLst/>
          </a:prstGeom>
          <a:noFill/>
          <a:ln w="9525">
            <a:noFill/>
            <a:miter lim="800000"/>
            <a:headEnd/>
            <a:tailEnd/>
          </a:ln>
          <a:effectLst/>
        </p:spPr>
        <p:txBody>
          <a:bodyPr anchor="ctr">
            <a:spAutoFit/>
          </a:bodyPr>
          <a:lstStyle/>
          <a:p>
            <a:pPr indent="252413" eaLnBrk="1" hangingPunct="1"/>
            <a:r>
              <a:rPr lang="ar-SA" sz="3600">
                <a:cs typeface="Zar" pitchFamily="2" charset="-78"/>
              </a:rPr>
              <a:t>عنوان حساب «برگشت از خريد» را كه قبلاً آموخته</a:t>
            </a:r>
            <a:r>
              <a:rPr lang="ar-SA" sz="3600">
                <a:cs typeface="Arial" pitchFamily="34" charset="0"/>
              </a:rPr>
              <a:t>‌</a:t>
            </a:r>
            <a:r>
              <a:rPr lang="ar-SA" sz="3600">
                <a:cs typeface="Zar" pitchFamily="2" charset="-78"/>
              </a:rPr>
              <a:t>ايم به حساب «برگشت از خريد و تخفيفات» و «برگشت از فروش» را نيز به</a:t>
            </a:r>
            <a:endParaRPr lang="en-US" sz="3600">
              <a:cs typeface="Zar" pitchFamily="2" charset="-78"/>
            </a:endParaRPr>
          </a:p>
          <a:p>
            <a:pPr indent="252413" eaLnBrk="1" hangingPunct="1"/>
            <a:r>
              <a:rPr lang="ar-SA" sz="3600">
                <a:cs typeface="Zar" pitchFamily="2" charset="-78"/>
              </a:rPr>
              <a:t>«برگشت از فروش و تخفيفات» تغيير مي</a:t>
            </a:r>
            <a:r>
              <a:rPr lang="ar-SA" sz="3600">
                <a:cs typeface="Arial" pitchFamily="34" charset="0"/>
              </a:rPr>
              <a:t>‌</a:t>
            </a:r>
            <a:r>
              <a:rPr lang="ar-SA" sz="3600">
                <a:cs typeface="Zar" pitchFamily="2" charset="-78"/>
              </a:rPr>
              <a:t>دهيم.</a:t>
            </a:r>
            <a:endParaRPr lang="en-US" sz="3600">
              <a:cs typeface="Zar" pitchFamily="2" charset="-78"/>
            </a:endParaRPr>
          </a:p>
          <a:p>
            <a:pPr indent="252413" algn="l" eaLnBrk="1" hangingPunct="1"/>
            <a:r>
              <a:rPr lang="ar-SA" sz="3600">
                <a:cs typeface="Zar" pitchFamily="2" charset="-78"/>
              </a:rPr>
              <a:t>پس</a:t>
            </a:r>
          </a:p>
        </p:txBody>
      </p:sp>
      <p:sp>
        <p:nvSpPr>
          <p:cNvPr id="376835" name="AutoShape 3"/>
          <p:cNvSpPr>
            <a:spLocks noChangeArrowheads="1"/>
          </p:cNvSpPr>
          <p:nvPr/>
        </p:nvSpPr>
        <p:spPr bwMode="auto">
          <a:xfrm>
            <a:off x="0" y="4724400"/>
            <a:ext cx="733425" cy="1214438"/>
          </a:xfrm>
          <a:prstGeom prst="curvedRightArrow">
            <a:avLst>
              <a:gd name="adj1" fmla="val 23810"/>
              <a:gd name="adj2" fmla="val 66234"/>
              <a:gd name="adj3" fmla="val 33333"/>
            </a:avLst>
          </a:prstGeom>
          <a:solidFill>
            <a:srgbClr val="FF9900"/>
          </a:solidFill>
          <a:ln w="9525">
            <a:solidFill>
              <a:schemeClr val="tx1"/>
            </a:solidFill>
            <a:miter lim="800000"/>
            <a:headEnd/>
            <a:tailEnd/>
          </a:ln>
          <a:effectLst/>
        </p:spPr>
        <p:txBody>
          <a:bodyPr wrap="none" anchor="ctr"/>
          <a:lstStyle/>
          <a:p>
            <a:endParaRPr lang="fa-IR"/>
          </a:p>
        </p:txBody>
      </p:sp>
      <p:sp>
        <p:nvSpPr>
          <p:cNvPr id="4" name="Footer Placeholder 3"/>
          <p:cNvSpPr>
            <a:spLocks noGrp="1"/>
          </p:cNvSpPr>
          <p:nvPr>
            <p:ph type="ftr" sz="quarter" idx="11"/>
          </p:nvPr>
        </p:nvSpPr>
        <p:spPr/>
        <p:txBody>
          <a:bodyPr/>
          <a:lstStyle/>
          <a:p>
            <a:endParaRPr kumimoji="0" lang="en-US" dirty="0"/>
          </a:p>
        </p:txBody>
      </p:sp>
    </p:spTree>
  </p:cSld>
  <p:clrMapOvr>
    <a:masterClrMapping/>
  </p:clrMapOvr>
</p:sld>
</file>

<file path=ppt/slides/slide20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377893" name="Group 37"/>
          <p:cNvGraphicFramePr>
            <a:graphicFrameLocks noGrp="1"/>
          </p:cNvGraphicFramePr>
          <p:nvPr/>
        </p:nvGraphicFramePr>
        <p:xfrm>
          <a:off x="1331913" y="1916113"/>
          <a:ext cx="6769100" cy="3313113"/>
        </p:xfrm>
        <a:graphic>
          <a:graphicData uri="http://schemas.openxmlformats.org/drawingml/2006/table">
            <a:tbl>
              <a:tblPr rtl="1"/>
              <a:tblGrid>
                <a:gridCol w="1573213">
                  <a:extLst>
                    <a:ext uri="{9D8B030D-6E8A-4147-A177-3AD203B41FA5}">
                      <a16:colId xmlns:a16="http://schemas.microsoft.com/office/drawing/2014/main" val="20000"/>
                    </a:ext>
                  </a:extLst>
                </a:gridCol>
                <a:gridCol w="1444625">
                  <a:extLst>
                    <a:ext uri="{9D8B030D-6E8A-4147-A177-3AD203B41FA5}">
                      <a16:colId xmlns:a16="http://schemas.microsoft.com/office/drawing/2014/main" val="20001"/>
                    </a:ext>
                  </a:extLst>
                </a:gridCol>
                <a:gridCol w="852487">
                  <a:extLst>
                    <a:ext uri="{9D8B030D-6E8A-4147-A177-3AD203B41FA5}">
                      <a16:colId xmlns:a16="http://schemas.microsoft.com/office/drawing/2014/main" val="20002"/>
                    </a:ext>
                  </a:extLst>
                </a:gridCol>
                <a:gridCol w="1430338">
                  <a:extLst>
                    <a:ext uri="{9D8B030D-6E8A-4147-A177-3AD203B41FA5}">
                      <a16:colId xmlns:a16="http://schemas.microsoft.com/office/drawing/2014/main" val="20003"/>
                    </a:ext>
                  </a:extLst>
                </a:gridCol>
                <a:gridCol w="1468437">
                  <a:extLst>
                    <a:ext uri="{9D8B030D-6E8A-4147-A177-3AD203B41FA5}">
                      <a16:colId xmlns:a16="http://schemas.microsoft.com/office/drawing/2014/main" val="20004"/>
                    </a:ext>
                  </a:extLst>
                </a:gridCol>
              </a:tblGrid>
              <a:tr h="1293813">
                <a:tc gridSpan="2">
                  <a:txBody>
                    <a:bodyPr/>
                    <a:lstStyle/>
                    <a:p>
                      <a:pPr marL="0" marR="0" lvl="0" indent="0" algn="ctr" defTabSz="914400" rtl="1" eaLnBrk="1" fontAlgn="base" latinLnBrk="0" hangingPunct="1">
                        <a:lnSpc>
                          <a:spcPct val="100000"/>
                        </a:lnSpc>
                        <a:spcBef>
                          <a:spcPct val="0"/>
                        </a:spcBef>
                        <a:spcAft>
                          <a:spcPct val="0"/>
                        </a:spcAft>
                        <a:buClrTx/>
                        <a:buSzPct val="85000"/>
                        <a:buFontTx/>
                        <a:buNone/>
                        <a:tabLst/>
                      </a:pPr>
                      <a:r>
                        <a:rPr kumimoji="0" lang="ar-SA" sz="3200" b="1" i="0" u="none" strike="noStrike" cap="none" normalizeH="0" baseline="0" smtClean="0">
                          <a:ln>
                            <a:noFill/>
                          </a:ln>
                          <a:solidFill>
                            <a:schemeClr val="tx1"/>
                          </a:solidFill>
                          <a:effectLst/>
                          <a:latin typeface="Times New Roman" pitchFamily="18" charset="0"/>
                          <a:cs typeface="Lotus" pitchFamily="2" charset="-78"/>
                        </a:rPr>
                        <a:t>برگشت از خريد و تخفيفات</a:t>
                      </a:r>
                      <a:endParaRPr kumimoji="0" lang="en-US" sz="3200" b="1" i="0" u="none" strike="noStrike" cap="none" normalizeH="0" baseline="0" smtClean="0">
                        <a:ln>
                          <a:noFill/>
                        </a:ln>
                        <a:solidFill>
                          <a:schemeClr val="tx1"/>
                        </a:solidFill>
                        <a:effectLst/>
                        <a:latin typeface="Times New Roman" pitchFamily="18" charset="0"/>
                        <a:cs typeface="Lotus" pitchFamily="2" charset="-78"/>
                      </a:endParaRPr>
                    </a:p>
                  </a:txBody>
                  <a:tcPr anchor="ctr" horzOverflow="overflow">
                    <a:lnL cap="flat">
                      <a:noFill/>
                    </a:lnL>
                    <a:lnR>
                      <a:noFill/>
                    </a:lnR>
                    <a:lnT cap="flat">
                      <a:noFill/>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pPr rtl="1"/>
                      <a:endParaRPr lang="fa-IR"/>
                    </a:p>
                  </a:txBody>
                  <a:tcPr/>
                </a:tc>
                <a:tc>
                  <a:txBody>
                    <a:bodyPr/>
                    <a:lstStyle/>
                    <a:p>
                      <a:pPr marL="0" marR="0" lvl="0" indent="0" algn="r" defTabSz="914400" rtl="1" eaLnBrk="1" fontAlgn="base" latinLnBrk="0" hangingPunct="1">
                        <a:lnSpc>
                          <a:spcPct val="100000"/>
                        </a:lnSpc>
                        <a:spcBef>
                          <a:spcPct val="20000"/>
                        </a:spcBef>
                        <a:spcAft>
                          <a:spcPct val="0"/>
                        </a:spcAft>
                        <a:buClrTx/>
                        <a:buSzPct val="85000"/>
                        <a:buFontTx/>
                        <a:buNone/>
                        <a:tabLst/>
                      </a:pPr>
                      <a:endParaRPr kumimoji="0" lang="en-US" sz="32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a:noFill/>
                    </a:lnL>
                    <a:lnR>
                      <a:noFill/>
                    </a:lnR>
                    <a:lnT cap="flat">
                      <a:noFill/>
                    </a:lnT>
                    <a:lnB>
                      <a:noFill/>
                    </a:lnB>
                    <a:lnTlToBr>
                      <a:noFill/>
                    </a:lnTlToBr>
                    <a:lnBlToTr>
                      <a:noFill/>
                    </a:lnBlToTr>
                    <a:noFill/>
                  </a:tcPr>
                </a:tc>
                <a:tc gridSpan="2">
                  <a:txBody>
                    <a:bodyPr/>
                    <a:lstStyle/>
                    <a:p>
                      <a:pPr marL="0" marR="0" lvl="0" indent="0" algn="ctr" defTabSz="914400" rtl="1" eaLnBrk="1" fontAlgn="base" latinLnBrk="0" hangingPunct="1">
                        <a:lnSpc>
                          <a:spcPct val="100000"/>
                        </a:lnSpc>
                        <a:spcBef>
                          <a:spcPct val="0"/>
                        </a:spcBef>
                        <a:spcAft>
                          <a:spcPct val="0"/>
                        </a:spcAft>
                        <a:buClrTx/>
                        <a:buSzPct val="85000"/>
                        <a:buFontTx/>
                        <a:buNone/>
                        <a:tabLst/>
                      </a:pPr>
                      <a:r>
                        <a:rPr kumimoji="0" lang="ar-SA" sz="3200" b="1" i="0" u="none" strike="noStrike" cap="none" normalizeH="0" baseline="0" smtClean="0">
                          <a:ln>
                            <a:noFill/>
                          </a:ln>
                          <a:solidFill>
                            <a:schemeClr val="tx1"/>
                          </a:solidFill>
                          <a:effectLst/>
                          <a:latin typeface="Times New Roman" pitchFamily="18" charset="0"/>
                          <a:cs typeface="Lotus" pitchFamily="2" charset="-78"/>
                        </a:rPr>
                        <a:t>برگشت از فروش و تخفيفات</a:t>
                      </a:r>
                      <a:endParaRPr kumimoji="0" lang="en-US" sz="3200" b="1" i="0" u="none" strike="noStrike" cap="none" normalizeH="0" baseline="0" smtClean="0">
                        <a:ln>
                          <a:noFill/>
                        </a:ln>
                        <a:solidFill>
                          <a:schemeClr val="tx1"/>
                        </a:solidFill>
                        <a:effectLst/>
                        <a:latin typeface="Times New Roman" pitchFamily="18" charset="0"/>
                        <a:cs typeface="Lotus" pitchFamily="2" charset="-78"/>
                      </a:endParaRPr>
                    </a:p>
                  </a:txBody>
                  <a:tcPr anchor="ctr" horzOverflow="overflow">
                    <a:lnL>
                      <a:noFill/>
                    </a:lnL>
                    <a:lnR cap="flat">
                      <a:noFill/>
                    </a:lnR>
                    <a:lnT cap="flat">
                      <a:noFill/>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pPr rtl="1"/>
                      <a:endParaRPr lang="fa-IR"/>
                    </a:p>
                  </a:txBody>
                  <a:tcPr/>
                </a:tc>
                <a:extLst>
                  <a:ext uri="{0D108BD9-81ED-4DB2-BD59-A6C34878D82A}">
                    <a16:rowId xmlns:a16="http://schemas.microsoft.com/office/drawing/2014/main" val="10000"/>
                  </a:ext>
                </a:extLst>
              </a:tr>
              <a:tr h="2019300">
                <a:tc>
                  <a:txBody>
                    <a:bodyPr/>
                    <a:lstStyle/>
                    <a:p>
                      <a:pPr marL="0" marR="0" lvl="0" indent="0" algn="ctr" defTabSz="914400" rtl="1" eaLnBrk="1" fontAlgn="base" latinLnBrk="0" hangingPunct="1">
                        <a:lnSpc>
                          <a:spcPct val="100000"/>
                        </a:lnSpc>
                        <a:spcBef>
                          <a:spcPct val="0"/>
                        </a:spcBef>
                        <a:spcAft>
                          <a:spcPct val="0"/>
                        </a:spcAft>
                        <a:buClrTx/>
                        <a:buSzPct val="85000"/>
                        <a:buFontTx/>
                        <a:buNone/>
                        <a:tabLst/>
                      </a:pPr>
                      <a:r>
                        <a:rPr kumimoji="0" lang="ar-SA" sz="3200" b="1" i="0" u="none" strike="noStrike" cap="none" normalizeH="0" baseline="0" smtClean="0">
                          <a:ln>
                            <a:noFill/>
                          </a:ln>
                          <a:solidFill>
                            <a:schemeClr val="tx1"/>
                          </a:solidFill>
                          <a:effectLst/>
                          <a:latin typeface="Times New Roman" pitchFamily="18" charset="0"/>
                          <a:ea typeface="Times New Roman" pitchFamily="18" charset="0"/>
                          <a:cs typeface="Lotus" pitchFamily="2" charset="-78"/>
                        </a:rPr>
                        <a:t>بدهكار</a:t>
                      </a:r>
                      <a:endParaRPr kumimoji="0" lang="en-US" sz="3200" b="1" i="0" u="none" strike="noStrike" cap="none" normalizeH="0" baseline="0" smtClean="0">
                        <a:ln>
                          <a:noFill/>
                        </a:ln>
                        <a:solidFill>
                          <a:schemeClr val="tx1"/>
                        </a:solidFill>
                        <a:effectLst/>
                        <a:latin typeface="Times New Roman" pitchFamily="18" charset="0"/>
                        <a:ea typeface="Times New Roman" pitchFamily="18" charset="0"/>
                        <a:cs typeface="Lotus" pitchFamily="2" charset="-78"/>
                      </a:endParaRPr>
                    </a:p>
                    <a:p>
                      <a:pPr marL="0" marR="0" lvl="0" indent="0" algn="ctr" defTabSz="914400" rtl="1" eaLnBrk="0" fontAlgn="base" latinLnBrk="0" hangingPunct="0">
                        <a:lnSpc>
                          <a:spcPct val="100000"/>
                        </a:lnSpc>
                        <a:spcBef>
                          <a:spcPct val="0"/>
                        </a:spcBef>
                        <a:spcAft>
                          <a:spcPct val="0"/>
                        </a:spcAft>
                        <a:buClrTx/>
                        <a:buSzPct val="85000"/>
                        <a:buFontTx/>
                        <a:buNone/>
                        <a:tabLst/>
                      </a:pPr>
                      <a:r>
                        <a:rPr kumimoji="0" lang="ar-SA" sz="3200" b="1" i="0" u="none" strike="noStrike" cap="none" normalizeH="0" baseline="0" smtClean="0">
                          <a:ln>
                            <a:noFill/>
                          </a:ln>
                          <a:solidFill>
                            <a:schemeClr val="tx1"/>
                          </a:solidFill>
                          <a:effectLst/>
                          <a:latin typeface="Times New Roman" pitchFamily="18" charset="0"/>
                          <a:ea typeface="Times New Roman" pitchFamily="18" charset="0"/>
                          <a:cs typeface="Lotus" pitchFamily="2" charset="-78"/>
                        </a:rPr>
                        <a:t>كاهش</a:t>
                      </a:r>
                      <a:endParaRPr kumimoji="0" lang="ar-SA" sz="32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cap="flat">
                      <a:noFill/>
                    </a:lnL>
                    <a:lnR w="12700" cap="flat" cmpd="sng" algn="ctr">
                      <a:solidFill>
                        <a:schemeClr val="tx1"/>
                      </a:solidFill>
                      <a:prstDash val="solid"/>
                      <a:miter lim="800000"/>
                      <a:headEnd type="none" w="med" len="med"/>
                      <a:tailEnd type="none" w="med" len="med"/>
                    </a:lnR>
                    <a:lnT w="12700" cap="flat" cmpd="sng" algn="ctr">
                      <a:solidFill>
                        <a:srgbClr val="000000"/>
                      </a:solidFill>
                      <a:prstDash val="solid"/>
                      <a:round/>
                      <a:headEnd type="none" w="med" len="med"/>
                      <a:tailEnd type="none" w="med" len="med"/>
                    </a:lnT>
                    <a:lnB cap="flat">
                      <a:noFill/>
                    </a:lnB>
                    <a:lnTlToBr>
                      <a:noFill/>
                    </a:lnTlToBr>
                    <a:lnBlToTr>
                      <a:noFill/>
                    </a:lnBlToTr>
                    <a:noFill/>
                  </a:tcPr>
                </a:tc>
                <a:tc>
                  <a:txBody>
                    <a:bodyPr/>
                    <a:lstStyle/>
                    <a:p>
                      <a:pPr marL="0" marR="0" lvl="0" indent="0" algn="ctr" defTabSz="914400" rtl="1" eaLnBrk="1" fontAlgn="base" latinLnBrk="0" hangingPunct="1">
                        <a:lnSpc>
                          <a:spcPct val="100000"/>
                        </a:lnSpc>
                        <a:spcBef>
                          <a:spcPct val="0"/>
                        </a:spcBef>
                        <a:spcAft>
                          <a:spcPct val="0"/>
                        </a:spcAft>
                        <a:buClrTx/>
                        <a:buSzPct val="85000"/>
                        <a:buFontTx/>
                        <a:buNone/>
                        <a:tabLst/>
                      </a:pPr>
                      <a:r>
                        <a:rPr kumimoji="0" lang="ar-SA" sz="3200" b="1" i="0" u="none" strike="noStrike" cap="none" normalizeH="0" baseline="0" smtClean="0">
                          <a:ln>
                            <a:noFill/>
                          </a:ln>
                          <a:solidFill>
                            <a:schemeClr val="tx1"/>
                          </a:solidFill>
                          <a:effectLst/>
                          <a:latin typeface="Times New Roman" pitchFamily="18" charset="0"/>
                          <a:ea typeface="Times New Roman" pitchFamily="18" charset="0"/>
                          <a:cs typeface="Lotus" pitchFamily="2" charset="-78"/>
                        </a:rPr>
                        <a:t>بستانكار</a:t>
                      </a:r>
                      <a:endParaRPr kumimoji="0" lang="en-US" sz="3200" b="1" i="0" u="none" strike="noStrike" cap="none" normalizeH="0" baseline="0" smtClean="0">
                        <a:ln>
                          <a:noFill/>
                        </a:ln>
                        <a:solidFill>
                          <a:schemeClr val="tx1"/>
                        </a:solidFill>
                        <a:effectLst/>
                        <a:latin typeface="Times New Roman" pitchFamily="18" charset="0"/>
                        <a:ea typeface="Times New Roman" pitchFamily="18" charset="0"/>
                        <a:cs typeface="Lotus" pitchFamily="2" charset="-78"/>
                      </a:endParaRPr>
                    </a:p>
                    <a:p>
                      <a:pPr marL="0" marR="0" lvl="0" indent="0" algn="ctr" defTabSz="914400" rtl="1" eaLnBrk="0" fontAlgn="base" latinLnBrk="0" hangingPunct="0">
                        <a:lnSpc>
                          <a:spcPct val="100000"/>
                        </a:lnSpc>
                        <a:spcBef>
                          <a:spcPct val="0"/>
                        </a:spcBef>
                        <a:spcAft>
                          <a:spcPct val="0"/>
                        </a:spcAft>
                        <a:buClrTx/>
                        <a:buSzPct val="85000"/>
                        <a:buFontTx/>
                        <a:buNone/>
                        <a:tabLst/>
                      </a:pPr>
                      <a:r>
                        <a:rPr kumimoji="0" lang="ar-SA" sz="3200" b="1" i="0" u="none" strike="noStrike" cap="none" normalizeH="0" baseline="0" smtClean="0">
                          <a:ln>
                            <a:noFill/>
                          </a:ln>
                          <a:solidFill>
                            <a:schemeClr val="tx1"/>
                          </a:solidFill>
                          <a:effectLst/>
                          <a:latin typeface="Times New Roman" pitchFamily="18" charset="0"/>
                          <a:ea typeface="Times New Roman" pitchFamily="18" charset="0"/>
                          <a:cs typeface="Lotus" pitchFamily="2" charset="-78"/>
                        </a:rPr>
                        <a:t>افزايش</a:t>
                      </a:r>
                      <a:endParaRPr kumimoji="0" lang="ar-SA" sz="32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solid"/>
                      <a:miter lim="800000"/>
                      <a:headEnd type="none" w="med" len="med"/>
                      <a:tailEnd type="none" w="med" len="med"/>
                    </a:lnL>
                    <a:lnR>
                      <a:noFill/>
                    </a:lnR>
                    <a:lnT w="12700" cap="flat" cmpd="sng" algn="ctr">
                      <a:solidFill>
                        <a:srgbClr val="000000"/>
                      </a:solidFill>
                      <a:prstDash val="solid"/>
                      <a:round/>
                      <a:headEnd type="none" w="med" len="med"/>
                      <a:tailEnd type="none" w="med" len="med"/>
                    </a:lnT>
                    <a:lnB cap="flat">
                      <a:noFill/>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Pct val="85000"/>
                        <a:buFontTx/>
                        <a:buNone/>
                        <a:tabLst/>
                      </a:pPr>
                      <a:endParaRPr kumimoji="0" lang="en-US" sz="32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a:noFill/>
                    </a:lnL>
                    <a:lnR>
                      <a:noFill/>
                    </a:lnR>
                    <a:lnT>
                      <a:noFill/>
                    </a:lnT>
                    <a:lnB cap="flat">
                      <a:noFill/>
                    </a:lnB>
                    <a:lnTlToBr>
                      <a:noFill/>
                    </a:lnTlToBr>
                    <a:lnBlToTr>
                      <a:noFill/>
                    </a:lnBlToTr>
                    <a:noFill/>
                  </a:tcPr>
                </a:tc>
                <a:tc>
                  <a:txBody>
                    <a:bodyPr/>
                    <a:lstStyle/>
                    <a:p>
                      <a:pPr marL="0" marR="0" lvl="0" indent="0" algn="ctr" defTabSz="914400" rtl="1" eaLnBrk="1" fontAlgn="base" latinLnBrk="0" hangingPunct="1">
                        <a:lnSpc>
                          <a:spcPct val="100000"/>
                        </a:lnSpc>
                        <a:spcBef>
                          <a:spcPct val="0"/>
                        </a:spcBef>
                        <a:spcAft>
                          <a:spcPct val="0"/>
                        </a:spcAft>
                        <a:buClrTx/>
                        <a:buSzPct val="85000"/>
                        <a:buFontTx/>
                        <a:buNone/>
                        <a:tabLst/>
                      </a:pPr>
                      <a:r>
                        <a:rPr kumimoji="0" lang="ar-SA" sz="3200" b="1" i="0" u="none" strike="noStrike" cap="none" normalizeH="0" baseline="0" smtClean="0">
                          <a:ln>
                            <a:noFill/>
                          </a:ln>
                          <a:solidFill>
                            <a:schemeClr val="tx1"/>
                          </a:solidFill>
                          <a:effectLst/>
                          <a:latin typeface="Times New Roman" pitchFamily="18" charset="0"/>
                          <a:ea typeface="Times New Roman" pitchFamily="18" charset="0"/>
                          <a:cs typeface="Lotus" pitchFamily="2" charset="-78"/>
                        </a:rPr>
                        <a:t>بدهكار</a:t>
                      </a:r>
                      <a:endParaRPr kumimoji="0" lang="en-US" sz="3200" b="1" i="0" u="none" strike="noStrike" cap="none" normalizeH="0" baseline="0" smtClean="0">
                        <a:ln>
                          <a:noFill/>
                        </a:ln>
                        <a:solidFill>
                          <a:schemeClr val="tx1"/>
                        </a:solidFill>
                        <a:effectLst/>
                        <a:latin typeface="Times New Roman" pitchFamily="18" charset="0"/>
                        <a:ea typeface="Times New Roman" pitchFamily="18" charset="0"/>
                        <a:cs typeface="Lotus" pitchFamily="2" charset="-78"/>
                      </a:endParaRPr>
                    </a:p>
                    <a:p>
                      <a:pPr marL="0" marR="0" lvl="0" indent="0" algn="ctr" defTabSz="914400" rtl="1" eaLnBrk="0" fontAlgn="base" latinLnBrk="0" hangingPunct="0">
                        <a:lnSpc>
                          <a:spcPct val="100000"/>
                        </a:lnSpc>
                        <a:spcBef>
                          <a:spcPct val="0"/>
                        </a:spcBef>
                        <a:spcAft>
                          <a:spcPct val="0"/>
                        </a:spcAft>
                        <a:buClrTx/>
                        <a:buSzPct val="85000"/>
                        <a:buFontTx/>
                        <a:buNone/>
                        <a:tabLst/>
                      </a:pPr>
                      <a:r>
                        <a:rPr kumimoji="0" lang="ar-SA" sz="3200" b="1" i="0" u="none" strike="noStrike" cap="none" normalizeH="0" baseline="0" smtClean="0">
                          <a:ln>
                            <a:noFill/>
                          </a:ln>
                          <a:solidFill>
                            <a:schemeClr val="tx1"/>
                          </a:solidFill>
                          <a:effectLst/>
                          <a:latin typeface="Times New Roman" pitchFamily="18" charset="0"/>
                          <a:ea typeface="Times New Roman" pitchFamily="18" charset="0"/>
                          <a:cs typeface="Lotus" pitchFamily="2" charset="-78"/>
                        </a:rPr>
                        <a:t>افزايش</a:t>
                      </a:r>
                      <a:endParaRPr kumimoji="0" lang="ar-SA" sz="32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a:noFill/>
                    </a:lnL>
                    <a:lnR w="12700" cap="flat" cmpd="sng" algn="ctr">
                      <a:solidFill>
                        <a:schemeClr val="tx1"/>
                      </a:solidFill>
                      <a:prstDash val="solid"/>
                      <a:miter lim="800000"/>
                      <a:headEnd type="none" w="med" len="med"/>
                      <a:tailEnd type="none" w="med" len="med"/>
                    </a:lnR>
                    <a:lnT w="12700" cap="flat" cmpd="sng" algn="ctr">
                      <a:solidFill>
                        <a:srgbClr val="000000"/>
                      </a:solidFill>
                      <a:prstDash val="solid"/>
                      <a:round/>
                      <a:headEnd type="none" w="med" len="med"/>
                      <a:tailEnd type="none" w="med" len="med"/>
                    </a:lnT>
                    <a:lnB cap="flat">
                      <a:noFill/>
                    </a:lnB>
                    <a:lnTlToBr>
                      <a:noFill/>
                    </a:lnTlToBr>
                    <a:lnBlToTr>
                      <a:noFill/>
                    </a:lnBlToTr>
                    <a:noFill/>
                  </a:tcPr>
                </a:tc>
                <a:tc>
                  <a:txBody>
                    <a:bodyPr/>
                    <a:lstStyle/>
                    <a:p>
                      <a:pPr marL="0" marR="0" lvl="0" indent="0" algn="ctr" defTabSz="914400" rtl="1" eaLnBrk="1" fontAlgn="base" latinLnBrk="0" hangingPunct="1">
                        <a:lnSpc>
                          <a:spcPct val="100000"/>
                        </a:lnSpc>
                        <a:spcBef>
                          <a:spcPct val="0"/>
                        </a:spcBef>
                        <a:spcAft>
                          <a:spcPct val="0"/>
                        </a:spcAft>
                        <a:buClrTx/>
                        <a:buSzPct val="85000"/>
                        <a:buFontTx/>
                        <a:buNone/>
                        <a:tabLst/>
                      </a:pPr>
                      <a:r>
                        <a:rPr kumimoji="0" lang="ar-SA" sz="3200" b="1" i="0" u="none" strike="noStrike" cap="none" normalizeH="0" baseline="0" smtClean="0">
                          <a:ln>
                            <a:noFill/>
                          </a:ln>
                          <a:solidFill>
                            <a:schemeClr val="tx1"/>
                          </a:solidFill>
                          <a:effectLst/>
                          <a:latin typeface="Times New Roman" pitchFamily="18" charset="0"/>
                          <a:ea typeface="Times New Roman" pitchFamily="18" charset="0"/>
                          <a:cs typeface="Lotus" pitchFamily="2" charset="-78"/>
                        </a:rPr>
                        <a:t>بستانكار</a:t>
                      </a:r>
                      <a:endParaRPr kumimoji="0" lang="en-US" sz="3200" b="1" i="0" u="none" strike="noStrike" cap="none" normalizeH="0" baseline="0" smtClean="0">
                        <a:ln>
                          <a:noFill/>
                        </a:ln>
                        <a:solidFill>
                          <a:schemeClr val="tx1"/>
                        </a:solidFill>
                        <a:effectLst/>
                        <a:latin typeface="Times New Roman" pitchFamily="18" charset="0"/>
                        <a:ea typeface="Times New Roman" pitchFamily="18" charset="0"/>
                        <a:cs typeface="Lotus" pitchFamily="2" charset="-78"/>
                      </a:endParaRPr>
                    </a:p>
                    <a:p>
                      <a:pPr marL="0" marR="0" lvl="0" indent="0" algn="ctr" defTabSz="914400" rtl="1" eaLnBrk="0" fontAlgn="base" latinLnBrk="0" hangingPunct="0">
                        <a:lnSpc>
                          <a:spcPct val="100000"/>
                        </a:lnSpc>
                        <a:spcBef>
                          <a:spcPct val="0"/>
                        </a:spcBef>
                        <a:spcAft>
                          <a:spcPct val="0"/>
                        </a:spcAft>
                        <a:buClrTx/>
                        <a:buSzPct val="85000"/>
                        <a:buFontTx/>
                        <a:buNone/>
                        <a:tabLst/>
                      </a:pPr>
                      <a:r>
                        <a:rPr kumimoji="0" lang="ar-SA" sz="3200" b="1" i="0" u="none" strike="noStrike" cap="none" normalizeH="0" baseline="0" smtClean="0">
                          <a:ln>
                            <a:noFill/>
                          </a:ln>
                          <a:solidFill>
                            <a:schemeClr val="tx1"/>
                          </a:solidFill>
                          <a:effectLst/>
                          <a:latin typeface="Times New Roman" pitchFamily="18" charset="0"/>
                          <a:ea typeface="Times New Roman" pitchFamily="18" charset="0"/>
                          <a:cs typeface="Lotus" pitchFamily="2" charset="-78"/>
                        </a:rPr>
                        <a:t>كاهش</a:t>
                      </a:r>
                      <a:endParaRPr kumimoji="0" lang="ar-SA" sz="32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solid"/>
                      <a:miter lim="800000"/>
                      <a:headEnd type="none" w="med" len="med"/>
                      <a:tailEnd type="none" w="med" len="med"/>
                    </a:lnL>
                    <a:lnR cap="flat">
                      <a:noFill/>
                    </a:lnR>
                    <a:lnT w="12700" cap="flat" cmpd="sng" algn="ctr">
                      <a:solidFill>
                        <a:srgbClr val="000000"/>
                      </a:solidFill>
                      <a:prstDash val="solid"/>
                      <a:round/>
                      <a:headEnd type="none" w="med" len="med"/>
                      <a:tailEnd type="none" w="med" len="med"/>
                    </a:lnT>
                    <a:lnB cap="flat">
                      <a:noFill/>
                    </a:lnB>
                    <a:lnTlToBr>
                      <a:noFill/>
                    </a:lnTlToBr>
                    <a:lnBlToTr>
                      <a:noFill/>
                    </a:lnBlToTr>
                    <a:noFill/>
                  </a:tcPr>
                </a:tc>
                <a:extLst>
                  <a:ext uri="{0D108BD9-81ED-4DB2-BD59-A6C34878D82A}">
                    <a16:rowId xmlns:a16="http://schemas.microsoft.com/office/drawing/2014/main" val="10001"/>
                  </a:ext>
                </a:extLst>
              </a:tr>
            </a:tbl>
          </a:graphicData>
        </a:graphic>
      </p:graphicFrame>
      <p:sp>
        <p:nvSpPr>
          <p:cNvPr id="3" name="Footer Placeholder 2"/>
          <p:cNvSpPr>
            <a:spLocks noGrp="1"/>
          </p:cNvSpPr>
          <p:nvPr>
            <p:ph type="ftr" sz="quarter" idx="11"/>
          </p:nvPr>
        </p:nvSpPr>
        <p:spPr/>
        <p:txBody>
          <a:bodyPr/>
          <a:lstStyle/>
          <a:p>
            <a:endParaRPr kumimoji="0" lang="en-US" dirty="0"/>
          </a:p>
        </p:txBody>
      </p:sp>
    </p:spTree>
  </p:cSld>
  <p:clrMapOvr>
    <a:masterClrMapping/>
  </p:clrMapOvr>
</p:sld>
</file>

<file path=ppt/slides/slide20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78882" name="Rectangle 2"/>
          <p:cNvSpPr>
            <a:spLocks noChangeArrowheads="1"/>
          </p:cNvSpPr>
          <p:nvPr/>
        </p:nvSpPr>
        <p:spPr bwMode="auto">
          <a:xfrm>
            <a:off x="-28575" y="2287588"/>
            <a:ext cx="8605838" cy="2289175"/>
          </a:xfrm>
          <a:prstGeom prst="rect">
            <a:avLst/>
          </a:prstGeom>
          <a:noFill/>
          <a:ln w="9525">
            <a:noFill/>
            <a:miter lim="800000"/>
            <a:headEnd/>
            <a:tailEnd/>
          </a:ln>
          <a:effectLst/>
        </p:spPr>
        <p:txBody>
          <a:bodyPr wrap="none" anchor="ctr">
            <a:spAutoFit/>
          </a:bodyPr>
          <a:lstStyle/>
          <a:p>
            <a:pPr indent="252413" algn="justLow" eaLnBrk="1" hangingPunct="1"/>
            <a:r>
              <a:rPr lang="ar-SA" sz="3600">
                <a:cs typeface="Zar" pitchFamily="2" charset="-78"/>
              </a:rPr>
              <a:t>در اين حالت فروشنده براي تشويق مشتري خود، </a:t>
            </a:r>
            <a:endParaRPr lang="en-US" sz="3600">
              <a:cs typeface="Zar" pitchFamily="2" charset="-78"/>
            </a:endParaRPr>
          </a:p>
          <a:p>
            <a:pPr indent="252413" algn="justLow" eaLnBrk="1" hangingPunct="1"/>
            <a:r>
              <a:rPr lang="ar-SA" sz="3600">
                <a:cs typeface="Zar" pitchFamily="2" charset="-78"/>
              </a:rPr>
              <a:t>به پرداخت </a:t>
            </a:r>
            <a:r>
              <a:rPr lang="fa-IR" sz="3600">
                <a:cs typeface="Zar" pitchFamily="2" charset="-78"/>
              </a:rPr>
              <a:t>پ</a:t>
            </a:r>
            <a:r>
              <a:rPr lang="ar-SA" sz="3600">
                <a:cs typeface="Zar" pitchFamily="2" charset="-78"/>
              </a:rPr>
              <a:t>يش از موعد وجه،</a:t>
            </a:r>
            <a:endParaRPr lang="en-US" sz="3600">
              <a:cs typeface="Zar" pitchFamily="2" charset="-78"/>
            </a:endParaRPr>
          </a:p>
          <a:p>
            <a:pPr indent="252413" algn="justLow" eaLnBrk="1" hangingPunct="1"/>
            <a:r>
              <a:rPr lang="ar-SA" sz="3600">
                <a:cs typeface="Zar" pitchFamily="2" charset="-78"/>
              </a:rPr>
              <a:t> شرط مي</a:t>
            </a:r>
            <a:r>
              <a:rPr lang="ar-SA" sz="3600">
                <a:cs typeface="Arial" pitchFamily="34" charset="0"/>
              </a:rPr>
              <a:t>‌</a:t>
            </a:r>
            <a:r>
              <a:rPr lang="ar-SA" sz="3600">
                <a:cs typeface="Zar" pitchFamily="2" charset="-78"/>
              </a:rPr>
              <a:t>نمايد كه اگر نسيه خود را زودتر پرداخت </a:t>
            </a:r>
            <a:endParaRPr lang="en-US" sz="3600">
              <a:cs typeface="Zar" pitchFamily="2" charset="-78"/>
            </a:endParaRPr>
          </a:p>
          <a:p>
            <a:pPr indent="252413" algn="justLow" eaLnBrk="1" hangingPunct="1"/>
            <a:r>
              <a:rPr lang="ar-SA" sz="3600">
                <a:cs typeface="Zar" pitchFamily="2" charset="-78"/>
              </a:rPr>
              <a:t>كند مشمول درصدي تخفيف خواهد شد.</a:t>
            </a:r>
          </a:p>
        </p:txBody>
      </p:sp>
      <p:sp>
        <p:nvSpPr>
          <p:cNvPr id="378883" name="Rectangle 3"/>
          <p:cNvSpPr>
            <a:spLocks noChangeArrowheads="1"/>
          </p:cNvSpPr>
          <p:nvPr/>
        </p:nvSpPr>
        <p:spPr bwMode="auto">
          <a:xfrm>
            <a:off x="6156325" y="547688"/>
            <a:ext cx="2765425" cy="579437"/>
          </a:xfrm>
          <a:prstGeom prst="rect">
            <a:avLst/>
          </a:prstGeom>
          <a:noFill/>
          <a:ln w="9525">
            <a:noFill/>
            <a:miter lim="800000"/>
            <a:headEnd/>
            <a:tailEnd/>
          </a:ln>
          <a:effectLst/>
        </p:spPr>
        <p:txBody>
          <a:bodyPr wrap="none">
            <a:spAutoFit/>
          </a:bodyPr>
          <a:lstStyle/>
          <a:p>
            <a:pPr algn="l" eaLnBrk="1" hangingPunct="1"/>
            <a:r>
              <a:rPr lang="ar-SA" sz="3200">
                <a:cs typeface="Zar" pitchFamily="2" charset="-78"/>
              </a:rPr>
              <a:t>4- تخفيفات نقدي</a:t>
            </a:r>
            <a:endParaRPr lang="en-US" sz="3200">
              <a:cs typeface="Zar" pitchFamily="2" charset="-78"/>
            </a:endParaRPr>
          </a:p>
        </p:txBody>
      </p:sp>
      <p:sp>
        <p:nvSpPr>
          <p:cNvPr id="4" name="Footer Placeholder 3"/>
          <p:cNvSpPr>
            <a:spLocks noGrp="1"/>
          </p:cNvSpPr>
          <p:nvPr>
            <p:ph type="ftr" sz="quarter" idx="11"/>
          </p:nvPr>
        </p:nvSpPr>
        <p:spPr/>
        <p:txBody>
          <a:bodyPr/>
          <a:lstStyle/>
          <a:p>
            <a:endParaRPr kumimoji="0" lang="en-US" dirty="0"/>
          </a:p>
        </p:txBody>
      </p:sp>
    </p:spTree>
  </p:cSld>
  <p:clrMapOvr>
    <a:masterClrMapping/>
  </p:clrMapOvr>
</p:sld>
</file>

<file path=ppt/slides/slide20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79906" name="Rectangle 2"/>
          <p:cNvSpPr>
            <a:spLocks noChangeArrowheads="1"/>
          </p:cNvSpPr>
          <p:nvPr/>
        </p:nvSpPr>
        <p:spPr bwMode="auto">
          <a:xfrm>
            <a:off x="287338" y="2379663"/>
            <a:ext cx="8569325" cy="2101850"/>
          </a:xfrm>
          <a:prstGeom prst="rect">
            <a:avLst/>
          </a:prstGeom>
          <a:noFill/>
          <a:ln w="9525">
            <a:noFill/>
            <a:miter lim="800000"/>
            <a:headEnd/>
            <a:tailEnd/>
          </a:ln>
          <a:effectLst/>
        </p:spPr>
        <p:txBody>
          <a:bodyPr anchor="ctr">
            <a:spAutoFit/>
          </a:bodyPr>
          <a:lstStyle/>
          <a:p>
            <a:pPr indent="252413" algn="justLow" eaLnBrk="1" hangingPunct="1"/>
            <a:r>
              <a:rPr lang="ar-SA" sz="4400" b="0">
                <a:cs typeface="Zar" pitchFamily="2" charset="-78"/>
              </a:rPr>
              <a:t>نسيه 30 روزه، 6 درصد تخفيف به شرط پرداخت 10 روزه و اينگونه نوشته مي</a:t>
            </a:r>
            <a:r>
              <a:rPr lang="ar-SA" sz="4400" b="0">
                <a:cs typeface="Arial" pitchFamily="34" charset="0"/>
              </a:rPr>
              <a:t>‌</a:t>
            </a:r>
            <a:r>
              <a:rPr lang="ar-SA" sz="4400" b="0">
                <a:cs typeface="Zar" pitchFamily="2" charset="-78"/>
              </a:rPr>
              <a:t>شود.</a:t>
            </a:r>
            <a:endParaRPr lang="en-US" sz="4400" b="0">
              <a:cs typeface="Zar" pitchFamily="2" charset="-78"/>
            </a:endParaRPr>
          </a:p>
          <a:p>
            <a:pPr indent="252413" algn="justLow" eaLnBrk="1" hangingPunct="1"/>
            <a:r>
              <a:rPr lang="ar-SA" sz="4400" b="0">
                <a:cs typeface="Zar" pitchFamily="2" charset="-78"/>
              </a:rPr>
              <a:t>ن / 30 – 6/10</a:t>
            </a:r>
          </a:p>
        </p:txBody>
      </p:sp>
      <p:sp>
        <p:nvSpPr>
          <p:cNvPr id="379907" name="Rectangle 3"/>
          <p:cNvSpPr>
            <a:spLocks noChangeArrowheads="1"/>
          </p:cNvSpPr>
          <p:nvPr/>
        </p:nvSpPr>
        <p:spPr bwMode="auto">
          <a:xfrm>
            <a:off x="7740650" y="512763"/>
            <a:ext cx="933450" cy="823912"/>
          </a:xfrm>
          <a:prstGeom prst="rect">
            <a:avLst/>
          </a:prstGeom>
          <a:noFill/>
          <a:ln w="9525">
            <a:noFill/>
            <a:miter lim="800000"/>
            <a:headEnd/>
            <a:tailEnd/>
          </a:ln>
          <a:effectLst/>
        </p:spPr>
        <p:txBody>
          <a:bodyPr wrap="none">
            <a:spAutoFit/>
          </a:bodyPr>
          <a:lstStyle/>
          <a:p>
            <a:pPr algn="l" eaLnBrk="1" hangingPunct="1"/>
            <a:r>
              <a:rPr lang="ar-SA">
                <a:cs typeface="Zar" pitchFamily="2" charset="-78"/>
              </a:rPr>
              <a:t>مثلاً</a:t>
            </a:r>
            <a:endParaRPr lang="en-US">
              <a:cs typeface="Zar" pitchFamily="2" charset="-78"/>
            </a:endParaRPr>
          </a:p>
        </p:txBody>
      </p:sp>
      <p:sp>
        <p:nvSpPr>
          <p:cNvPr id="4" name="Footer Placeholder 3"/>
          <p:cNvSpPr>
            <a:spLocks noGrp="1"/>
          </p:cNvSpPr>
          <p:nvPr>
            <p:ph type="ftr" sz="quarter" idx="11"/>
          </p:nvPr>
        </p:nvSpPr>
        <p:spPr/>
        <p:txBody>
          <a:bodyPr/>
          <a:lstStyle/>
          <a:p>
            <a:endParaRPr kumimoji="0" lang="en-US" dirty="0"/>
          </a:p>
        </p:txBody>
      </p:sp>
    </p:spTree>
  </p:cSld>
  <p:clrMapOvr>
    <a:masterClrMapping/>
  </p:clrMapOvr>
</p:sld>
</file>

<file path=ppt/slides/slide20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80930" name="Rectangle 2"/>
          <p:cNvSpPr>
            <a:spLocks noChangeArrowheads="1"/>
          </p:cNvSpPr>
          <p:nvPr/>
        </p:nvSpPr>
        <p:spPr bwMode="auto">
          <a:xfrm>
            <a:off x="611188" y="1882775"/>
            <a:ext cx="7793037" cy="3140075"/>
          </a:xfrm>
          <a:prstGeom prst="rect">
            <a:avLst/>
          </a:prstGeom>
          <a:noFill/>
          <a:ln w="9525">
            <a:noFill/>
            <a:miter lim="800000"/>
            <a:headEnd/>
            <a:tailEnd/>
          </a:ln>
          <a:effectLst/>
        </p:spPr>
        <p:txBody>
          <a:bodyPr anchor="ctr">
            <a:spAutoFit/>
          </a:bodyPr>
          <a:lstStyle/>
          <a:p>
            <a:pPr indent="252413" eaLnBrk="1" hangingPunct="1"/>
            <a:r>
              <a:rPr lang="ar-SA" sz="4000">
                <a:latin typeface="AGA Arabesque Desktop" pitchFamily="2" charset="2"/>
                <a:cs typeface="Zar" pitchFamily="2" charset="-78"/>
              </a:rPr>
              <a:t>بر اين اساس خريدار مي</a:t>
            </a:r>
            <a:r>
              <a:rPr lang="ar-SA" sz="4000">
                <a:latin typeface="AGA Arabesque Desktop" pitchFamily="2" charset="2"/>
                <a:cs typeface="Arial" pitchFamily="34" charset="0"/>
              </a:rPr>
              <a:t>‌</a:t>
            </a:r>
            <a:r>
              <a:rPr lang="ar-SA" sz="4000">
                <a:latin typeface="AGA Arabesque Desktop" pitchFamily="2" charset="2"/>
                <a:cs typeface="Zar" pitchFamily="2" charset="-78"/>
              </a:rPr>
              <a:t>بايد مبلغ نسيه را حداكثر ظرف مدت 30 روز پرداخت نمايد</a:t>
            </a:r>
            <a:endParaRPr lang="en-US" sz="4000">
              <a:latin typeface="AGA Arabesque Desktop" pitchFamily="2" charset="2"/>
              <a:cs typeface="Zar" pitchFamily="2" charset="-78"/>
            </a:endParaRPr>
          </a:p>
          <a:p>
            <a:pPr indent="252413" eaLnBrk="1" hangingPunct="1"/>
            <a:r>
              <a:rPr lang="ar-SA" sz="4000">
                <a:latin typeface="AGA Arabesque Desktop" pitchFamily="2" charset="2"/>
                <a:cs typeface="Zar" pitchFamily="2" charset="-78"/>
              </a:rPr>
              <a:t> اما اگر خواستار تخفيف 6 درصدي است بايد حداكثر تا 10 روز وجه نسيه را پرداخت نمايد.</a:t>
            </a:r>
            <a:endParaRPr lang="en-US" sz="4000">
              <a:latin typeface="AGA Arabesque Desktop" pitchFamily="2" charset="2"/>
              <a:cs typeface="Zar" pitchFamily="2" charset="-78"/>
            </a:endParaRPr>
          </a:p>
        </p:txBody>
      </p:sp>
      <p:sp>
        <p:nvSpPr>
          <p:cNvPr id="3" name="Footer Placeholder 2"/>
          <p:cNvSpPr>
            <a:spLocks noGrp="1"/>
          </p:cNvSpPr>
          <p:nvPr>
            <p:ph type="ftr" sz="quarter" idx="11"/>
          </p:nvPr>
        </p:nvSpPr>
        <p:spPr/>
        <p:txBody>
          <a:bodyPr/>
          <a:lstStyle/>
          <a:p>
            <a:endParaRPr kumimoji="0" lang="en-US" dirty="0"/>
          </a:p>
        </p:txBody>
      </p:sp>
    </p:spTree>
  </p:cSld>
  <p:clrMapOvr>
    <a:masterClrMapping/>
  </p:clrMapOvr>
</p:sld>
</file>

<file path=ppt/slides/slide20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81954" name="Rectangle 2"/>
          <p:cNvSpPr>
            <a:spLocks noChangeArrowheads="1"/>
          </p:cNvSpPr>
          <p:nvPr/>
        </p:nvSpPr>
        <p:spPr bwMode="auto">
          <a:xfrm>
            <a:off x="1071563" y="1989138"/>
            <a:ext cx="6196012" cy="3111500"/>
          </a:xfrm>
          <a:prstGeom prst="rect">
            <a:avLst/>
          </a:prstGeom>
          <a:noFill/>
          <a:ln w="9525">
            <a:noFill/>
            <a:miter lim="800000"/>
            <a:headEnd/>
            <a:tailEnd/>
          </a:ln>
          <a:effectLst/>
        </p:spPr>
        <p:txBody>
          <a:bodyPr wrap="none" anchor="ctr">
            <a:spAutoFit/>
          </a:bodyPr>
          <a:lstStyle/>
          <a:p>
            <a:pPr indent="252413" eaLnBrk="1" hangingPunct="1"/>
            <a:r>
              <a:rPr lang="ar-SA" sz="6600">
                <a:cs typeface="Zar" pitchFamily="2" charset="-78"/>
              </a:rPr>
              <a:t>1- اصل مبلغ بدهي</a:t>
            </a:r>
            <a:endParaRPr lang="en-US" sz="6600">
              <a:cs typeface="Zar" pitchFamily="2" charset="-78"/>
            </a:endParaRPr>
          </a:p>
          <a:p>
            <a:pPr indent="252413" eaLnBrk="1" hangingPunct="1"/>
            <a:r>
              <a:rPr lang="ar-SA" sz="6600">
                <a:cs typeface="Zar" pitchFamily="2" charset="-78"/>
              </a:rPr>
              <a:t>2- مبلغ تخفيف</a:t>
            </a:r>
            <a:endParaRPr lang="en-US" sz="6600">
              <a:cs typeface="Zar" pitchFamily="2" charset="-78"/>
            </a:endParaRPr>
          </a:p>
          <a:p>
            <a:pPr indent="252413" eaLnBrk="1" hangingPunct="1"/>
            <a:r>
              <a:rPr lang="ar-SA" sz="6600">
                <a:cs typeface="Zar" pitchFamily="2" charset="-78"/>
              </a:rPr>
              <a:t>3- خالص پرداختي</a:t>
            </a:r>
          </a:p>
        </p:txBody>
      </p:sp>
      <p:sp>
        <p:nvSpPr>
          <p:cNvPr id="381955" name="Rectangle 3"/>
          <p:cNvSpPr>
            <a:spLocks noChangeArrowheads="1"/>
          </p:cNvSpPr>
          <p:nvPr/>
        </p:nvSpPr>
        <p:spPr bwMode="auto">
          <a:xfrm>
            <a:off x="1979613" y="528638"/>
            <a:ext cx="6851650" cy="457200"/>
          </a:xfrm>
          <a:prstGeom prst="rect">
            <a:avLst/>
          </a:prstGeom>
          <a:noFill/>
          <a:ln w="9525">
            <a:noFill/>
            <a:miter lim="800000"/>
            <a:headEnd/>
            <a:tailEnd/>
          </a:ln>
          <a:effectLst/>
        </p:spPr>
        <p:txBody>
          <a:bodyPr wrap="none">
            <a:spAutoFit/>
          </a:bodyPr>
          <a:lstStyle/>
          <a:p>
            <a:pPr algn="l" eaLnBrk="1" hangingPunct="1"/>
            <a:r>
              <a:rPr lang="ar-SA" sz="2400">
                <a:cs typeface="Zar" pitchFamily="2" charset="-78"/>
              </a:rPr>
              <a:t>به فرض استفاده از شرط مذكور 3 مبلغ را مي</a:t>
            </a:r>
            <a:r>
              <a:rPr lang="ar-SA" sz="2400">
                <a:cs typeface="Arial" pitchFamily="34" charset="0"/>
              </a:rPr>
              <a:t>‌</a:t>
            </a:r>
            <a:r>
              <a:rPr lang="ar-SA" sz="2400">
                <a:cs typeface="Zar" pitchFamily="2" charset="-78"/>
              </a:rPr>
              <a:t>بايد محاسبه نمود.</a:t>
            </a:r>
            <a:endParaRPr lang="en-US" sz="2400">
              <a:cs typeface="Zar" pitchFamily="2" charset="-78"/>
            </a:endParaRPr>
          </a:p>
        </p:txBody>
      </p:sp>
      <p:sp>
        <p:nvSpPr>
          <p:cNvPr id="4" name="Footer Placeholder 3"/>
          <p:cNvSpPr>
            <a:spLocks noGrp="1"/>
          </p:cNvSpPr>
          <p:nvPr>
            <p:ph type="ftr" sz="quarter" idx="11"/>
          </p:nvPr>
        </p:nvSpPr>
        <p:spPr/>
        <p:txBody>
          <a:bodyPr/>
          <a:lstStyle/>
          <a:p>
            <a:endParaRPr kumimoji="0"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644098" name="Rectangle 2"/>
          <p:cNvSpPr>
            <a:spLocks noGrp="1" noChangeArrowheads="1"/>
          </p:cNvSpPr>
          <p:nvPr>
            <p:ph type="title"/>
          </p:nvPr>
        </p:nvSpPr>
        <p:spPr>
          <a:xfrm>
            <a:off x="1093788" y="328613"/>
            <a:ext cx="7772400" cy="1098550"/>
          </a:xfrm>
        </p:spPr>
        <p:txBody>
          <a:bodyPr/>
          <a:lstStyle/>
          <a:p>
            <a:pPr algn="ctr"/>
            <a:r>
              <a:rPr lang="fa-IR" sz="6600"/>
              <a:t>در نتيجه :</a:t>
            </a:r>
            <a:endParaRPr lang="en-US" sz="6600"/>
          </a:p>
        </p:txBody>
      </p:sp>
      <p:sp>
        <p:nvSpPr>
          <p:cNvPr id="644099" name="Rectangle 3"/>
          <p:cNvSpPr>
            <a:spLocks noGrp="1" noChangeArrowheads="1"/>
          </p:cNvSpPr>
          <p:nvPr>
            <p:ph sz="half" idx="1"/>
          </p:nvPr>
        </p:nvSpPr>
        <p:spPr>
          <a:xfrm>
            <a:off x="611188" y="1989138"/>
            <a:ext cx="3616325" cy="4011612"/>
          </a:xfrm>
          <a:solidFill>
            <a:srgbClr val="F8F8F8"/>
          </a:solidFill>
          <a:ln>
            <a:solidFill>
              <a:srgbClr val="000000"/>
            </a:solidFill>
          </a:ln>
          <a:effectLst>
            <a:outerShdw dist="107763" dir="2700000" algn="ctr" rotWithShape="0">
              <a:schemeClr val="bg2"/>
            </a:outerShdw>
          </a:effectLst>
        </p:spPr>
        <p:txBody>
          <a:bodyPr/>
          <a:lstStyle/>
          <a:p>
            <a:pPr>
              <a:buFontTx/>
              <a:buNone/>
            </a:pPr>
            <a:r>
              <a:rPr lang="fa-IR" sz="4400" u="sng">
                <a:solidFill>
                  <a:schemeClr val="hlink"/>
                </a:solidFill>
              </a:rPr>
              <a:t>هر مالک به ميزان اموال خود </a:t>
            </a:r>
          </a:p>
          <a:p>
            <a:pPr>
              <a:buFontTx/>
              <a:buNone/>
            </a:pPr>
            <a:r>
              <a:rPr lang="fa-IR" sz="6000" u="sng">
                <a:solidFill>
                  <a:srgbClr val="FF0000"/>
                </a:solidFill>
              </a:rPr>
              <a:t>حق تملّک</a:t>
            </a:r>
            <a:r>
              <a:rPr lang="fa-IR" sz="4400" u="sng">
                <a:solidFill>
                  <a:schemeClr val="hlink"/>
                </a:solidFill>
              </a:rPr>
              <a:t> </a:t>
            </a:r>
          </a:p>
          <a:p>
            <a:pPr>
              <a:buFontTx/>
              <a:buNone/>
            </a:pPr>
            <a:r>
              <a:rPr lang="fa-IR" sz="4400" u="sng">
                <a:solidFill>
                  <a:schemeClr val="hlink"/>
                </a:solidFill>
              </a:rPr>
              <a:t>دارد. </a:t>
            </a:r>
            <a:endParaRPr lang="en-US" sz="4400">
              <a:solidFill>
                <a:schemeClr val="hlink"/>
              </a:solidFill>
            </a:endParaRPr>
          </a:p>
        </p:txBody>
      </p:sp>
      <p:sp>
        <p:nvSpPr>
          <p:cNvPr id="644100" name="Rectangle 4"/>
          <p:cNvSpPr>
            <a:spLocks noGrp="1" noChangeArrowheads="1"/>
          </p:cNvSpPr>
          <p:nvPr>
            <p:ph sz="half" idx="2"/>
          </p:nvPr>
        </p:nvSpPr>
        <p:spPr>
          <a:xfrm>
            <a:off x="4841875" y="1989138"/>
            <a:ext cx="3616325" cy="3451225"/>
          </a:xfrm>
          <a:solidFill>
            <a:srgbClr val="FFFFCC"/>
          </a:solidFill>
          <a:ln>
            <a:solidFill>
              <a:srgbClr val="000000"/>
            </a:solidFill>
          </a:ln>
          <a:effectLst>
            <a:outerShdw dist="107763" dir="2700000" algn="ctr" rotWithShape="0">
              <a:schemeClr val="bg2"/>
            </a:outerShdw>
          </a:effectLst>
        </p:spPr>
        <p:txBody>
          <a:bodyPr/>
          <a:lstStyle/>
          <a:p>
            <a:pPr>
              <a:buFontTx/>
              <a:buNone/>
            </a:pPr>
            <a:r>
              <a:rPr lang="fa-IR" sz="4400" u="sng">
                <a:solidFill>
                  <a:srgbClr val="990000"/>
                </a:solidFill>
              </a:rPr>
              <a:t>کليه اموال موجود و شناخته شده در جهان مالک دارند</a:t>
            </a:r>
            <a:r>
              <a:rPr lang="en-US" sz="4400">
                <a:solidFill>
                  <a:srgbClr val="990000"/>
                </a:solidFill>
              </a:rPr>
              <a:t>.</a:t>
            </a:r>
          </a:p>
        </p:txBody>
      </p:sp>
      <p:graphicFrame>
        <p:nvGraphicFramePr>
          <p:cNvPr id="644101" name="Object 5"/>
          <p:cNvGraphicFramePr>
            <a:graphicFrameLocks/>
          </p:cNvGraphicFramePr>
          <p:nvPr/>
        </p:nvGraphicFramePr>
        <p:xfrm>
          <a:off x="7543800" y="5105400"/>
          <a:ext cx="1600200" cy="1368425"/>
        </p:xfrm>
        <a:graphic>
          <a:graphicData uri="http://schemas.openxmlformats.org/presentationml/2006/ole">
            <mc:AlternateContent xmlns:mc="http://schemas.openxmlformats.org/markup-compatibility/2006">
              <mc:Choice xmlns:v="urn:schemas-microsoft-com:vml" Requires="v">
                <p:oleObj spid="_x0000_s644111" name="Clip" r:id="rId3" imgW="5279760" imgH="4660560" progId="">
                  <p:embed/>
                </p:oleObj>
              </mc:Choice>
              <mc:Fallback>
                <p:oleObj name="Clip" r:id="rId3" imgW="5279760" imgH="4660560" progId="">
                  <p:embed/>
                  <p:pic>
                    <p:nvPicPr>
                      <p:cNvPr id="0" name="Picture 5"/>
                      <p:cNvPicPr>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543800" y="5105400"/>
                        <a:ext cx="1600200" cy="1368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6" name="Footer Placeholder 5"/>
          <p:cNvSpPr>
            <a:spLocks noGrp="1"/>
          </p:cNvSpPr>
          <p:nvPr>
            <p:ph type="ftr" sz="quarter" idx="11"/>
          </p:nvPr>
        </p:nvSpPr>
        <p:spPr/>
        <p:txBody>
          <a:bodyPr/>
          <a:lstStyle/>
          <a:p>
            <a:endParaRPr kumimoji="0" lang="en-US" dirty="0"/>
          </a:p>
        </p:txBody>
      </p:sp>
    </p:spTree>
  </p:cSld>
  <p:clrMapOvr>
    <a:masterClrMapping/>
  </p:clrMapOvr>
  <p:transition>
    <p:blinds dir="ver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afterEffect">
                                  <p:stCondLst>
                                    <p:cond delay="0"/>
                                  </p:stCondLst>
                                  <p:childTnLst>
                                    <p:set>
                                      <p:cBhvr>
                                        <p:cTn id="6" dur="1" fill="hold">
                                          <p:stCondLst>
                                            <p:cond delay="0"/>
                                          </p:stCondLst>
                                        </p:cTn>
                                        <p:tgtEl>
                                          <p:spTgt spid="644099"/>
                                        </p:tgtEl>
                                        <p:attrNameLst>
                                          <p:attrName>style.visibility</p:attrName>
                                        </p:attrNameLst>
                                      </p:cBhvr>
                                      <p:to>
                                        <p:strVal val="visible"/>
                                      </p:to>
                                    </p:set>
                                    <p:anim calcmode="lin" valueType="num">
                                      <p:cBhvr additive="base">
                                        <p:cTn id="7" dur="500" fill="hold"/>
                                        <p:tgtEl>
                                          <p:spTgt spid="644099"/>
                                        </p:tgtEl>
                                        <p:attrNameLst>
                                          <p:attrName>ppt_x</p:attrName>
                                        </p:attrNameLst>
                                      </p:cBhvr>
                                      <p:tavLst>
                                        <p:tav tm="0">
                                          <p:val>
                                            <p:strVal val="0-#ppt_w/2"/>
                                          </p:val>
                                        </p:tav>
                                        <p:tav tm="100000">
                                          <p:val>
                                            <p:strVal val="#ppt_x"/>
                                          </p:val>
                                        </p:tav>
                                      </p:tavLst>
                                    </p:anim>
                                    <p:anim calcmode="lin" valueType="num">
                                      <p:cBhvr additive="base">
                                        <p:cTn id="8" dur="500" fill="hold"/>
                                        <p:tgtEl>
                                          <p:spTgt spid="644099"/>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2" presetClass="entr" presetSubtype="2" fill="hold" grpId="0" nodeType="afterEffect">
                                  <p:stCondLst>
                                    <p:cond delay="0"/>
                                  </p:stCondLst>
                                  <p:childTnLst>
                                    <p:set>
                                      <p:cBhvr>
                                        <p:cTn id="11" dur="1" fill="hold">
                                          <p:stCondLst>
                                            <p:cond delay="0"/>
                                          </p:stCondLst>
                                        </p:cTn>
                                        <p:tgtEl>
                                          <p:spTgt spid="644100"/>
                                        </p:tgtEl>
                                        <p:attrNameLst>
                                          <p:attrName>style.visibility</p:attrName>
                                        </p:attrNameLst>
                                      </p:cBhvr>
                                      <p:to>
                                        <p:strVal val="visible"/>
                                      </p:to>
                                    </p:set>
                                    <p:anim calcmode="lin" valueType="num">
                                      <p:cBhvr additive="base">
                                        <p:cTn id="12" dur="500" fill="hold"/>
                                        <p:tgtEl>
                                          <p:spTgt spid="644100"/>
                                        </p:tgtEl>
                                        <p:attrNameLst>
                                          <p:attrName>ppt_x</p:attrName>
                                        </p:attrNameLst>
                                      </p:cBhvr>
                                      <p:tavLst>
                                        <p:tav tm="0">
                                          <p:val>
                                            <p:strVal val="1+#ppt_w/2"/>
                                          </p:val>
                                        </p:tav>
                                        <p:tav tm="100000">
                                          <p:val>
                                            <p:strVal val="#ppt_x"/>
                                          </p:val>
                                        </p:tav>
                                      </p:tavLst>
                                    </p:anim>
                                    <p:anim calcmode="lin" valueType="num">
                                      <p:cBhvr additive="base">
                                        <p:cTn id="13" dur="500" fill="hold"/>
                                        <p:tgtEl>
                                          <p:spTgt spid="644100"/>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44099" grpId="0" animBg="1" autoUpdateAnimBg="0"/>
      <p:bldP spid="644100" grpId="0" animBg="1" autoUpdateAnimBg="0"/>
    </p:bldLst>
  </p:timing>
</p:sld>
</file>

<file path=ppt/slides/slide2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82978" name="Rectangle 2"/>
          <p:cNvSpPr>
            <a:spLocks noChangeArrowheads="1"/>
          </p:cNvSpPr>
          <p:nvPr/>
        </p:nvSpPr>
        <p:spPr bwMode="auto">
          <a:xfrm>
            <a:off x="2132013" y="2368550"/>
            <a:ext cx="4951412" cy="2559050"/>
          </a:xfrm>
          <a:prstGeom prst="rect">
            <a:avLst/>
          </a:prstGeom>
          <a:noFill/>
          <a:ln w="9525">
            <a:noFill/>
            <a:miter lim="800000"/>
            <a:headEnd/>
            <a:tailEnd/>
          </a:ln>
          <a:effectLst/>
        </p:spPr>
        <p:txBody>
          <a:bodyPr wrap="none" anchor="ctr">
            <a:spAutoFit/>
          </a:bodyPr>
          <a:lstStyle/>
          <a:p>
            <a:pPr indent="252413" eaLnBrk="1" hangingPunct="1"/>
            <a:r>
              <a:rPr lang="ar-SA" sz="5400">
                <a:cs typeface="Zar" pitchFamily="2" charset="-78"/>
              </a:rPr>
              <a:t>1- اصل مبلغ طلب</a:t>
            </a:r>
            <a:endParaRPr lang="en-US" sz="5400">
              <a:cs typeface="Zar" pitchFamily="2" charset="-78"/>
            </a:endParaRPr>
          </a:p>
          <a:p>
            <a:pPr indent="252413" eaLnBrk="1" hangingPunct="1"/>
            <a:r>
              <a:rPr lang="ar-SA" sz="5400">
                <a:cs typeface="Zar" pitchFamily="2" charset="-78"/>
              </a:rPr>
              <a:t>2- مبلغ تخفيف</a:t>
            </a:r>
            <a:endParaRPr lang="en-US" sz="5400">
              <a:cs typeface="Zar" pitchFamily="2" charset="-78"/>
            </a:endParaRPr>
          </a:p>
          <a:p>
            <a:pPr indent="252413" eaLnBrk="1" hangingPunct="1"/>
            <a:r>
              <a:rPr lang="ar-SA" sz="5400">
                <a:cs typeface="Zar" pitchFamily="2" charset="-78"/>
              </a:rPr>
              <a:t>3- خالص دريافتي</a:t>
            </a:r>
          </a:p>
        </p:txBody>
      </p:sp>
      <p:sp>
        <p:nvSpPr>
          <p:cNvPr id="382979" name="Rectangle 3"/>
          <p:cNvSpPr>
            <a:spLocks noChangeArrowheads="1"/>
          </p:cNvSpPr>
          <p:nvPr/>
        </p:nvSpPr>
        <p:spPr bwMode="auto">
          <a:xfrm>
            <a:off x="1547813" y="620713"/>
            <a:ext cx="7181850" cy="457200"/>
          </a:xfrm>
          <a:prstGeom prst="rect">
            <a:avLst/>
          </a:prstGeom>
          <a:noFill/>
          <a:ln w="9525">
            <a:noFill/>
            <a:miter lim="800000"/>
            <a:headEnd/>
            <a:tailEnd/>
          </a:ln>
          <a:effectLst/>
        </p:spPr>
        <p:txBody>
          <a:bodyPr wrap="none">
            <a:spAutoFit/>
          </a:bodyPr>
          <a:lstStyle/>
          <a:p>
            <a:pPr algn="l" rtl="0"/>
            <a:r>
              <a:rPr lang="ar-SA" sz="2400">
                <a:cs typeface="Zar" pitchFamily="2" charset="-78"/>
              </a:rPr>
              <a:t>بديهي است در حالتي كه از منظر فروشنده بخواهيم محاسبه نمائيم</a:t>
            </a:r>
            <a:endParaRPr lang="en-US" sz="2400">
              <a:cs typeface="Zar" pitchFamily="2" charset="-78"/>
            </a:endParaRPr>
          </a:p>
        </p:txBody>
      </p:sp>
      <p:sp>
        <p:nvSpPr>
          <p:cNvPr id="4" name="Footer Placeholder 3"/>
          <p:cNvSpPr>
            <a:spLocks noGrp="1"/>
          </p:cNvSpPr>
          <p:nvPr>
            <p:ph type="ftr" sz="quarter" idx="11"/>
          </p:nvPr>
        </p:nvSpPr>
        <p:spPr/>
        <p:txBody>
          <a:bodyPr/>
          <a:lstStyle/>
          <a:p>
            <a:endParaRPr kumimoji="0" lang="en-US" dirty="0"/>
          </a:p>
        </p:txBody>
      </p:sp>
    </p:spTree>
  </p:cSld>
  <p:clrMapOvr>
    <a:masterClrMapping/>
  </p:clrMapOvr>
</p:sld>
</file>

<file path=ppt/slides/slide2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84002" name="Rectangle 2"/>
          <p:cNvSpPr>
            <a:spLocks noChangeArrowheads="1"/>
          </p:cNvSpPr>
          <p:nvPr/>
        </p:nvSpPr>
        <p:spPr bwMode="auto">
          <a:xfrm>
            <a:off x="395288" y="1928813"/>
            <a:ext cx="8280400" cy="3441700"/>
          </a:xfrm>
          <a:prstGeom prst="rect">
            <a:avLst/>
          </a:prstGeom>
          <a:noFill/>
          <a:ln w="9525">
            <a:noFill/>
            <a:miter lim="800000"/>
            <a:headEnd/>
            <a:tailEnd/>
          </a:ln>
          <a:effectLst/>
        </p:spPr>
        <p:txBody>
          <a:bodyPr anchor="ctr">
            <a:spAutoFit/>
          </a:bodyPr>
          <a:lstStyle/>
          <a:p>
            <a:pPr indent="252413" eaLnBrk="1" hangingPunct="1"/>
            <a:r>
              <a:rPr lang="ar-SA" sz="4400">
                <a:cs typeface="Zar" pitchFamily="2" charset="-78"/>
              </a:rPr>
              <a:t>اصل مبلغ بدهي يا طلب در حساب</a:t>
            </a:r>
            <a:r>
              <a:rPr lang="ar-SA" sz="4400">
                <a:cs typeface="Arial" pitchFamily="34" charset="0"/>
              </a:rPr>
              <a:t>‌</a:t>
            </a:r>
            <a:r>
              <a:rPr lang="ar-SA" sz="4400">
                <a:cs typeface="Zar" pitchFamily="2" charset="-78"/>
              </a:rPr>
              <a:t>هاي پرداختني يا حساب</a:t>
            </a:r>
            <a:r>
              <a:rPr lang="ar-SA" sz="4400">
                <a:cs typeface="Arial" pitchFamily="34" charset="0"/>
              </a:rPr>
              <a:t>‌</a:t>
            </a:r>
            <a:r>
              <a:rPr lang="ar-SA" sz="4400">
                <a:cs typeface="Zar" pitchFamily="2" charset="-78"/>
              </a:rPr>
              <a:t>هاي دريافتني ثبت مي</a:t>
            </a:r>
            <a:r>
              <a:rPr lang="ar-SA" sz="4400">
                <a:cs typeface="Arial" pitchFamily="34" charset="0"/>
              </a:rPr>
              <a:t>‌</a:t>
            </a:r>
            <a:r>
              <a:rPr lang="ar-SA" sz="4400">
                <a:cs typeface="Zar" pitchFamily="2" charset="-78"/>
              </a:rPr>
              <a:t>شود.</a:t>
            </a:r>
            <a:endParaRPr lang="en-US" sz="4400">
              <a:cs typeface="Zar" pitchFamily="2" charset="-78"/>
            </a:endParaRPr>
          </a:p>
          <a:p>
            <a:pPr indent="252413" eaLnBrk="1" hangingPunct="1"/>
            <a:r>
              <a:rPr lang="ar-SA" sz="4400">
                <a:cs typeface="Zar" pitchFamily="2" charset="-78"/>
              </a:rPr>
              <a:t>خالص پرداختي يا دريافتي نيز در حساب صندوق</a:t>
            </a:r>
            <a:r>
              <a:rPr lang="fa-IR" sz="4400">
                <a:cs typeface="Zar" pitchFamily="2" charset="-78"/>
              </a:rPr>
              <a:t>/بانک</a:t>
            </a:r>
            <a:r>
              <a:rPr lang="ar-SA" sz="4400">
                <a:cs typeface="Zar" pitchFamily="2" charset="-78"/>
              </a:rPr>
              <a:t> ثبت مي</a:t>
            </a:r>
            <a:r>
              <a:rPr lang="ar-SA" sz="4400">
                <a:cs typeface="Arial" pitchFamily="34" charset="0"/>
              </a:rPr>
              <a:t>‌</a:t>
            </a:r>
            <a:r>
              <a:rPr lang="ar-SA" sz="4400">
                <a:cs typeface="Zar" pitchFamily="2" charset="-78"/>
              </a:rPr>
              <a:t>شود.</a:t>
            </a:r>
          </a:p>
        </p:txBody>
      </p:sp>
      <p:sp>
        <p:nvSpPr>
          <p:cNvPr id="3" name="Footer Placeholder 2"/>
          <p:cNvSpPr>
            <a:spLocks noGrp="1"/>
          </p:cNvSpPr>
          <p:nvPr>
            <p:ph type="ftr" sz="quarter" idx="11"/>
          </p:nvPr>
        </p:nvSpPr>
        <p:spPr/>
        <p:txBody>
          <a:bodyPr/>
          <a:lstStyle/>
          <a:p>
            <a:endParaRPr kumimoji="0" lang="en-US" dirty="0"/>
          </a:p>
        </p:txBody>
      </p:sp>
    </p:spTree>
  </p:cSld>
  <p:clrMapOvr>
    <a:masterClrMapping/>
  </p:clrMapOvr>
</p:sld>
</file>

<file path=ppt/slides/slide2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85026" name="Rectangle 2"/>
          <p:cNvSpPr>
            <a:spLocks noChangeArrowheads="1"/>
          </p:cNvSpPr>
          <p:nvPr/>
        </p:nvSpPr>
        <p:spPr bwMode="auto">
          <a:xfrm>
            <a:off x="1511300" y="1673225"/>
            <a:ext cx="6732588" cy="4203700"/>
          </a:xfrm>
          <a:prstGeom prst="rect">
            <a:avLst/>
          </a:prstGeom>
          <a:noFill/>
          <a:ln w="9525">
            <a:noFill/>
            <a:miter lim="800000"/>
            <a:headEnd/>
            <a:tailEnd/>
          </a:ln>
          <a:effectLst/>
        </p:spPr>
        <p:txBody>
          <a:bodyPr anchor="ctr">
            <a:spAutoFit/>
          </a:bodyPr>
          <a:lstStyle/>
          <a:p>
            <a:pPr algn="justLow" eaLnBrk="1" hangingPunct="1"/>
            <a:r>
              <a:rPr lang="ar-SA" sz="5400">
                <a:cs typeface="Zar" pitchFamily="2" charset="-78"/>
              </a:rPr>
              <a:t>مبلغ تخفيف خريد يا فروش در حسابي تحت عنوان تخفيف</a:t>
            </a:r>
            <a:r>
              <a:rPr lang="fa-IR" sz="5400">
                <a:cs typeface="Zar" pitchFamily="2" charset="-78"/>
              </a:rPr>
              <a:t>ات</a:t>
            </a:r>
            <a:r>
              <a:rPr lang="ar-SA" sz="5400">
                <a:cs typeface="Zar" pitchFamily="2" charset="-78"/>
              </a:rPr>
              <a:t> نقدي خريد يا تخفيف</a:t>
            </a:r>
            <a:r>
              <a:rPr lang="fa-IR" sz="5400">
                <a:cs typeface="Zar" pitchFamily="2" charset="-78"/>
              </a:rPr>
              <a:t>ات</a:t>
            </a:r>
            <a:r>
              <a:rPr lang="ar-SA" sz="5400">
                <a:cs typeface="Zar" pitchFamily="2" charset="-78"/>
              </a:rPr>
              <a:t> نقدي فروش ثبت مي</a:t>
            </a:r>
            <a:r>
              <a:rPr lang="ar-SA" sz="5400">
                <a:cs typeface="Arial" pitchFamily="34" charset="0"/>
              </a:rPr>
              <a:t>‌</a:t>
            </a:r>
            <a:r>
              <a:rPr lang="ar-SA" sz="5400">
                <a:cs typeface="Zar" pitchFamily="2" charset="-78"/>
              </a:rPr>
              <a:t>گردد.</a:t>
            </a:r>
          </a:p>
        </p:txBody>
      </p:sp>
      <p:sp>
        <p:nvSpPr>
          <p:cNvPr id="3" name="Footer Placeholder 2"/>
          <p:cNvSpPr>
            <a:spLocks noGrp="1"/>
          </p:cNvSpPr>
          <p:nvPr>
            <p:ph type="ftr" sz="quarter" idx="11"/>
          </p:nvPr>
        </p:nvSpPr>
        <p:spPr/>
        <p:txBody>
          <a:bodyPr/>
          <a:lstStyle/>
          <a:p>
            <a:endParaRPr kumimoji="0" lang="en-US" dirty="0"/>
          </a:p>
        </p:txBody>
      </p:sp>
    </p:spTree>
  </p:cSld>
  <p:clrMapOvr>
    <a:masterClrMapping/>
  </p:clrMapOvr>
</p:sld>
</file>

<file path=ppt/slides/slide2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386082" name="Group 34"/>
          <p:cNvGraphicFramePr>
            <a:graphicFrameLocks noGrp="1"/>
          </p:cNvGraphicFramePr>
          <p:nvPr/>
        </p:nvGraphicFramePr>
        <p:xfrm>
          <a:off x="684213" y="1916113"/>
          <a:ext cx="7373937" cy="2133600"/>
        </p:xfrm>
        <a:graphic>
          <a:graphicData uri="http://schemas.openxmlformats.org/drawingml/2006/table">
            <a:tbl>
              <a:tblPr rtl="1"/>
              <a:tblGrid>
                <a:gridCol w="1714500">
                  <a:extLst>
                    <a:ext uri="{9D8B030D-6E8A-4147-A177-3AD203B41FA5}">
                      <a16:colId xmlns:a16="http://schemas.microsoft.com/office/drawing/2014/main" val="20000"/>
                    </a:ext>
                  </a:extLst>
                </a:gridCol>
                <a:gridCol w="1411287">
                  <a:extLst>
                    <a:ext uri="{9D8B030D-6E8A-4147-A177-3AD203B41FA5}">
                      <a16:colId xmlns:a16="http://schemas.microsoft.com/office/drawing/2014/main" val="20001"/>
                    </a:ext>
                  </a:extLst>
                </a:gridCol>
                <a:gridCol w="1223963">
                  <a:extLst>
                    <a:ext uri="{9D8B030D-6E8A-4147-A177-3AD203B41FA5}">
                      <a16:colId xmlns:a16="http://schemas.microsoft.com/office/drawing/2014/main" val="20002"/>
                    </a:ext>
                  </a:extLst>
                </a:gridCol>
                <a:gridCol w="1423987">
                  <a:extLst>
                    <a:ext uri="{9D8B030D-6E8A-4147-A177-3AD203B41FA5}">
                      <a16:colId xmlns:a16="http://schemas.microsoft.com/office/drawing/2014/main" val="20003"/>
                    </a:ext>
                  </a:extLst>
                </a:gridCol>
                <a:gridCol w="1600200">
                  <a:extLst>
                    <a:ext uri="{9D8B030D-6E8A-4147-A177-3AD203B41FA5}">
                      <a16:colId xmlns:a16="http://schemas.microsoft.com/office/drawing/2014/main" val="20004"/>
                    </a:ext>
                  </a:extLst>
                </a:gridCol>
              </a:tblGrid>
              <a:tr h="212725">
                <a:tc gridSpan="2">
                  <a:txBody>
                    <a:bodyPr/>
                    <a:lstStyle/>
                    <a:p>
                      <a:pPr marL="0" marR="0" lvl="0" indent="0" algn="ctr" defTabSz="914400" rtl="1" eaLnBrk="1" fontAlgn="base" latinLnBrk="0" hangingPunct="1">
                        <a:lnSpc>
                          <a:spcPct val="100000"/>
                        </a:lnSpc>
                        <a:spcBef>
                          <a:spcPct val="0"/>
                        </a:spcBef>
                        <a:spcAft>
                          <a:spcPct val="0"/>
                        </a:spcAft>
                        <a:buClrTx/>
                        <a:buSzPct val="85000"/>
                        <a:buFontTx/>
                        <a:buNone/>
                        <a:tabLst/>
                      </a:pPr>
                      <a:r>
                        <a:rPr kumimoji="0" lang="ar-SA" sz="3200" b="1" i="0" u="none" strike="noStrike" cap="none" normalizeH="0" baseline="0" smtClean="0">
                          <a:ln>
                            <a:noFill/>
                          </a:ln>
                          <a:solidFill>
                            <a:schemeClr val="tx1"/>
                          </a:solidFill>
                          <a:effectLst/>
                          <a:latin typeface="Times New Roman" pitchFamily="18" charset="0"/>
                          <a:cs typeface="Zar" pitchFamily="2" charset="-78"/>
                        </a:rPr>
                        <a:t>تخفيفات نقدي خريد</a:t>
                      </a:r>
                      <a:endParaRPr kumimoji="0" lang="en-US" sz="3200" b="1" i="0" u="none" strike="noStrike" cap="none" normalizeH="0" baseline="0" smtClean="0">
                        <a:ln>
                          <a:noFill/>
                        </a:ln>
                        <a:solidFill>
                          <a:schemeClr val="tx1"/>
                        </a:solidFill>
                        <a:effectLst/>
                        <a:latin typeface="Times New Roman" pitchFamily="18" charset="0"/>
                        <a:cs typeface="Zar" pitchFamily="2" charset="-78"/>
                      </a:endParaRPr>
                    </a:p>
                  </a:txBody>
                  <a:tcPr anchor="ctr" horzOverflow="overflow">
                    <a:lnL cap="flat">
                      <a:noFill/>
                    </a:lnL>
                    <a:lnR>
                      <a:noFill/>
                    </a:lnR>
                    <a:lnT cap="flat">
                      <a:noFill/>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pPr rtl="1"/>
                      <a:endParaRPr lang="fa-IR"/>
                    </a:p>
                  </a:txBody>
                  <a:tcPr/>
                </a:tc>
                <a:tc>
                  <a:txBody>
                    <a:bodyPr/>
                    <a:lstStyle/>
                    <a:p>
                      <a:pPr marL="0" marR="0" lvl="0" indent="0" algn="r" defTabSz="914400" rtl="1" eaLnBrk="1" fontAlgn="base" latinLnBrk="0" hangingPunct="1">
                        <a:lnSpc>
                          <a:spcPct val="100000"/>
                        </a:lnSpc>
                        <a:spcBef>
                          <a:spcPct val="20000"/>
                        </a:spcBef>
                        <a:spcAft>
                          <a:spcPct val="0"/>
                        </a:spcAft>
                        <a:buClrTx/>
                        <a:buSzPct val="85000"/>
                        <a:buFontTx/>
                        <a:buNone/>
                        <a:tabLst/>
                      </a:pPr>
                      <a:endParaRPr kumimoji="0" lang="en-US" sz="32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a:noFill/>
                    </a:lnL>
                    <a:lnR>
                      <a:noFill/>
                    </a:lnR>
                    <a:lnT cap="flat">
                      <a:noFill/>
                    </a:lnT>
                    <a:lnB>
                      <a:noFill/>
                    </a:lnB>
                    <a:lnTlToBr>
                      <a:noFill/>
                    </a:lnTlToBr>
                    <a:lnBlToTr>
                      <a:noFill/>
                    </a:lnBlToTr>
                    <a:noFill/>
                  </a:tcPr>
                </a:tc>
                <a:tc gridSpan="2">
                  <a:txBody>
                    <a:bodyPr/>
                    <a:lstStyle/>
                    <a:p>
                      <a:pPr marL="0" marR="0" lvl="0" indent="0" algn="r" defTabSz="914400" rtl="1" eaLnBrk="1" fontAlgn="base" latinLnBrk="0" hangingPunct="1">
                        <a:lnSpc>
                          <a:spcPct val="100000"/>
                        </a:lnSpc>
                        <a:spcBef>
                          <a:spcPct val="0"/>
                        </a:spcBef>
                        <a:spcAft>
                          <a:spcPct val="0"/>
                        </a:spcAft>
                        <a:buClrTx/>
                        <a:buSzPct val="85000"/>
                        <a:buFontTx/>
                        <a:buNone/>
                        <a:tabLst/>
                      </a:pPr>
                      <a:r>
                        <a:rPr kumimoji="0" lang="ar-SA" sz="3200" b="1" i="0" u="none" strike="noStrike" cap="none" normalizeH="0" baseline="0" smtClean="0">
                          <a:ln>
                            <a:noFill/>
                          </a:ln>
                          <a:solidFill>
                            <a:schemeClr val="tx1"/>
                          </a:solidFill>
                          <a:effectLst/>
                          <a:latin typeface="Times New Roman" pitchFamily="18" charset="0"/>
                          <a:cs typeface="Zar" pitchFamily="2" charset="-78"/>
                        </a:rPr>
                        <a:t>تخفيفات نقدي فرو</a:t>
                      </a:r>
                      <a:r>
                        <a:rPr kumimoji="0" lang="fa-IR" sz="3200" b="1" i="0" u="none" strike="noStrike" cap="none" normalizeH="0" baseline="0" smtClean="0">
                          <a:ln>
                            <a:noFill/>
                          </a:ln>
                          <a:solidFill>
                            <a:schemeClr val="tx1"/>
                          </a:solidFill>
                          <a:effectLst/>
                          <a:latin typeface="Times New Roman" pitchFamily="18" charset="0"/>
                          <a:cs typeface="Zar" pitchFamily="2" charset="-78"/>
                        </a:rPr>
                        <a:t>ش</a:t>
                      </a:r>
                      <a:endParaRPr kumimoji="0" lang="en-US" sz="3200" b="1" i="0" u="none" strike="noStrike" cap="none" normalizeH="0" baseline="0" smtClean="0">
                        <a:ln>
                          <a:noFill/>
                        </a:ln>
                        <a:solidFill>
                          <a:schemeClr val="tx1"/>
                        </a:solidFill>
                        <a:effectLst/>
                        <a:latin typeface="Times New Roman" pitchFamily="18" charset="0"/>
                        <a:cs typeface="Zar" pitchFamily="2" charset="-78"/>
                      </a:endParaRPr>
                    </a:p>
                  </a:txBody>
                  <a:tcPr anchor="ctr" horzOverflow="overflow">
                    <a:lnL>
                      <a:noFill/>
                    </a:lnL>
                    <a:lnR cap="flat">
                      <a:noFill/>
                    </a:lnR>
                    <a:lnT cap="flat">
                      <a:noFill/>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pPr rtl="1"/>
                      <a:endParaRPr lang="fa-IR"/>
                    </a:p>
                  </a:txBody>
                  <a:tcPr/>
                </a:tc>
                <a:extLst>
                  <a:ext uri="{0D108BD9-81ED-4DB2-BD59-A6C34878D82A}">
                    <a16:rowId xmlns:a16="http://schemas.microsoft.com/office/drawing/2014/main" val="10000"/>
                  </a:ext>
                </a:extLst>
              </a:tr>
              <a:tr h="365125">
                <a:tc>
                  <a:txBody>
                    <a:bodyPr/>
                    <a:lstStyle/>
                    <a:p>
                      <a:pPr marL="0" marR="0" lvl="0" indent="0" algn="ctr" defTabSz="914400" rtl="1" eaLnBrk="1" fontAlgn="base" latinLnBrk="0" hangingPunct="1">
                        <a:lnSpc>
                          <a:spcPct val="100000"/>
                        </a:lnSpc>
                        <a:spcBef>
                          <a:spcPct val="0"/>
                        </a:spcBef>
                        <a:spcAft>
                          <a:spcPct val="0"/>
                        </a:spcAft>
                        <a:buClrTx/>
                        <a:buSzPct val="85000"/>
                        <a:buFontTx/>
                        <a:buNone/>
                        <a:tabLst/>
                      </a:pPr>
                      <a:r>
                        <a:rPr kumimoji="0" lang="ar-SA" sz="3200" b="1" i="0" u="none" strike="noStrike" cap="none" normalizeH="0" baseline="0" smtClean="0">
                          <a:ln>
                            <a:noFill/>
                          </a:ln>
                          <a:solidFill>
                            <a:schemeClr val="tx1"/>
                          </a:solidFill>
                          <a:effectLst/>
                          <a:latin typeface="Times New Roman" pitchFamily="18" charset="0"/>
                          <a:cs typeface="Times New Roman" pitchFamily="18" charset="0"/>
                        </a:rPr>
                        <a:t>بدهكار</a:t>
                      </a:r>
                      <a:endParaRPr kumimoji="0" lang="en-US" sz="3200" b="1" i="0" u="none" strike="noStrike" cap="none" normalizeH="0" baseline="0" smtClean="0">
                        <a:ln>
                          <a:noFill/>
                        </a:ln>
                        <a:solidFill>
                          <a:schemeClr val="tx1"/>
                        </a:solidFill>
                        <a:effectLst/>
                        <a:latin typeface="Times New Roman" pitchFamily="18" charset="0"/>
                        <a:cs typeface="Times New Roman" pitchFamily="18" charset="0"/>
                      </a:endParaRPr>
                    </a:p>
                    <a:p>
                      <a:pPr marL="0" marR="0" lvl="0" indent="0" algn="ctr" defTabSz="914400" rtl="1" eaLnBrk="0" fontAlgn="base" latinLnBrk="0" hangingPunct="0">
                        <a:lnSpc>
                          <a:spcPct val="100000"/>
                        </a:lnSpc>
                        <a:spcBef>
                          <a:spcPct val="0"/>
                        </a:spcBef>
                        <a:spcAft>
                          <a:spcPct val="0"/>
                        </a:spcAft>
                        <a:buClrTx/>
                        <a:buSzPct val="85000"/>
                        <a:buFontTx/>
                        <a:buNone/>
                        <a:tabLst/>
                      </a:pPr>
                      <a:r>
                        <a:rPr kumimoji="0" lang="ar-SA" sz="3200" b="1" i="0" u="none" strike="noStrike" cap="none" normalizeH="0" baseline="0" smtClean="0">
                          <a:ln>
                            <a:noFill/>
                          </a:ln>
                          <a:solidFill>
                            <a:schemeClr val="tx1"/>
                          </a:solidFill>
                          <a:effectLst/>
                          <a:latin typeface="Times New Roman" pitchFamily="18" charset="0"/>
                          <a:cs typeface="Times New Roman" pitchFamily="18" charset="0"/>
                        </a:rPr>
                        <a:t>كاهش</a:t>
                      </a:r>
                      <a:endParaRPr kumimoji="0" lang="ar-SA" sz="32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cap="flat">
                      <a:noFill/>
                    </a:lnL>
                    <a:lnR w="12700" cap="flat" cmpd="sng" algn="ctr">
                      <a:solidFill>
                        <a:schemeClr val="tx1"/>
                      </a:solidFill>
                      <a:prstDash val="solid"/>
                      <a:miter lim="800000"/>
                      <a:headEnd type="none" w="med" len="med"/>
                      <a:tailEnd type="none" w="med" len="med"/>
                    </a:lnR>
                    <a:lnT w="12700" cap="flat" cmpd="sng" algn="ctr">
                      <a:solidFill>
                        <a:srgbClr val="000000"/>
                      </a:solidFill>
                      <a:prstDash val="solid"/>
                      <a:round/>
                      <a:headEnd type="none" w="med" len="med"/>
                      <a:tailEnd type="none" w="med" len="med"/>
                    </a:lnT>
                    <a:lnB cap="flat">
                      <a:noFill/>
                    </a:lnB>
                    <a:lnTlToBr>
                      <a:noFill/>
                    </a:lnTlToBr>
                    <a:lnBlToTr>
                      <a:noFill/>
                    </a:lnBlToTr>
                    <a:noFill/>
                  </a:tcPr>
                </a:tc>
                <a:tc>
                  <a:txBody>
                    <a:bodyPr/>
                    <a:lstStyle/>
                    <a:p>
                      <a:pPr marL="0" marR="0" lvl="0" indent="0" algn="ctr" defTabSz="914400" rtl="1" eaLnBrk="1" fontAlgn="base" latinLnBrk="0" hangingPunct="1">
                        <a:lnSpc>
                          <a:spcPct val="100000"/>
                        </a:lnSpc>
                        <a:spcBef>
                          <a:spcPct val="0"/>
                        </a:spcBef>
                        <a:spcAft>
                          <a:spcPct val="0"/>
                        </a:spcAft>
                        <a:buClrTx/>
                        <a:buSzPct val="85000"/>
                        <a:buFontTx/>
                        <a:buNone/>
                        <a:tabLst/>
                      </a:pPr>
                      <a:r>
                        <a:rPr kumimoji="0" lang="ar-SA" sz="3200" b="1" i="0" u="none" strike="noStrike" cap="none" normalizeH="0" baseline="0" smtClean="0">
                          <a:ln>
                            <a:noFill/>
                          </a:ln>
                          <a:solidFill>
                            <a:schemeClr val="tx1"/>
                          </a:solidFill>
                          <a:effectLst/>
                          <a:latin typeface="Times New Roman" pitchFamily="18" charset="0"/>
                          <a:cs typeface="Times New Roman" pitchFamily="18" charset="0"/>
                        </a:rPr>
                        <a:t>بستانكار</a:t>
                      </a:r>
                      <a:endParaRPr kumimoji="0" lang="en-US" sz="3200" b="1" i="0" u="none" strike="noStrike" cap="none" normalizeH="0" baseline="0" smtClean="0">
                        <a:ln>
                          <a:noFill/>
                        </a:ln>
                        <a:solidFill>
                          <a:schemeClr val="tx1"/>
                        </a:solidFill>
                        <a:effectLst/>
                        <a:latin typeface="Times New Roman" pitchFamily="18" charset="0"/>
                        <a:cs typeface="Times New Roman" pitchFamily="18" charset="0"/>
                      </a:endParaRPr>
                    </a:p>
                    <a:p>
                      <a:pPr marL="0" marR="0" lvl="0" indent="0" algn="ctr" defTabSz="914400" rtl="1" eaLnBrk="0" fontAlgn="base" latinLnBrk="0" hangingPunct="0">
                        <a:lnSpc>
                          <a:spcPct val="100000"/>
                        </a:lnSpc>
                        <a:spcBef>
                          <a:spcPct val="0"/>
                        </a:spcBef>
                        <a:spcAft>
                          <a:spcPct val="0"/>
                        </a:spcAft>
                        <a:buClrTx/>
                        <a:buSzPct val="85000"/>
                        <a:buFontTx/>
                        <a:buNone/>
                        <a:tabLst/>
                      </a:pPr>
                      <a:r>
                        <a:rPr kumimoji="0" lang="ar-SA" sz="3200" b="1" i="0" u="none" strike="noStrike" cap="none" normalizeH="0" baseline="0" smtClean="0">
                          <a:ln>
                            <a:noFill/>
                          </a:ln>
                          <a:solidFill>
                            <a:schemeClr val="tx1"/>
                          </a:solidFill>
                          <a:effectLst/>
                          <a:latin typeface="Times New Roman" pitchFamily="18" charset="0"/>
                          <a:cs typeface="Times New Roman" pitchFamily="18" charset="0"/>
                        </a:rPr>
                        <a:t>افزايش</a:t>
                      </a:r>
                      <a:endParaRPr kumimoji="0" lang="ar-SA" sz="32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solid"/>
                      <a:miter lim="800000"/>
                      <a:headEnd type="none" w="med" len="med"/>
                      <a:tailEnd type="none" w="med" len="med"/>
                    </a:lnL>
                    <a:lnR>
                      <a:noFill/>
                    </a:lnR>
                    <a:lnT w="12700" cap="flat" cmpd="sng" algn="ctr">
                      <a:solidFill>
                        <a:srgbClr val="000000"/>
                      </a:solidFill>
                      <a:prstDash val="solid"/>
                      <a:round/>
                      <a:headEnd type="none" w="med" len="med"/>
                      <a:tailEnd type="none" w="med" len="med"/>
                    </a:lnT>
                    <a:lnB cap="flat">
                      <a:noFill/>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Pct val="85000"/>
                        <a:buFontTx/>
                        <a:buNone/>
                        <a:tabLst/>
                      </a:pPr>
                      <a:endParaRPr kumimoji="0" lang="en-US" sz="32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a:noFill/>
                    </a:lnL>
                    <a:lnR>
                      <a:noFill/>
                    </a:lnR>
                    <a:lnT>
                      <a:noFill/>
                    </a:lnT>
                    <a:lnB cap="flat">
                      <a:noFill/>
                    </a:lnB>
                    <a:lnTlToBr>
                      <a:noFill/>
                    </a:lnTlToBr>
                    <a:lnBlToTr>
                      <a:noFill/>
                    </a:lnBlToTr>
                    <a:noFill/>
                  </a:tcPr>
                </a:tc>
                <a:tc>
                  <a:txBody>
                    <a:bodyPr/>
                    <a:lstStyle/>
                    <a:p>
                      <a:pPr marL="0" marR="0" lvl="0" indent="0" algn="ctr" defTabSz="914400" rtl="1" eaLnBrk="1" fontAlgn="base" latinLnBrk="0" hangingPunct="1">
                        <a:lnSpc>
                          <a:spcPct val="100000"/>
                        </a:lnSpc>
                        <a:spcBef>
                          <a:spcPct val="0"/>
                        </a:spcBef>
                        <a:spcAft>
                          <a:spcPct val="0"/>
                        </a:spcAft>
                        <a:buClrTx/>
                        <a:buSzPct val="85000"/>
                        <a:buFontTx/>
                        <a:buNone/>
                        <a:tabLst/>
                      </a:pPr>
                      <a:r>
                        <a:rPr kumimoji="0" lang="ar-SA" sz="3200" b="1" i="0" u="none" strike="noStrike" cap="none" normalizeH="0" baseline="0" smtClean="0">
                          <a:ln>
                            <a:noFill/>
                          </a:ln>
                          <a:solidFill>
                            <a:schemeClr val="tx1"/>
                          </a:solidFill>
                          <a:effectLst/>
                          <a:latin typeface="Times New Roman" pitchFamily="18" charset="0"/>
                          <a:cs typeface="Times New Roman" pitchFamily="18" charset="0"/>
                        </a:rPr>
                        <a:t>بدهكار</a:t>
                      </a:r>
                      <a:endParaRPr kumimoji="0" lang="en-US" sz="3200" b="1" i="0" u="none" strike="noStrike" cap="none" normalizeH="0" baseline="0" smtClean="0">
                        <a:ln>
                          <a:noFill/>
                        </a:ln>
                        <a:solidFill>
                          <a:schemeClr val="tx1"/>
                        </a:solidFill>
                        <a:effectLst/>
                        <a:latin typeface="Times New Roman" pitchFamily="18" charset="0"/>
                        <a:cs typeface="Times New Roman" pitchFamily="18" charset="0"/>
                      </a:endParaRPr>
                    </a:p>
                    <a:p>
                      <a:pPr marL="0" marR="0" lvl="0" indent="0" algn="ctr" defTabSz="914400" rtl="1" eaLnBrk="0" fontAlgn="base" latinLnBrk="0" hangingPunct="0">
                        <a:lnSpc>
                          <a:spcPct val="100000"/>
                        </a:lnSpc>
                        <a:spcBef>
                          <a:spcPct val="0"/>
                        </a:spcBef>
                        <a:spcAft>
                          <a:spcPct val="0"/>
                        </a:spcAft>
                        <a:buClrTx/>
                        <a:buSzPct val="85000"/>
                        <a:buFontTx/>
                        <a:buNone/>
                        <a:tabLst/>
                      </a:pPr>
                      <a:r>
                        <a:rPr kumimoji="0" lang="ar-SA" sz="3200" b="1" i="0" u="none" strike="noStrike" cap="none" normalizeH="0" baseline="0" smtClean="0">
                          <a:ln>
                            <a:noFill/>
                          </a:ln>
                          <a:solidFill>
                            <a:schemeClr val="tx1"/>
                          </a:solidFill>
                          <a:effectLst/>
                          <a:latin typeface="Times New Roman" pitchFamily="18" charset="0"/>
                          <a:cs typeface="Times New Roman" pitchFamily="18" charset="0"/>
                        </a:rPr>
                        <a:t>افزايش</a:t>
                      </a:r>
                      <a:endParaRPr kumimoji="0" lang="ar-SA" sz="32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a:noFill/>
                    </a:lnL>
                    <a:lnR w="12700" cap="flat" cmpd="sng" algn="ctr">
                      <a:solidFill>
                        <a:schemeClr val="tx1"/>
                      </a:solidFill>
                      <a:prstDash val="solid"/>
                      <a:miter lim="800000"/>
                      <a:headEnd type="none" w="med" len="med"/>
                      <a:tailEnd type="none" w="med" len="med"/>
                    </a:lnR>
                    <a:lnT w="12700" cap="flat" cmpd="sng" algn="ctr">
                      <a:solidFill>
                        <a:srgbClr val="000000"/>
                      </a:solidFill>
                      <a:prstDash val="solid"/>
                      <a:round/>
                      <a:headEnd type="none" w="med" len="med"/>
                      <a:tailEnd type="none" w="med" len="med"/>
                    </a:lnT>
                    <a:lnB cap="flat">
                      <a:noFill/>
                    </a:lnB>
                    <a:lnTlToBr>
                      <a:noFill/>
                    </a:lnTlToBr>
                    <a:lnBlToTr>
                      <a:noFill/>
                    </a:lnBlToTr>
                    <a:noFill/>
                  </a:tcPr>
                </a:tc>
                <a:tc>
                  <a:txBody>
                    <a:bodyPr/>
                    <a:lstStyle/>
                    <a:p>
                      <a:pPr marL="0" marR="0" lvl="0" indent="0" algn="ctr" defTabSz="914400" rtl="1" eaLnBrk="1" fontAlgn="base" latinLnBrk="0" hangingPunct="1">
                        <a:lnSpc>
                          <a:spcPct val="100000"/>
                        </a:lnSpc>
                        <a:spcBef>
                          <a:spcPct val="0"/>
                        </a:spcBef>
                        <a:spcAft>
                          <a:spcPct val="0"/>
                        </a:spcAft>
                        <a:buClrTx/>
                        <a:buSzPct val="85000"/>
                        <a:buFontTx/>
                        <a:buNone/>
                        <a:tabLst/>
                      </a:pPr>
                      <a:r>
                        <a:rPr kumimoji="0" lang="ar-SA" sz="3200" b="1" i="0" u="none" strike="noStrike" cap="none" normalizeH="0" baseline="0" smtClean="0">
                          <a:ln>
                            <a:noFill/>
                          </a:ln>
                          <a:solidFill>
                            <a:schemeClr val="tx1"/>
                          </a:solidFill>
                          <a:effectLst/>
                          <a:latin typeface="Times New Roman" pitchFamily="18" charset="0"/>
                          <a:cs typeface="Times New Roman" pitchFamily="18" charset="0"/>
                        </a:rPr>
                        <a:t>بستانكار</a:t>
                      </a:r>
                      <a:endParaRPr kumimoji="0" lang="en-US" sz="3200" b="1" i="0" u="none" strike="noStrike" cap="none" normalizeH="0" baseline="0" smtClean="0">
                        <a:ln>
                          <a:noFill/>
                        </a:ln>
                        <a:solidFill>
                          <a:schemeClr val="tx1"/>
                        </a:solidFill>
                        <a:effectLst/>
                        <a:latin typeface="Times New Roman" pitchFamily="18" charset="0"/>
                        <a:cs typeface="Times New Roman" pitchFamily="18" charset="0"/>
                      </a:endParaRPr>
                    </a:p>
                    <a:p>
                      <a:pPr marL="0" marR="0" lvl="0" indent="0" algn="ctr" defTabSz="914400" rtl="1" eaLnBrk="0" fontAlgn="base" latinLnBrk="0" hangingPunct="0">
                        <a:lnSpc>
                          <a:spcPct val="100000"/>
                        </a:lnSpc>
                        <a:spcBef>
                          <a:spcPct val="0"/>
                        </a:spcBef>
                        <a:spcAft>
                          <a:spcPct val="0"/>
                        </a:spcAft>
                        <a:buClrTx/>
                        <a:buSzPct val="85000"/>
                        <a:buFontTx/>
                        <a:buNone/>
                        <a:tabLst/>
                      </a:pPr>
                      <a:r>
                        <a:rPr kumimoji="0" lang="ar-SA" sz="3200" b="1" i="0" u="none" strike="noStrike" cap="none" normalizeH="0" baseline="0" smtClean="0">
                          <a:ln>
                            <a:noFill/>
                          </a:ln>
                          <a:solidFill>
                            <a:schemeClr val="tx1"/>
                          </a:solidFill>
                          <a:effectLst/>
                          <a:latin typeface="Times New Roman" pitchFamily="18" charset="0"/>
                          <a:cs typeface="Times New Roman" pitchFamily="18" charset="0"/>
                        </a:rPr>
                        <a:t>كاهش</a:t>
                      </a:r>
                      <a:endParaRPr kumimoji="0" lang="ar-SA" sz="32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solid"/>
                      <a:miter lim="800000"/>
                      <a:headEnd type="none" w="med" len="med"/>
                      <a:tailEnd type="none" w="med" len="med"/>
                    </a:lnL>
                    <a:lnR cap="flat">
                      <a:noFill/>
                    </a:lnR>
                    <a:lnT w="12700" cap="flat" cmpd="sng" algn="ctr">
                      <a:solidFill>
                        <a:srgbClr val="000000"/>
                      </a:solidFill>
                      <a:prstDash val="solid"/>
                      <a:round/>
                      <a:headEnd type="none" w="med" len="med"/>
                      <a:tailEnd type="none" w="med" len="med"/>
                    </a:lnT>
                    <a:lnB cap="flat">
                      <a:noFill/>
                    </a:lnB>
                    <a:lnTlToBr>
                      <a:noFill/>
                    </a:lnTlToBr>
                    <a:lnBlToTr>
                      <a:noFill/>
                    </a:lnBlToTr>
                    <a:noFill/>
                  </a:tcPr>
                </a:tc>
                <a:extLst>
                  <a:ext uri="{0D108BD9-81ED-4DB2-BD59-A6C34878D82A}">
                    <a16:rowId xmlns:a16="http://schemas.microsoft.com/office/drawing/2014/main" val="10001"/>
                  </a:ext>
                </a:extLst>
              </a:tr>
            </a:tbl>
          </a:graphicData>
        </a:graphic>
      </p:graphicFrame>
      <p:sp>
        <p:nvSpPr>
          <p:cNvPr id="386069" name="Rectangle 21"/>
          <p:cNvSpPr>
            <a:spLocks noChangeAspect="1" noChangeArrowheads="1"/>
          </p:cNvSpPr>
          <p:nvPr/>
        </p:nvSpPr>
        <p:spPr bwMode="auto">
          <a:xfrm>
            <a:off x="1187450" y="4005263"/>
            <a:ext cx="6697663" cy="1920875"/>
          </a:xfrm>
          <a:prstGeom prst="rect">
            <a:avLst/>
          </a:prstGeom>
          <a:noFill/>
          <a:ln w="9525">
            <a:noFill/>
            <a:miter lim="800000"/>
            <a:headEnd/>
            <a:tailEnd/>
          </a:ln>
          <a:effectLst/>
        </p:spPr>
        <p:txBody>
          <a:bodyPr lIns="90000" tIns="46800" rIns="90000" bIns="46800" anchor="ctr">
            <a:spAutoFit/>
          </a:bodyPr>
          <a:lstStyle/>
          <a:p>
            <a:pPr algn="justLow" eaLnBrk="1" hangingPunct="1">
              <a:buFont typeface="Symbol" pitchFamily="18" charset="2"/>
              <a:buChar char=""/>
              <a:tabLst>
                <a:tab pos="709613" algn="l"/>
              </a:tabLst>
            </a:pPr>
            <a:r>
              <a:rPr lang="fa-IR" sz="4000" b="0">
                <a:cs typeface="Zar" pitchFamily="2" charset="-78"/>
              </a:rPr>
              <a:t> </a:t>
            </a:r>
            <a:r>
              <a:rPr lang="ar-SA" sz="4000" b="0">
                <a:cs typeface="Zar" pitchFamily="2" charset="-78"/>
              </a:rPr>
              <a:t>تخفيفات نقدي و برگشت</a:t>
            </a:r>
            <a:r>
              <a:rPr lang="ar-SA" sz="4000" b="0">
                <a:cs typeface="Arial" pitchFamily="34" charset="0"/>
              </a:rPr>
              <a:t>‌</a:t>
            </a:r>
            <a:r>
              <a:rPr lang="ar-SA" sz="4000" b="0">
                <a:cs typeface="Zar" pitchFamily="2" charset="-78"/>
              </a:rPr>
              <a:t>ها از لحاظ ثبت و مانده طبيعي عكس حساب اصل خود هستند.</a:t>
            </a:r>
          </a:p>
        </p:txBody>
      </p:sp>
      <p:sp>
        <p:nvSpPr>
          <p:cNvPr id="4" name="Footer Placeholder 3"/>
          <p:cNvSpPr>
            <a:spLocks noGrp="1"/>
          </p:cNvSpPr>
          <p:nvPr>
            <p:ph type="ftr" sz="quarter" idx="11"/>
          </p:nvPr>
        </p:nvSpPr>
        <p:spPr/>
        <p:txBody>
          <a:bodyPr/>
          <a:lstStyle/>
          <a:p>
            <a:endParaRPr kumimoji="0" lang="en-US" dirty="0"/>
          </a:p>
        </p:txBody>
      </p:sp>
    </p:spTree>
  </p:cSld>
  <p:clrMapOvr>
    <a:masterClrMapping/>
  </p:clrMapOvr>
</p:sld>
</file>

<file path=ppt/slides/slide2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87075" name="Rectangle 3"/>
          <p:cNvSpPr>
            <a:spLocks noChangeArrowheads="1"/>
          </p:cNvSpPr>
          <p:nvPr/>
        </p:nvSpPr>
        <p:spPr bwMode="auto">
          <a:xfrm>
            <a:off x="2987675" y="404813"/>
            <a:ext cx="5572125" cy="914400"/>
          </a:xfrm>
          <a:prstGeom prst="rect">
            <a:avLst/>
          </a:prstGeom>
          <a:noFill/>
          <a:ln w="9525">
            <a:noFill/>
            <a:miter lim="800000"/>
            <a:headEnd/>
            <a:tailEnd/>
          </a:ln>
          <a:effectLst/>
        </p:spPr>
        <p:txBody>
          <a:bodyPr wrap="none">
            <a:spAutoFit/>
          </a:bodyPr>
          <a:lstStyle/>
          <a:p>
            <a:pPr eaLnBrk="1" hangingPunct="1"/>
            <a:r>
              <a:rPr lang="ar-SA" sz="5400" b="0">
                <a:cs typeface="Zar" pitchFamily="2" charset="-78"/>
              </a:rPr>
              <a:t>با توجه به مطالب پيش</a:t>
            </a:r>
            <a:r>
              <a:rPr lang="ar-SA" sz="5400" b="0">
                <a:cs typeface="Arial" pitchFamily="34" charset="0"/>
              </a:rPr>
              <a:t>‌</a:t>
            </a:r>
            <a:r>
              <a:rPr lang="ar-SA" sz="5400" b="0">
                <a:cs typeface="Zar" pitchFamily="2" charset="-78"/>
              </a:rPr>
              <a:t>گفته</a:t>
            </a:r>
            <a:endParaRPr lang="en-US" sz="5400" b="0">
              <a:cs typeface="Zar" pitchFamily="2" charset="-78"/>
            </a:endParaRPr>
          </a:p>
        </p:txBody>
      </p:sp>
      <p:sp>
        <p:nvSpPr>
          <p:cNvPr id="387077" name="AutoShape 5"/>
          <p:cNvSpPr>
            <a:spLocks noChangeArrowheads="1"/>
          </p:cNvSpPr>
          <p:nvPr/>
        </p:nvSpPr>
        <p:spPr bwMode="auto">
          <a:xfrm>
            <a:off x="6588125" y="4365625"/>
            <a:ext cx="2232025" cy="1512888"/>
          </a:xfrm>
          <a:prstGeom prst="foldedCorner">
            <a:avLst>
              <a:gd name="adj" fmla="val 23329"/>
            </a:avLst>
          </a:prstGeom>
          <a:solidFill>
            <a:schemeClr val="accent1"/>
          </a:solidFill>
          <a:ln w="9525">
            <a:solidFill>
              <a:schemeClr val="tx1"/>
            </a:solidFill>
            <a:miter lim="800000"/>
            <a:headEnd/>
            <a:tailEnd/>
          </a:ln>
          <a:effectLst>
            <a:prstShdw prst="shdw13" dist="53882" dir="13500000">
              <a:schemeClr val="bg2">
                <a:alpha val="50000"/>
              </a:schemeClr>
            </a:prstShdw>
          </a:effectLst>
        </p:spPr>
        <p:txBody>
          <a:bodyPr wrap="none" anchor="ctr"/>
          <a:lstStyle/>
          <a:p>
            <a:pPr algn="ctr"/>
            <a:r>
              <a:rPr lang="ar-SA" sz="2000">
                <a:cs typeface="Zar" pitchFamily="2" charset="-78"/>
              </a:rPr>
              <a:t>(تخفيفات نقدي خريد</a:t>
            </a:r>
            <a:endParaRPr lang="fa-IR" sz="2000">
              <a:cs typeface="Zar" pitchFamily="2" charset="-78"/>
            </a:endParaRPr>
          </a:p>
          <a:p>
            <a:pPr algn="ctr"/>
            <a:r>
              <a:rPr lang="ar-SA" sz="2000">
                <a:cs typeface="Zar" pitchFamily="2" charset="-78"/>
              </a:rPr>
              <a:t> +</a:t>
            </a:r>
            <a:endParaRPr lang="fa-IR" sz="2000">
              <a:cs typeface="Zar" pitchFamily="2" charset="-78"/>
            </a:endParaRPr>
          </a:p>
          <a:p>
            <a:pPr algn="ctr"/>
            <a:r>
              <a:rPr lang="ar-SA" sz="2000">
                <a:cs typeface="Zar" pitchFamily="2" charset="-78"/>
              </a:rPr>
              <a:t> برگشت از خريد)</a:t>
            </a:r>
            <a:endParaRPr lang="en-US" sz="2000">
              <a:cs typeface="Zar" pitchFamily="2" charset="-78"/>
            </a:endParaRPr>
          </a:p>
        </p:txBody>
      </p:sp>
      <p:sp>
        <p:nvSpPr>
          <p:cNvPr id="387078" name="Rectangle 6"/>
          <p:cNvSpPr>
            <a:spLocks noChangeArrowheads="1"/>
          </p:cNvSpPr>
          <p:nvPr/>
        </p:nvSpPr>
        <p:spPr bwMode="auto">
          <a:xfrm>
            <a:off x="5822950" y="4567238"/>
            <a:ext cx="692150" cy="1311275"/>
          </a:xfrm>
          <a:prstGeom prst="rect">
            <a:avLst/>
          </a:prstGeom>
          <a:noFill/>
          <a:ln w="9525">
            <a:noFill/>
            <a:miter lim="800000"/>
            <a:headEnd/>
            <a:tailEnd/>
          </a:ln>
          <a:effectLst/>
        </p:spPr>
        <p:txBody>
          <a:bodyPr wrap="none">
            <a:spAutoFit/>
          </a:bodyPr>
          <a:lstStyle/>
          <a:p>
            <a:r>
              <a:rPr lang="ar-SA" sz="8000"/>
              <a:t>–</a:t>
            </a:r>
            <a:endParaRPr lang="en-US" sz="8000"/>
          </a:p>
        </p:txBody>
      </p:sp>
      <p:sp>
        <p:nvSpPr>
          <p:cNvPr id="387079" name="AutoShape 7"/>
          <p:cNvSpPr>
            <a:spLocks noChangeArrowheads="1"/>
          </p:cNvSpPr>
          <p:nvPr/>
        </p:nvSpPr>
        <p:spPr bwMode="auto">
          <a:xfrm>
            <a:off x="3348038" y="4294188"/>
            <a:ext cx="2303462" cy="1512887"/>
          </a:xfrm>
          <a:prstGeom prst="foldedCorner">
            <a:avLst>
              <a:gd name="adj" fmla="val 25708"/>
            </a:avLst>
          </a:prstGeom>
          <a:solidFill>
            <a:schemeClr val="accent1"/>
          </a:solidFill>
          <a:ln w="9525">
            <a:solidFill>
              <a:schemeClr val="tx1"/>
            </a:solidFill>
            <a:miter lim="800000"/>
            <a:headEnd/>
            <a:tailEnd/>
          </a:ln>
          <a:effectLst>
            <a:prstShdw prst="shdw13" dist="53882" dir="13500000">
              <a:schemeClr val="bg2">
                <a:alpha val="50000"/>
              </a:schemeClr>
            </a:prstShdw>
          </a:effectLst>
        </p:spPr>
        <p:txBody>
          <a:bodyPr wrap="none" anchor="ctr"/>
          <a:lstStyle/>
          <a:p>
            <a:pPr algn="ctr"/>
            <a:r>
              <a:rPr lang="ar-SA" sz="1800">
                <a:cs typeface="Zar" pitchFamily="2" charset="-78"/>
              </a:rPr>
              <a:t>(</a:t>
            </a:r>
            <a:r>
              <a:rPr lang="ar-SA" sz="2000">
                <a:cs typeface="Zar" pitchFamily="2" charset="-78"/>
              </a:rPr>
              <a:t>هزينه‌هاي مستقيم خريد </a:t>
            </a:r>
            <a:endParaRPr lang="fa-IR" sz="2000">
              <a:cs typeface="Zar" pitchFamily="2" charset="-78"/>
            </a:endParaRPr>
          </a:p>
          <a:p>
            <a:pPr algn="ctr"/>
            <a:r>
              <a:rPr lang="ar-SA" sz="2000">
                <a:cs typeface="Zar" pitchFamily="2" charset="-78"/>
              </a:rPr>
              <a:t>+ </a:t>
            </a:r>
            <a:endParaRPr lang="fa-IR" sz="2000">
              <a:cs typeface="Zar" pitchFamily="2" charset="-78"/>
            </a:endParaRPr>
          </a:p>
          <a:p>
            <a:pPr algn="ctr"/>
            <a:r>
              <a:rPr lang="ar-SA" sz="2000">
                <a:cs typeface="Zar" pitchFamily="2" charset="-78"/>
              </a:rPr>
              <a:t>خريد)</a:t>
            </a:r>
            <a:endParaRPr lang="en-US" sz="2000">
              <a:cs typeface="Zar" pitchFamily="2" charset="-78"/>
            </a:endParaRPr>
          </a:p>
        </p:txBody>
      </p:sp>
      <p:sp>
        <p:nvSpPr>
          <p:cNvPr id="387080" name="Rectangle 8"/>
          <p:cNvSpPr>
            <a:spLocks noChangeArrowheads="1"/>
          </p:cNvSpPr>
          <p:nvPr/>
        </p:nvSpPr>
        <p:spPr bwMode="auto">
          <a:xfrm>
            <a:off x="2382838" y="4465638"/>
            <a:ext cx="963612" cy="1555750"/>
          </a:xfrm>
          <a:prstGeom prst="rect">
            <a:avLst/>
          </a:prstGeom>
          <a:noFill/>
          <a:ln w="9525">
            <a:noFill/>
            <a:miter lim="800000"/>
            <a:headEnd/>
            <a:tailEnd/>
          </a:ln>
          <a:effectLst/>
        </p:spPr>
        <p:txBody>
          <a:bodyPr wrap="none">
            <a:spAutoFit/>
          </a:bodyPr>
          <a:lstStyle/>
          <a:p>
            <a:r>
              <a:rPr lang="ar-SA" sz="9600"/>
              <a:t>=</a:t>
            </a:r>
            <a:endParaRPr lang="en-US" sz="9600"/>
          </a:p>
        </p:txBody>
      </p:sp>
      <p:sp>
        <p:nvSpPr>
          <p:cNvPr id="387081" name="AutoShape 9"/>
          <p:cNvSpPr>
            <a:spLocks noChangeArrowheads="1"/>
          </p:cNvSpPr>
          <p:nvPr/>
        </p:nvSpPr>
        <p:spPr bwMode="auto">
          <a:xfrm>
            <a:off x="250825" y="4294188"/>
            <a:ext cx="2016125" cy="1727200"/>
          </a:xfrm>
          <a:prstGeom prst="octagon">
            <a:avLst>
              <a:gd name="adj" fmla="val 29287"/>
            </a:avLst>
          </a:prstGeom>
          <a:solidFill>
            <a:schemeClr val="accent1"/>
          </a:solidFill>
          <a:ln w="9525">
            <a:solidFill>
              <a:schemeClr val="tx1"/>
            </a:solidFill>
            <a:miter lim="800000"/>
            <a:headEnd/>
            <a:tailEnd/>
          </a:ln>
          <a:effectLst>
            <a:outerShdw dist="35921" dir="2700000" algn="ctr" rotWithShape="0">
              <a:schemeClr val="bg2"/>
            </a:outerShdw>
          </a:effectLst>
        </p:spPr>
        <p:txBody>
          <a:bodyPr wrap="none" anchor="ctr"/>
          <a:lstStyle/>
          <a:p>
            <a:pPr algn="ctr" rtl="0"/>
            <a:r>
              <a:rPr lang="ar-SA" sz="2800">
                <a:cs typeface="Zar" pitchFamily="2" charset="-78"/>
              </a:rPr>
              <a:t>خريد خالص</a:t>
            </a:r>
            <a:endParaRPr lang="en-US" sz="2800">
              <a:cs typeface="Zar" pitchFamily="2" charset="-78"/>
            </a:endParaRPr>
          </a:p>
        </p:txBody>
      </p:sp>
      <p:sp>
        <p:nvSpPr>
          <p:cNvPr id="387082" name="AutoShape 10"/>
          <p:cNvSpPr>
            <a:spLocks noChangeArrowheads="1"/>
          </p:cNvSpPr>
          <p:nvPr/>
        </p:nvSpPr>
        <p:spPr bwMode="auto">
          <a:xfrm>
            <a:off x="6659563" y="1987550"/>
            <a:ext cx="2232025" cy="1512888"/>
          </a:xfrm>
          <a:prstGeom prst="foldedCorner">
            <a:avLst>
              <a:gd name="adj" fmla="val 23329"/>
            </a:avLst>
          </a:prstGeom>
          <a:solidFill>
            <a:schemeClr val="bg1"/>
          </a:solidFill>
          <a:ln w="9525">
            <a:solidFill>
              <a:schemeClr val="tx1"/>
            </a:solidFill>
            <a:miter lim="800000"/>
            <a:headEnd/>
            <a:tailEnd/>
          </a:ln>
          <a:effectLst>
            <a:prstShdw prst="shdw13" dist="53882" dir="13500000">
              <a:schemeClr val="bg2">
                <a:alpha val="50000"/>
              </a:schemeClr>
            </a:prstShdw>
          </a:effectLst>
        </p:spPr>
        <p:txBody>
          <a:bodyPr wrap="none" anchor="ctr"/>
          <a:lstStyle/>
          <a:p>
            <a:pPr algn="ctr"/>
            <a:r>
              <a:rPr lang="ar-SA" sz="2000">
                <a:cs typeface="Zar" pitchFamily="2" charset="-78"/>
              </a:rPr>
              <a:t>(تخفيفات نقدي </a:t>
            </a:r>
            <a:r>
              <a:rPr lang="fa-IR" sz="2000">
                <a:cs typeface="Zar" pitchFamily="2" charset="-78"/>
              </a:rPr>
              <a:t>فروش</a:t>
            </a:r>
          </a:p>
          <a:p>
            <a:pPr algn="ctr"/>
            <a:r>
              <a:rPr lang="ar-SA" sz="2000">
                <a:cs typeface="Zar" pitchFamily="2" charset="-78"/>
              </a:rPr>
              <a:t> +</a:t>
            </a:r>
            <a:endParaRPr lang="fa-IR" sz="2000">
              <a:cs typeface="Zar" pitchFamily="2" charset="-78"/>
            </a:endParaRPr>
          </a:p>
          <a:p>
            <a:pPr algn="ctr"/>
            <a:r>
              <a:rPr lang="ar-SA" sz="2000">
                <a:cs typeface="Zar" pitchFamily="2" charset="-78"/>
              </a:rPr>
              <a:t> برگشت از </a:t>
            </a:r>
            <a:r>
              <a:rPr lang="fa-IR" sz="2000">
                <a:cs typeface="Zar" pitchFamily="2" charset="-78"/>
              </a:rPr>
              <a:t>فروش</a:t>
            </a:r>
            <a:r>
              <a:rPr lang="ar-SA" sz="2000">
                <a:cs typeface="Zar" pitchFamily="2" charset="-78"/>
              </a:rPr>
              <a:t>)</a:t>
            </a:r>
            <a:endParaRPr lang="en-US" sz="2000">
              <a:cs typeface="Zar" pitchFamily="2" charset="-78"/>
            </a:endParaRPr>
          </a:p>
        </p:txBody>
      </p:sp>
      <p:sp>
        <p:nvSpPr>
          <p:cNvPr id="387083" name="Rectangle 11"/>
          <p:cNvSpPr>
            <a:spLocks noChangeArrowheads="1"/>
          </p:cNvSpPr>
          <p:nvPr/>
        </p:nvSpPr>
        <p:spPr bwMode="auto">
          <a:xfrm>
            <a:off x="5894388" y="2189163"/>
            <a:ext cx="692150" cy="1311275"/>
          </a:xfrm>
          <a:prstGeom prst="rect">
            <a:avLst/>
          </a:prstGeom>
          <a:noFill/>
          <a:ln w="9525">
            <a:noFill/>
            <a:miter lim="800000"/>
            <a:headEnd/>
            <a:tailEnd/>
          </a:ln>
          <a:effectLst/>
        </p:spPr>
        <p:txBody>
          <a:bodyPr wrap="none">
            <a:spAutoFit/>
          </a:bodyPr>
          <a:lstStyle/>
          <a:p>
            <a:r>
              <a:rPr lang="ar-SA" sz="8000"/>
              <a:t>–</a:t>
            </a:r>
            <a:endParaRPr lang="en-US" sz="8000"/>
          </a:p>
        </p:txBody>
      </p:sp>
      <p:sp>
        <p:nvSpPr>
          <p:cNvPr id="387084" name="AutoShape 12"/>
          <p:cNvSpPr>
            <a:spLocks noChangeArrowheads="1"/>
          </p:cNvSpPr>
          <p:nvPr/>
        </p:nvSpPr>
        <p:spPr bwMode="auto">
          <a:xfrm>
            <a:off x="3419475" y="1916113"/>
            <a:ext cx="2303463" cy="1512887"/>
          </a:xfrm>
          <a:prstGeom prst="foldedCorner">
            <a:avLst>
              <a:gd name="adj" fmla="val 25708"/>
            </a:avLst>
          </a:prstGeom>
          <a:solidFill>
            <a:schemeClr val="bg1"/>
          </a:solidFill>
          <a:ln w="9525">
            <a:solidFill>
              <a:schemeClr val="tx1"/>
            </a:solidFill>
            <a:miter lim="800000"/>
            <a:headEnd/>
            <a:tailEnd/>
          </a:ln>
          <a:effectLst>
            <a:prstShdw prst="shdw13" dist="53882" dir="13500000">
              <a:schemeClr val="bg2">
                <a:alpha val="50000"/>
              </a:schemeClr>
            </a:prstShdw>
          </a:effectLst>
        </p:spPr>
        <p:txBody>
          <a:bodyPr wrap="none" anchor="ctr"/>
          <a:lstStyle/>
          <a:p>
            <a:pPr algn="ctr"/>
            <a:r>
              <a:rPr lang="ar-SA" sz="2400">
                <a:cs typeface="Zar" pitchFamily="2" charset="-78"/>
              </a:rPr>
              <a:t>فروش در طي دوره</a:t>
            </a:r>
            <a:endParaRPr lang="en-US" sz="2400">
              <a:cs typeface="Zar" pitchFamily="2" charset="-78"/>
            </a:endParaRPr>
          </a:p>
        </p:txBody>
      </p:sp>
      <p:sp>
        <p:nvSpPr>
          <p:cNvPr id="387085" name="Rectangle 13"/>
          <p:cNvSpPr>
            <a:spLocks noChangeArrowheads="1"/>
          </p:cNvSpPr>
          <p:nvPr/>
        </p:nvSpPr>
        <p:spPr bwMode="auto">
          <a:xfrm>
            <a:off x="2454275" y="2087563"/>
            <a:ext cx="963613" cy="1555750"/>
          </a:xfrm>
          <a:prstGeom prst="rect">
            <a:avLst/>
          </a:prstGeom>
          <a:noFill/>
          <a:ln w="9525">
            <a:noFill/>
            <a:miter lim="800000"/>
            <a:headEnd/>
            <a:tailEnd/>
          </a:ln>
          <a:effectLst/>
        </p:spPr>
        <p:txBody>
          <a:bodyPr wrap="none">
            <a:spAutoFit/>
          </a:bodyPr>
          <a:lstStyle/>
          <a:p>
            <a:r>
              <a:rPr lang="ar-SA" sz="9600"/>
              <a:t>=</a:t>
            </a:r>
            <a:endParaRPr lang="en-US" sz="9600"/>
          </a:p>
        </p:txBody>
      </p:sp>
      <p:sp>
        <p:nvSpPr>
          <p:cNvPr id="387086" name="AutoShape 14"/>
          <p:cNvSpPr>
            <a:spLocks noChangeArrowheads="1"/>
          </p:cNvSpPr>
          <p:nvPr/>
        </p:nvSpPr>
        <p:spPr bwMode="auto">
          <a:xfrm>
            <a:off x="322263" y="1916113"/>
            <a:ext cx="2016125" cy="1727200"/>
          </a:xfrm>
          <a:prstGeom prst="octagon">
            <a:avLst>
              <a:gd name="adj" fmla="val 29287"/>
            </a:avLst>
          </a:prstGeom>
          <a:solidFill>
            <a:schemeClr val="bg1"/>
          </a:solidFill>
          <a:ln w="9525">
            <a:solidFill>
              <a:schemeClr val="tx1"/>
            </a:solidFill>
            <a:miter lim="800000"/>
            <a:headEnd/>
            <a:tailEnd/>
          </a:ln>
          <a:effectLst>
            <a:outerShdw dist="35921" dir="2700000" algn="ctr" rotWithShape="0">
              <a:schemeClr val="bg2"/>
            </a:outerShdw>
          </a:effectLst>
        </p:spPr>
        <p:txBody>
          <a:bodyPr wrap="none" anchor="ctr"/>
          <a:lstStyle/>
          <a:p>
            <a:pPr algn="ctr" rtl="0"/>
            <a:r>
              <a:rPr lang="fa-IR" sz="2800">
                <a:cs typeface="Zar" pitchFamily="2" charset="-78"/>
              </a:rPr>
              <a:t>فروش</a:t>
            </a:r>
            <a:r>
              <a:rPr lang="ar-SA" sz="2800">
                <a:cs typeface="Zar" pitchFamily="2" charset="-78"/>
              </a:rPr>
              <a:t> خالص</a:t>
            </a:r>
            <a:endParaRPr lang="en-US" sz="2800">
              <a:cs typeface="Zar" pitchFamily="2" charset="-78"/>
            </a:endParaRPr>
          </a:p>
        </p:txBody>
      </p:sp>
      <p:sp>
        <p:nvSpPr>
          <p:cNvPr id="13" name="Footer Placeholder 12"/>
          <p:cNvSpPr>
            <a:spLocks noGrp="1"/>
          </p:cNvSpPr>
          <p:nvPr>
            <p:ph type="ftr" sz="quarter" idx="11"/>
          </p:nvPr>
        </p:nvSpPr>
        <p:spPr/>
        <p:txBody>
          <a:bodyPr/>
          <a:lstStyle/>
          <a:p>
            <a:endParaRPr kumimoji="0"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7" presetClass="entr" presetSubtype="0" fill="hold" grpId="0" nodeType="clickEffect">
                                  <p:stCondLst>
                                    <p:cond delay="0"/>
                                  </p:stCondLst>
                                  <p:childTnLst>
                                    <p:set>
                                      <p:cBhvr>
                                        <p:cTn id="6" dur="1" fill="hold">
                                          <p:stCondLst>
                                            <p:cond delay="0"/>
                                          </p:stCondLst>
                                        </p:cTn>
                                        <p:tgtEl>
                                          <p:spTgt spid="387082"/>
                                        </p:tgtEl>
                                        <p:attrNameLst>
                                          <p:attrName>style.visibility</p:attrName>
                                        </p:attrNameLst>
                                      </p:cBhvr>
                                      <p:to>
                                        <p:strVal val="visible"/>
                                      </p:to>
                                    </p:set>
                                    <p:animEffect transition="in" filter="fade">
                                      <p:cBhvr>
                                        <p:cTn id="7" dur="1000"/>
                                        <p:tgtEl>
                                          <p:spTgt spid="387082"/>
                                        </p:tgtEl>
                                      </p:cBhvr>
                                    </p:animEffect>
                                    <p:anim calcmode="lin" valueType="num">
                                      <p:cBhvr>
                                        <p:cTn id="8" dur="1000" fill="hold"/>
                                        <p:tgtEl>
                                          <p:spTgt spid="387082"/>
                                        </p:tgtEl>
                                        <p:attrNameLst>
                                          <p:attrName>ppt_x</p:attrName>
                                        </p:attrNameLst>
                                      </p:cBhvr>
                                      <p:tavLst>
                                        <p:tav tm="0">
                                          <p:val>
                                            <p:strVal val="#ppt_x"/>
                                          </p:val>
                                        </p:tav>
                                        <p:tav tm="100000">
                                          <p:val>
                                            <p:strVal val="#ppt_x"/>
                                          </p:val>
                                        </p:tav>
                                      </p:tavLst>
                                    </p:anim>
                                    <p:anim calcmode="lin" valueType="num">
                                      <p:cBhvr>
                                        <p:cTn id="9" dur="900" decel="100000" fill="hold"/>
                                        <p:tgtEl>
                                          <p:spTgt spid="387082"/>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387082"/>
                                        </p:tgtEl>
                                        <p:attrNameLst>
                                          <p:attrName>ppt_y</p:attrName>
                                        </p:attrNameLst>
                                      </p:cBhvr>
                                      <p:tavLst>
                                        <p:tav tm="0">
                                          <p:val>
                                            <p:strVal val="#ppt_y-.03"/>
                                          </p:val>
                                        </p:tav>
                                        <p:tav tm="100000">
                                          <p:val>
                                            <p:strVal val="#ppt_y"/>
                                          </p:val>
                                        </p:tav>
                                      </p:tavLst>
                                    </p:anim>
                                  </p:childTnLst>
                                </p:cTn>
                              </p:par>
                              <p:par>
                                <p:cTn id="11" presetID="37" presetClass="entr" presetSubtype="0" fill="hold" grpId="0" nodeType="withEffect">
                                  <p:stCondLst>
                                    <p:cond delay="0"/>
                                  </p:stCondLst>
                                  <p:childTnLst>
                                    <p:set>
                                      <p:cBhvr>
                                        <p:cTn id="12" dur="1" fill="hold">
                                          <p:stCondLst>
                                            <p:cond delay="0"/>
                                          </p:stCondLst>
                                        </p:cTn>
                                        <p:tgtEl>
                                          <p:spTgt spid="387083"/>
                                        </p:tgtEl>
                                        <p:attrNameLst>
                                          <p:attrName>style.visibility</p:attrName>
                                        </p:attrNameLst>
                                      </p:cBhvr>
                                      <p:to>
                                        <p:strVal val="visible"/>
                                      </p:to>
                                    </p:set>
                                    <p:animEffect transition="in" filter="fade">
                                      <p:cBhvr>
                                        <p:cTn id="13" dur="1000"/>
                                        <p:tgtEl>
                                          <p:spTgt spid="387083"/>
                                        </p:tgtEl>
                                      </p:cBhvr>
                                    </p:animEffect>
                                    <p:anim calcmode="lin" valueType="num">
                                      <p:cBhvr>
                                        <p:cTn id="14" dur="1000" fill="hold"/>
                                        <p:tgtEl>
                                          <p:spTgt spid="387083"/>
                                        </p:tgtEl>
                                        <p:attrNameLst>
                                          <p:attrName>ppt_x</p:attrName>
                                        </p:attrNameLst>
                                      </p:cBhvr>
                                      <p:tavLst>
                                        <p:tav tm="0">
                                          <p:val>
                                            <p:strVal val="#ppt_x"/>
                                          </p:val>
                                        </p:tav>
                                        <p:tav tm="100000">
                                          <p:val>
                                            <p:strVal val="#ppt_x"/>
                                          </p:val>
                                        </p:tav>
                                      </p:tavLst>
                                    </p:anim>
                                    <p:anim calcmode="lin" valueType="num">
                                      <p:cBhvr>
                                        <p:cTn id="15" dur="900" decel="100000" fill="hold"/>
                                        <p:tgtEl>
                                          <p:spTgt spid="387083"/>
                                        </p:tgtEl>
                                        <p:attrNameLst>
                                          <p:attrName>ppt_y</p:attrName>
                                        </p:attrNameLst>
                                      </p:cBhvr>
                                      <p:tavLst>
                                        <p:tav tm="0">
                                          <p:val>
                                            <p:strVal val="#ppt_y+1"/>
                                          </p:val>
                                        </p:tav>
                                        <p:tav tm="100000">
                                          <p:val>
                                            <p:strVal val="#ppt_y-.03"/>
                                          </p:val>
                                        </p:tav>
                                      </p:tavLst>
                                    </p:anim>
                                    <p:anim calcmode="lin" valueType="num">
                                      <p:cBhvr>
                                        <p:cTn id="16" dur="100" accel="100000" fill="hold">
                                          <p:stCondLst>
                                            <p:cond delay="900"/>
                                          </p:stCondLst>
                                        </p:cTn>
                                        <p:tgtEl>
                                          <p:spTgt spid="387083"/>
                                        </p:tgtEl>
                                        <p:attrNameLst>
                                          <p:attrName>ppt_y</p:attrName>
                                        </p:attrNameLst>
                                      </p:cBhvr>
                                      <p:tavLst>
                                        <p:tav tm="0">
                                          <p:val>
                                            <p:strVal val="#ppt_y-.03"/>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37" presetClass="entr" presetSubtype="0" fill="hold" grpId="0" nodeType="clickEffect">
                                  <p:stCondLst>
                                    <p:cond delay="0"/>
                                  </p:stCondLst>
                                  <p:childTnLst>
                                    <p:set>
                                      <p:cBhvr>
                                        <p:cTn id="20" dur="1" fill="hold">
                                          <p:stCondLst>
                                            <p:cond delay="0"/>
                                          </p:stCondLst>
                                        </p:cTn>
                                        <p:tgtEl>
                                          <p:spTgt spid="387084"/>
                                        </p:tgtEl>
                                        <p:attrNameLst>
                                          <p:attrName>style.visibility</p:attrName>
                                        </p:attrNameLst>
                                      </p:cBhvr>
                                      <p:to>
                                        <p:strVal val="visible"/>
                                      </p:to>
                                    </p:set>
                                    <p:animEffect transition="in" filter="fade">
                                      <p:cBhvr>
                                        <p:cTn id="21" dur="1000"/>
                                        <p:tgtEl>
                                          <p:spTgt spid="387084"/>
                                        </p:tgtEl>
                                      </p:cBhvr>
                                    </p:animEffect>
                                    <p:anim calcmode="lin" valueType="num">
                                      <p:cBhvr>
                                        <p:cTn id="22" dur="1000" fill="hold"/>
                                        <p:tgtEl>
                                          <p:spTgt spid="387084"/>
                                        </p:tgtEl>
                                        <p:attrNameLst>
                                          <p:attrName>ppt_x</p:attrName>
                                        </p:attrNameLst>
                                      </p:cBhvr>
                                      <p:tavLst>
                                        <p:tav tm="0">
                                          <p:val>
                                            <p:strVal val="#ppt_x"/>
                                          </p:val>
                                        </p:tav>
                                        <p:tav tm="100000">
                                          <p:val>
                                            <p:strVal val="#ppt_x"/>
                                          </p:val>
                                        </p:tav>
                                      </p:tavLst>
                                    </p:anim>
                                    <p:anim calcmode="lin" valueType="num">
                                      <p:cBhvr>
                                        <p:cTn id="23" dur="900" decel="100000" fill="hold"/>
                                        <p:tgtEl>
                                          <p:spTgt spid="387084"/>
                                        </p:tgtEl>
                                        <p:attrNameLst>
                                          <p:attrName>ppt_y</p:attrName>
                                        </p:attrNameLst>
                                      </p:cBhvr>
                                      <p:tavLst>
                                        <p:tav tm="0">
                                          <p:val>
                                            <p:strVal val="#ppt_y+1"/>
                                          </p:val>
                                        </p:tav>
                                        <p:tav tm="100000">
                                          <p:val>
                                            <p:strVal val="#ppt_y-.03"/>
                                          </p:val>
                                        </p:tav>
                                      </p:tavLst>
                                    </p:anim>
                                    <p:anim calcmode="lin" valueType="num">
                                      <p:cBhvr>
                                        <p:cTn id="24" dur="100" accel="100000" fill="hold">
                                          <p:stCondLst>
                                            <p:cond delay="900"/>
                                          </p:stCondLst>
                                        </p:cTn>
                                        <p:tgtEl>
                                          <p:spTgt spid="387084"/>
                                        </p:tgtEl>
                                        <p:attrNameLst>
                                          <p:attrName>ppt_y</p:attrName>
                                        </p:attrNameLst>
                                      </p:cBhvr>
                                      <p:tavLst>
                                        <p:tav tm="0">
                                          <p:val>
                                            <p:strVal val="#ppt_y-.03"/>
                                          </p:val>
                                        </p:tav>
                                        <p:tav tm="100000">
                                          <p:val>
                                            <p:strVal val="#ppt_y"/>
                                          </p:val>
                                        </p:tav>
                                      </p:tavLst>
                                    </p:anim>
                                  </p:childTnLst>
                                </p:cTn>
                              </p:par>
                              <p:par>
                                <p:cTn id="25" presetID="37" presetClass="entr" presetSubtype="0" fill="hold" grpId="0" nodeType="withEffect">
                                  <p:stCondLst>
                                    <p:cond delay="0"/>
                                  </p:stCondLst>
                                  <p:childTnLst>
                                    <p:set>
                                      <p:cBhvr>
                                        <p:cTn id="26" dur="1" fill="hold">
                                          <p:stCondLst>
                                            <p:cond delay="0"/>
                                          </p:stCondLst>
                                        </p:cTn>
                                        <p:tgtEl>
                                          <p:spTgt spid="387085"/>
                                        </p:tgtEl>
                                        <p:attrNameLst>
                                          <p:attrName>style.visibility</p:attrName>
                                        </p:attrNameLst>
                                      </p:cBhvr>
                                      <p:to>
                                        <p:strVal val="visible"/>
                                      </p:to>
                                    </p:set>
                                    <p:animEffect transition="in" filter="fade">
                                      <p:cBhvr>
                                        <p:cTn id="27" dur="1000"/>
                                        <p:tgtEl>
                                          <p:spTgt spid="387085"/>
                                        </p:tgtEl>
                                      </p:cBhvr>
                                    </p:animEffect>
                                    <p:anim calcmode="lin" valueType="num">
                                      <p:cBhvr>
                                        <p:cTn id="28" dur="1000" fill="hold"/>
                                        <p:tgtEl>
                                          <p:spTgt spid="387085"/>
                                        </p:tgtEl>
                                        <p:attrNameLst>
                                          <p:attrName>ppt_x</p:attrName>
                                        </p:attrNameLst>
                                      </p:cBhvr>
                                      <p:tavLst>
                                        <p:tav tm="0">
                                          <p:val>
                                            <p:strVal val="#ppt_x"/>
                                          </p:val>
                                        </p:tav>
                                        <p:tav tm="100000">
                                          <p:val>
                                            <p:strVal val="#ppt_x"/>
                                          </p:val>
                                        </p:tav>
                                      </p:tavLst>
                                    </p:anim>
                                    <p:anim calcmode="lin" valueType="num">
                                      <p:cBhvr>
                                        <p:cTn id="29" dur="900" decel="100000" fill="hold"/>
                                        <p:tgtEl>
                                          <p:spTgt spid="387085"/>
                                        </p:tgtEl>
                                        <p:attrNameLst>
                                          <p:attrName>ppt_y</p:attrName>
                                        </p:attrNameLst>
                                      </p:cBhvr>
                                      <p:tavLst>
                                        <p:tav tm="0">
                                          <p:val>
                                            <p:strVal val="#ppt_y+1"/>
                                          </p:val>
                                        </p:tav>
                                        <p:tav tm="100000">
                                          <p:val>
                                            <p:strVal val="#ppt_y-.03"/>
                                          </p:val>
                                        </p:tav>
                                      </p:tavLst>
                                    </p:anim>
                                    <p:anim calcmode="lin" valueType="num">
                                      <p:cBhvr>
                                        <p:cTn id="30" dur="100" accel="100000" fill="hold">
                                          <p:stCondLst>
                                            <p:cond delay="900"/>
                                          </p:stCondLst>
                                        </p:cTn>
                                        <p:tgtEl>
                                          <p:spTgt spid="387085"/>
                                        </p:tgtEl>
                                        <p:attrNameLst>
                                          <p:attrName>ppt_y</p:attrName>
                                        </p:attrNameLst>
                                      </p:cBhvr>
                                      <p:tavLst>
                                        <p:tav tm="0">
                                          <p:val>
                                            <p:strVal val="#ppt_y-.03"/>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387086"/>
                                        </p:tgtEl>
                                        <p:attrNameLst>
                                          <p:attrName>style.visibility</p:attrName>
                                        </p:attrNameLst>
                                      </p:cBhvr>
                                      <p:to>
                                        <p:strVal val="visible"/>
                                      </p:to>
                                    </p:set>
                                    <p:anim calcmode="lin" valueType="num">
                                      <p:cBhvr additive="base">
                                        <p:cTn id="35" dur="500" fill="hold"/>
                                        <p:tgtEl>
                                          <p:spTgt spid="387086"/>
                                        </p:tgtEl>
                                        <p:attrNameLst>
                                          <p:attrName>ppt_x</p:attrName>
                                        </p:attrNameLst>
                                      </p:cBhvr>
                                      <p:tavLst>
                                        <p:tav tm="0">
                                          <p:val>
                                            <p:strVal val="#ppt_x"/>
                                          </p:val>
                                        </p:tav>
                                        <p:tav tm="100000">
                                          <p:val>
                                            <p:strVal val="#ppt_x"/>
                                          </p:val>
                                        </p:tav>
                                      </p:tavLst>
                                    </p:anim>
                                    <p:anim calcmode="lin" valueType="num">
                                      <p:cBhvr additive="base">
                                        <p:cTn id="36" dur="500" fill="hold"/>
                                        <p:tgtEl>
                                          <p:spTgt spid="387086"/>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5" presetClass="entr" presetSubtype="10" fill="hold" grpId="0" nodeType="clickEffect">
                                  <p:stCondLst>
                                    <p:cond delay="0"/>
                                  </p:stCondLst>
                                  <p:childTnLst>
                                    <p:set>
                                      <p:cBhvr>
                                        <p:cTn id="40" dur="1" fill="hold">
                                          <p:stCondLst>
                                            <p:cond delay="0"/>
                                          </p:stCondLst>
                                        </p:cTn>
                                        <p:tgtEl>
                                          <p:spTgt spid="387077"/>
                                        </p:tgtEl>
                                        <p:attrNameLst>
                                          <p:attrName>style.visibility</p:attrName>
                                        </p:attrNameLst>
                                      </p:cBhvr>
                                      <p:to>
                                        <p:strVal val="visible"/>
                                      </p:to>
                                    </p:set>
                                    <p:animEffect transition="in" filter="checkerboard(across)">
                                      <p:cBhvr>
                                        <p:cTn id="41" dur="500"/>
                                        <p:tgtEl>
                                          <p:spTgt spid="387077"/>
                                        </p:tgtEl>
                                      </p:cBhvr>
                                    </p:animEffect>
                                  </p:childTnLst>
                                </p:cTn>
                              </p:par>
                              <p:par>
                                <p:cTn id="42" presetID="5" presetClass="entr" presetSubtype="10" fill="hold" grpId="0" nodeType="withEffect">
                                  <p:stCondLst>
                                    <p:cond delay="0"/>
                                  </p:stCondLst>
                                  <p:childTnLst>
                                    <p:set>
                                      <p:cBhvr>
                                        <p:cTn id="43" dur="1" fill="hold">
                                          <p:stCondLst>
                                            <p:cond delay="0"/>
                                          </p:stCondLst>
                                        </p:cTn>
                                        <p:tgtEl>
                                          <p:spTgt spid="387078"/>
                                        </p:tgtEl>
                                        <p:attrNameLst>
                                          <p:attrName>style.visibility</p:attrName>
                                        </p:attrNameLst>
                                      </p:cBhvr>
                                      <p:to>
                                        <p:strVal val="visible"/>
                                      </p:to>
                                    </p:set>
                                    <p:animEffect transition="in" filter="checkerboard(across)">
                                      <p:cBhvr>
                                        <p:cTn id="44" dur="500"/>
                                        <p:tgtEl>
                                          <p:spTgt spid="387078"/>
                                        </p:tgtEl>
                                      </p:cBhvr>
                                    </p:animEffect>
                                  </p:childTnLst>
                                </p:cTn>
                              </p:par>
                            </p:childTnLst>
                          </p:cTn>
                        </p:par>
                      </p:childTnLst>
                    </p:cTn>
                  </p:par>
                  <p:par>
                    <p:cTn id="45" fill="hold">
                      <p:stCondLst>
                        <p:cond delay="indefinite"/>
                      </p:stCondLst>
                      <p:childTnLst>
                        <p:par>
                          <p:cTn id="46" fill="hold">
                            <p:stCondLst>
                              <p:cond delay="0"/>
                            </p:stCondLst>
                            <p:childTnLst>
                              <p:par>
                                <p:cTn id="47" presetID="8" presetClass="entr" presetSubtype="16" fill="hold" grpId="0" nodeType="clickEffect">
                                  <p:stCondLst>
                                    <p:cond delay="0"/>
                                  </p:stCondLst>
                                  <p:childTnLst>
                                    <p:set>
                                      <p:cBhvr>
                                        <p:cTn id="48" dur="1" fill="hold">
                                          <p:stCondLst>
                                            <p:cond delay="0"/>
                                          </p:stCondLst>
                                        </p:cTn>
                                        <p:tgtEl>
                                          <p:spTgt spid="387079"/>
                                        </p:tgtEl>
                                        <p:attrNameLst>
                                          <p:attrName>style.visibility</p:attrName>
                                        </p:attrNameLst>
                                      </p:cBhvr>
                                      <p:to>
                                        <p:strVal val="visible"/>
                                      </p:to>
                                    </p:set>
                                    <p:animEffect transition="in" filter="diamond(in)">
                                      <p:cBhvr>
                                        <p:cTn id="49" dur="2000"/>
                                        <p:tgtEl>
                                          <p:spTgt spid="387079"/>
                                        </p:tgtEl>
                                      </p:cBhvr>
                                    </p:animEffect>
                                  </p:childTnLst>
                                </p:cTn>
                              </p:par>
                              <p:par>
                                <p:cTn id="50" presetID="8" presetClass="entr" presetSubtype="16" fill="hold" grpId="0" nodeType="withEffect">
                                  <p:stCondLst>
                                    <p:cond delay="0"/>
                                  </p:stCondLst>
                                  <p:childTnLst>
                                    <p:set>
                                      <p:cBhvr>
                                        <p:cTn id="51" dur="1" fill="hold">
                                          <p:stCondLst>
                                            <p:cond delay="0"/>
                                          </p:stCondLst>
                                        </p:cTn>
                                        <p:tgtEl>
                                          <p:spTgt spid="387080"/>
                                        </p:tgtEl>
                                        <p:attrNameLst>
                                          <p:attrName>style.visibility</p:attrName>
                                        </p:attrNameLst>
                                      </p:cBhvr>
                                      <p:to>
                                        <p:strVal val="visible"/>
                                      </p:to>
                                    </p:set>
                                    <p:animEffect transition="in" filter="diamond(in)">
                                      <p:cBhvr>
                                        <p:cTn id="52" dur="2000"/>
                                        <p:tgtEl>
                                          <p:spTgt spid="387080"/>
                                        </p:tgtEl>
                                      </p:cBhvr>
                                    </p:animEffect>
                                  </p:childTnLst>
                                </p:cTn>
                              </p:par>
                            </p:childTnLst>
                          </p:cTn>
                        </p:par>
                      </p:childTnLst>
                    </p:cTn>
                  </p:par>
                  <p:par>
                    <p:cTn id="53" fill="hold">
                      <p:stCondLst>
                        <p:cond delay="indefinite"/>
                      </p:stCondLst>
                      <p:childTnLst>
                        <p:par>
                          <p:cTn id="54" fill="hold">
                            <p:stCondLst>
                              <p:cond delay="0"/>
                            </p:stCondLst>
                            <p:childTnLst>
                              <p:par>
                                <p:cTn id="55" presetID="2" presetClass="entr" presetSubtype="4" fill="hold" grpId="0" nodeType="clickEffect">
                                  <p:stCondLst>
                                    <p:cond delay="0"/>
                                  </p:stCondLst>
                                  <p:childTnLst>
                                    <p:set>
                                      <p:cBhvr>
                                        <p:cTn id="56" dur="1" fill="hold">
                                          <p:stCondLst>
                                            <p:cond delay="0"/>
                                          </p:stCondLst>
                                        </p:cTn>
                                        <p:tgtEl>
                                          <p:spTgt spid="387081"/>
                                        </p:tgtEl>
                                        <p:attrNameLst>
                                          <p:attrName>style.visibility</p:attrName>
                                        </p:attrNameLst>
                                      </p:cBhvr>
                                      <p:to>
                                        <p:strVal val="visible"/>
                                      </p:to>
                                    </p:set>
                                    <p:anim calcmode="lin" valueType="num">
                                      <p:cBhvr additive="base">
                                        <p:cTn id="57" dur="500" fill="hold"/>
                                        <p:tgtEl>
                                          <p:spTgt spid="387081"/>
                                        </p:tgtEl>
                                        <p:attrNameLst>
                                          <p:attrName>ppt_x</p:attrName>
                                        </p:attrNameLst>
                                      </p:cBhvr>
                                      <p:tavLst>
                                        <p:tav tm="0">
                                          <p:val>
                                            <p:strVal val="#ppt_x"/>
                                          </p:val>
                                        </p:tav>
                                        <p:tav tm="100000">
                                          <p:val>
                                            <p:strVal val="#ppt_x"/>
                                          </p:val>
                                        </p:tav>
                                      </p:tavLst>
                                    </p:anim>
                                    <p:anim calcmode="lin" valueType="num">
                                      <p:cBhvr additive="base">
                                        <p:cTn id="58" dur="500" fill="hold"/>
                                        <p:tgtEl>
                                          <p:spTgt spid="38708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7077" grpId="0" animBg="1"/>
      <p:bldP spid="387078" grpId="0"/>
      <p:bldP spid="387079" grpId="0" animBg="1"/>
      <p:bldP spid="387080" grpId="0"/>
      <p:bldP spid="387081" grpId="0" animBg="1"/>
      <p:bldP spid="387082" grpId="0" animBg="1"/>
      <p:bldP spid="387083" grpId="0"/>
      <p:bldP spid="387084" grpId="0" animBg="1"/>
      <p:bldP spid="387085" grpId="0"/>
      <p:bldP spid="387086" grpId="0" animBg="1"/>
    </p:bldLst>
  </p:timing>
</p:sld>
</file>

<file path=ppt/slides/slide2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91170" name="Text Box 2"/>
          <p:cNvSpPr txBox="1">
            <a:spLocks noChangeArrowheads="1"/>
          </p:cNvSpPr>
          <p:nvPr/>
        </p:nvSpPr>
        <p:spPr bwMode="auto">
          <a:xfrm>
            <a:off x="7150100" y="354013"/>
            <a:ext cx="1454150" cy="914400"/>
          </a:xfrm>
          <a:prstGeom prst="rect">
            <a:avLst/>
          </a:prstGeom>
          <a:noFill/>
          <a:ln w="9525">
            <a:noFill/>
            <a:miter lim="800000"/>
            <a:headEnd/>
            <a:tailEnd/>
          </a:ln>
          <a:effectLst/>
        </p:spPr>
        <p:txBody>
          <a:bodyPr wrap="none">
            <a:spAutoFit/>
          </a:bodyPr>
          <a:lstStyle/>
          <a:p>
            <a:pPr eaLnBrk="1" hangingPunct="1"/>
            <a:r>
              <a:rPr lang="fa-IR" sz="5400">
                <a:latin typeface="Times New Roman" pitchFamily="18" charset="0"/>
                <a:cs typeface="Zar" pitchFamily="2" charset="-78"/>
              </a:rPr>
              <a:t>مثال:</a:t>
            </a:r>
            <a:endParaRPr lang="en-US" sz="5400">
              <a:latin typeface="Times New Roman" pitchFamily="18" charset="0"/>
              <a:cs typeface="Zar" pitchFamily="2" charset="-78"/>
            </a:endParaRPr>
          </a:p>
        </p:txBody>
      </p:sp>
      <p:sp>
        <p:nvSpPr>
          <p:cNvPr id="391171" name="Text Box 3"/>
          <p:cNvSpPr txBox="1">
            <a:spLocks noChangeArrowheads="1"/>
          </p:cNvSpPr>
          <p:nvPr/>
        </p:nvSpPr>
        <p:spPr bwMode="auto">
          <a:xfrm>
            <a:off x="1042988" y="2205038"/>
            <a:ext cx="7200900" cy="3019425"/>
          </a:xfrm>
          <a:prstGeom prst="rect">
            <a:avLst/>
          </a:prstGeom>
          <a:noFill/>
          <a:ln w="9525">
            <a:noFill/>
            <a:miter lim="800000"/>
            <a:headEnd/>
            <a:tailEnd/>
          </a:ln>
          <a:effectLst/>
        </p:spPr>
        <p:txBody>
          <a:bodyPr>
            <a:spAutoFit/>
          </a:bodyPr>
          <a:lstStyle/>
          <a:p>
            <a:pPr eaLnBrk="1" hangingPunct="1"/>
            <a:r>
              <a:rPr lang="fa-IR" b="0">
                <a:latin typeface="Times New Roman" pitchFamily="18" charset="0"/>
                <a:cs typeface="Zar" pitchFamily="2" charset="-78"/>
              </a:rPr>
              <a:t>فرض كنيد فروشگاه آلفا مقداري پارچه به ارزش 500ريال بطور نسيه و با شرط ( ن/30-9/5) در تاريخ 5/12/</a:t>
            </a:r>
            <a:r>
              <a:rPr lang="en-US" b="0">
                <a:latin typeface="Times New Roman" pitchFamily="18" charset="0"/>
                <a:cs typeface="Zar" pitchFamily="2" charset="-78"/>
              </a:rPr>
              <a:t>XX</a:t>
            </a:r>
            <a:r>
              <a:rPr lang="fa-IR" b="0">
                <a:latin typeface="Times New Roman" pitchFamily="18" charset="0"/>
                <a:cs typeface="Zar" pitchFamily="2" charset="-78"/>
              </a:rPr>
              <a:t> خريداري نمايد</a:t>
            </a:r>
            <a:endParaRPr lang="en-US" b="0">
              <a:latin typeface="Times New Roman" pitchFamily="18" charset="0"/>
              <a:cs typeface="Zar" pitchFamily="2" charset="-78"/>
            </a:endParaRPr>
          </a:p>
        </p:txBody>
      </p:sp>
      <p:sp>
        <p:nvSpPr>
          <p:cNvPr id="4" name="Footer Placeholder 3"/>
          <p:cNvSpPr>
            <a:spLocks noGrp="1"/>
          </p:cNvSpPr>
          <p:nvPr>
            <p:ph type="ftr" sz="quarter" idx="11"/>
          </p:nvPr>
        </p:nvSpPr>
        <p:spPr/>
        <p:txBody>
          <a:bodyPr/>
          <a:lstStyle/>
          <a:p>
            <a:endParaRPr kumimoji="0" lang="en-US" dirty="0"/>
          </a:p>
        </p:txBody>
      </p:sp>
    </p:spTree>
  </p:cSld>
  <p:clrMapOvr>
    <a:masterClrMapping/>
  </p:clrMapOvr>
  <p:timing>
    <p:tnLst>
      <p:par>
        <p:cTn id="1" dur="indefinite" restart="never" nodeType="tmRoot"/>
      </p:par>
    </p:tnLst>
  </p:timing>
</p:sld>
</file>

<file path=ppt/slides/slide2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90146" name="Text Box 2"/>
          <p:cNvSpPr txBox="1">
            <a:spLocks noChangeArrowheads="1"/>
          </p:cNvSpPr>
          <p:nvPr/>
        </p:nvSpPr>
        <p:spPr bwMode="auto">
          <a:xfrm>
            <a:off x="6654800" y="333375"/>
            <a:ext cx="2020888" cy="1006475"/>
          </a:xfrm>
          <a:prstGeom prst="rect">
            <a:avLst/>
          </a:prstGeom>
          <a:noFill/>
          <a:ln w="9525">
            <a:noFill/>
            <a:miter lim="800000"/>
            <a:headEnd/>
            <a:tailEnd/>
          </a:ln>
          <a:effectLst/>
        </p:spPr>
        <p:txBody>
          <a:bodyPr wrap="none">
            <a:spAutoFit/>
          </a:bodyPr>
          <a:lstStyle/>
          <a:p>
            <a:pPr eaLnBrk="1" hangingPunct="1"/>
            <a:r>
              <a:rPr lang="fa-IR" sz="6000">
                <a:latin typeface="Times New Roman" pitchFamily="18" charset="0"/>
                <a:cs typeface="Zar" pitchFamily="2" charset="-78"/>
              </a:rPr>
              <a:t>تحليل:</a:t>
            </a:r>
            <a:endParaRPr lang="en-US" sz="6000">
              <a:latin typeface="Times New Roman" pitchFamily="18" charset="0"/>
              <a:cs typeface="Zar" pitchFamily="2" charset="-78"/>
            </a:endParaRPr>
          </a:p>
        </p:txBody>
      </p:sp>
      <p:sp>
        <p:nvSpPr>
          <p:cNvPr id="390147" name="Text Box 3"/>
          <p:cNvSpPr txBox="1">
            <a:spLocks noChangeArrowheads="1"/>
          </p:cNvSpPr>
          <p:nvPr/>
        </p:nvSpPr>
        <p:spPr bwMode="auto">
          <a:xfrm>
            <a:off x="971550" y="2276475"/>
            <a:ext cx="7273925" cy="2528888"/>
          </a:xfrm>
          <a:prstGeom prst="rect">
            <a:avLst/>
          </a:prstGeom>
          <a:noFill/>
          <a:ln w="9525">
            <a:noFill/>
            <a:miter lim="800000"/>
            <a:headEnd/>
            <a:tailEnd/>
          </a:ln>
          <a:effectLst/>
        </p:spPr>
        <p:txBody>
          <a:bodyPr>
            <a:spAutoFit/>
          </a:bodyPr>
          <a:lstStyle/>
          <a:p>
            <a:r>
              <a:rPr lang="fa-IR" sz="3200">
                <a:cs typeface="Zar" pitchFamily="2" charset="-78"/>
              </a:rPr>
              <a:t>چون هنوز تخفيفي عملي نشده است لذا</a:t>
            </a:r>
          </a:p>
          <a:p>
            <a:endParaRPr lang="fa-IR" sz="3200">
              <a:cs typeface="Zar" pitchFamily="2" charset="-78"/>
            </a:endParaRPr>
          </a:p>
          <a:p>
            <a:endParaRPr lang="fa-IR" sz="3200">
              <a:cs typeface="Zar" pitchFamily="2" charset="-78"/>
            </a:endParaRPr>
          </a:p>
          <a:p>
            <a:r>
              <a:rPr lang="fa-IR" sz="3200">
                <a:cs typeface="Zar" pitchFamily="2" charset="-78"/>
              </a:rPr>
              <a:t> 5/12 خريد كالا 500</a:t>
            </a:r>
          </a:p>
          <a:p>
            <a:r>
              <a:rPr lang="fa-IR" sz="3200">
                <a:cs typeface="Zar" pitchFamily="2" charset="-78"/>
              </a:rPr>
              <a:t>		حسابهاي پرداختني 500</a:t>
            </a:r>
            <a:endParaRPr lang="en-US" sz="3200">
              <a:cs typeface="Zar" pitchFamily="2" charset="-78"/>
            </a:endParaRPr>
          </a:p>
        </p:txBody>
      </p:sp>
      <p:sp>
        <p:nvSpPr>
          <p:cNvPr id="4" name="Footer Placeholder 3"/>
          <p:cNvSpPr>
            <a:spLocks noGrp="1"/>
          </p:cNvSpPr>
          <p:nvPr>
            <p:ph type="ftr" sz="quarter" idx="11"/>
          </p:nvPr>
        </p:nvSpPr>
        <p:spPr/>
        <p:txBody>
          <a:bodyPr/>
          <a:lstStyle/>
          <a:p>
            <a:endParaRPr kumimoji="0" lang="en-US" dirty="0"/>
          </a:p>
        </p:txBody>
      </p:sp>
    </p:spTree>
  </p:cSld>
  <p:clrMapOvr>
    <a:masterClrMapping/>
  </p:clrMapOvr>
  <p:timing>
    <p:tnLst>
      <p:par>
        <p:cTn id="1" dur="indefinite" restart="never" nodeType="tmRoot"/>
      </p:par>
    </p:tnLst>
  </p:timing>
</p:sld>
</file>

<file path=ppt/slides/slide2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51267" name="Text Box 3"/>
          <p:cNvSpPr txBox="1">
            <a:spLocks noChangeArrowheads="1"/>
          </p:cNvSpPr>
          <p:nvPr/>
        </p:nvSpPr>
        <p:spPr bwMode="auto">
          <a:xfrm>
            <a:off x="755650" y="1989138"/>
            <a:ext cx="7704138" cy="946150"/>
          </a:xfrm>
          <a:prstGeom prst="rect">
            <a:avLst/>
          </a:prstGeom>
          <a:noFill/>
          <a:ln w="9525">
            <a:noFill/>
            <a:miter lim="800000"/>
            <a:headEnd/>
            <a:tailEnd/>
          </a:ln>
          <a:effectLst/>
        </p:spPr>
        <p:txBody>
          <a:bodyPr>
            <a:spAutoFit/>
          </a:bodyPr>
          <a:lstStyle/>
          <a:p>
            <a:pPr>
              <a:spcBef>
                <a:spcPct val="50000"/>
              </a:spcBef>
            </a:pPr>
            <a:r>
              <a:rPr lang="fa-IR" sz="2800">
                <a:cs typeface="Zar" pitchFamily="2" charset="-78"/>
              </a:rPr>
              <a:t>در روز10/12 وجه مربوط پس از كسر تخفيف پرداخت مي‌شود پس :</a:t>
            </a:r>
            <a:endParaRPr lang="en-US" sz="2800">
              <a:cs typeface="Zar" pitchFamily="2" charset="-78"/>
            </a:endParaRPr>
          </a:p>
        </p:txBody>
      </p:sp>
      <p:sp>
        <p:nvSpPr>
          <p:cNvPr id="651268" name="Text Box 4"/>
          <p:cNvSpPr txBox="1">
            <a:spLocks noChangeArrowheads="1"/>
          </p:cNvSpPr>
          <p:nvPr/>
        </p:nvSpPr>
        <p:spPr bwMode="auto">
          <a:xfrm>
            <a:off x="3059113" y="3284538"/>
            <a:ext cx="4679950" cy="1801812"/>
          </a:xfrm>
          <a:prstGeom prst="rect">
            <a:avLst/>
          </a:prstGeom>
          <a:noFill/>
          <a:ln w="9525">
            <a:noFill/>
            <a:miter lim="800000"/>
            <a:headEnd/>
            <a:tailEnd/>
          </a:ln>
          <a:effectLst/>
        </p:spPr>
        <p:txBody>
          <a:bodyPr>
            <a:spAutoFit/>
          </a:bodyPr>
          <a:lstStyle/>
          <a:p>
            <a:pPr>
              <a:spcBef>
                <a:spcPct val="50000"/>
              </a:spcBef>
            </a:pPr>
            <a:r>
              <a:rPr lang="fa-IR" sz="2800">
                <a:cs typeface="Zar" pitchFamily="2" charset="-78"/>
              </a:rPr>
              <a:t>1- اصل بدهي		 500 ريال</a:t>
            </a:r>
          </a:p>
          <a:p>
            <a:pPr>
              <a:spcBef>
                <a:spcPct val="50000"/>
              </a:spcBef>
            </a:pPr>
            <a:r>
              <a:rPr lang="fa-IR" sz="2800">
                <a:cs typeface="Zar" pitchFamily="2" charset="-78"/>
              </a:rPr>
              <a:t>2- مبلغ تخفيف	 (45)ريال</a:t>
            </a:r>
          </a:p>
          <a:p>
            <a:pPr>
              <a:spcBef>
                <a:spcPct val="50000"/>
              </a:spcBef>
            </a:pPr>
            <a:r>
              <a:rPr lang="fa-IR" sz="2800">
                <a:cs typeface="Zar" pitchFamily="2" charset="-78"/>
              </a:rPr>
              <a:t>3- خالص پرداختي	 455</a:t>
            </a:r>
            <a:endParaRPr lang="en-US" sz="2800">
              <a:cs typeface="Zar" pitchFamily="2" charset="-78"/>
            </a:endParaRPr>
          </a:p>
        </p:txBody>
      </p:sp>
      <p:sp>
        <p:nvSpPr>
          <p:cNvPr id="4" name="Footer Placeholder 3"/>
          <p:cNvSpPr>
            <a:spLocks noGrp="1"/>
          </p:cNvSpPr>
          <p:nvPr>
            <p:ph type="ftr" sz="quarter" idx="11"/>
          </p:nvPr>
        </p:nvSpPr>
        <p:spPr/>
        <p:txBody>
          <a:bodyPr/>
          <a:lstStyle/>
          <a:p>
            <a:endParaRPr kumimoji="0" lang="en-US" dirty="0"/>
          </a:p>
        </p:txBody>
      </p:sp>
    </p:spTree>
  </p:cSld>
  <p:clrMapOvr>
    <a:masterClrMapping/>
  </p:clrMapOvr>
  <p:timing>
    <p:tnLst>
      <p:par>
        <p:cTn id="1" dur="indefinite" restart="never" nodeType="tmRoot"/>
      </p:par>
    </p:tnLst>
  </p:timing>
</p:sld>
</file>

<file path=ppt/slides/slide2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81986" name="Text Box 2"/>
          <p:cNvSpPr txBox="1">
            <a:spLocks noChangeArrowheads="1"/>
          </p:cNvSpPr>
          <p:nvPr/>
        </p:nvSpPr>
        <p:spPr bwMode="auto">
          <a:xfrm>
            <a:off x="1258888" y="260350"/>
            <a:ext cx="7632700" cy="641350"/>
          </a:xfrm>
          <a:prstGeom prst="rect">
            <a:avLst/>
          </a:prstGeom>
          <a:noFill/>
          <a:ln w="9525">
            <a:noFill/>
            <a:miter lim="800000"/>
            <a:headEnd/>
            <a:tailEnd/>
          </a:ln>
          <a:effectLst/>
        </p:spPr>
        <p:txBody>
          <a:bodyPr>
            <a:spAutoFit/>
          </a:bodyPr>
          <a:lstStyle/>
          <a:p>
            <a:pPr>
              <a:spcBef>
                <a:spcPct val="50000"/>
              </a:spcBef>
            </a:pPr>
            <a:r>
              <a:rPr lang="fa-IR" sz="3600">
                <a:cs typeface="Zar" pitchFamily="2" charset="-78"/>
              </a:rPr>
              <a:t>آرتيكل مركب دفتر روزنامه حاوي هر سه رقم </a:t>
            </a:r>
          </a:p>
        </p:txBody>
      </p:sp>
      <p:sp>
        <p:nvSpPr>
          <p:cNvPr id="681987" name="Text Box 3"/>
          <p:cNvSpPr txBox="1">
            <a:spLocks noChangeArrowheads="1"/>
          </p:cNvSpPr>
          <p:nvPr/>
        </p:nvSpPr>
        <p:spPr bwMode="auto">
          <a:xfrm>
            <a:off x="755650" y="2924175"/>
            <a:ext cx="7704138" cy="2443163"/>
          </a:xfrm>
          <a:prstGeom prst="rect">
            <a:avLst/>
          </a:prstGeom>
          <a:noFill/>
          <a:ln w="9525">
            <a:noFill/>
            <a:miter lim="800000"/>
            <a:headEnd/>
            <a:tailEnd/>
          </a:ln>
          <a:effectLst/>
        </p:spPr>
        <p:txBody>
          <a:bodyPr>
            <a:spAutoFit/>
          </a:bodyPr>
          <a:lstStyle/>
          <a:p>
            <a:pPr>
              <a:spcBef>
                <a:spcPct val="50000"/>
              </a:spcBef>
            </a:pPr>
            <a:r>
              <a:rPr lang="fa-IR" sz="2800">
                <a:cs typeface="Zar" pitchFamily="2" charset="-78"/>
              </a:rPr>
              <a:t>حسابهای پرداختني 500</a:t>
            </a:r>
            <a:endParaRPr lang="en-US" sz="2800">
              <a:cs typeface="Zar" pitchFamily="2" charset="-78"/>
            </a:endParaRPr>
          </a:p>
          <a:p>
            <a:pPr lvl="4">
              <a:spcBef>
                <a:spcPct val="50000"/>
              </a:spcBef>
            </a:pPr>
            <a:r>
              <a:rPr lang="fa-IR" sz="2800">
                <a:cs typeface="Zar" pitchFamily="2" charset="-78"/>
              </a:rPr>
              <a:t>تخفيفات نقدي خريد 		45</a:t>
            </a:r>
          </a:p>
          <a:p>
            <a:pPr lvl="4">
              <a:spcBef>
                <a:spcPct val="50000"/>
              </a:spcBef>
            </a:pPr>
            <a:r>
              <a:rPr lang="fa-IR" sz="2800">
                <a:cs typeface="Zar" pitchFamily="2" charset="-78"/>
              </a:rPr>
              <a:t>صندوق 			455</a:t>
            </a:r>
          </a:p>
          <a:p>
            <a:pPr>
              <a:spcBef>
                <a:spcPct val="50000"/>
              </a:spcBef>
            </a:pPr>
            <a:r>
              <a:rPr lang="fa-IR" sz="2800">
                <a:cs typeface="Zar" pitchFamily="2" charset="-78"/>
              </a:rPr>
              <a:t>پرداخت بدهي خريد پارچه</a:t>
            </a:r>
            <a:endParaRPr lang="en-US" sz="2800">
              <a:cs typeface="Zar" pitchFamily="2" charset="-78"/>
            </a:endParaRPr>
          </a:p>
        </p:txBody>
      </p:sp>
      <p:sp>
        <p:nvSpPr>
          <p:cNvPr id="4" name="Footer Placeholder 3"/>
          <p:cNvSpPr>
            <a:spLocks noGrp="1"/>
          </p:cNvSpPr>
          <p:nvPr>
            <p:ph type="ftr" sz="quarter" idx="11"/>
          </p:nvPr>
        </p:nvSpPr>
        <p:spPr/>
        <p:txBody>
          <a:bodyPr/>
          <a:lstStyle/>
          <a:p>
            <a:endParaRPr kumimoji="0" lang="en-US" dirty="0"/>
          </a:p>
        </p:txBody>
      </p:sp>
    </p:spTree>
  </p:cSld>
  <p:clrMapOvr>
    <a:masterClrMapping/>
  </p:clrMapOvr>
  <p:timing>
    <p:tnLst>
      <p:par>
        <p:cTn id="1" dur="indefinite" restart="never" nodeType="tmRoot"/>
      </p:par>
    </p:tnLst>
  </p:timing>
</p:sld>
</file>

<file path=ppt/slides/slide2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83010" name="Text Box 2"/>
          <p:cNvSpPr txBox="1">
            <a:spLocks noChangeArrowheads="1"/>
          </p:cNvSpPr>
          <p:nvPr/>
        </p:nvSpPr>
        <p:spPr bwMode="auto">
          <a:xfrm>
            <a:off x="755650" y="1989138"/>
            <a:ext cx="7704138" cy="3019425"/>
          </a:xfrm>
          <a:prstGeom prst="rect">
            <a:avLst/>
          </a:prstGeom>
          <a:noFill/>
          <a:ln w="9525">
            <a:noFill/>
            <a:miter lim="800000"/>
            <a:headEnd/>
            <a:tailEnd/>
          </a:ln>
          <a:effectLst/>
        </p:spPr>
        <p:txBody>
          <a:bodyPr>
            <a:spAutoFit/>
          </a:bodyPr>
          <a:lstStyle/>
          <a:p>
            <a:pPr>
              <a:spcBef>
                <a:spcPct val="50000"/>
              </a:spcBef>
            </a:pPr>
            <a:r>
              <a:rPr lang="fa-IR">
                <a:cs typeface="Zar" pitchFamily="2" charset="-78"/>
              </a:rPr>
              <a:t>فرض كنيد فروشگاه آلفا مقداري پارچه به ارزش 700ريال بطور نسيه و با شرط (ن/30-6/5) در تاريخ 11/12 مي‌فروشد</a:t>
            </a:r>
            <a:endParaRPr lang="en-US">
              <a:cs typeface="Zar" pitchFamily="2" charset="-78"/>
            </a:endParaRPr>
          </a:p>
        </p:txBody>
      </p:sp>
      <p:sp>
        <p:nvSpPr>
          <p:cNvPr id="683011" name="Rectangle 3"/>
          <p:cNvSpPr>
            <a:spLocks noChangeArrowheads="1"/>
          </p:cNvSpPr>
          <p:nvPr/>
        </p:nvSpPr>
        <p:spPr bwMode="auto">
          <a:xfrm>
            <a:off x="7451725" y="430213"/>
            <a:ext cx="1347788" cy="762000"/>
          </a:xfrm>
          <a:prstGeom prst="rect">
            <a:avLst/>
          </a:prstGeom>
          <a:noFill/>
          <a:ln w="9525">
            <a:noFill/>
            <a:miter lim="800000"/>
            <a:headEnd/>
            <a:tailEnd/>
          </a:ln>
          <a:effectLst/>
        </p:spPr>
        <p:txBody>
          <a:bodyPr wrap="none">
            <a:spAutoFit/>
          </a:bodyPr>
          <a:lstStyle/>
          <a:p>
            <a:pPr algn="l">
              <a:spcBef>
                <a:spcPct val="50000"/>
              </a:spcBef>
            </a:pPr>
            <a:r>
              <a:rPr lang="fa-IR" sz="4400">
                <a:cs typeface="Zar" pitchFamily="2" charset="-78"/>
              </a:rPr>
              <a:t>مثال :</a:t>
            </a:r>
          </a:p>
        </p:txBody>
      </p:sp>
      <p:sp>
        <p:nvSpPr>
          <p:cNvPr id="4" name="Footer Placeholder 3"/>
          <p:cNvSpPr>
            <a:spLocks noGrp="1"/>
          </p:cNvSpPr>
          <p:nvPr>
            <p:ph type="ftr" sz="quarter" idx="11"/>
          </p:nvPr>
        </p:nvSpPr>
        <p:spPr/>
        <p:txBody>
          <a:bodyPr/>
          <a:lstStyle/>
          <a:p>
            <a:endParaRPr kumimoji="0" lang="en-US"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645122" name="Rectangle 2"/>
          <p:cNvSpPr>
            <a:spLocks noGrp="1" noChangeArrowheads="1"/>
          </p:cNvSpPr>
          <p:nvPr>
            <p:ph type="title"/>
          </p:nvPr>
        </p:nvSpPr>
        <p:spPr>
          <a:xfrm>
            <a:off x="1093788" y="328613"/>
            <a:ext cx="7772400" cy="1098550"/>
          </a:xfrm>
        </p:spPr>
        <p:txBody>
          <a:bodyPr/>
          <a:lstStyle/>
          <a:p>
            <a:pPr algn="ctr"/>
            <a:r>
              <a:rPr lang="fa-IR" sz="6600"/>
              <a:t> نتيجه ثانوي:</a:t>
            </a:r>
            <a:endParaRPr lang="en-US" sz="6600"/>
          </a:p>
        </p:txBody>
      </p:sp>
      <p:sp>
        <p:nvSpPr>
          <p:cNvPr id="645123" name="Rectangle 3"/>
          <p:cNvSpPr>
            <a:spLocks noGrp="1" noChangeArrowheads="1"/>
          </p:cNvSpPr>
          <p:nvPr>
            <p:ph sz="half" idx="1"/>
          </p:nvPr>
        </p:nvSpPr>
        <p:spPr>
          <a:xfrm>
            <a:off x="179388" y="2998788"/>
            <a:ext cx="3616325" cy="2609850"/>
          </a:xfrm>
          <a:solidFill>
            <a:srgbClr val="F8F8F8"/>
          </a:solidFill>
          <a:ln>
            <a:solidFill>
              <a:srgbClr val="000000"/>
            </a:solidFill>
          </a:ln>
          <a:effectLst>
            <a:outerShdw dist="107763" dir="2700000" algn="ctr" rotWithShape="0">
              <a:schemeClr val="bg2"/>
            </a:outerShdw>
          </a:effectLst>
        </p:spPr>
        <p:txBody>
          <a:bodyPr/>
          <a:lstStyle/>
          <a:p>
            <a:pPr>
              <a:buFontTx/>
              <a:buNone/>
            </a:pPr>
            <a:r>
              <a:rPr lang="fa-IR" sz="4400" i="1">
                <a:solidFill>
                  <a:srgbClr val="990000"/>
                </a:solidFill>
              </a:rPr>
              <a:t>حق مالکيت همان فرد</a:t>
            </a:r>
            <a:r>
              <a:rPr lang="fa-IR" sz="4400" i="1">
                <a:solidFill>
                  <a:srgbClr val="FF0000"/>
                </a:solidFill>
              </a:rPr>
              <a:t> </a:t>
            </a:r>
            <a:endParaRPr lang="fa-IR" sz="3200" i="1">
              <a:solidFill>
                <a:schemeClr val="hlink"/>
              </a:solidFill>
            </a:endParaRPr>
          </a:p>
          <a:p>
            <a:pPr>
              <a:buFontTx/>
              <a:buNone/>
            </a:pPr>
            <a:endParaRPr lang="en-US" sz="3200" i="1">
              <a:solidFill>
                <a:schemeClr val="hlink"/>
              </a:solidFill>
            </a:endParaRPr>
          </a:p>
          <a:p>
            <a:pPr>
              <a:buFontTx/>
              <a:buNone/>
            </a:pPr>
            <a:endParaRPr lang="en-US" sz="3200">
              <a:solidFill>
                <a:schemeClr val="hlink"/>
              </a:solidFill>
            </a:endParaRPr>
          </a:p>
        </p:txBody>
      </p:sp>
      <p:sp>
        <p:nvSpPr>
          <p:cNvPr id="645124" name="Rectangle 4"/>
          <p:cNvSpPr>
            <a:spLocks noGrp="1" noChangeArrowheads="1"/>
          </p:cNvSpPr>
          <p:nvPr>
            <p:ph sz="half" idx="2"/>
          </p:nvPr>
        </p:nvSpPr>
        <p:spPr>
          <a:xfrm>
            <a:off x="6011863" y="3068638"/>
            <a:ext cx="2943225" cy="1173162"/>
          </a:xfrm>
          <a:solidFill>
            <a:srgbClr val="FFFFCC"/>
          </a:solidFill>
          <a:ln>
            <a:solidFill>
              <a:srgbClr val="000000"/>
            </a:solidFill>
          </a:ln>
          <a:effectLst>
            <a:outerShdw dist="107763" dir="2700000" algn="ctr" rotWithShape="0">
              <a:schemeClr val="bg2"/>
            </a:outerShdw>
          </a:effectLst>
        </p:spPr>
        <p:txBody>
          <a:bodyPr/>
          <a:lstStyle/>
          <a:p>
            <a:pPr>
              <a:buFontTx/>
              <a:buNone/>
            </a:pPr>
            <a:r>
              <a:rPr lang="fa-IR" sz="3200" i="1">
                <a:solidFill>
                  <a:srgbClr val="990000"/>
                </a:solidFill>
              </a:rPr>
              <a:t>ارزش ريالي اموال</a:t>
            </a:r>
          </a:p>
          <a:p>
            <a:pPr>
              <a:buFontTx/>
              <a:buNone/>
            </a:pPr>
            <a:r>
              <a:rPr lang="fa-IR" sz="3200" i="1">
                <a:solidFill>
                  <a:srgbClr val="990000"/>
                </a:solidFill>
              </a:rPr>
              <a:t>هر فرد</a:t>
            </a:r>
            <a:endParaRPr lang="en-US" sz="3200" i="1">
              <a:solidFill>
                <a:srgbClr val="990000"/>
              </a:solidFill>
            </a:endParaRPr>
          </a:p>
        </p:txBody>
      </p:sp>
      <p:sp>
        <p:nvSpPr>
          <p:cNvPr id="645125" name="Rectangle 5"/>
          <p:cNvSpPr>
            <a:spLocks noChangeArrowheads="1"/>
          </p:cNvSpPr>
          <p:nvPr/>
        </p:nvSpPr>
        <p:spPr bwMode="auto">
          <a:xfrm>
            <a:off x="1476375" y="1700213"/>
            <a:ext cx="5975350" cy="792162"/>
          </a:xfrm>
          <a:prstGeom prst="rect">
            <a:avLst/>
          </a:prstGeom>
          <a:noFill/>
          <a:ln w="9525">
            <a:solidFill>
              <a:schemeClr val="bg1"/>
            </a:solidFill>
            <a:miter lim="800000"/>
            <a:headEnd/>
            <a:tailEnd/>
          </a:ln>
          <a:effectLst/>
        </p:spPr>
        <p:txBody>
          <a:bodyPr wrap="none" anchor="ctr"/>
          <a:lstStyle/>
          <a:p>
            <a:pPr algn="ctr" rtl="0" eaLnBrk="1" hangingPunct="1"/>
            <a:r>
              <a:rPr lang="fa-IR" sz="4000">
                <a:latin typeface="Times New Roman" pitchFamily="18" charset="0"/>
                <a:cs typeface="Zar" pitchFamily="2" charset="-78"/>
              </a:rPr>
              <a:t>تساوي زير هميشه بر قرار است</a:t>
            </a:r>
            <a:r>
              <a:rPr lang="fa-IR" sz="2400">
                <a:latin typeface="Times New Roman" pitchFamily="18" charset="0"/>
                <a:cs typeface="Zar" pitchFamily="2" charset="-78"/>
              </a:rPr>
              <a:t> </a:t>
            </a:r>
            <a:endParaRPr lang="en-US" sz="2400">
              <a:latin typeface="Times New Roman" pitchFamily="18" charset="0"/>
              <a:cs typeface="Zar" pitchFamily="2" charset="-78"/>
            </a:endParaRPr>
          </a:p>
        </p:txBody>
      </p:sp>
      <p:sp>
        <p:nvSpPr>
          <p:cNvPr id="645126" name="Rectangle 6"/>
          <p:cNvSpPr>
            <a:spLocks noChangeArrowheads="1"/>
          </p:cNvSpPr>
          <p:nvPr/>
        </p:nvSpPr>
        <p:spPr bwMode="auto">
          <a:xfrm>
            <a:off x="4211638" y="3213100"/>
            <a:ext cx="1223962" cy="431800"/>
          </a:xfrm>
          <a:prstGeom prst="rect">
            <a:avLst/>
          </a:prstGeom>
          <a:noFill/>
          <a:ln w="9525">
            <a:noFill/>
            <a:miter lim="800000"/>
            <a:headEnd/>
            <a:tailEnd/>
          </a:ln>
          <a:effectLst/>
        </p:spPr>
        <p:txBody>
          <a:bodyPr wrap="none" anchor="ctr"/>
          <a:lstStyle/>
          <a:p>
            <a:pPr algn="ctr" rtl="0" eaLnBrk="1" hangingPunct="1"/>
            <a:r>
              <a:rPr lang="fa-IR" sz="15600" b="0">
                <a:latin typeface="Times New Roman" pitchFamily="18" charset="0"/>
                <a:cs typeface="Zar" pitchFamily="2" charset="-78"/>
              </a:rPr>
              <a:t>=</a:t>
            </a:r>
            <a:endParaRPr lang="en-US" sz="15600" b="0">
              <a:latin typeface="Times New Roman" pitchFamily="18" charset="0"/>
              <a:cs typeface="Zar" pitchFamily="2" charset="-78"/>
            </a:endParaRPr>
          </a:p>
        </p:txBody>
      </p:sp>
      <p:sp>
        <p:nvSpPr>
          <p:cNvPr id="645127" name="Text Box 7"/>
          <p:cNvSpPr txBox="1">
            <a:spLocks noChangeArrowheads="1"/>
          </p:cNvSpPr>
          <p:nvPr/>
        </p:nvSpPr>
        <p:spPr bwMode="auto">
          <a:xfrm>
            <a:off x="457200" y="4724400"/>
            <a:ext cx="8534400" cy="1173163"/>
          </a:xfrm>
          <a:prstGeom prst="rect">
            <a:avLst/>
          </a:prstGeom>
          <a:solidFill>
            <a:srgbClr val="FCFEB9"/>
          </a:solidFill>
          <a:ln w="12700">
            <a:solidFill>
              <a:srgbClr val="000000"/>
            </a:solidFill>
            <a:miter lim="800000"/>
            <a:headEnd/>
            <a:tailEnd/>
          </a:ln>
          <a:effectLst>
            <a:outerShdw dist="107763" dir="2700000" algn="ctr" rotWithShape="0">
              <a:schemeClr val="bg2"/>
            </a:outerShdw>
          </a:effectLst>
        </p:spPr>
        <p:txBody>
          <a:bodyPr>
            <a:spAutoFit/>
          </a:bodyPr>
          <a:lstStyle/>
          <a:p>
            <a:pPr algn="ctr" rtl="0">
              <a:spcBef>
                <a:spcPct val="50000"/>
              </a:spcBef>
            </a:pPr>
            <a:r>
              <a:rPr lang="fa-IR" sz="2800">
                <a:solidFill>
                  <a:schemeClr val="hlink"/>
                </a:solidFill>
                <a:cs typeface="Zar" pitchFamily="2" charset="-78"/>
              </a:rPr>
              <a:t>به شرطي که فرد مذکور براي به دست آوردن اموال از ديگران</a:t>
            </a:r>
          </a:p>
          <a:p>
            <a:pPr algn="ctr" rtl="0">
              <a:spcBef>
                <a:spcPct val="50000"/>
              </a:spcBef>
            </a:pPr>
            <a:r>
              <a:rPr lang="fa-IR" sz="2800">
                <a:solidFill>
                  <a:schemeClr val="hlink"/>
                </a:solidFill>
                <a:cs typeface="Zar" pitchFamily="2" charset="-78"/>
              </a:rPr>
              <a:t>قرض نکرده باشد </a:t>
            </a:r>
            <a:endParaRPr lang="en-US" sz="2800">
              <a:solidFill>
                <a:schemeClr val="hlink"/>
              </a:solidFill>
              <a:cs typeface="Zar" pitchFamily="2" charset="-78"/>
            </a:endParaRPr>
          </a:p>
        </p:txBody>
      </p:sp>
      <p:sp>
        <p:nvSpPr>
          <p:cNvPr id="8" name="Footer Placeholder 7"/>
          <p:cNvSpPr>
            <a:spLocks noGrp="1"/>
          </p:cNvSpPr>
          <p:nvPr>
            <p:ph type="ftr" sz="quarter" idx="11"/>
          </p:nvPr>
        </p:nvSpPr>
        <p:spPr/>
        <p:txBody>
          <a:bodyPr/>
          <a:lstStyle/>
          <a:p>
            <a:endParaRPr kumimoji="0" lang="en-US" dirty="0"/>
          </a:p>
        </p:txBody>
      </p:sp>
    </p:spTree>
  </p:cSld>
  <p:clrMapOvr>
    <a:masterClrMapping/>
  </p:clrMapOvr>
  <p:transition>
    <p:blinds dir="ver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afterEffect">
                                  <p:stCondLst>
                                    <p:cond delay="0"/>
                                  </p:stCondLst>
                                  <p:childTnLst>
                                    <p:set>
                                      <p:cBhvr>
                                        <p:cTn id="6" dur="1" fill="hold">
                                          <p:stCondLst>
                                            <p:cond delay="0"/>
                                          </p:stCondLst>
                                        </p:cTn>
                                        <p:tgtEl>
                                          <p:spTgt spid="645123"/>
                                        </p:tgtEl>
                                        <p:attrNameLst>
                                          <p:attrName>style.visibility</p:attrName>
                                        </p:attrNameLst>
                                      </p:cBhvr>
                                      <p:to>
                                        <p:strVal val="visible"/>
                                      </p:to>
                                    </p:set>
                                    <p:anim calcmode="lin" valueType="num">
                                      <p:cBhvr additive="base">
                                        <p:cTn id="7" dur="500" fill="hold"/>
                                        <p:tgtEl>
                                          <p:spTgt spid="645123"/>
                                        </p:tgtEl>
                                        <p:attrNameLst>
                                          <p:attrName>ppt_x</p:attrName>
                                        </p:attrNameLst>
                                      </p:cBhvr>
                                      <p:tavLst>
                                        <p:tav tm="0">
                                          <p:val>
                                            <p:strVal val="0-#ppt_w/2"/>
                                          </p:val>
                                        </p:tav>
                                        <p:tav tm="100000">
                                          <p:val>
                                            <p:strVal val="#ppt_x"/>
                                          </p:val>
                                        </p:tav>
                                      </p:tavLst>
                                    </p:anim>
                                    <p:anim calcmode="lin" valueType="num">
                                      <p:cBhvr additive="base">
                                        <p:cTn id="8" dur="500" fill="hold"/>
                                        <p:tgtEl>
                                          <p:spTgt spid="645123"/>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2" presetClass="entr" presetSubtype="2" fill="hold" grpId="0" nodeType="afterEffect">
                                  <p:stCondLst>
                                    <p:cond delay="0"/>
                                  </p:stCondLst>
                                  <p:childTnLst>
                                    <p:set>
                                      <p:cBhvr>
                                        <p:cTn id="11" dur="1" fill="hold">
                                          <p:stCondLst>
                                            <p:cond delay="0"/>
                                          </p:stCondLst>
                                        </p:cTn>
                                        <p:tgtEl>
                                          <p:spTgt spid="645124"/>
                                        </p:tgtEl>
                                        <p:attrNameLst>
                                          <p:attrName>style.visibility</p:attrName>
                                        </p:attrNameLst>
                                      </p:cBhvr>
                                      <p:to>
                                        <p:strVal val="visible"/>
                                      </p:to>
                                    </p:set>
                                    <p:anim calcmode="lin" valueType="num">
                                      <p:cBhvr additive="base">
                                        <p:cTn id="12" dur="500" fill="hold"/>
                                        <p:tgtEl>
                                          <p:spTgt spid="645124"/>
                                        </p:tgtEl>
                                        <p:attrNameLst>
                                          <p:attrName>ppt_x</p:attrName>
                                        </p:attrNameLst>
                                      </p:cBhvr>
                                      <p:tavLst>
                                        <p:tav tm="0">
                                          <p:val>
                                            <p:strVal val="1+#ppt_w/2"/>
                                          </p:val>
                                        </p:tav>
                                        <p:tav tm="100000">
                                          <p:val>
                                            <p:strVal val="#ppt_x"/>
                                          </p:val>
                                        </p:tav>
                                      </p:tavLst>
                                    </p:anim>
                                    <p:anim calcmode="lin" valueType="num">
                                      <p:cBhvr additive="base">
                                        <p:cTn id="13" dur="500" fill="hold"/>
                                        <p:tgtEl>
                                          <p:spTgt spid="645124"/>
                                        </p:tgtEl>
                                        <p:attrNameLst>
                                          <p:attrName>ppt_y</p:attrName>
                                        </p:attrNameLst>
                                      </p:cBhvr>
                                      <p:tavLst>
                                        <p:tav tm="0">
                                          <p:val>
                                            <p:strVal val="#ppt_y"/>
                                          </p:val>
                                        </p:tav>
                                        <p:tav tm="100000">
                                          <p:val>
                                            <p:strVal val="#ppt_y"/>
                                          </p:val>
                                        </p:tav>
                                      </p:tavLst>
                                    </p:anim>
                                  </p:childTnLst>
                                </p:cTn>
                              </p:par>
                            </p:childTnLst>
                          </p:cTn>
                        </p:par>
                        <p:par>
                          <p:cTn id="14" fill="hold">
                            <p:stCondLst>
                              <p:cond delay="1000"/>
                            </p:stCondLst>
                            <p:childTnLst>
                              <p:par>
                                <p:cTn id="15" presetID="2" presetClass="entr" presetSubtype="4" fill="hold" grpId="0" nodeType="afterEffect">
                                  <p:stCondLst>
                                    <p:cond delay="0"/>
                                  </p:stCondLst>
                                  <p:childTnLst>
                                    <p:set>
                                      <p:cBhvr>
                                        <p:cTn id="16" dur="1" fill="hold">
                                          <p:stCondLst>
                                            <p:cond delay="0"/>
                                          </p:stCondLst>
                                        </p:cTn>
                                        <p:tgtEl>
                                          <p:spTgt spid="645127"/>
                                        </p:tgtEl>
                                        <p:attrNameLst>
                                          <p:attrName>style.visibility</p:attrName>
                                        </p:attrNameLst>
                                      </p:cBhvr>
                                      <p:to>
                                        <p:strVal val="visible"/>
                                      </p:to>
                                    </p:set>
                                    <p:anim calcmode="lin" valueType="num">
                                      <p:cBhvr additive="base">
                                        <p:cTn id="17" dur="500" fill="hold"/>
                                        <p:tgtEl>
                                          <p:spTgt spid="645127"/>
                                        </p:tgtEl>
                                        <p:attrNameLst>
                                          <p:attrName>ppt_x</p:attrName>
                                        </p:attrNameLst>
                                      </p:cBhvr>
                                      <p:tavLst>
                                        <p:tav tm="0">
                                          <p:val>
                                            <p:strVal val="#ppt_x"/>
                                          </p:val>
                                        </p:tav>
                                        <p:tav tm="100000">
                                          <p:val>
                                            <p:strVal val="#ppt_x"/>
                                          </p:val>
                                        </p:tav>
                                      </p:tavLst>
                                    </p:anim>
                                    <p:anim calcmode="lin" valueType="num">
                                      <p:cBhvr additive="base">
                                        <p:cTn id="18" dur="500" fill="hold"/>
                                        <p:tgtEl>
                                          <p:spTgt spid="64512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45123" grpId="0" animBg="1" autoUpdateAnimBg="0"/>
      <p:bldP spid="645124" grpId="0" animBg="1" autoUpdateAnimBg="0"/>
      <p:bldP spid="645127" grpId="0" animBg="1" autoUpdateAnimBg="0"/>
    </p:bldLst>
  </p:timing>
</p:sld>
</file>

<file path=ppt/slides/slide2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84034" name="Text Box 2"/>
          <p:cNvSpPr txBox="1">
            <a:spLocks noChangeArrowheads="1"/>
          </p:cNvSpPr>
          <p:nvPr/>
        </p:nvSpPr>
        <p:spPr bwMode="auto">
          <a:xfrm>
            <a:off x="755650" y="1989138"/>
            <a:ext cx="7704138" cy="2771775"/>
          </a:xfrm>
          <a:prstGeom prst="rect">
            <a:avLst/>
          </a:prstGeom>
          <a:noFill/>
          <a:ln w="9525">
            <a:noFill/>
            <a:miter lim="800000"/>
            <a:headEnd/>
            <a:tailEnd/>
          </a:ln>
          <a:effectLst/>
        </p:spPr>
        <p:txBody>
          <a:bodyPr>
            <a:spAutoFit/>
          </a:bodyPr>
          <a:lstStyle/>
          <a:p>
            <a:pPr>
              <a:spcBef>
                <a:spcPct val="50000"/>
              </a:spcBef>
            </a:pPr>
            <a:r>
              <a:rPr lang="fa-IR" sz="4000">
                <a:cs typeface="Zar" pitchFamily="2" charset="-78"/>
              </a:rPr>
              <a:t>چون هنوز تخفيف عملي نشده است</a:t>
            </a:r>
            <a:r>
              <a:rPr lang="fa-IR" sz="4400">
                <a:cs typeface="Zar" pitchFamily="2" charset="-78"/>
              </a:rPr>
              <a:t> لذا</a:t>
            </a:r>
          </a:p>
          <a:p>
            <a:pPr>
              <a:spcBef>
                <a:spcPct val="50000"/>
              </a:spcBef>
            </a:pPr>
            <a:r>
              <a:rPr lang="fa-IR" sz="4400">
                <a:cs typeface="Zar" pitchFamily="2" charset="-78"/>
              </a:rPr>
              <a:t> </a:t>
            </a:r>
            <a:r>
              <a:rPr lang="fa-IR" sz="2800">
                <a:cs typeface="Zar" pitchFamily="2" charset="-78"/>
              </a:rPr>
              <a:t>11/12</a:t>
            </a:r>
            <a:r>
              <a:rPr lang="fa-IR" sz="4400">
                <a:cs typeface="Zar" pitchFamily="2" charset="-78"/>
              </a:rPr>
              <a:t> حسابهاي دريافتني 700 </a:t>
            </a:r>
          </a:p>
          <a:p>
            <a:pPr>
              <a:spcBef>
                <a:spcPct val="50000"/>
              </a:spcBef>
            </a:pPr>
            <a:r>
              <a:rPr lang="fa-IR" sz="4400">
                <a:cs typeface="Zar" pitchFamily="2" charset="-78"/>
              </a:rPr>
              <a:t>		       فروش کالا             700 </a:t>
            </a:r>
            <a:endParaRPr lang="en-US" sz="4400">
              <a:cs typeface="Zar" pitchFamily="2" charset="-78"/>
            </a:endParaRPr>
          </a:p>
        </p:txBody>
      </p:sp>
      <p:sp>
        <p:nvSpPr>
          <p:cNvPr id="684035" name="Rectangle 3"/>
          <p:cNvSpPr>
            <a:spLocks noChangeArrowheads="1"/>
          </p:cNvSpPr>
          <p:nvPr/>
        </p:nvSpPr>
        <p:spPr bwMode="auto">
          <a:xfrm>
            <a:off x="6011863" y="404813"/>
            <a:ext cx="2379662" cy="641350"/>
          </a:xfrm>
          <a:prstGeom prst="rect">
            <a:avLst/>
          </a:prstGeom>
          <a:noFill/>
          <a:ln w="9525">
            <a:noFill/>
            <a:miter lim="800000"/>
            <a:headEnd/>
            <a:tailEnd/>
          </a:ln>
          <a:effectLst/>
        </p:spPr>
        <p:txBody>
          <a:bodyPr wrap="none">
            <a:spAutoFit/>
          </a:bodyPr>
          <a:lstStyle/>
          <a:p>
            <a:pPr algn="l">
              <a:spcBef>
                <a:spcPct val="50000"/>
              </a:spcBef>
            </a:pPr>
            <a:r>
              <a:rPr lang="fa-IR" sz="3600">
                <a:cs typeface="Zar" pitchFamily="2" charset="-78"/>
              </a:rPr>
              <a:t>تحليل و ثبت:</a:t>
            </a:r>
          </a:p>
        </p:txBody>
      </p:sp>
      <p:sp>
        <p:nvSpPr>
          <p:cNvPr id="4" name="Footer Placeholder 3"/>
          <p:cNvSpPr>
            <a:spLocks noGrp="1"/>
          </p:cNvSpPr>
          <p:nvPr>
            <p:ph type="ftr" sz="quarter" idx="11"/>
          </p:nvPr>
        </p:nvSpPr>
        <p:spPr/>
        <p:txBody>
          <a:bodyPr/>
          <a:lstStyle/>
          <a:p>
            <a:endParaRPr kumimoji="0" lang="en-US" dirty="0"/>
          </a:p>
        </p:txBody>
      </p:sp>
    </p:spTree>
  </p:cSld>
  <p:clrMapOvr>
    <a:masterClrMapping/>
  </p:clrMapOvr>
  <p:timing>
    <p:tnLst>
      <p:par>
        <p:cTn id="1" dur="indefinite" restart="never" nodeType="tmRoot"/>
      </p:par>
    </p:tnLst>
  </p:timing>
</p:sld>
</file>

<file path=ppt/slides/slide2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85058" name="Text Box 2"/>
          <p:cNvSpPr txBox="1">
            <a:spLocks noChangeArrowheads="1"/>
          </p:cNvSpPr>
          <p:nvPr/>
        </p:nvSpPr>
        <p:spPr bwMode="auto">
          <a:xfrm>
            <a:off x="755650" y="1989138"/>
            <a:ext cx="7704138" cy="3262312"/>
          </a:xfrm>
          <a:prstGeom prst="rect">
            <a:avLst/>
          </a:prstGeom>
          <a:noFill/>
          <a:ln w="9525">
            <a:noFill/>
            <a:miter lim="800000"/>
            <a:headEnd/>
            <a:tailEnd/>
          </a:ln>
          <a:effectLst/>
        </p:spPr>
        <p:txBody>
          <a:bodyPr>
            <a:spAutoFit/>
          </a:bodyPr>
          <a:lstStyle/>
          <a:p>
            <a:pPr>
              <a:spcBef>
                <a:spcPct val="50000"/>
              </a:spcBef>
            </a:pPr>
            <a:r>
              <a:rPr lang="fa-IR" sz="3200">
                <a:cs typeface="Zar" pitchFamily="2" charset="-78"/>
              </a:rPr>
              <a:t>5روز بعد در تاريخ 16/12 خريدار بدهي خود را پس از كسر تخفيف، ارائه مي‌نمايد لذا:</a:t>
            </a:r>
          </a:p>
          <a:p>
            <a:pPr>
              <a:spcBef>
                <a:spcPct val="50000"/>
              </a:spcBef>
            </a:pPr>
            <a:r>
              <a:rPr lang="fa-IR" sz="3200">
                <a:cs typeface="Zar" pitchFamily="2" charset="-78"/>
              </a:rPr>
              <a:t>1- اصل طلب 		700 ريال</a:t>
            </a:r>
          </a:p>
          <a:p>
            <a:pPr>
              <a:spcBef>
                <a:spcPct val="50000"/>
              </a:spcBef>
            </a:pPr>
            <a:r>
              <a:rPr lang="fa-IR" sz="3200">
                <a:cs typeface="Zar" pitchFamily="2" charset="-78"/>
              </a:rPr>
              <a:t>2- مبلغ تخفيف 		(42)ريال</a:t>
            </a:r>
          </a:p>
          <a:p>
            <a:pPr>
              <a:spcBef>
                <a:spcPct val="50000"/>
              </a:spcBef>
            </a:pPr>
            <a:r>
              <a:rPr lang="fa-IR" sz="3200">
                <a:cs typeface="Zar" pitchFamily="2" charset="-78"/>
              </a:rPr>
              <a:t>3- خالص دريافتي 		658 ريال</a:t>
            </a:r>
            <a:endParaRPr lang="en-US" sz="3200">
              <a:cs typeface="Zar" pitchFamily="2" charset="-78"/>
            </a:endParaRPr>
          </a:p>
        </p:txBody>
      </p:sp>
      <p:sp>
        <p:nvSpPr>
          <p:cNvPr id="3" name="Footer Placeholder 2"/>
          <p:cNvSpPr>
            <a:spLocks noGrp="1"/>
          </p:cNvSpPr>
          <p:nvPr>
            <p:ph type="ftr" sz="quarter" idx="11"/>
          </p:nvPr>
        </p:nvSpPr>
        <p:spPr/>
        <p:txBody>
          <a:bodyPr/>
          <a:lstStyle/>
          <a:p>
            <a:endParaRPr kumimoji="0" lang="en-US" dirty="0"/>
          </a:p>
        </p:txBody>
      </p:sp>
    </p:spTree>
  </p:cSld>
  <p:clrMapOvr>
    <a:masterClrMapping/>
  </p:clrMapOvr>
  <p:timing>
    <p:tnLst>
      <p:par>
        <p:cTn id="1" dur="indefinite" restart="never" nodeType="tmRoot"/>
      </p:par>
    </p:tnLst>
  </p:timing>
</p:sld>
</file>

<file path=ppt/slides/slide22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86082" name="Text Box 2"/>
          <p:cNvSpPr txBox="1">
            <a:spLocks noChangeArrowheads="1"/>
          </p:cNvSpPr>
          <p:nvPr/>
        </p:nvSpPr>
        <p:spPr bwMode="auto">
          <a:xfrm>
            <a:off x="395288" y="1989138"/>
            <a:ext cx="8353425" cy="3506787"/>
          </a:xfrm>
          <a:prstGeom prst="rect">
            <a:avLst/>
          </a:prstGeom>
          <a:noFill/>
          <a:ln w="9525">
            <a:noFill/>
            <a:miter lim="800000"/>
            <a:headEnd/>
            <a:tailEnd/>
          </a:ln>
          <a:effectLst/>
        </p:spPr>
        <p:txBody>
          <a:bodyPr>
            <a:spAutoFit/>
          </a:bodyPr>
          <a:lstStyle/>
          <a:p>
            <a:pPr>
              <a:spcBef>
                <a:spcPct val="50000"/>
              </a:spcBef>
            </a:pPr>
            <a:r>
              <a:rPr lang="fa-IR" sz="3200">
                <a:cs typeface="Zar" pitchFamily="2" charset="-78"/>
              </a:rPr>
              <a:t>آرتيكل مركب دفتر روزنامه حاوي هر سه رقم</a:t>
            </a:r>
          </a:p>
          <a:p>
            <a:pPr>
              <a:spcBef>
                <a:spcPct val="50000"/>
              </a:spcBef>
            </a:pPr>
            <a:r>
              <a:rPr lang="fa-IR" sz="2800">
                <a:cs typeface="Zar" pitchFamily="2" charset="-78"/>
              </a:rPr>
              <a:t> 16/12</a:t>
            </a:r>
            <a:r>
              <a:rPr lang="fa-IR" sz="3200">
                <a:cs typeface="Zar" pitchFamily="2" charset="-78"/>
              </a:rPr>
              <a:t>            صندوق      658</a:t>
            </a:r>
          </a:p>
          <a:p>
            <a:pPr>
              <a:spcBef>
                <a:spcPct val="50000"/>
              </a:spcBef>
            </a:pPr>
            <a:r>
              <a:rPr lang="fa-IR" sz="2400">
                <a:cs typeface="Zar" pitchFamily="2" charset="-78"/>
              </a:rPr>
              <a:t>                   تخفيفات نقدي فروش </a:t>
            </a:r>
            <a:r>
              <a:rPr lang="fa-IR" sz="3200">
                <a:cs typeface="Zar" pitchFamily="2" charset="-78"/>
              </a:rPr>
              <a:t>42</a:t>
            </a:r>
          </a:p>
          <a:p>
            <a:pPr>
              <a:spcBef>
                <a:spcPct val="50000"/>
              </a:spcBef>
            </a:pPr>
            <a:r>
              <a:rPr lang="fa-IR" sz="3200">
                <a:cs typeface="Zar" pitchFamily="2" charset="-78"/>
              </a:rPr>
              <a:t>			حسابهاي دريافتني 700</a:t>
            </a:r>
          </a:p>
          <a:p>
            <a:pPr>
              <a:spcBef>
                <a:spcPct val="50000"/>
              </a:spcBef>
            </a:pPr>
            <a:r>
              <a:rPr lang="fa-IR" sz="3200">
                <a:cs typeface="Zar" pitchFamily="2" charset="-78"/>
              </a:rPr>
              <a:t>دريافت وجه پارچه فروخته شده</a:t>
            </a:r>
            <a:endParaRPr lang="en-US" sz="3200">
              <a:cs typeface="Zar" pitchFamily="2" charset="-78"/>
            </a:endParaRPr>
          </a:p>
        </p:txBody>
      </p:sp>
      <p:sp>
        <p:nvSpPr>
          <p:cNvPr id="3" name="Footer Placeholder 2"/>
          <p:cNvSpPr>
            <a:spLocks noGrp="1"/>
          </p:cNvSpPr>
          <p:nvPr>
            <p:ph type="ftr" sz="quarter" idx="11"/>
          </p:nvPr>
        </p:nvSpPr>
        <p:spPr/>
        <p:txBody>
          <a:bodyPr/>
          <a:lstStyle/>
          <a:p>
            <a:endParaRPr kumimoji="0" lang="en-US" dirty="0"/>
          </a:p>
        </p:txBody>
      </p:sp>
    </p:spTree>
  </p:cSld>
  <p:clrMapOvr>
    <a:masterClrMapping/>
  </p:clrMapOvr>
  <p:timing>
    <p:tnLst>
      <p:par>
        <p:cTn id="1" dur="indefinite" restart="never" nodeType="tmRoot"/>
      </p:par>
    </p:tnLst>
  </p:timing>
</p:sld>
</file>

<file path=ppt/slides/slide22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87106" name="Text Box 2"/>
          <p:cNvSpPr txBox="1">
            <a:spLocks noChangeArrowheads="1"/>
          </p:cNvSpPr>
          <p:nvPr/>
        </p:nvSpPr>
        <p:spPr bwMode="auto">
          <a:xfrm>
            <a:off x="755650" y="1989138"/>
            <a:ext cx="7704138" cy="1736725"/>
          </a:xfrm>
          <a:prstGeom prst="rect">
            <a:avLst/>
          </a:prstGeom>
          <a:noFill/>
          <a:ln w="9525">
            <a:noFill/>
            <a:miter lim="800000"/>
            <a:headEnd/>
            <a:tailEnd/>
          </a:ln>
          <a:effectLst/>
        </p:spPr>
        <p:txBody>
          <a:bodyPr>
            <a:spAutoFit/>
          </a:bodyPr>
          <a:lstStyle/>
          <a:p>
            <a:pPr>
              <a:spcBef>
                <a:spcPct val="50000"/>
              </a:spcBef>
            </a:pPr>
            <a:r>
              <a:rPr lang="fa-IR" sz="5400">
                <a:cs typeface="Zar" pitchFamily="2" charset="-78"/>
              </a:rPr>
              <a:t>چه نيازي به ارزيابي موجودي كالا در پايان دوره است؟</a:t>
            </a:r>
            <a:endParaRPr lang="en-US" sz="5400">
              <a:cs typeface="Zar" pitchFamily="2" charset="-78"/>
            </a:endParaRPr>
          </a:p>
        </p:txBody>
      </p:sp>
      <p:sp>
        <p:nvSpPr>
          <p:cNvPr id="687107" name="Rectangle 3"/>
          <p:cNvSpPr>
            <a:spLocks noChangeArrowheads="1"/>
          </p:cNvSpPr>
          <p:nvPr/>
        </p:nvSpPr>
        <p:spPr bwMode="auto">
          <a:xfrm>
            <a:off x="2771775" y="434975"/>
            <a:ext cx="5383213" cy="579438"/>
          </a:xfrm>
          <a:prstGeom prst="rect">
            <a:avLst/>
          </a:prstGeom>
          <a:noFill/>
          <a:ln w="9525">
            <a:noFill/>
            <a:miter lim="800000"/>
            <a:headEnd/>
            <a:tailEnd/>
          </a:ln>
          <a:effectLst/>
        </p:spPr>
        <p:txBody>
          <a:bodyPr wrap="none">
            <a:spAutoFit/>
          </a:bodyPr>
          <a:lstStyle/>
          <a:p>
            <a:pPr algn="l">
              <a:spcBef>
                <a:spcPct val="50000"/>
              </a:spcBef>
            </a:pPr>
            <a:r>
              <a:rPr lang="fa-IR" sz="3200"/>
              <a:t>ارزيابي موجودي كالا در پايان دوره </a:t>
            </a:r>
            <a:r>
              <a:rPr lang="fa-IR" sz="1000">
                <a:cs typeface="Zar" pitchFamily="2" charset="-78"/>
              </a:rPr>
              <a:t>:</a:t>
            </a:r>
          </a:p>
        </p:txBody>
      </p:sp>
      <p:sp>
        <p:nvSpPr>
          <p:cNvPr id="4" name="Footer Placeholder 3"/>
          <p:cNvSpPr>
            <a:spLocks noGrp="1"/>
          </p:cNvSpPr>
          <p:nvPr>
            <p:ph type="ftr" sz="quarter" idx="11"/>
          </p:nvPr>
        </p:nvSpPr>
        <p:spPr/>
        <p:txBody>
          <a:bodyPr/>
          <a:lstStyle/>
          <a:p>
            <a:endParaRPr kumimoji="0" lang="en-US" dirty="0"/>
          </a:p>
        </p:txBody>
      </p:sp>
    </p:spTree>
  </p:cSld>
  <p:clrMapOvr>
    <a:masterClrMapping/>
  </p:clrMapOvr>
  <p:timing>
    <p:tnLst>
      <p:par>
        <p:cTn id="1" dur="indefinite" restart="never" nodeType="tmRoot"/>
      </p:par>
    </p:tnLst>
  </p:timing>
</p:sld>
</file>

<file path=ppt/slides/slide22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88130" name="Text Box 2"/>
          <p:cNvSpPr txBox="1">
            <a:spLocks noChangeArrowheads="1"/>
          </p:cNvSpPr>
          <p:nvPr/>
        </p:nvSpPr>
        <p:spPr bwMode="auto">
          <a:xfrm>
            <a:off x="323850" y="1700213"/>
            <a:ext cx="8135938" cy="3662362"/>
          </a:xfrm>
          <a:prstGeom prst="rect">
            <a:avLst/>
          </a:prstGeom>
          <a:noFill/>
          <a:ln w="9525">
            <a:noFill/>
            <a:miter lim="800000"/>
            <a:headEnd/>
            <a:tailEnd/>
          </a:ln>
          <a:effectLst/>
        </p:spPr>
        <p:txBody>
          <a:bodyPr>
            <a:spAutoFit/>
          </a:bodyPr>
          <a:lstStyle/>
          <a:p>
            <a:pPr>
              <a:spcBef>
                <a:spcPct val="50000"/>
              </a:spcBef>
            </a:pPr>
            <a:r>
              <a:rPr lang="fa-IR" sz="3600">
                <a:cs typeface="Zar" pitchFamily="2" charset="-78"/>
              </a:rPr>
              <a:t>براي تعيين سود ويژه لازم است بدانيم كه:</a:t>
            </a:r>
          </a:p>
          <a:p>
            <a:pPr>
              <a:spcBef>
                <a:spcPct val="50000"/>
              </a:spcBef>
            </a:pPr>
            <a:r>
              <a:rPr lang="fa-IR" sz="3600">
                <a:cs typeface="Zar" pitchFamily="2" charset="-78"/>
              </a:rPr>
              <a:t>قيمت تمام شده كالاي فروش رفته چقدر است؟</a:t>
            </a:r>
          </a:p>
          <a:p>
            <a:pPr>
              <a:spcBef>
                <a:spcPct val="50000"/>
              </a:spcBef>
            </a:pPr>
            <a:r>
              <a:rPr lang="fa-IR" sz="3600">
                <a:cs typeface="Zar" pitchFamily="2" charset="-78"/>
              </a:rPr>
              <a:t>وبراي تعيين قيمت تمام شده كالاي فروش رفته بايد:</a:t>
            </a:r>
          </a:p>
          <a:p>
            <a:pPr>
              <a:spcBef>
                <a:spcPct val="50000"/>
              </a:spcBef>
            </a:pPr>
            <a:r>
              <a:rPr lang="fa-IR" sz="3600">
                <a:cs typeface="Zar" pitchFamily="2" charset="-78"/>
              </a:rPr>
              <a:t>قيمت كالاي موجود در فروشگاه را ارزيابي كنيم</a:t>
            </a:r>
            <a:endParaRPr lang="en-US" sz="3600">
              <a:cs typeface="Zar" pitchFamily="2" charset="-78"/>
            </a:endParaRPr>
          </a:p>
        </p:txBody>
      </p:sp>
      <p:sp>
        <p:nvSpPr>
          <p:cNvPr id="3" name="Footer Placeholder 2"/>
          <p:cNvSpPr>
            <a:spLocks noGrp="1"/>
          </p:cNvSpPr>
          <p:nvPr>
            <p:ph type="ftr" sz="quarter" idx="11"/>
          </p:nvPr>
        </p:nvSpPr>
        <p:spPr/>
        <p:txBody>
          <a:bodyPr/>
          <a:lstStyle/>
          <a:p>
            <a:endParaRPr kumimoji="0" lang="en-US" dirty="0"/>
          </a:p>
        </p:txBody>
      </p:sp>
    </p:spTree>
  </p:cSld>
  <p:clrMapOvr>
    <a:masterClrMapping/>
  </p:clrMapOvr>
  <p:timing>
    <p:tnLst>
      <p:par>
        <p:cTn id="1" dur="indefinite" restart="never" nodeType="tmRoot"/>
      </p:par>
    </p:tnLst>
  </p:timing>
</p:sld>
</file>

<file path=ppt/slides/slide22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89154" name="Text Box 2"/>
          <p:cNvSpPr txBox="1">
            <a:spLocks noChangeArrowheads="1"/>
          </p:cNvSpPr>
          <p:nvPr/>
        </p:nvSpPr>
        <p:spPr bwMode="auto">
          <a:xfrm>
            <a:off x="755650" y="1989138"/>
            <a:ext cx="7704138" cy="3725862"/>
          </a:xfrm>
          <a:prstGeom prst="rect">
            <a:avLst/>
          </a:prstGeom>
          <a:noFill/>
          <a:ln w="9525">
            <a:noFill/>
            <a:miter lim="800000"/>
            <a:headEnd/>
            <a:tailEnd/>
          </a:ln>
          <a:effectLst/>
        </p:spPr>
        <p:txBody>
          <a:bodyPr>
            <a:spAutoFit/>
          </a:bodyPr>
          <a:lstStyle/>
          <a:p>
            <a:pPr>
              <a:spcBef>
                <a:spcPct val="50000"/>
              </a:spcBef>
            </a:pPr>
            <a:r>
              <a:rPr lang="fa-IR" sz="2800">
                <a:cs typeface="Zar" pitchFamily="2" charset="-78"/>
              </a:rPr>
              <a:t>روشهاي محاسبه موجودي كالا</a:t>
            </a:r>
          </a:p>
          <a:p>
            <a:pPr>
              <a:spcBef>
                <a:spcPct val="50000"/>
              </a:spcBef>
            </a:pPr>
            <a:r>
              <a:rPr lang="fa-IR" sz="2800">
                <a:cs typeface="Zar" pitchFamily="2" charset="-78"/>
              </a:rPr>
              <a:t>1- روش تعيين قيمت تمام شده</a:t>
            </a:r>
          </a:p>
          <a:p>
            <a:pPr>
              <a:spcBef>
                <a:spcPct val="50000"/>
              </a:spcBef>
            </a:pPr>
            <a:r>
              <a:rPr lang="fa-IR" sz="2800">
                <a:cs typeface="Zar" pitchFamily="2" charset="-78"/>
              </a:rPr>
              <a:t>	1-1- روش محاسبه مستقيم واحدهاي مشخص كالا</a:t>
            </a:r>
          </a:p>
          <a:p>
            <a:pPr>
              <a:spcBef>
                <a:spcPct val="50000"/>
              </a:spcBef>
            </a:pPr>
            <a:r>
              <a:rPr lang="fa-IR" sz="2800">
                <a:cs typeface="Zar" pitchFamily="2" charset="-78"/>
              </a:rPr>
              <a:t>	1-2- روش محاسبه ميانگين</a:t>
            </a:r>
          </a:p>
          <a:p>
            <a:pPr>
              <a:spcBef>
                <a:spcPct val="50000"/>
              </a:spcBef>
            </a:pPr>
            <a:r>
              <a:rPr lang="fa-IR" sz="2800">
                <a:cs typeface="Zar" pitchFamily="2" charset="-78"/>
              </a:rPr>
              <a:t>	1-3- روش اولين صادره از اولين وارده </a:t>
            </a:r>
            <a:r>
              <a:rPr lang="en-US" sz="2800">
                <a:cs typeface="Zar" pitchFamily="2" charset="-78"/>
              </a:rPr>
              <a:t>FIFO</a:t>
            </a:r>
          </a:p>
          <a:p>
            <a:pPr>
              <a:spcBef>
                <a:spcPct val="50000"/>
              </a:spcBef>
            </a:pPr>
            <a:r>
              <a:rPr lang="fa-IR" sz="2800">
                <a:cs typeface="Zar" pitchFamily="2" charset="-78"/>
              </a:rPr>
              <a:t>	1-4- روش اولين صادره از آخرين وارده </a:t>
            </a:r>
            <a:r>
              <a:rPr lang="en-US" sz="2800">
                <a:cs typeface="Zar" pitchFamily="2" charset="-78"/>
              </a:rPr>
              <a:t>LIFO</a:t>
            </a:r>
          </a:p>
        </p:txBody>
      </p:sp>
      <p:sp>
        <p:nvSpPr>
          <p:cNvPr id="3" name="Footer Placeholder 2"/>
          <p:cNvSpPr>
            <a:spLocks noGrp="1"/>
          </p:cNvSpPr>
          <p:nvPr>
            <p:ph type="ftr" sz="quarter" idx="11"/>
          </p:nvPr>
        </p:nvSpPr>
        <p:spPr/>
        <p:txBody>
          <a:bodyPr/>
          <a:lstStyle/>
          <a:p>
            <a:endParaRPr kumimoji="0" lang="en-US" dirty="0"/>
          </a:p>
        </p:txBody>
      </p:sp>
    </p:spTree>
  </p:cSld>
  <p:clrMapOvr>
    <a:masterClrMapping/>
  </p:clrMapOvr>
  <p:timing>
    <p:tnLst>
      <p:par>
        <p:cTn id="1" dur="indefinite" restart="never" nodeType="tmRoot"/>
      </p:par>
    </p:tnLst>
  </p:timing>
</p:sld>
</file>

<file path=ppt/slides/slide22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90178" name="Text Box 2"/>
          <p:cNvSpPr txBox="1">
            <a:spLocks noChangeArrowheads="1"/>
          </p:cNvSpPr>
          <p:nvPr/>
        </p:nvSpPr>
        <p:spPr bwMode="auto">
          <a:xfrm>
            <a:off x="684213" y="2636838"/>
            <a:ext cx="7704137" cy="1465262"/>
          </a:xfrm>
          <a:prstGeom prst="rect">
            <a:avLst/>
          </a:prstGeom>
          <a:noFill/>
          <a:ln w="9525">
            <a:noFill/>
            <a:miter lim="800000"/>
            <a:headEnd/>
            <a:tailEnd/>
          </a:ln>
          <a:effectLst/>
        </p:spPr>
        <p:txBody>
          <a:bodyPr>
            <a:spAutoFit/>
          </a:bodyPr>
          <a:lstStyle/>
          <a:p>
            <a:pPr>
              <a:spcBef>
                <a:spcPct val="50000"/>
              </a:spcBef>
            </a:pPr>
            <a:r>
              <a:rPr lang="fa-IR" sz="3600">
                <a:cs typeface="Zar" pitchFamily="2" charset="-78"/>
              </a:rPr>
              <a:t>2- روش قيمت روز</a:t>
            </a:r>
          </a:p>
          <a:p>
            <a:pPr>
              <a:spcBef>
                <a:spcPct val="50000"/>
              </a:spcBef>
            </a:pPr>
            <a:r>
              <a:rPr lang="fa-IR" sz="3600">
                <a:cs typeface="Zar" pitchFamily="2" charset="-78"/>
              </a:rPr>
              <a:t>3- روش اقل قيمت تمام شده و قيمت روز</a:t>
            </a:r>
            <a:endParaRPr lang="en-US" sz="3600">
              <a:cs typeface="Zar" pitchFamily="2" charset="-78"/>
            </a:endParaRPr>
          </a:p>
        </p:txBody>
      </p:sp>
      <p:sp>
        <p:nvSpPr>
          <p:cNvPr id="3" name="Footer Placeholder 2"/>
          <p:cNvSpPr>
            <a:spLocks noGrp="1"/>
          </p:cNvSpPr>
          <p:nvPr>
            <p:ph type="ftr" sz="quarter" idx="11"/>
          </p:nvPr>
        </p:nvSpPr>
        <p:spPr/>
        <p:txBody>
          <a:bodyPr/>
          <a:lstStyle/>
          <a:p>
            <a:endParaRPr kumimoji="0" lang="en-US" dirty="0"/>
          </a:p>
        </p:txBody>
      </p:sp>
    </p:spTree>
  </p:cSld>
  <p:clrMapOvr>
    <a:masterClrMapping/>
  </p:clrMapOvr>
  <p:timing>
    <p:tnLst>
      <p:par>
        <p:cTn id="1" dur="indefinite" restart="never" nodeType="tmRoot"/>
      </p:par>
    </p:tnLst>
  </p:timing>
</p:sld>
</file>

<file path=ppt/slides/slide22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91202" name="Text Box 2"/>
          <p:cNvSpPr txBox="1">
            <a:spLocks noChangeArrowheads="1"/>
          </p:cNvSpPr>
          <p:nvPr/>
        </p:nvSpPr>
        <p:spPr bwMode="auto">
          <a:xfrm>
            <a:off x="755650" y="1989138"/>
            <a:ext cx="7704138" cy="2530475"/>
          </a:xfrm>
          <a:prstGeom prst="rect">
            <a:avLst/>
          </a:prstGeom>
          <a:noFill/>
          <a:ln w="9525">
            <a:noFill/>
            <a:miter lim="800000"/>
            <a:headEnd/>
            <a:tailEnd/>
          </a:ln>
          <a:effectLst/>
        </p:spPr>
        <p:txBody>
          <a:bodyPr>
            <a:spAutoFit/>
          </a:bodyPr>
          <a:lstStyle/>
          <a:p>
            <a:pPr>
              <a:spcBef>
                <a:spcPct val="50000"/>
              </a:spcBef>
            </a:pPr>
            <a:r>
              <a:rPr lang="fa-IR" sz="4000">
                <a:cs typeface="Zar" pitchFamily="2" charset="-78"/>
              </a:rPr>
              <a:t>روشهاي ثبت موجودي كالا:</a:t>
            </a:r>
          </a:p>
          <a:p>
            <a:pPr>
              <a:spcBef>
                <a:spcPct val="50000"/>
              </a:spcBef>
            </a:pPr>
            <a:r>
              <a:rPr lang="fa-IR" sz="4000">
                <a:cs typeface="Zar" pitchFamily="2" charset="-78"/>
              </a:rPr>
              <a:t>1- روش محاسبه دائمي موجودي كالا</a:t>
            </a:r>
          </a:p>
          <a:p>
            <a:pPr>
              <a:spcBef>
                <a:spcPct val="50000"/>
              </a:spcBef>
            </a:pPr>
            <a:r>
              <a:rPr lang="fa-IR" sz="4000">
                <a:cs typeface="Zar" pitchFamily="2" charset="-78"/>
              </a:rPr>
              <a:t>2- روش محاسبه ادواري موجودي كالا</a:t>
            </a:r>
            <a:endParaRPr lang="en-US" sz="4000">
              <a:cs typeface="Zar" pitchFamily="2" charset="-78"/>
            </a:endParaRPr>
          </a:p>
        </p:txBody>
      </p:sp>
      <p:sp>
        <p:nvSpPr>
          <p:cNvPr id="3" name="Footer Placeholder 2"/>
          <p:cNvSpPr>
            <a:spLocks noGrp="1"/>
          </p:cNvSpPr>
          <p:nvPr>
            <p:ph type="ftr" sz="quarter" idx="11"/>
          </p:nvPr>
        </p:nvSpPr>
        <p:spPr/>
        <p:txBody>
          <a:bodyPr/>
          <a:lstStyle/>
          <a:p>
            <a:endParaRPr kumimoji="0" lang="en-US" dirty="0"/>
          </a:p>
        </p:txBody>
      </p:sp>
    </p:spTree>
  </p:cSld>
  <p:clrMapOvr>
    <a:masterClrMapping/>
  </p:clrMapOvr>
  <p:timing>
    <p:tnLst>
      <p:par>
        <p:cTn id="1" dur="indefinite" restart="never" nodeType="tmRoot"/>
      </p:par>
    </p:tnLst>
  </p:timing>
</p:sld>
</file>

<file path=ppt/slides/slide22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92226" name="Text Box 2"/>
          <p:cNvSpPr txBox="1">
            <a:spLocks noChangeArrowheads="1"/>
          </p:cNvSpPr>
          <p:nvPr/>
        </p:nvSpPr>
        <p:spPr bwMode="auto">
          <a:xfrm>
            <a:off x="179388" y="1989138"/>
            <a:ext cx="8785225" cy="3925887"/>
          </a:xfrm>
          <a:prstGeom prst="rect">
            <a:avLst/>
          </a:prstGeom>
          <a:noFill/>
          <a:ln w="9525">
            <a:noFill/>
            <a:miter lim="800000"/>
            <a:headEnd/>
            <a:tailEnd/>
          </a:ln>
          <a:effectLst/>
        </p:spPr>
        <p:txBody>
          <a:bodyPr>
            <a:spAutoFit/>
          </a:bodyPr>
          <a:lstStyle/>
          <a:p>
            <a:pPr>
              <a:spcBef>
                <a:spcPct val="50000"/>
              </a:spcBef>
            </a:pPr>
            <a:endParaRPr lang="fa-IR" sz="2400">
              <a:cs typeface="Zar" pitchFamily="2" charset="-78"/>
            </a:endParaRPr>
          </a:p>
          <a:p>
            <a:pPr>
              <a:spcBef>
                <a:spcPct val="50000"/>
              </a:spcBef>
            </a:pPr>
            <a:r>
              <a:rPr lang="fa-IR" sz="2400">
                <a:cs typeface="Zar" pitchFamily="2" charset="-78"/>
              </a:rPr>
              <a:t>1-1- افتتاح حساب موجودي كالا</a:t>
            </a:r>
          </a:p>
          <a:p>
            <a:pPr>
              <a:spcBef>
                <a:spcPct val="50000"/>
              </a:spcBef>
            </a:pPr>
            <a:r>
              <a:rPr lang="fa-IR" sz="2400">
                <a:cs typeface="Zar" pitchFamily="2" charset="-78"/>
              </a:rPr>
              <a:t>1-2- كليه خريدها در بدهكار حساب ثبت مي‌شود</a:t>
            </a:r>
          </a:p>
          <a:p>
            <a:pPr>
              <a:spcBef>
                <a:spcPct val="50000"/>
              </a:spcBef>
            </a:pPr>
            <a:r>
              <a:rPr lang="fa-IR" sz="2400">
                <a:cs typeface="Zar" pitchFamily="2" charset="-78"/>
              </a:rPr>
              <a:t>1-3- هزينه‌هاي مستقيم خريد هم در بدهكار اين حساب ثبت مي‌شود</a:t>
            </a:r>
          </a:p>
          <a:p>
            <a:pPr>
              <a:spcBef>
                <a:spcPct val="50000"/>
              </a:spcBef>
            </a:pPr>
            <a:r>
              <a:rPr lang="fa-IR" sz="2400">
                <a:cs typeface="Zar" pitchFamily="2" charset="-78"/>
              </a:rPr>
              <a:t>1-4- برگشت از خريد و تخفيفات و تخفيفات نقدي خريد در بستانكار ثبت  مي‌شود</a:t>
            </a:r>
          </a:p>
          <a:p>
            <a:pPr>
              <a:spcBef>
                <a:spcPct val="50000"/>
              </a:spcBef>
            </a:pPr>
            <a:r>
              <a:rPr lang="fa-IR" sz="2400">
                <a:cs typeface="Zar" pitchFamily="2" charset="-78"/>
              </a:rPr>
              <a:t>1-5- موقع فروش علاوه بر آرتيكل (فروش وصندوق) حساب قيمت تمام شده كالاي فروش رفته بدهكار و موجودي كالا بستانكار مي‌شود</a:t>
            </a:r>
            <a:endParaRPr lang="en-US" sz="2400">
              <a:cs typeface="Zar" pitchFamily="2" charset="-78"/>
            </a:endParaRPr>
          </a:p>
        </p:txBody>
      </p:sp>
      <p:sp>
        <p:nvSpPr>
          <p:cNvPr id="692227" name="Rectangle 3"/>
          <p:cNvSpPr>
            <a:spLocks noChangeArrowheads="1"/>
          </p:cNvSpPr>
          <p:nvPr/>
        </p:nvSpPr>
        <p:spPr bwMode="auto">
          <a:xfrm>
            <a:off x="1692275" y="434975"/>
            <a:ext cx="6561138" cy="579438"/>
          </a:xfrm>
          <a:prstGeom prst="rect">
            <a:avLst/>
          </a:prstGeom>
          <a:noFill/>
          <a:ln w="9525">
            <a:noFill/>
            <a:miter lim="800000"/>
            <a:headEnd/>
            <a:tailEnd/>
          </a:ln>
          <a:effectLst/>
        </p:spPr>
        <p:txBody>
          <a:bodyPr>
            <a:spAutoFit/>
          </a:bodyPr>
          <a:lstStyle/>
          <a:p>
            <a:pPr algn="ctr">
              <a:spcBef>
                <a:spcPct val="50000"/>
              </a:spcBef>
            </a:pPr>
            <a:r>
              <a:rPr lang="fa-IR" sz="3200"/>
              <a:t>1- روش محاسبه دائمي موجودي كالا</a:t>
            </a:r>
          </a:p>
        </p:txBody>
      </p:sp>
      <p:sp>
        <p:nvSpPr>
          <p:cNvPr id="4" name="Footer Placeholder 3"/>
          <p:cNvSpPr>
            <a:spLocks noGrp="1"/>
          </p:cNvSpPr>
          <p:nvPr>
            <p:ph type="ftr" sz="quarter" idx="11"/>
          </p:nvPr>
        </p:nvSpPr>
        <p:spPr/>
        <p:txBody>
          <a:bodyPr/>
          <a:lstStyle/>
          <a:p>
            <a:endParaRPr kumimoji="0" lang="en-US" dirty="0"/>
          </a:p>
        </p:txBody>
      </p:sp>
    </p:spTree>
  </p:cSld>
  <p:clrMapOvr>
    <a:masterClrMapping/>
  </p:clrMapOvr>
  <p:timing>
    <p:tnLst>
      <p:par>
        <p:cTn id="1" dur="indefinite" restart="never" nodeType="tmRoot"/>
      </p:par>
    </p:tnLst>
  </p:timing>
</p:sld>
</file>

<file path=ppt/slides/slide22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93250" name="Text Box 2"/>
          <p:cNvSpPr txBox="1">
            <a:spLocks noChangeArrowheads="1"/>
          </p:cNvSpPr>
          <p:nvPr/>
        </p:nvSpPr>
        <p:spPr bwMode="auto">
          <a:xfrm>
            <a:off x="755650" y="1989138"/>
            <a:ext cx="7704138" cy="3297237"/>
          </a:xfrm>
          <a:prstGeom prst="rect">
            <a:avLst/>
          </a:prstGeom>
          <a:noFill/>
          <a:ln w="9525">
            <a:noFill/>
            <a:miter lim="800000"/>
            <a:headEnd/>
            <a:tailEnd/>
          </a:ln>
          <a:effectLst/>
        </p:spPr>
        <p:txBody>
          <a:bodyPr>
            <a:spAutoFit/>
          </a:bodyPr>
          <a:lstStyle/>
          <a:p>
            <a:pPr>
              <a:spcBef>
                <a:spcPct val="50000"/>
              </a:spcBef>
            </a:pPr>
            <a:r>
              <a:rPr lang="fa-IR" sz="2800">
                <a:cs typeface="Zar" pitchFamily="2" charset="-78"/>
              </a:rPr>
              <a:t>در روش محاسبه دائمي موجودي كالا</a:t>
            </a:r>
          </a:p>
          <a:p>
            <a:pPr>
              <a:spcBef>
                <a:spcPct val="50000"/>
              </a:spcBef>
              <a:buFontTx/>
              <a:buChar char="•"/>
            </a:pPr>
            <a:r>
              <a:rPr lang="fa-IR" sz="2800">
                <a:cs typeface="Zar" pitchFamily="2" charset="-78"/>
              </a:rPr>
              <a:t>در هر لحظه ,تعداد و ارزش موجودي كالا مشخص است و نيازي به ارزيابي نيست</a:t>
            </a:r>
          </a:p>
          <a:p>
            <a:pPr>
              <a:spcBef>
                <a:spcPct val="50000"/>
              </a:spcBef>
              <a:buFontTx/>
              <a:buChar char="•"/>
            </a:pPr>
            <a:r>
              <a:rPr lang="fa-IR" sz="2800">
                <a:cs typeface="Zar" pitchFamily="2" charset="-78"/>
              </a:rPr>
              <a:t> اين روش براي موسساتي كه تعداد كالاي مورد معامله آنها كم ولي ارزش آن بالاست مناسب است </a:t>
            </a:r>
          </a:p>
          <a:p>
            <a:pPr>
              <a:spcBef>
                <a:spcPct val="50000"/>
              </a:spcBef>
            </a:pPr>
            <a:r>
              <a:rPr lang="fa-IR" sz="2800">
                <a:cs typeface="Zar" pitchFamily="2" charset="-78"/>
              </a:rPr>
              <a:t>(مانند بنگاههاي خريد و فروش اتومبيل)</a:t>
            </a:r>
            <a:endParaRPr lang="en-US" sz="2800">
              <a:cs typeface="Zar" pitchFamily="2" charset="-78"/>
            </a:endParaRPr>
          </a:p>
        </p:txBody>
      </p:sp>
      <p:sp>
        <p:nvSpPr>
          <p:cNvPr id="3" name="Footer Placeholder 2"/>
          <p:cNvSpPr>
            <a:spLocks noGrp="1"/>
          </p:cNvSpPr>
          <p:nvPr>
            <p:ph type="ftr" sz="quarter" idx="11"/>
          </p:nvPr>
        </p:nvSpPr>
        <p:spPr/>
        <p:txBody>
          <a:bodyPr/>
          <a:lstStyle/>
          <a:p>
            <a:endParaRPr kumimoji="0" lang="en-US"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646146" name="Rectangle 2"/>
          <p:cNvSpPr>
            <a:spLocks noGrp="1" noChangeArrowheads="1"/>
          </p:cNvSpPr>
          <p:nvPr>
            <p:ph type="title"/>
          </p:nvPr>
        </p:nvSpPr>
        <p:spPr>
          <a:xfrm>
            <a:off x="1093788" y="328613"/>
            <a:ext cx="7772400" cy="1098550"/>
          </a:xfrm>
        </p:spPr>
        <p:txBody>
          <a:bodyPr>
            <a:normAutofit/>
          </a:bodyPr>
          <a:lstStyle/>
          <a:p>
            <a:pPr algn="ctr"/>
            <a:r>
              <a:rPr lang="fa-IR" sz="6600"/>
              <a:t> پس بهتراست بنويسيم  :</a:t>
            </a:r>
            <a:endParaRPr lang="en-US" sz="6600"/>
          </a:p>
        </p:txBody>
      </p:sp>
      <p:sp>
        <p:nvSpPr>
          <p:cNvPr id="646147" name="Rectangle 3"/>
          <p:cNvSpPr>
            <a:spLocks noGrp="1" noChangeArrowheads="1"/>
          </p:cNvSpPr>
          <p:nvPr>
            <p:ph sz="half" idx="1"/>
          </p:nvPr>
        </p:nvSpPr>
        <p:spPr>
          <a:xfrm>
            <a:off x="215900" y="2420938"/>
            <a:ext cx="1619250" cy="2286000"/>
          </a:xfrm>
          <a:solidFill>
            <a:srgbClr val="F8F8F8"/>
          </a:solidFill>
          <a:ln>
            <a:solidFill>
              <a:srgbClr val="000000"/>
            </a:solidFill>
          </a:ln>
          <a:effectLst>
            <a:outerShdw dist="107763" dir="2700000" algn="ctr" rotWithShape="0">
              <a:schemeClr val="bg2"/>
            </a:outerShdw>
          </a:effectLst>
        </p:spPr>
        <p:txBody>
          <a:bodyPr>
            <a:normAutofit fontScale="92500"/>
          </a:bodyPr>
          <a:lstStyle/>
          <a:p>
            <a:pPr>
              <a:lnSpc>
                <a:spcPct val="80000"/>
              </a:lnSpc>
              <a:buFontTx/>
              <a:buNone/>
            </a:pPr>
            <a:r>
              <a:rPr lang="fa-IR" sz="3600" i="1">
                <a:solidFill>
                  <a:srgbClr val="990000"/>
                </a:solidFill>
              </a:rPr>
              <a:t>حق </a:t>
            </a:r>
            <a:r>
              <a:rPr lang="fa-IR" sz="3200" i="1">
                <a:solidFill>
                  <a:srgbClr val="990000"/>
                </a:solidFill>
              </a:rPr>
              <a:t>مالکيت </a:t>
            </a:r>
            <a:r>
              <a:rPr lang="fa-IR" sz="3600" i="1">
                <a:solidFill>
                  <a:srgbClr val="990000"/>
                </a:solidFill>
              </a:rPr>
              <a:t>خود شخص</a:t>
            </a:r>
            <a:r>
              <a:rPr lang="fa-IR" sz="4000" i="1">
                <a:solidFill>
                  <a:srgbClr val="FF0000"/>
                </a:solidFill>
              </a:rPr>
              <a:t> </a:t>
            </a:r>
            <a:endParaRPr lang="fa-IR" i="1">
              <a:solidFill>
                <a:schemeClr val="hlink"/>
              </a:solidFill>
            </a:endParaRPr>
          </a:p>
          <a:p>
            <a:pPr>
              <a:lnSpc>
                <a:spcPct val="80000"/>
              </a:lnSpc>
              <a:buFontTx/>
              <a:buNone/>
            </a:pPr>
            <a:endParaRPr lang="en-US">
              <a:solidFill>
                <a:schemeClr val="hlink"/>
              </a:solidFill>
            </a:endParaRPr>
          </a:p>
        </p:txBody>
      </p:sp>
      <p:sp>
        <p:nvSpPr>
          <p:cNvPr id="646148" name="Rectangle 4"/>
          <p:cNvSpPr>
            <a:spLocks noGrp="1" noChangeArrowheads="1"/>
          </p:cNvSpPr>
          <p:nvPr>
            <p:ph sz="half" idx="2"/>
          </p:nvPr>
        </p:nvSpPr>
        <p:spPr>
          <a:xfrm>
            <a:off x="6011863" y="3068638"/>
            <a:ext cx="2943225" cy="1041400"/>
          </a:xfrm>
          <a:solidFill>
            <a:srgbClr val="FFFFCC"/>
          </a:solidFill>
          <a:ln>
            <a:solidFill>
              <a:srgbClr val="000000"/>
            </a:solidFill>
          </a:ln>
          <a:effectLst>
            <a:outerShdw dist="107763" dir="2700000" algn="ctr" rotWithShape="0">
              <a:schemeClr val="bg2"/>
            </a:outerShdw>
          </a:effectLst>
        </p:spPr>
        <p:txBody>
          <a:bodyPr>
            <a:normAutofit fontScale="92500"/>
          </a:bodyPr>
          <a:lstStyle/>
          <a:p>
            <a:pPr>
              <a:buFontTx/>
              <a:buNone/>
            </a:pPr>
            <a:r>
              <a:rPr lang="fa-IR" i="1">
                <a:solidFill>
                  <a:srgbClr val="990000"/>
                </a:solidFill>
              </a:rPr>
              <a:t>ارزش ريالي اموال</a:t>
            </a:r>
          </a:p>
          <a:p>
            <a:pPr>
              <a:buFontTx/>
              <a:buNone/>
            </a:pPr>
            <a:r>
              <a:rPr lang="fa-IR" i="1">
                <a:solidFill>
                  <a:srgbClr val="990000"/>
                </a:solidFill>
              </a:rPr>
              <a:t>هر فرد</a:t>
            </a:r>
            <a:endParaRPr lang="en-US" i="1">
              <a:solidFill>
                <a:srgbClr val="990000"/>
              </a:solidFill>
            </a:endParaRPr>
          </a:p>
        </p:txBody>
      </p:sp>
      <p:sp>
        <p:nvSpPr>
          <p:cNvPr id="646149" name="Rectangle 5"/>
          <p:cNvSpPr>
            <a:spLocks noChangeArrowheads="1"/>
          </p:cNvSpPr>
          <p:nvPr/>
        </p:nvSpPr>
        <p:spPr bwMode="auto">
          <a:xfrm>
            <a:off x="4716463" y="3346450"/>
            <a:ext cx="1223962" cy="431800"/>
          </a:xfrm>
          <a:prstGeom prst="rect">
            <a:avLst/>
          </a:prstGeom>
          <a:noFill/>
          <a:ln w="9525">
            <a:noFill/>
            <a:miter lim="800000"/>
            <a:headEnd/>
            <a:tailEnd/>
          </a:ln>
          <a:effectLst/>
        </p:spPr>
        <p:txBody>
          <a:bodyPr wrap="none" anchor="ctr"/>
          <a:lstStyle/>
          <a:p>
            <a:pPr algn="ctr" rtl="0" eaLnBrk="1" hangingPunct="1"/>
            <a:r>
              <a:rPr lang="en-US" sz="15600" b="0">
                <a:latin typeface="Times New Roman" pitchFamily="18" charset="0"/>
                <a:cs typeface="Times New Roman" pitchFamily="18" charset="0"/>
              </a:rPr>
              <a:t>=</a:t>
            </a:r>
          </a:p>
        </p:txBody>
      </p:sp>
      <p:sp>
        <p:nvSpPr>
          <p:cNvPr id="646150" name="Text Box 6"/>
          <p:cNvSpPr txBox="1">
            <a:spLocks noChangeArrowheads="1"/>
          </p:cNvSpPr>
          <p:nvPr/>
        </p:nvSpPr>
        <p:spPr bwMode="auto">
          <a:xfrm>
            <a:off x="2916238" y="2349500"/>
            <a:ext cx="1655762" cy="2454275"/>
          </a:xfrm>
          <a:prstGeom prst="rect">
            <a:avLst/>
          </a:prstGeom>
          <a:solidFill>
            <a:srgbClr val="FCFEB9"/>
          </a:solidFill>
          <a:ln w="12700">
            <a:solidFill>
              <a:srgbClr val="000000"/>
            </a:solidFill>
            <a:miter lim="800000"/>
            <a:headEnd/>
            <a:tailEnd/>
          </a:ln>
          <a:effectLst>
            <a:outerShdw dist="107763" dir="2700000" algn="ctr" rotWithShape="0">
              <a:schemeClr val="bg2"/>
            </a:outerShdw>
          </a:effectLst>
        </p:spPr>
        <p:txBody>
          <a:bodyPr>
            <a:spAutoFit/>
          </a:bodyPr>
          <a:lstStyle/>
          <a:p>
            <a:pPr algn="ctr" rtl="0">
              <a:spcBef>
                <a:spcPct val="50000"/>
              </a:spcBef>
            </a:pPr>
            <a:r>
              <a:rPr lang="fa-IR" sz="2800">
                <a:solidFill>
                  <a:schemeClr val="hlink"/>
                </a:solidFill>
                <a:cs typeface="Zar" pitchFamily="2" charset="-78"/>
              </a:rPr>
              <a:t>حق مالکيت ديگران </a:t>
            </a:r>
          </a:p>
          <a:p>
            <a:pPr algn="ctr" rtl="0">
              <a:spcBef>
                <a:spcPct val="50000"/>
              </a:spcBef>
            </a:pPr>
            <a:r>
              <a:rPr lang="fa-IR" sz="2800">
                <a:solidFill>
                  <a:schemeClr val="hlink"/>
                </a:solidFill>
                <a:cs typeface="Zar" pitchFamily="2" charset="-78"/>
              </a:rPr>
              <a:t>در اموال فرد  </a:t>
            </a:r>
            <a:endParaRPr lang="en-US" sz="2800">
              <a:solidFill>
                <a:schemeClr val="hlink"/>
              </a:solidFill>
              <a:cs typeface="Zar" pitchFamily="2" charset="-78"/>
            </a:endParaRPr>
          </a:p>
        </p:txBody>
      </p:sp>
      <p:sp>
        <p:nvSpPr>
          <p:cNvPr id="646151" name="Rectangle 7"/>
          <p:cNvSpPr>
            <a:spLocks noChangeArrowheads="1"/>
          </p:cNvSpPr>
          <p:nvPr/>
        </p:nvSpPr>
        <p:spPr bwMode="auto">
          <a:xfrm>
            <a:off x="1835150" y="3284538"/>
            <a:ext cx="1081088" cy="431800"/>
          </a:xfrm>
          <a:prstGeom prst="rect">
            <a:avLst/>
          </a:prstGeom>
          <a:noFill/>
          <a:ln w="9525">
            <a:noFill/>
            <a:miter lim="800000"/>
            <a:headEnd/>
            <a:tailEnd/>
          </a:ln>
          <a:effectLst/>
        </p:spPr>
        <p:txBody>
          <a:bodyPr wrap="none" anchor="ctr"/>
          <a:lstStyle/>
          <a:p>
            <a:pPr algn="ctr" rtl="0" eaLnBrk="1" hangingPunct="1"/>
            <a:r>
              <a:rPr lang="en-US" sz="9600" b="0">
                <a:latin typeface="Times New Roman" pitchFamily="18" charset="0"/>
                <a:cs typeface="Zar" pitchFamily="2" charset="-78"/>
              </a:rPr>
              <a:t>+</a:t>
            </a:r>
          </a:p>
        </p:txBody>
      </p:sp>
      <p:sp>
        <p:nvSpPr>
          <p:cNvPr id="8" name="Footer Placeholder 7"/>
          <p:cNvSpPr>
            <a:spLocks noGrp="1"/>
          </p:cNvSpPr>
          <p:nvPr>
            <p:ph type="ftr" sz="quarter" idx="11"/>
          </p:nvPr>
        </p:nvSpPr>
        <p:spPr/>
        <p:txBody>
          <a:bodyPr/>
          <a:lstStyle/>
          <a:p>
            <a:endParaRPr kumimoji="0" lang="en-US" dirty="0"/>
          </a:p>
        </p:txBody>
      </p:sp>
    </p:spTree>
  </p:cSld>
  <p:clrMapOvr>
    <a:masterClrMapping/>
  </p:clrMapOvr>
  <p:transition>
    <p:blinds dir="ver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afterEffect">
                                  <p:stCondLst>
                                    <p:cond delay="0"/>
                                  </p:stCondLst>
                                  <p:childTnLst>
                                    <p:set>
                                      <p:cBhvr>
                                        <p:cTn id="6" dur="1" fill="hold">
                                          <p:stCondLst>
                                            <p:cond delay="0"/>
                                          </p:stCondLst>
                                        </p:cTn>
                                        <p:tgtEl>
                                          <p:spTgt spid="646147"/>
                                        </p:tgtEl>
                                        <p:attrNameLst>
                                          <p:attrName>style.visibility</p:attrName>
                                        </p:attrNameLst>
                                      </p:cBhvr>
                                      <p:to>
                                        <p:strVal val="visible"/>
                                      </p:to>
                                    </p:set>
                                    <p:anim calcmode="lin" valueType="num">
                                      <p:cBhvr additive="base">
                                        <p:cTn id="7" dur="500" fill="hold"/>
                                        <p:tgtEl>
                                          <p:spTgt spid="646147"/>
                                        </p:tgtEl>
                                        <p:attrNameLst>
                                          <p:attrName>ppt_x</p:attrName>
                                        </p:attrNameLst>
                                      </p:cBhvr>
                                      <p:tavLst>
                                        <p:tav tm="0">
                                          <p:val>
                                            <p:strVal val="0-#ppt_w/2"/>
                                          </p:val>
                                        </p:tav>
                                        <p:tav tm="100000">
                                          <p:val>
                                            <p:strVal val="#ppt_x"/>
                                          </p:val>
                                        </p:tav>
                                      </p:tavLst>
                                    </p:anim>
                                    <p:anim calcmode="lin" valueType="num">
                                      <p:cBhvr additive="base">
                                        <p:cTn id="8" dur="500" fill="hold"/>
                                        <p:tgtEl>
                                          <p:spTgt spid="646147"/>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2" presetClass="entr" presetSubtype="2" fill="hold" grpId="0" nodeType="afterEffect">
                                  <p:stCondLst>
                                    <p:cond delay="0"/>
                                  </p:stCondLst>
                                  <p:childTnLst>
                                    <p:set>
                                      <p:cBhvr>
                                        <p:cTn id="11" dur="1" fill="hold">
                                          <p:stCondLst>
                                            <p:cond delay="0"/>
                                          </p:stCondLst>
                                        </p:cTn>
                                        <p:tgtEl>
                                          <p:spTgt spid="646148"/>
                                        </p:tgtEl>
                                        <p:attrNameLst>
                                          <p:attrName>style.visibility</p:attrName>
                                        </p:attrNameLst>
                                      </p:cBhvr>
                                      <p:to>
                                        <p:strVal val="visible"/>
                                      </p:to>
                                    </p:set>
                                    <p:anim calcmode="lin" valueType="num">
                                      <p:cBhvr additive="base">
                                        <p:cTn id="12" dur="500" fill="hold"/>
                                        <p:tgtEl>
                                          <p:spTgt spid="646148"/>
                                        </p:tgtEl>
                                        <p:attrNameLst>
                                          <p:attrName>ppt_x</p:attrName>
                                        </p:attrNameLst>
                                      </p:cBhvr>
                                      <p:tavLst>
                                        <p:tav tm="0">
                                          <p:val>
                                            <p:strVal val="1+#ppt_w/2"/>
                                          </p:val>
                                        </p:tav>
                                        <p:tav tm="100000">
                                          <p:val>
                                            <p:strVal val="#ppt_x"/>
                                          </p:val>
                                        </p:tav>
                                      </p:tavLst>
                                    </p:anim>
                                    <p:anim calcmode="lin" valueType="num">
                                      <p:cBhvr additive="base">
                                        <p:cTn id="13" dur="500" fill="hold"/>
                                        <p:tgtEl>
                                          <p:spTgt spid="646148"/>
                                        </p:tgtEl>
                                        <p:attrNameLst>
                                          <p:attrName>ppt_y</p:attrName>
                                        </p:attrNameLst>
                                      </p:cBhvr>
                                      <p:tavLst>
                                        <p:tav tm="0">
                                          <p:val>
                                            <p:strVal val="#ppt_y"/>
                                          </p:val>
                                        </p:tav>
                                        <p:tav tm="100000">
                                          <p:val>
                                            <p:strVal val="#ppt_y"/>
                                          </p:val>
                                        </p:tav>
                                      </p:tavLst>
                                    </p:anim>
                                  </p:childTnLst>
                                </p:cTn>
                              </p:par>
                            </p:childTnLst>
                          </p:cTn>
                        </p:par>
                        <p:par>
                          <p:cTn id="14" fill="hold">
                            <p:stCondLst>
                              <p:cond delay="1000"/>
                            </p:stCondLst>
                            <p:childTnLst>
                              <p:par>
                                <p:cTn id="15" presetID="2" presetClass="entr" presetSubtype="4" fill="hold" grpId="0" nodeType="afterEffect">
                                  <p:stCondLst>
                                    <p:cond delay="0"/>
                                  </p:stCondLst>
                                  <p:childTnLst>
                                    <p:set>
                                      <p:cBhvr>
                                        <p:cTn id="16" dur="1" fill="hold">
                                          <p:stCondLst>
                                            <p:cond delay="0"/>
                                          </p:stCondLst>
                                        </p:cTn>
                                        <p:tgtEl>
                                          <p:spTgt spid="646150"/>
                                        </p:tgtEl>
                                        <p:attrNameLst>
                                          <p:attrName>style.visibility</p:attrName>
                                        </p:attrNameLst>
                                      </p:cBhvr>
                                      <p:to>
                                        <p:strVal val="visible"/>
                                      </p:to>
                                    </p:set>
                                    <p:anim calcmode="lin" valueType="num">
                                      <p:cBhvr additive="base">
                                        <p:cTn id="17" dur="500" fill="hold"/>
                                        <p:tgtEl>
                                          <p:spTgt spid="646150"/>
                                        </p:tgtEl>
                                        <p:attrNameLst>
                                          <p:attrName>ppt_x</p:attrName>
                                        </p:attrNameLst>
                                      </p:cBhvr>
                                      <p:tavLst>
                                        <p:tav tm="0">
                                          <p:val>
                                            <p:strVal val="#ppt_x"/>
                                          </p:val>
                                        </p:tav>
                                        <p:tav tm="100000">
                                          <p:val>
                                            <p:strVal val="#ppt_x"/>
                                          </p:val>
                                        </p:tav>
                                      </p:tavLst>
                                    </p:anim>
                                    <p:anim calcmode="lin" valueType="num">
                                      <p:cBhvr additive="base">
                                        <p:cTn id="18" dur="500" fill="hold"/>
                                        <p:tgtEl>
                                          <p:spTgt spid="64615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46147" grpId="0" animBg="1" autoUpdateAnimBg="0"/>
      <p:bldP spid="646148" grpId="0" animBg="1" autoUpdateAnimBg="0"/>
      <p:bldP spid="646150" grpId="0" animBg="1" autoUpdateAnimBg="0"/>
    </p:bldLst>
  </p:timing>
</p:sld>
</file>

<file path=ppt/slides/slide23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94274" name="Text Box 2"/>
          <p:cNvSpPr txBox="1">
            <a:spLocks noChangeArrowheads="1"/>
          </p:cNvSpPr>
          <p:nvPr/>
        </p:nvSpPr>
        <p:spPr bwMode="auto">
          <a:xfrm>
            <a:off x="755650" y="1989138"/>
            <a:ext cx="7704138" cy="3937000"/>
          </a:xfrm>
          <a:prstGeom prst="rect">
            <a:avLst/>
          </a:prstGeom>
          <a:noFill/>
          <a:ln w="9525">
            <a:noFill/>
            <a:miter lim="800000"/>
            <a:headEnd/>
            <a:tailEnd/>
          </a:ln>
          <a:effectLst/>
        </p:spPr>
        <p:txBody>
          <a:bodyPr>
            <a:spAutoFit/>
          </a:bodyPr>
          <a:lstStyle/>
          <a:p>
            <a:pPr>
              <a:spcBef>
                <a:spcPct val="50000"/>
              </a:spcBef>
            </a:pPr>
            <a:endParaRPr lang="fa-IR" sz="2800">
              <a:cs typeface="Zar" pitchFamily="2" charset="-78"/>
            </a:endParaRPr>
          </a:p>
          <a:p>
            <a:pPr>
              <a:spcBef>
                <a:spcPct val="50000"/>
              </a:spcBef>
              <a:buFontTx/>
              <a:buChar char="•"/>
            </a:pPr>
            <a:r>
              <a:rPr lang="fa-IR" sz="2800">
                <a:cs typeface="Zar" pitchFamily="2" charset="-78"/>
              </a:rPr>
              <a:t> در اين روش حساب موجودي كالا در پايان اولين سال فعاليت افتتاح و نشاندهنده مانده فروش نرفته كالا در اولين سال فعاليت است برخلاف روش قبل در اين روش براي خريد و هزينه‌هاي مستقيم خريد و برگشت از خريد، حسابهاي جداگانه در نظر گرفته مي‌شود</a:t>
            </a:r>
          </a:p>
          <a:p>
            <a:pPr>
              <a:spcBef>
                <a:spcPct val="50000"/>
              </a:spcBef>
              <a:buFontTx/>
              <a:buChar char="•"/>
            </a:pPr>
            <a:r>
              <a:rPr lang="fa-IR" sz="2800">
                <a:cs typeface="Zar" pitchFamily="2" charset="-78"/>
              </a:rPr>
              <a:t> اين روش مناسب موسساتي است كه حجم خريد و فروش آنها بالاست (سوپر ماركتها)</a:t>
            </a:r>
            <a:endParaRPr lang="en-US" sz="2800">
              <a:cs typeface="Zar" pitchFamily="2" charset="-78"/>
            </a:endParaRPr>
          </a:p>
        </p:txBody>
      </p:sp>
      <p:sp>
        <p:nvSpPr>
          <p:cNvPr id="694275" name="Rectangle 3"/>
          <p:cNvSpPr>
            <a:spLocks noChangeArrowheads="1"/>
          </p:cNvSpPr>
          <p:nvPr/>
        </p:nvSpPr>
        <p:spPr bwMode="auto">
          <a:xfrm>
            <a:off x="1692275" y="434975"/>
            <a:ext cx="6561138" cy="579438"/>
          </a:xfrm>
          <a:prstGeom prst="rect">
            <a:avLst/>
          </a:prstGeom>
          <a:noFill/>
          <a:ln w="9525">
            <a:noFill/>
            <a:miter lim="800000"/>
            <a:headEnd/>
            <a:tailEnd/>
          </a:ln>
          <a:effectLst/>
        </p:spPr>
        <p:txBody>
          <a:bodyPr>
            <a:spAutoFit/>
          </a:bodyPr>
          <a:lstStyle/>
          <a:p>
            <a:pPr algn="ctr">
              <a:spcBef>
                <a:spcPct val="50000"/>
              </a:spcBef>
            </a:pPr>
            <a:r>
              <a:rPr lang="fa-IR" sz="3200"/>
              <a:t>2- روش محاسبه ادواری موجودي كالا</a:t>
            </a:r>
          </a:p>
        </p:txBody>
      </p:sp>
      <p:sp>
        <p:nvSpPr>
          <p:cNvPr id="4" name="Footer Placeholder 3"/>
          <p:cNvSpPr>
            <a:spLocks noGrp="1"/>
          </p:cNvSpPr>
          <p:nvPr>
            <p:ph type="ftr" sz="quarter" idx="11"/>
          </p:nvPr>
        </p:nvSpPr>
        <p:spPr/>
        <p:txBody>
          <a:bodyPr/>
          <a:lstStyle/>
          <a:p>
            <a:endParaRPr kumimoji="0" lang="en-US" dirty="0"/>
          </a:p>
        </p:txBody>
      </p:sp>
    </p:spTree>
  </p:cSld>
  <p:clrMapOvr>
    <a:masterClrMapping/>
  </p:clrMapOvr>
  <p:timing>
    <p:tnLst>
      <p:par>
        <p:cTn id="1" dur="indefinite" restart="never" nodeType="tmRoot"/>
      </p:par>
    </p:tnLst>
  </p:timing>
</p:sld>
</file>

<file path=ppt/slides/slide23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95298" name="Text Box 2"/>
          <p:cNvSpPr txBox="1">
            <a:spLocks noChangeArrowheads="1"/>
          </p:cNvSpPr>
          <p:nvPr/>
        </p:nvSpPr>
        <p:spPr bwMode="auto">
          <a:xfrm>
            <a:off x="900113" y="1557338"/>
            <a:ext cx="7704137" cy="946150"/>
          </a:xfrm>
          <a:prstGeom prst="rect">
            <a:avLst/>
          </a:prstGeom>
          <a:noFill/>
          <a:ln w="9525">
            <a:noFill/>
            <a:miter lim="800000"/>
            <a:headEnd/>
            <a:tailEnd/>
          </a:ln>
          <a:effectLst/>
        </p:spPr>
        <p:txBody>
          <a:bodyPr>
            <a:spAutoFit/>
          </a:bodyPr>
          <a:lstStyle/>
          <a:p>
            <a:pPr>
              <a:spcBef>
                <a:spcPct val="50000"/>
              </a:spcBef>
            </a:pPr>
            <a:r>
              <a:rPr lang="fa-IR" sz="2800">
                <a:cs typeface="Zar" pitchFamily="2" charset="-78"/>
              </a:rPr>
              <a:t>در پايان اولين سال فعاليت موجودي كالاهاي فروش نرفته, محاسبه و در بدهكار حساب موجودي كالا ثبت مي‌شود</a:t>
            </a:r>
            <a:endParaRPr lang="en-US" sz="2800">
              <a:cs typeface="Zar" pitchFamily="2" charset="-78"/>
            </a:endParaRPr>
          </a:p>
        </p:txBody>
      </p:sp>
      <p:graphicFrame>
        <p:nvGraphicFramePr>
          <p:cNvPr id="695322" name="Group 26"/>
          <p:cNvGraphicFramePr>
            <a:graphicFrameLocks noGrp="1"/>
          </p:cNvGraphicFramePr>
          <p:nvPr/>
        </p:nvGraphicFramePr>
        <p:xfrm>
          <a:off x="1331913" y="3500438"/>
          <a:ext cx="6769100" cy="1728788"/>
        </p:xfrm>
        <a:graphic>
          <a:graphicData uri="http://schemas.openxmlformats.org/drawingml/2006/table">
            <a:tbl>
              <a:tblPr rtl="1"/>
              <a:tblGrid>
                <a:gridCol w="1368425">
                  <a:extLst>
                    <a:ext uri="{9D8B030D-6E8A-4147-A177-3AD203B41FA5}">
                      <a16:colId xmlns:a16="http://schemas.microsoft.com/office/drawing/2014/main" val="20000"/>
                    </a:ext>
                  </a:extLst>
                </a:gridCol>
                <a:gridCol w="1081088">
                  <a:extLst>
                    <a:ext uri="{9D8B030D-6E8A-4147-A177-3AD203B41FA5}">
                      <a16:colId xmlns:a16="http://schemas.microsoft.com/office/drawing/2014/main" val="20001"/>
                    </a:ext>
                  </a:extLst>
                </a:gridCol>
                <a:gridCol w="1420812">
                  <a:extLst>
                    <a:ext uri="{9D8B030D-6E8A-4147-A177-3AD203B41FA5}">
                      <a16:colId xmlns:a16="http://schemas.microsoft.com/office/drawing/2014/main" val="20002"/>
                    </a:ext>
                  </a:extLst>
                </a:gridCol>
                <a:gridCol w="1430338">
                  <a:extLst>
                    <a:ext uri="{9D8B030D-6E8A-4147-A177-3AD203B41FA5}">
                      <a16:colId xmlns:a16="http://schemas.microsoft.com/office/drawing/2014/main" val="20003"/>
                    </a:ext>
                  </a:extLst>
                </a:gridCol>
                <a:gridCol w="1468437">
                  <a:extLst>
                    <a:ext uri="{9D8B030D-6E8A-4147-A177-3AD203B41FA5}">
                      <a16:colId xmlns:a16="http://schemas.microsoft.com/office/drawing/2014/main" val="20004"/>
                    </a:ext>
                  </a:extLst>
                </a:gridCol>
              </a:tblGrid>
              <a:tr h="674688">
                <a:tc gridSpan="2">
                  <a:txBody>
                    <a:bodyPr/>
                    <a:lstStyle/>
                    <a:p>
                      <a:pPr marL="0" marR="0" lvl="0" indent="0" algn="ctr" defTabSz="914400" rtl="1" eaLnBrk="1" fontAlgn="base" latinLnBrk="0" hangingPunct="1">
                        <a:lnSpc>
                          <a:spcPct val="100000"/>
                        </a:lnSpc>
                        <a:spcBef>
                          <a:spcPct val="0"/>
                        </a:spcBef>
                        <a:spcAft>
                          <a:spcPct val="0"/>
                        </a:spcAft>
                        <a:buClrTx/>
                        <a:buSzPct val="85000"/>
                        <a:buFontTx/>
                        <a:buNone/>
                        <a:tabLst/>
                      </a:pPr>
                      <a:r>
                        <a:rPr kumimoji="0" lang="fa-IR" sz="3200" b="1" i="0" u="none" strike="noStrike" cap="none" normalizeH="0" baseline="0" smtClean="0">
                          <a:ln>
                            <a:noFill/>
                          </a:ln>
                          <a:solidFill>
                            <a:schemeClr val="tx1"/>
                          </a:solidFill>
                          <a:effectLst/>
                          <a:latin typeface="Times New Roman" pitchFamily="18" charset="0"/>
                          <a:cs typeface="Lotus" pitchFamily="2" charset="-78"/>
                        </a:rPr>
                        <a:t>موجودي كالا</a:t>
                      </a:r>
                      <a:endParaRPr kumimoji="0" lang="en-US" sz="3200" b="1" i="0" u="none" strike="noStrike" cap="none" normalizeH="0" baseline="0" smtClean="0">
                        <a:ln>
                          <a:noFill/>
                        </a:ln>
                        <a:solidFill>
                          <a:schemeClr val="tx1"/>
                        </a:solidFill>
                        <a:effectLst/>
                        <a:latin typeface="Times New Roman" pitchFamily="18" charset="0"/>
                        <a:cs typeface="Lotus" pitchFamily="2" charset="-78"/>
                      </a:endParaRPr>
                    </a:p>
                  </a:txBody>
                  <a:tcPr anchor="ctr" horzOverflow="overflow">
                    <a:lnL cap="flat">
                      <a:noFill/>
                    </a:lnL>
                    <a:lnR>
                      <a:noFill/>
                    </a:lnR>
                    <a:lnT cap="flat">
                      <a:noFill/>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pPr rtl="1"/>
                      <a:endParaRPr lang="fa-IR"/>
                    </a:p>
                  </a:txBody>
                  <a:tcPr/>
                </a:tc>
                <a:tc>
                  <a:txBody>
                    <a:bodyPr/>
                    <a:lstStyle/>
                    <a:p>
                      <a:pPr marL="0" marR="0" lvl="0" indent="0" algn="r" defTabSz="914400" rtl="1" eaLnBrk="1" fontAlgn="base" latinLnBrk="0" hangingPunct="1">
                        <a:lnSpc>
                          <a:spcPct val="100000"/>
                        </a:lnSpc>
                        <a:spcBef>
                          <a:spcPct val="20000"/>
                        </a:spcBef>
                        <a:spcAft>
                          <a:spcPct val="0"/>
                        </a:spcAft>
                        <a:buClrTx/>
                        <a:buSzPct val="85000"/>
                        <a:buFontTx/>
                        <a:buNone/>
                        <a:tabLst/>
                      </a:pPr>
                      <a:endParaRPr kumimoji="0" lang="en-US" sz="32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a:noFill/>
                    </a:lnL>
                    <a:lnR>
                      <a:noFill/>
                    </a:lnR>
                    <a:lnT cap="flat">
                      <a:noFill/>
                    </a:lnT>
                    <a:lnB>
                      <a:noFill/>
                    </a:lnB>
                    <a:lnTlToBr>
                      <a:noFill/>
                    </a:lnTlToBr>
                    <a:lnBlToTr>
                      <a:noFill/>
                    </a:lnBlToTr>
                    <a:noFill/>
                  </a:tcPr>
                </a:tc>
                <a:tc gridSpan="2">
                  <a:txBody>
                    <a:bodyPr/>
                    <a:lstStyle/>
                    <a:p>
                      <a:pPr marL="0" marR="0" lvl="0" indent="0" algn="ctr" defTabSz="914400" rtl="1" eaLnBrk="1" fontAlgn="base" latinLnBrk="0" hangingPunct="1">
                        <a:lnSpc>
                          <a:spcPct val="100000"/>
                        </a:lnSpc>
                        <a:spcBef>
                          <a:spcPct val="0"/>
                        </a:spcBef>
                        <a:spcAft>
                          <a:spcPct val="0"/>
                        </a:spcAft>
                        <a:buClrTx/>
                        <a:buSzPct val="85000"/>
                        <a:buFontTx/>
                        <a:buNone/>
                        <a:tabLst/>
                      </a:pPr>
                      <a:r>
                        <a:rPr kumimoji="0" lang="fa-IR" sz="3200" b="1" i="0" u="none" strike="noStrike" cap="none" normalizeH="0" baseline="0" smtClean="0">
                          <a:ln>
                            <a:noFill/>
                          </a:ln>
                          <a:solidFill>
                            <a:schemeClr val="tx1"/>
                          </a:solidFill>
                          <a:effectLst/>
                          <a:latin typeface="Times New Roman" pitchFamily="18" charset="0"/>
                          <a:cs typeface="Lotus" pitchFamily="2" charset="-78"/>
                        </a:rPr>
                        <a:t>خلاصه سود و زيان</a:t>
                      </a:r>
                      <a:endParaRPr kumimoji="0" lang="en-US" sz="3200" b="1" i="0" u="none" strike="noStrike" cap="none" normalizeH="0" baseline="0" smtClean="0">
                        <a:ln>
                          <a:noFill/>
                        </a:ln>
                        <a:solidFill>
                          <a:schemeClr val="tx1"/>
                        </a:solidFill>
                        <a:effectLst/>
                        <a:latin typeface="Times New Roman" pitchFamily="18" charset="0"/>
                        <a:cs typeface="Lotus" pitchFamily="2" charset="-78"/>
                      </a:endParaRPr>
                    </a:p>
                  </a:txBody>
                  <a:tcPr anchor="ctr" horzOverflow="overflow">
                    <a:lnL>
                      <a:noFill/>
                    </a:lnL>
                    <a:lnR cap="flat">
                      <a:noFill/>
                    </a:lnR>
                    <a:lnT cap="flat">
                      <a:noFill/>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pPr rtl="1"/>
                      <a:endParaRPr lang="fa-IR"/>
                    </a:p>
                  </a:txBody>
                  <a:tcPr/>
                </a:tc>
                <a:extLst>
                  <a:ext uri="{0D108BD9-81ED-4DB2-BD59-A6C34878D82A}">
                    <a16:rowId xmlns:a16="http://schemas.microsoft.com/office/drawing/2014/main" val="10000"/>
                  </a:ext>
                </a:extLst>
              </a:tr>
              <a:tr h="1054100">
                <a:tc>
                  <a:txBody>
                    <a:bodyPr/>
                    <a:lstStyle/>
                    <a:p>
                      <a:pPr marL="0" marR="0" lvl="0" indent="0" algn="ctr" defTabSz="914400" rtl="1" eaLnBrk="0" fontAlgn="base" latinLnBrk="0" hangingPunct="0">
                        <a:lnSpc>
                          <a:spcPct val="100000"/>
                        </a:lnSpc>
                        <a:spcBef>
                          <a:spcPct val="0"/>
                        </a:spcBef>
                        <a:spcAft>
                          <a:spcPct val="0"/>
                        </a:spcAft>
                        <a:buClrTx/>
                        <a:buSzPct val="85000"/>
                        <a:buFontTx/>
                        <a:buNone/>
                        <a:tabLst/>
                      </a:pPr>
                      <a:r>
                        <a:rPr kumimoji="0" lang="en-US" sz="3200" b="1" i="0" u="none" strike="noStrike" cap="none" normalizeH="0" baseline="0" smtClean="0">
                          <a:ln>
                            <a:noFill/>
                          </a:ln>
                          <a:solidFill>
                            <a:schemeClr val="tx1"/>
                          </a:solidFill>
                          <a:effectLst/>
                          <a:latin typeface="Times New Roman" pitchFamily="18" charset="0"/>
                          <a:ea typeface="Times New Roman" pitchFamily="18" charset="0"/>
                          <a:cs typeface="Lotus" pitchFamily="2" charset="-78"/>
                        </a:rPr>
                        <a:t>XXX</a:t>
                      </a:r>
                      <a:endParaRPr kumimoji="0" lang="ar-SA" sz="3200" b="1" i="0" u="none" strike="noStrike" cap="none" normalizeH="0" baseline="0" smtClean="0">
                        <a:ln>
                          <a:noFill/>
                        </a:ln>
                        <a:solidFill>
                          <a:schemeClr val="tx1"/>
                        </a:solidFill>
                        <a:effectLst/>
                        <a:latin typeface="Arial" pitchFamily="34" charset="0"/>
                        <a:ea typeface="Times New Roman" pitchFamily="18" charset="0"/>
                        <a:cs typeface="Lotus" pitchFamily="2" charset="-78"/>
                      </a:endParaRPr>
                    </a:p>
                  </a:txBody>
                  <a:tcPr anchor="ctr" horzOverflow="overflow">
                    <a:lnL cap="flat">
                      <a:noFill/>
                    </a:lnL>
                    <a:lnR w="12700" cap="flat" cmpd="sng" algn="ctr">
                      <a:solidFill>
                        <a:schemeClr val="tx1"/>
                      </a:solidFill>
                      <a:prstDash val="solid"/>
                      <a:miter lim="800000"/>
                      <a:headEnd type="none" w="med" len="med"/>
                      <a:tailEnd type="none" w="med" len="med"/>
                    </a:lnR>
                    <a:lnT w="12700" cap="flat" cmpd="sng" algn="ctr">
                      <a:solidFill>
                        <a:srgbClr val="000000"/>
                      </a:solidFill>
                      <a:prstDash val="solid"/>
                      <a:round/>
                      <a:headEnd type="none" w="med" len="med"/>
                      <a:tailEnd type="none" w="med" len="med"/>
                    </a:lnT>
                    <a:lnB cap="flat">
                      <a:noFill/>
                    </a:lnB>
                    <a:lnTlToBr>
                      <a:noFill/>
                    </a:lnTlToBr>
                    <a:lnBlToTr>
                      <a:noFill/>
                    </a:lnBlToTr>
                    <a:noFill/>
                  </a:tcPr>
                </a:tc>
                <a:tc>
                  <a:txBody>
                    <a:bodyPr/>
                    <a:lstStyle/>
                    <a:p>
                      <a:pPr marL="0" marR="0" lvl="0" indent="0" algn="ctr" defTabSz="914400" rtl="1" eaLnBrk="0" fontAlgn="base" latinLnBrk="0" hangingPunct="0">
                        <a:lnSpc>
                          <a:spcPct val="100000"/>
                        </a:lnSpc>
                        <a:spcBef>
                          <a:spcPct val="0"/>
                        </a:spcBef>
                        <a:spcAft>
                          <a:spcPct val="0"/>
                        </a:spcAft>
                        <a:buClrTx/>
                        <a:buSzPct val="85000"/>
                        <a:buFontTx/>
                        <a:buNone/>
                        <a:tabLst/>
                      </a:pPr>
                      <a:endParaRPr kumimoji="0" lang="ar-SA" sz="32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solid"/>
                      <a:miter lim="800000"/>
                      <a:headEnd type="none" w="med" len="med"/>
                      <a:tailEnd type="none" w="med" len="med"/>
                    </a:lnL>
                    <a:lnR>
                      <a:noFill/>
                    </a:lnR>
                    <a:lnT w="12700" cap="flat" cmpd="sng" algn="ctr">
                      <a:solidFill>
                        <a:srgbClr val="000000"/>
                      </a:solidFill>
                      <a:prstDash val="solid"/>
                      <a:round/>
                      <a:headEnd type="none" w="med" len="med"/>
                      <a:tailEnd type="none" w="med" len="med"/>
                    </a:lnT>
                    <a:lnB cap="flat">
                      <a:noFill/>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Pct val="85000"/>
                        <a:buFontTx/>
                        <a:buNone/>
                        <a:tabLst/>
                      </a:pPr>
                      <a:endParaRPr kumimoji="0" lang="en-US" sz="32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a:noFill/>
                    </a:lnL>
                    <a:lnR>
                      <a:noFill/>
                    </a:lnR>
                    <a:lnT>
                      <a:noFill/>
                    </a:lnT>
                    <a:lnB cap="flat">
                      <a:noFill/>
                    </a:lnB>
                    <a:lnTlToBr>
                      <a:noFill/>
                    </a:lnTlToBr>
                    <a:lnBlToTr>
                      <a:noFill/>
                    </a:lnBlToTr>
                    <a:noFill/>
                  </a:tcPr>
                </a:tc>
                <a:tc>
                  <a:txBody>
                    <a:bodyPr/>
                    <a:lstStyle/>
                    <a:p>
                      <a:pPr marL="0" marR="0" lvl="0" indent="0" algn="ctr" defTabSz="914400" rtl="1" eaLnBrk="0" fontAlgn="base" latinLnBrk="0" hangingPunct="0">
                        <a:lnSpc>
                          <a:spcPct val="100000"/>
                        </a:lnSpc>
                        <a:spcBef>
                          <a:spcPct val="0"/>
                        </a:spcBef>
                        <a:spcAft>
                          <a:spcPct val="0"/>
                        </a:spcAft>
                        <a:buClrTx/>
                        <a:buSzPct val="85000"/>
                        <a:buFontTx/>
                        <a:buNone/>
                        <a:tabLst/>
                      </a:pPr>
                      <a:endParaRPr kumimoji="0" lang="ar-SA" sz="32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a:noFill/>
                    </a:lnL>
                    <a:lnR w="12700" cap="flat" cmpd="sng" algn="ctr">
                      <a:solidFill>
                        <a:schemeClr val="tx1"/>
                      </a:solidFill>
                      <a:prstDash val="solid"/>
                      <a:miter lim="800000"/>
                      <a:headEnd type="none" w="med" len="med"/>
                      <a:tailEnd type="none" w="med" len="med"/>
                    </a:lnR>
                    <a:lnT w="12700" cap="flat" cmpd="sng" algn="ctr">
                      <a:solidFill>
                        <a:srgbClr val="000000"/>
                      </a:solidFill>
                      <a:prstDash val="solid"/>
                      <a:round/>
                      <a:headEnd type="none" w="med" len="med"/>
                      <a:tailEnd type="none" w="med" len="med"/>
                    </a:lnT>
                    <a:lnB cap="flat">
                      <a:noFill/>
                    </a:lnB>
                    <a:lnTlToBr>
                      <a:noFill/>
                    </a:lnTlToBr>
                    <a:lnBlToTr>
                      <a:noFill/>
                    </a:lnBlToTr>
                    <a:noFill/>
                  </a:tcPr>
                </a:tc>
                <a:tc>
                  <a:txBody>
                    <a:bodyPr/>
                    <a:lstStyle/>
                    <a:p>
                      <a:pPr marL="0" marR="0" lvl="0" indent="0" algn="ctr" defTabSz="914400" rtl="1" eaLnBrk="0" fontAlgn="base" latinLnBrk="0" hangingPunct="0">
                        <a:lnSpc>
                          <a:spcPct val="100000"/>
                        </a:lnSpc>
                        <a:spcBef>
                          <a:spcPct val="0"/>
                        </a:spcBef>
                        <a:spcAft>
                          <a:spcPct val="0"/>
                        </a:spcAft>
                        <a:buClrTx/>
                        <a:buSzPct val="85000"/>
                        <a:buFontTx/>
                        <a:buNone/>
                        <a:tabLst/>
                      </a:pPr>
                      <a:r>
                        <a:rPr kumimoji="0" lang="en-US" sz="3200" b="1" i="0" u="none" strike="noStrike" cap="none" normalizeH="0" baseline="0" smtClean="0">
                          <a:ln>
                            <a:noFill/>
                          </a:ln>
                          <a:solidFill>
                            <a:schemeClr val="tx1"/>
                          </a:solidFill>
                          <a:effectLst/>
                          <a:latin typeface="Times New Roman" pitchFamily="18" charset="0"/>
                          <a:ea typeface="Times New Roman" pitchFamily="18" charset="0"/>
                          <a:cs typeface="Lotus" pitchFamily="2" charset="-78"/>
                        </a:rPr>
                        <a:t>XXX</a:t>
                      </a:r>
                      <a:endParaRPr kumimoji="0" lang="ar-SA" sz="3200" b="1" i="0" u="none" strike="noStrike" cap="none" normalizeH="0" baseline="0" smtClean="0">
                        <a:ln>
                          <a:noFill/>
                        </a:ln>
                        <a:solidFill>
                          <a:schemeClr val="tx1"/>
                        </a:solidFill>
                        <a:effectLst/>
                        <a:latin typeface="Arial" pitchFamily="34" charset="0"/>
                        <a:ea typeface="Times New Roman" pitchFamily="18" charset="0"/>
                        <a:cs typeface="Lotus" pitchFamily="2" charset="-78"/>
                      </a:endParaRPr>
                    </a:p>
                  </a:txBody>
                  <a:tcPr anchor="ctr" horzOverflow="overflow">
                    <a:lnL w="12700" cap="flat" cmpd="sng" algn="ctr">
                      <a:solidFill>
                        <a:schemeClr val="tx1"/>
                      </a:solidFill>
                      <a:prstDash val="solid"/>
                      <a:miter lim="800000"/>
                      <a:headEnd type="none" w="med" len="med"/>
                      <a:tailEnd type="none" w="med" len="med"/>
                    </a:lnL>
                    <a:lnR cap="flat">
                      <a:noFill/>
                    </a:lnR>
                    <a:lnT w="12700" cap="flat" cmpd="sng" algn="ctr">
                      <a:solidFill>
                        <a:srgbClr val="000000"/>
                      </a:solidFill>
                      <a:prstDash val="solid"/>
                      <a:round/>
                      <a:headEnd type="none" w="med" len="med"/>
                      <a:tailEnd type="none" w="med" len="med"/>
                    </a:lnT>
                    <a:lnB cap="flat">
                      <a:noFill/>
                    </a:lnB>
                    <a:lnTlToBr>
                      <a:noFill/>
                    </a:lnTlToBr>
                    <a:lnBlToTr>
                      <a:noFill/>
                    </a:lnBlToTr>
                    <a:noFill/>
                  </a:tcPr>
                </a:tc>
                <a:extLst>
                  <a:ext uri="{0D108BD9-81ED-4DB2-BD59-A6C34878D82A}">
                    <a16:rowId xmlns:a16="http://schemas.microsoft.com/office/drawing/2014/main" val="10001"/>
                  </a:ext>
                </a:extLst>
              </a:tr>
            </a:tbl>
          </a:graphicData>
        </a:graphic>
      </p:graphicFrame>
      <p:sp>
        <p:nvSpPr>
          <p:cNvPr id="695323" name="Rectangle 27"/>
          <p:cNvSpPr>
            <a:spLocks noChangeArrowheads="1"/>
          </p:cNvSpPr>
          <p:nvPr/>
        </p:nvSpPr>
        <p:spPr bwMode="auto">
          <a:xfrm>
            <a:off x="2843213" y="511175"/>
            <a:ext cx="6051550" cy="641350"/>
          </a:xfrm>
          <a:prstGeom prst="rect">
            <a:avLst/>
          </a:prstGeom>
          <a:noFill/>
          <a:ln w="9525">
            <a:noFill/>
            <a:miter lim="800000"/>
            <a:headEnd/>
            <a:tailEnd/>
          </a:ln>
          <a:effectLst/>
        </p:spPr>
        <p:txBody>
          <a:bodyPr wrap="none">
            <a:spAutoFit/>
          </a:bodyPr>
          <a:lstStyle/>
          <a:p>
            <a:pPr algn="l">
              <a:spcBef>
                <a:spcPct val="50000"/>
              </a:spcBef>
            </a:pPr>
            <a:r>
              <a:rPr lang="fa-IR" sz="3600">
                <a:cs typeface="Zar" pitchFamily="2" charset="-78"/>
              </a:rPr>
              <a:t>چگونگي افتتاح حساب موجودي كالا</a:t>
            </a:r>
          </a:p>
        </p:txBody>
      </p:sp>
      <p:sp>
        <p:nvSpPr>
          <p:cNvPr id="5" name="Footer Placeholder 4"/>
          <p:cNvSpPr>
            <a:spLocks noGrp="1"/>
          </p:cNvSpPr>
          <p:nvPr>
            <p:ph type="ftr" sz="quarter" idx="11"/>
          </p:nvPr>
        </p:nvSpPr>
        <p:spPr/>
        <p:txBody>
          <a:bodyPr/>
          <a:lstStyle/>
          <a:p>
            <a:endParaRPr kumimoji="0" lang="en-US" dirty="0"/>
          </a:p>
        </p:txBody>
      </p:sp>
    </p:spTree>
  </p:cSld>
  <p:clrMapOvr>
    <a:masterClrMapping/>
  </p:clrMapOvr>
  <p:timing>
    <p:tnLst>
      <p:par>
        <p:cTn id="1" dur="indefinite" restart="never" nodeType="tmRoot"/>
      </p:par>
    </p:tnLst>
  </p:timing>
</p:sld>
</file>

<file path=ppt/slides/slide23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96322" name="Text Box 2"/>
          <p:cNvSpPr txBox="1">
            <a:spLocks noChangeArrowheads="1"/>
          </p:cNvSpPr>
          <p:nvPr/>
        </p:nvSpPr>
        <p:spPr bwMode="auto">
          <a:xfrm>
            <a:off x="755650" y="1989138"/>
            <a:ext cx="7704138" cy="3417887"/>
          </a:xfrm>
          <a:prstGeom prst="rect">
            <a:avLst/>
          </a:prstGeom>
          <a:noFill/>
          <a:ln w="9525">
            <a:noFill/>
            <a:miter lim="800000"/>
            <a:headEnd/>
            <a:tailEnd/>
          </a:ln>
          <a:effectLst/>
        </p:spPr>
        <p:txBody>
          <a:bodyPr>
            <a:spAutoFit/>
          </a:bodyPr>
          <a:lstStyle/>
          <a:p>
            <a:pPr>
              <a:spcBef>
                <a:spcPct val="50000"/>
              </a:spcBef>
            </a:pPr>
            <a:r>
              <a:rPr lang="fa-IR" sz="2800">
                <a:cs typeface="Zar" pitchFamily="2" charset="-78"/>
              </a:rPr>
              <a:t>فرض كنيد مانده موجودي كالاي فروشگاه آلفا در اولين سال فعاليت در انتهاي سال مبلغ 230.000 باشد.</a:t>
            </a:r>
          </a:p>
          <a:p>
            <a:pPr>
              <a:spcBef>
                <a:spcPct val="50000"/>
              </a:spcBef>
            </a:pPr>
            <a:r>
              <a:rPr lang="fa-IR" sz="2800">
                <a:cs typeface="Zar" pitchFamily="2" charset="-78"/>
              </a:rPr>
              <a:t> ثبت دفتر روزنامه:</a:t>
            </a:r>
          </a:p>
          <a:p>
            <a:pPr>
              <a:spcBef>
                <a:spcPct val="50000"/>
              </a:spcBef>
            </a:pPr>
            <a:r>
              <a:rPr lang="fa-IR" sz="2800">
                <a:cs typeface="Zar" pitchFamily="2" charset="-78"/>
              </a:rPr>
              <a:t>29/12 موجودي كالا 230.000</a:t>
            </a:r>
          </a:p>
          <a:p>
            <a:pPr>
              <a:spcBef>
                <a:spcPct val="50000"/>
              </a:spcBef>
            </a:pPr>
            <a:r>
              <a:rPr lang="fa-IR" sz="2800">
                <a:cs typeface="Zar" pitchFamily="2" charset="-78"/>
              </a:rPr>
              <a:t>			خلاصه سود و زيان 230.000</a:t>
            </a:r>
          </a:p>
          <a:p>
            <a:pPr>
              <a:spcBef>
                <a:spcPct val="50000"/>
              </a:spcBef>
            </a:pPr>
            <a:r>
              <a:rPr lang="fa-IR" sz="2400">
                <a:cs typeface="Zar" pitchFamily="2" charset="-78"/>
              </a:rPr>
              <a:t>ثبت موجودي كالاي ارزيابي شده در انتهاي سال</a:t>
            </a:r>
            <a:endParaRPr lang="en-US" sz="2400">
              <a:cs typeface="Zar" pitchFamily="2" charset="-78"/>
            </a:endParaRPr>
          </a:p>
        </p:txBody>
      </p:sp>
      <p:sp>
        <p:nvSpPr>
          <p:cNvPr id="696323" name="Rectangle 3"/>
          <p:cNvSpPr>
            <a:spLocks noChangeArrowheads="1"/>
          </p:cNvSpPr>
          <p:nvPr/>
        </p:nvSpPr>
        <p:spPr bwMode="auto">
          <a:xfrm>
            <a:off x="7383463" y="363538"/>
            <a:ext cx="1220787" cy="762000"/>
          </a:xfrm>
          <a:prstGeom prst="rect">
            <a:avLst/>
          </a:prstGeom>
          <a:noFill/>
          <a:ln w="9525">
            <a:noFill/>
            <a:miter lim="800000"/>
            <a:headEnd/>
            <a:tailEnd/>
          </a:ln>
          <a:effectLst/>
        </p:spPr>
        <p:txBody>
          <a:bodyPr wrap="none">
            <a:spAutoFit/>
          </a:bodyPr>
          <a:lstStyle/>
          <a:p>
            <a:pPr algn="l" rtl="0"/>
            <a:r>
              <a:rPr lang="fa-IR" sz="4400">
                <a:cs typeface="Zar" pitchFamily="2" charset="-78"/>
              </a:rPr>
              <a:t>مثال:</a:t>
            </a:r>
            <a:endParaRPr lang="en-US" sz="4400">
              <a:cs typeface="Zar" pitchFamily="2" charset="-78"/>
            </a:endParaRPr>
          </a:p>
        </p:txBody>
      </p:sp>
      <p:sp>
        <p:nvSpPr>
          <p:cNvPr id="4" name="Footer Placeholder 3"/>
          <p:cNvSpPr>
            <a:spLocks noGrp="1"/>
          </p:cNvSpPr>
          <p:nvPr>
            <p:ph type="ftr" sz="quarter" idx="11"/>
          </p:nvPr>
        </p:nvSpPr>
        <p:spPr/>
        <p:txBody>
          <a:bodyPr/>
          <a:lstStyle/>
          <a:p>
            <a:endParaRPr kumimoji="0" lang="en-US" dirty="0"/>
          </a:p>
        </p:txBody>
      </p:sp>
    </p:spTree>
  </p:cSld>
  <p:clrMapOvr>
    <a:masterClrMapping/>
  </p:clrMapOvr>
  <p:timing>
    <p:tnLst>
      <p:par>
        <p:cTn id="1" dur="indefinite" restart="never" nodeType="tmRoot"/>
      </p:par>
    </p:tnLst>
  </p:timing>
</p:sld>
</file>

<file path=ppt/slides/slide23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97346" name="Text Box 2"/>
          <p:cNvSpPr txBox="1">
            <a:spLocks noChangeArrowheads="1"/>
          </p:cNvSpPr>
          <p:nvPr/>
        </p:nvSpPr>
        <p:spPr bwMode="auto">
          <a:xfrm>
            <a:off x="755650" y="1989138"/>
            <a:ext cx="7704138" cy="2441575"/>
          </a:xfrm>
          <a:prstGeom prst="rect">
            <a:avLst/>
          </a:prstGeom>
          <a:noFill/>
          <a:ln w="9525">
            <a:noFill/>
            <a:miter lim="800000"/>
            <a:headEnd/>
            <a:tailEnd/>
          </a:ln>
          <a:effectLst/>
        </p:spPr>
        <p:txBody>
          <a:bodyPr>
            <a:spAutoFit/>
          </a:bodyPr>
          <a:lstStyle/>
          <a:p>
            <a:pPr>
              <a:spcBef>
                <a:spcPct val="50000"/>
              </a:spcBef>
            </a:pPr>
            <a:r>
              <a:rPr lang="fa-IR" sz="2800">
                <a:cs typeface="Zar" pitchFamily="2" charset="-78"/>
              </a:rPr>
              <a:t>در طول سال بعد مانده موجودي كالا به مبلغ 230.000 ريال بدون تغيير باقي مي‌ماند. حال در انتهاي دومين سال فعاليت فرض كنيد ارزيابي مانده موجودي كالاي فروشگاه آلفا مبلغ 643.000 ريال را نشان دهد.</a:t>
            </a:r>
          </a:p>
          <a:p>
            <a:pPr>
              <a:spcBef>
                <a:spcPct val="50000"/>
              </a:spcBef>
            </a:pPr>
            <a:r>
              <a:rPr lang="fa-IR" sz="2800">
                <a:cs typeface="Zar" pitchFamily="2" charset="-78"/>
              </a:rPr>
              <a:t>ثبت اصلاح حساب موجودي كالا به شرح زير است</a:t>
            </a:r>
            <a:endParaRPr lang="en-US" sz="2800">
              <a:cs typeface="Zar" pitchFamily="2" charset="-78"/>
            </a:endParaRPr>
          </a:p>
        </p:txBody>
      </p:sp>
      <p:sp>
        <p:nvSpPr>
          <p:cNvPr id="3" name="Footer Placeholder 2"/>
          <p:cNvSpPr>
            <a:spLocks noGrp="1"/>
          </p:cNvSpPr>
          <p:nvPr>
            <p:ph type="ftr" sz="quarter" idx="11"/>
          </p:nvPr>
        </p:nvSpPr>
        <p:spPr/>
        <p:txBody>
          <a:bodyPr/>
          <a:lstStyle/>
          <a:p>
            <a:endParaRPr kumimoji="0" lang="en-US" dirty="0"/>
          </a:p>
        </p:txBody>
      </p:sp>
    </p:spTree>
  </p:cSld>
  <p:clrMapOvr>
    <a:masterClrMapping/>
  </p:clrMapOvr>
  <p:timing>
    <p:tnLst>
      <p:par>
        <p:cTn id="1" dur="indefinite" restart="never" nodeType="tmRoot"/>
      </p:par>
    </p:tnLst>
  </p:timing>
</p:sld>
</file>

<file path=ppt/slides/slide23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98370" name="Text Box 2"/>
          <p:cNvSpPr txBox="1">
            <a:spLocks noChangeArrowheads="1"/>
          </p:cNvSpPr>
          <p:nvPr/>
        </p:nvSpPr>
        <p:spPr bwMode="auto">
          <a:xfrm>
            <a:off x="900113" y="1557338"/>
            <a:ext cx="7704137" cy="2228850"/>
          </a:xfrm>
          <a:prstGeom prst="rect">
            <a:avLst/>
          </a:prstGeom>
          <a:noFill/>
          <a:ln w="9525">
            <a:noFill/>
            <a:miter lim="800000"/>
            <a:headEnd/>
            <a:tailEnd/>
          </a:ln>
          <a:effectLst/>
        </p:spPr>
        <p:txBody>
          <a:bodyPr>
            <a:spAutoFit/>
          </a:bodyPr>
          <a:lstStyle/>
          <a:p>
            <a:pPr>
              <a:spcBef>
                <a:spcPct val="50000"/>
              </a:spcBef>
            </a:pPr>
            <a:r>
              <a:rPr lang="fa-IR" sz="2800">
                <a:cs typeface="Zar" pitchFamily="2" charset="-78"/>
              </a:rPr>
              <a:t>1- كل موجودي ابتداي دوره به حساب خلاصه سود و زيان منتقل و مانده حساب صفر مي‌شود </a:t>
            </a:r>
          </a:p>
          <a:p>
            <a:pPr>
              <a:spcBef>
                <a:spcPct val="50000"/>
              </a:spcBef>
            </a:pPr>
            <a:r>
              <a:rPr lang="fa-IR" sz="2800">
                <a:cs typeface="Zar" pitchFamily="2" charset="-78"/>
              </a:rPr>
              <a:t>خلاصه سود و زيان 230.000</a:t>
            </a:r>
          </a:p>
          <a:p>
            <a:pPr>
              <a:spcBef>
                <a:spcPct val="50000"/>
              </a:spcBef>
            </a:pPr>
            <a:r>
              <a:rPr lang="fa-IR" sz="2800">
                <a:cs typeface="Zar" pitchFamily="2" charset="-78"/>
              </a:rPr>
              <a:t>			موجودي كالا 230.000</a:t>
            </a:r>
            <a:endParaRPr lang="en-US" sz="2800">
              <a:cs typeface="Zar" pitchFamily="2" charset="-78"/>
            </a:endParaRPr>
          </a:p>
        </p:txBody>
      </p:sp>
      <p:graphicFrame>
        <p:nvGraphicFramePr>
          <p:cNvPr id="698411" name="Group 43"/>
          <p:cNvGraphicFramePr>
            <a:graphicFrameLocks noGrp="1"/>
          </p:cNvGraphicFramePr>
          <p:nvPr/>
        </p:nvGraphicFramePr>
        <p:xfrm>
          <a:off x="1042988" y="3806825"/>
          <a:ext cx="7343775" cy="2592388"/>
        </p:xfrm>
        <a:graphic>
          <a:graphicData uri="http://schemas.openxmlformats.org/drawingml/2006/table">
            <a:tbl>
              <a:tblPr rtl="1"/>
              <a:tblGrid>
                <a:gridCol w="1706563">
                  <a:extLst>
                    <a:ext uri="{9D8B030D-6E8A-4147-A177-3AD203B41FA5}">
                      <a16:colId xmlns:a16="http://schemas.microsoft.com/office/drawing/2014/main" val="20000"/>
                    </a:ext>
                  </a:extLst>
                </a:gridCol>
                <a:gridCol w="1566862">
                  <a:extLst>
                    <a:ext uri="{9D8B030D-6E8A-4147-A177-3AD203B41FA5}">
                      <a16:colId xmlns:a16="http://schemas.microsoft.com/office/drawing/2014/main" val="20001"/>
                    </a:ext>
                  </a:extLst>
                </a:gridCol>
                <a:gridCol w="925513">
                  <a:extLst>
                    <a:ext uri="{9D8B030D-6E8A-4147-A177-3AD203B41FA5}">
                      <a16:colId xmlns:a16="http://schemas.microsoft.com/office/drawing/2014/main" val="20002"/>
                    </a:ext>
                  </a:extLst>
                </a:gridCol>
                <a:gridCol w="1847850">
                  <a:extLst>
                    <a:ext uri="{9D8B030D-6E8A-4147-A177-3AD203B41FA5}">
                      <a16:colId xmlns:a16="http://schemas.microsoft.com/office/drawing/2014/main" val="20003"/>
                    </a:ext>
                  </a:extLst>
                </a:gridCol>
                <a:gridCol w="1296987">
                  <a:extLst>
                    <a:ext uri="{9D8B030D-6E8A-4147-A177-3AD203B41FA5}">
                      <a16:colId xmlns:a16="http://schemas.microsoft.com/office/drawing/2014/main" val="20004"/>
                    </a:ext>
                  </a:extLst>
                </a:gridCol>
              </a:tblGrid>
              <a:tr h="1011238">
                <a:tc gridSpan="2">
                  <a:txBody>
                    <a:bodyPr/>
                    <a:lstStyle/>
                    <a:p>
                      <a:pPr marL="0" marR="0" lvl="0" indent="0" algn="ctr" defTabSz="914400" rtl="1" eaLnBrk="1" fontAlgn="base" latinLnBrk="0" hangingPunct="1">
                        <a:lnSpc>
                          <a:spcPct val="100000"/>
                        </a:lnSpc>
                        <a:spcBef>
                          <a:spcPct val="0"/>
                        </a:spcBef>
                        <a:spcAft>
                          <a:spcPct val="0"/>
                        </a:spcAft>
                        <a:buClrTx/>
                        <a:buSzPct val="85000"/>
                        <a:buFontTx/>
                        <a:buNone/>
                        <a:tabLst/>
                      </a:pPr>
                      <a:r>
                        <a:rPr kumimoji="0" lang="fa-IR" sz="3200" b="1" i="0" u="none" strike="noStrike" cap="none" normalizeH="0" baseline="0" smtClean="0">
                          <a:ln>
                            <a:noFill/>
                          </a:ln>
                          <a:solidFill>
                            <a:schemeClr val="tx1"/>
                          </a:solidFill>
                          <a:effectLst/>
                          <a:latin typeface="Times New Roman" pitchFamily="18" charset="0"/>
                          <a:cs typeface="Lotus" pitchFamily="2" charset="-78"/>
                        </a:rPr>
                        <a:t>موجودي كالا</a:t>
                      </a:r>
                      <a:endParaRPr kumimoji="0" lang="en-US" sz="3200" b="1" i="0" u="none" strike="noStrike" cap="none" normalizeH="0" baseline="0" smtClean="0">
                        <a:ln>
                          <a:noFill/>
                        </a:ln>
                        <a:solidFill>
                          <a:schemeClr val="tx1"/>
                        </a:solidFill>
                        <a:effectLst/>
                        <a:latin typeface="Times New Roman" pitchFamily="18" charset="0"/>
                        <a:cs typeface="Lotus" pitchFamily="2" charset="-78"/>
                      </a:endParaRPr>
                    </a:p>
                  </a:txBody>
                  <a:tcPr anchor="ctr" horzOverflow="overflow">
                    <a:lnL cap="flat">
                      <a:noFill/>
                    </a:lnL>
                    <a:lnR>
                      <a:noFill/>
                    </a:lnR>
                    <a:lnT cap="flat">
                      <a:noFill/>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pPr rtl="1"/>
                      <a:endParaRPr lang="fa-IR"/>
                    </a:p>
                  </a:txBody>
                  <a:tcPr/>
                </a:tc>
                <a:tc>
                  <a:txBody>
                    <a:bodyPr/>
                    <a:lstStyle/>
                    <a:p>
                      <a:pPr marL="0" marR="0" lvl="0" indent="0" algn="r" defTabSz="914400" rtl="1" eaLnBrk="1" fontAlgn="base" latinLnBrk="0" hangingPunct="1">
                        <a:lnSpc>
                          <a:spcPct val="100000"/>
                        </a:lnSpc>
                        <a:spcBef>
                          <a:spcPct val="20000"/>
                        </a:spcBef>
                        <a:spcAft>
                          <a:spcPct val="0"/>
                        </a:spcAft>
                        <a:buClrTx/>
                        <a:buSzPct val="85000"/>
                        <a:buFontTx/>
                        <a:buNone/>
                        <a:tabLst/>
                      </a:pPr>
                      <a:endParaRPr kumimoji="0" lang="en-US" sz="32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a:noFill/>
                    </a:lnL>
                    <a:lnR>
                      <a:noFill/>
                    </a:lnR>
                    <a:lnT cap="flat">
                      <a:noFill/>
                    </a:lnT>
                    <a:lnB>
                      <a:noFill/>
                    </a:lnB>
                    <a:lnTlToBr>
                      <a:noFill/>
                    </a:lnTlToBr>
                    <a:lnBlToTr>
                      <a:noFill/>
                    </a:lnBlToTr>
                    <a:noFill/>
                  </a:tcPr>
                </a:tc>
                <a:tc gridSpan="2">
                  <a:txBody>
                    <a:bodyPr/>
                    <a:lstStyle/>
                    <a:p>
                      <a:pPr marL="0" marR="0" lvl="0" indent="0" algn="ctr" defTabSz="914400" rtl="1" eaLnBrk="1" fontAlgn="base" latinLnBrk="0" hangingPunct="1">
                        <a:lnSpc>
                          <a:spcPct val="100000"/>
                        </a:lnSpc>
                        <a:spcBef>
                          <a:spcPct val="0"/>
                        </a:spcBef>
                        <a:spcAft>
                          <a:spcPct val="0"/>
                        </a:spcAft>
                        <a:buClrTx/>
                        <a:buSzPct val="85000"/>
                        <a:buFontTx/>
                        <a:buNone/>
                        <a:tabLst/>
                      </a:pPr>
                      <a:r>
                        <a:rPr kumimoji="0" lang="fa-IR" sz="3200" b="1" i="0" u="none" strike="noStrike" cap="none" normalizeH="0" baseline="0" smtClean="0">
                          <a:ln>
                            <a:noFill/>
                          </a:ln>
                          <a:solidFill>
                            <a:schemeClr val="tx1"/>
                          </a:solidFill>
                          <a:effectLst/>
                          <a:latin typeface="Times New Roman" pitchFamily="18" charset="0"/>
                          <a:cs typeface="Lotus" pitchFamily="2" charset="-78"/>
                        </a:rPr>
                        <a:t>خلاصه سودو زيان</a:t>
                      </a:r>
                      <a:endParaRPr kumimoji="0" lang="en-US" sz="3200" b="1" i="0" u="none" strike="noStrike" cap="none" normalizeH="0" baseline="0" smtClean="0">
                        <a:ln>
                          <a:noFill/>
                        </a:ln>
                        <a:solidFill>
                          <a:schemeClr val="tx1"/>
                        </a:solidFill>
                        <a:effectLst/>
                        <a:latin typeface="Times New Roman" pitchFamily="18" charset="0"/>
                        <a:cs typeface="Lotus" pitchFamily="2" charset="-78"/>
                      </a:endParaRPr>
                    </a:p>
                  </a:txBody>
                  <a:tcPr anchor="ctr" horzOverflow="overflow">
                    <a:lnL>
                      <a:noFill/>
                    </a:lnL>
                    <a:lnR cap="flat">
                      <a:noFill/>
                    </a:lnR>
                    <a:lnT cap="flat">
                      <a:noFill/>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pPr rtl="1"/>
                      <a:endParaRPr lang="fa-IR"/>
                    </a:p>
                  </a:txBody>
                  <a:tcPr/>
                </a:tc>
                <a:extLst>
                  <a:ext uri="{0D108BD9-81ED-4DB2-BD59-A6C34878D82A}">
                    <a16:rowId xmlns:a16="http://schemas.microsoft.com/office/drawing/2014/main" val="10000"/>
                  </a:ext>
                </a:extLst>
              </a:tr>
              <a:tr h="1581150">
                <a:tc>
                  <a:txBody>
                    <a:bodyPr/>
                    <a:lstStyle/>
                    <a:p>
                      <a:pPr marL="0" marR="0" lvl="0" indent="0" algn="ctr" defTabSz="914400" rtl="1" eaLnBrk="0" fontAlgn="base" latinLnBrk="0" hangingPunct="0">
                        <a:lnSpc>
                          <a:spcPct val="100000"/>
                        </a:lnSpc>
                        <a:spcBef>
                          <a:spcPct val="0"/>
                        </a:spcBef>
                        <a:spcAft>
                          <a:spcPct val="0"/>
                        </a:spcAft>
                        <a:buClrTx/>
                        <a:buSzPct val="85000"/>
                        <a:buFontTx/>
                        <a:buNone/>
                        <a:tabLst/>
                      </a:pPr>
                      <a:r>
                        <a:rPr kumimoji="0" lang="fa-IR" sz="2000" b="1" i="0" u="none" strike="noStrike" cap="none" normalizeH="0" baseline="0" smtClean="0">
                          <a:ln>
                            <a:noFill/>
                          </a:ln>
                          <a:solidFill>
                            <a:schemeClr val="tx1"/>
                          </a:solidFill>
                          <a:effectLst/>
                          <a:latin typeface="Times New Roman" pitchFamily="18" charset="0"/>
                          <a:ea typeface="Times New Roman" pitchFamily="18" charset="0"/>
                          <a:cs typeface="Lotus" pitchFamily="2" charset="-78"/>
                        </a:rPr>
                        <a:t>(1/1)</a:t>
                      </a:r>
                      <a:r>
                        <a:rPr kumimoji="0" lang="fa-IR" sz="2800" b="1" i="0" u="none" strike="noStrike" cap="none" normalizeH="0" baseline="0" smtClean="0">
                          <a:ln>
                            <a:noFill/>
                          </a:ln>
                          <a:solidFill>
                            <a:schemeClr val="tx1"/>
                          </a:solidFill>
                          <a:effectLst/>
                          <a:latin typeface="Times New Roman" pitchFamily="18" charset="0"/>
                          <a:ea typeface="Times New Roman" pitchFamily="18" charset="0"/>
                          <a:cs typeface="Lotus" pitchFamily="2" charset="-78"/>
                        </a:rPr>
                        <a:t>230.000</a:t>
                      </a:r>
                      <a:endParaRPr kumimoji="0" lang="ar-SA" sz="2800" b="1" i="0" u="none" strike="noStrike" cap="none" normalizeH="0" baseline="0" smtClean="0">
                        <a:ln>
                          <a:noFill/>
                        </a:ln>
                        <a:solidFill>
                          <a:schemeClr val="tx1"/>
                        </a:solidFill>
                        <a:effectLst/>
                        <a:latin typeface="Arial" pitchFamily="34" charset="0"/>
                        <a:ea typeface="Times New Roman" pitchFamily="18" charset="0"/>
                        <a:cs typeface="Lotus" pitchFamily="2" charset="-78"/>
                      </a:endParaRPr>
                    </a:p>
                  </a:txBody>
                  <a:tcPr anchor="ctr" horzOverflow="overflow">
                    <a:lnL cap="flat">
                      <a:noFill/>
                    </a:lnL>
                    <a:lnR w="12700" cap="flat" cmpd="sng" algn="ctr">
                      <a:solidFill>
                        <a:schemeClr val="tx1"/>
                      </a:solidFill>
                      <a:prstDash val="solid"/>
                      <a:miter lim="800000"/>
                      <a:headEnd type="none" w="med" len="med"/>
                      <a:tailEnd type="none" w="med" len="med"/>
                    </a:lnR>
                    <a:lnT w="12700" cap="flat" cmpd="sng" algn="ctr">
                      <a:solidFill>
                        <a:srgbClr val="000000"/>
                      </a:solidFill>
                      <a:prstDash val="solid"/>
                      <a:round/>
                      <a:headEnd type="none" w="med" len="med"/>
                      <a:tailEnd type="none" w="med" len="med"/>
                    </a:lnT>
                    <a:lnB cap="flat">
                      <a:noFill/>
                    </a:lnB>
                    <a:lnTlToBr>
                      <a:noFill/>
                    </a:lnTlToBr>
                    <a:lnBlToTr>
                      <a:noFill/>
                    </a:lnBlToTr>
                    <a:noFill/>
                  </a:tcPr>
                </a:tc>
                <a:tc>
                  <a:txBody>
                    <a:bodyPr/>
                    <a:lstStyle/>
                    <a:p>
                      <a:pPr marL="0" marR="0" lvl="0" indent="0" algn="ctr" defTabSz="914400" rtl="1" eaLnBrk="1" fontAlgn="base" latinLnBrk="0" hangingPunct="1">
                        <a:lnSpc>
                          <a:spcPct val="100000"/>
                        </a:lnSpc>
                        <a:spcBef>
                          <a:spcPct val="0"/>
                        </a:spcBef>
                        <a:spcAft>
                          <a:spcPct val="0"/>
                        </a:spcAft>
                        <a:buClrTx/>
                        <a:buSzPct val="85000"/>
                        <a:buFontTx/>
                        <a:buNone/>
                        <a:tabLst/>
                      </a:pPr>
                      <a:endParaRPr kumimoji="0" lang="fa-IR" sz="3200" b="1" i="0" u="none" strike="noStrike" cap="none" normalizeH="0" baseline="0" smtClean="0">
                        <a:ln>
                          <a:noFill/>
                        </a:ln>
                        <a:solidFill>
                          <a:schemeClr val="tx1"/>
                        </a:solidFill>
                        <a:effectLst/>
                        <a:latin typeface="Times New Roman" pitchFamily="18" charset="0"/>
                        <a:ea typeface="Times New Roman" pitchFamily="18" charset="0"/>
                        <a:cs typeface="Lotus" pitchFamily="2" charset="-78"/>
                      </a:endParaRPr>
                    </a:p>
                    <a:p>
                      <a:pPr marL="0" marR="0" lvl="0" indent="0" algn="ctr" defTabSz="914400" rtl="1" eaLnBrk="1" fontAlgn="base" latinLnBrk="0" hangingPunct="1">
                        <a:lnSpc>
                          <a:spcPct val="100000"/>
                        </a:lnSpc>
                        <a:spcBef>
                          <a:spcPct val="0"/>
                        </a:spcBef>
                        <a:spcAft>
                          <a:spcPct val="0"/>
                        </a:spcAft>
                        <a:buClrTx/>
                        <a:buSzPct val="85000"/>
                        <a:buFontTx/>
                        <a:buNone/>
                        <a:tabLst/>
                      </a:pPr>
                      <a:r>
                        <a:rPr kumimoji="0" lang="fa-IR" sz="1800" b="1" i="0" u="none" strike="noStrike" cap="none" normalizeH="0" baseline="0" smtClean="0">
                          <a:ln>
                            <a:noFill/>
                          </a:ln>
                          <a:solidFill>
                            <a:schemeClr val="tx1"/>
                          </a:solidFill>
                          <a:effectLst/>
                          <a:latin typeface="Times New Roman" pitchFamily="18" charset="0"/>
                          <a:ea typeface="Times New Roman" pitchFamily="18" charset="0"/>
                          <a:cs typeface="Lotus" pitchFamily="2" charset="-78"/>
                        </a:rPr>
                        <a:t>(29/12)</a:t>
                      </a:r>
                      <a:r>
                        <a:rPr kumimoji="0" lang="fa-IR" sz="2000" b="1" i="0" u="none" strike="noStrike" cap="none" normalizeH="0" baseline="0" smtClean="0">
                          <a:ln>
                            <a:noFill/>
                          </a:ln>
                          <a:solidFill>
                            <a:schemeClr val="tx1"/>
                          </a:solidFill>
                          <a:effectLst/>
                          <a:latin typeface="Times New Roman" pitchFamily="18" charset="0"/>
                          <a:ea typeface="Times New Roman" pitchFamily="18" charset="0"/>
                          <a:cs typeface="Lotus" pitchFamily="2" charset="-78"/>
                        </a:rPr>
                        <a:t>230.000</a:t>
                      </a:r>
                    </a:p>
                    <a:p>
                      <a:pPr marL="0" marR="0" lvl="0" indent="0" algn="ctr" defTabSz="914400" rtl="1" eaLnBrk="1" fontAlgn="base" latinLnBrk="0" hangingPunct="1">
                        <a:lnSpc>
                          <a:spcPct val="100000"/>
                        </a:lnSpc>
                        <a:spcBef>
                          <a:spcPct val="0"/>
                        </a:spcBef>
                        <a:spcAft>
                          <a:spcPct val="0"/>
                        </a:spcAft>
                        <a:buClrTx/>
                        <a:buSzPct val="85000"/>
                        <a:buFontTx/>
                        <a:buNone/>
                        <a:tabLst/>
                      </a:pPr>
                      <a:endParaRPr kumimoji="0" lang="en-US" sz="3200" b="1" i="0" u="none" strike="noStrike" cap="none" normalizeH="0" baseline="0" smtClean="0">
                        <a:ln>
                          <a:noFill/>
                        </a:ln>
                        <a:solidFill>
                          <a:schemeClr val="tx1"/>
                        </a:solidFill>
                        <a:effectLst/>
                        <a:latin typeface="Times New Roman" pitchFamily="18" charset="0"/>
                        <a:ea typeface="Times New Roman" pitchFamily="18" charset="0"/>
                        <a:cs typeface="Lotus" pitchFamily="2" charset="-78"/>
                      </a:endParaRPr>
                    </a:p>
                  </a:txBody>
                  <a:tcPr anchor="ctr" horzOverflow="overflow">
                    <a:lnL w="12700" cap="flat" cmpd="sng" algn="ctr">
                      <a:solidFill>
                        <a:schemeClr val="tx1"/>
                      </a:solidFill>
                      <a:prstDash val="solid"/>
                      <a:miter lim="800000"/>
                      <a:headEnd type="none" w="med" len="med"/>
                      <a:tailEnd type="none" w="med" len="med"/>
                    </a:lnL>
                    <a:lnR>
                      <a:noFill/>
                    </a:lnR>
                    <a:lnT w="12700" cap="flat" cmpd="sng" algn="ctr">
                      <a:solidFill>
                        <a:srgbClr val="000000"/>
                      </a:solidFill>
                      <a:prstDash val="solid"/>
                      <a:round/>
                      <a:headEnd type="none" w="med" len="med"/>
                      <a:tailEnd type="none" w="med" len="med"/>
                    </a:lnT>
                    <a:lnB cap="flat">
                      <a:noFill/>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Pct val="85000"/>
                        <a:buFontTx/>
                        <a:buNone/>
                        <a:tabLst/>
                      </a:pPr>
                      <a:endParaRPr kumimoji="0" lang="en-US" sz="32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a:noFill/>
                    </a:lnL>
                    <a:lnR>
                      <a:noFill/>
                    </a:lnR>
                    <a:lnT>
                      <a:noFill/>
                    </a:lnT>
                    <a:lnB cap="flat">
                      <a:noFill/>
                    </a:lnB>
                    <a:lnTlToBr>
                      <a:noFill/>
                    </a:lnTlToBr>
                    <a:lnBlToTr>
                      <a:noFill/>
                    </a:lnBlToTr>
                    <a:noFill/>
                  </a:tcPr>
                </a:tc>
                <a:tc>
                  <a:txBody>
                    <a:bodyPr/>
                    <a:lstStyle/>
                    <a:p>
                      <a:pPr marL="0" marR="0" lvl="0" indent="0" algn="ctr" defTabSz="914400" rtl="1" eaLnBrk="0" fontAlgn="base" latinLnBrk="0" hangingPunct="0">
                        <a:lnSpc>
                          <a:spcPct val="100000"/>
                        </a:lnSpc>
                        <a:spcBef>
                          <a:spcPct val="0"/>
                        </a:spcBef>
                        <a:spcAft>
                          <a:spcPct val="0"/>
                        </a:spcAft>
                        <a:buClrTx/>
                        <a:buSzPct val="85000"/>
                        <a:buFontTx/>
                        <a:buNone/>
                        <a:tabLst/>
                      </a:pPr>
                      <a:r>
                        <a:rPr kumimoji="0" lang="fa-IR" sz="2400" b="1" i="0" u="none" strike="noStrike" cap="none" normalizeH="0" baseline="0" smtClean="0">
                          <a:ln>
                            <a:noFill/>
                          </a:ln>
                          <a:solidFill>
                            <a:schemeClr val="tx1"/>
                          </a:solidFill>
                          <a:effectLst/>
                          <a:latin typeface="Times New Roman" pitchFamily="18" charset="0"/>
                          <a:ea typeface="Times New Roman" pitchFamily="18" charset="0"/>
                          <a:cs typeface="Lotus" pitchFamily="2" charset="-78"/>
                        </a:rPr>
                        <a:t>(29/12)</a:t>
                      </a:r>
                      <a:r>
                        <a:rPr kumimoji="0" lang="fa-IR" sz="2000" b="1" i="0" u="none" strike="noStrike" cap="none" normalizeH="0" baseline="0" smtClean="0">
                          <a:ln>
                            <a:noFill/>
                          </a:ln>
                          <a:solidFill>
                            <a:schemeClr val="tx1"/>
                          </a:solidFill>
                          <a:effectLst/>
                          <a:latin typeface="Times New Roman" pitchFamily="18" charset="0"/>
                          <a:ea typeface="Times New Roman" pitchFamily="18" charset="0"/>
                          <a:cs typeface="Lotus" pitchFamily="2" charset="-78"/>
                        </a:rPr>
                        <a:t>230.000</a:t>
                      </a:r>
                      <a:endParaRPr kumimoji="0" lang="ar-SA" sz="2000" b="1" i="0" u="none" strike="noStrike" cap="none" normalizeH="0" baseline="0" smtClean="0">
                        <a:ln>
                          <a:noFill/>
                        </a:ln>
                        <a:solidFill>
                          <a:schemeClr val="tx1"/>
                        </a:solidFill>
                        <a:effectLst/>
                        <a:latin typeface="Arial" pitchFamily="34" charset="0"/>
                        <a:ea typeface="Times New Roman" pitchFamily="18" charset="0"/>
                        <a:cs typeface="Lotus" pitchFamily="2" charset="-78"/>
                      </a:endParaRPr>
                    </a:p>
                  </a:txBody>
                  <a:tcPr anchor="ctr" horzOverflow="overflow">
                    <a:lnL>
                      <a:noFill/>
                    </a:lnL>
                    <a:lnR w="12700" cap="flat" cmpd="sng" algn="ctr">
                      <a:solidFill>
                        <a:schemeClr val="tx1"/>
                      </a:solidFill>
                      <a:prstDash val="solid"/>
                      <a:miter lim="800000"/>
                      <a:headEnd type="none" w="med" len="med"/>
                      <a:tailEnd type="none" w="med" len="med"/>
                    </a:lnR>
                    <a:lnT w="12700" cap="flat" cmpd="sng" algn="ctr">
                      <a:solidFill>
                        <a:srgbClr val="000000"/>
                      </a:solidFill>
                      <a:prstDash val="solid"/>
                      <a:round/>
                      <a:headEnd type="none" w="med" len="med"/>
                      <a:tailEnd type="none" w="med" len="med"/>
                    </a:lnT>
                    <a:lnB cap="flat">
                      <a:noFill/>
                    </a:lnB>
                    <a:lnTlToBr>
                      <a:noFill/>
                    </a:lnTlToBr>
                    <a:lnBlToTr>
                      <a:noFill/>
                    </a:lnBlToTr>
                    <a:noFill/>
                  </a:tcPr>
                </a:tc>
                <a:tc>
                  <a:txBody>
                    <a:bodyPr/>
                    <a:lstStyle/>
                    <a:p>
                      <a:pPr marL="0" marR="0" lvl="0" indent="0" algn="ctr" defTabSz="914400" rtl="1" eaLnBrk="0" fontAlgn="base" latinLnBrk="0" hangingPunct="0">
                        <a:lnSpc>
                          <a:spcPct val="100000"/>
                        </a:lnSpc>
                        <a:spcBef>
                          <a:spcPct val="0"/>
                        </a:spcBef>
                        <a:spcAft>
                          <a:spcPct val="0"/>
                        </a:spcAft>
                        <a:buClrTx/>
                        <a:buSzPct val="85000"/>
                        <a:buFontTx/>
                        <a:buNone/>
                        <a:tabLst/>
                      </a:pPr>
                      <a:endParaRPr kumimoji="0" lang="ar-SA" sz="32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solid"/>
                      <a:miter lim="800000"/>
                      <a:headEnd type="none" w="med" len="med"/>
                      <a:tailEnd type="none" w="med" len="med"/>
                    </a:lnL>
                    <a:lnR cap="flat">
                      <a:noFill/>
                    </a:lnR>
                    <a:lnT w="12700" cap="flat" cmpd="sng" algn="ctr">
                      <a:solidFill>
                        <a:srgbClr val="000000"/>
                      </a:solidFill>
                      <a:prstDash val="solid"/>
                      <a:round/>
                      <a:headEnd type="none" w="med" len="med"/>
                      <a:tailEnd type="none" w="med" len="med"/>
                    </a:lnT>
                    <a:lnB cap="flat">
                      <a:noFill/>
                    </a:lnB>
                    <a:lnTlToBr>
                      <a:noFill/>
                    </a:lnTlToBr>
                    <a:lnBlToTr>
                      <a:noFill/>
                    </a:lnBlToTr>
                    <a:noFill/>
                  </a:tcPr>
                </a:tc>
                <a:extLst>
                  <a:ext uri="{0D108BD9-81ED-4DB2-BD59-A6C34878D82A}">
                    <a16:rowId xmlns:a16="http://schemas.microsoft.com/office/drawing/2014/main" val="10001"/>
                  </a:ext>
                </a:extLst>
              </a:tr>
            </a:tbl>
          </a:graphicData>
        </a:graphic>
      </p:graphicFrame>
      <p:sp>
        <p:nvSpPr>
          <p:cNvPr id="4" name="Footer Placeholder 3"/>
          <p:cNvSpPr>
            <a:spLocks noGrp="1"/>
          </p:cNvSpPr>
          <p:nvPr>
            <p:ph type="ftr" sz="quarter" idx="11"/>
          </p:nvPr>
        </p:nvSpPr>
        <p:spPr/>
        <p:txBody>
          <a:bodyPr/>
          <a:lstStyle/>
          <a:p>
            <a:endParaRPr kumimoji="0" lang="en-US" dirty="0"/>
          </a:p>
        </p:txBody>
      </p:sp>
    </p:spTree>
  </p:cSld>
  <p:clrMapOvr>
    <a:masterClrMapping/>
  </p:clrMapOvr>
  <p:timing>
    <p:tnLst>
      <p:par>
        <p:cTn id="1" dur="indefinite" restart="never" nodeType="tmRoot"/>
      </p:par>
    </p:tnLst>
  </p:timing>
</p:sld>
</file>

<file path=ppt/slides/slide23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99394" name="Text Box 2"/>
          <p:cNvSpPr txBox="1">
            <a:spLocks noChangeArrowheads="1"/>
          </p:cNvSpPr>
          <p:nvPr/>
        </p:nvSpPr>
        <p:spPr bwMode="auto">
          <a:xfrm>
            <a:off x="395288" y="1989138"/>
            <a:ext cx="8064500" cy="3441700"/>
          </a:xfrm>
          <a:prstGeom prst="rect">
            <a:avLst/>
          </a:prstGeom>
          <a:noFill/>
          <a:ln w="9525">
            <a:noFill/>
            <a:miter lim="800000"/>
            <a:headEnd/>
            <a:tailEnd/>
          </a:ln>
          <a:effectLst/>
        </p:spPr>
        <p:txBody>
          <a:bodyPr>
            <a:spAutoFit/>
          </a:bodyPr>
          <a:lstStyle/>
          <a:p>
            <a:pPr>
              <a:spcBef>
                <a:spcPct val="50000"/>
              </a:spcBef>
            </a:pPr>
            <a:r>
              <a:rPr lang="fa-IR" sz="4400">
                <a:cs typeface="Zar" pitchFamily="2" charset="-78"/>
              </a:rPr>
              <a:t>2- ارزيابي جديد را در بدهكار حساب موجودي كالا ثبت مي‌نماييم</a:t>
            </a:r>
          </a:p>
          <a:p>
            <a:pPr>
              <a:spcBef>
                <a:spcPct val="50000"/>
              </a:spcBef>
            </a:pPr>
            <a:r>
              <a:rPr lang="fa-IR" sz="4400">
                <a:cs typeface="Zar" pitchFamily="2" charset="-78"/>
              </a:rPr>
              <a:t>29/12موجودي كالا 643.000</a:t>
            </a:r>
          </a:p>
          <a:p>
            <a:pPr>
              <a:spcBef>
                <a:spcPct val="50000"/>
              </a:spcBef>
            </a:pPr>
            <a:r>
              <a:rPr lang="fa-IR" sz="4400">
                <a:cs typeface="Zar" pitchFamily="2" charset="-78"/>
              </a:rPr>
              <a:t>		  خلاصه سودو زيان 643.000</a:t>
            </a:r>
            <a:endParaRPr lang="en-US" sz="4400">
              <a:cs typeface="Zar" pitchFamily="2" charset="-78"/>
            </a:endParaRPr>
          </a:p>
        </p:txBody>
      </p:sp>
      <p:sp>
        <p:nvSpPr>
          <p:cNvPr id="3" name="Footer Placeholder 2"/>
          <p:cNvSpPr>
            <a:spLocks noGrp="1"/>
          </p:cNvSpPr>
          <p:nvPr>
            <p:ph type="ftr" sz="quarter" idx="11"/>
          </p:nvPr>
        </p:nvSpPr>
        <p:spPr/>
        <p:txBody>
          <a:bodyPr/>
          <a:lstStyle/>
          <a:p>
            <a:endParaRPr kumimoji="0" lang="en-US" dirty="0"/>
          </a:p>
        </p:txBody>
      </p:sp>
    </p:spTree>
  </p:cSld>
  <p:clrMapOvr>
    <a:masterClrMapping/>
  </p:clrMapOvr>
  <p:timing>
    <p:tnLst>
      <p:par>
        <p:cTn id="1" dur="indefinite" restart="never" nodeType="tmRoot"/>
      </p:par>
    </p:tnLst>
  </p:timing>
</p:sld>
</file>

<file path=ppt/slides/slide23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700419" name="Group 3"/>
          <p:cNvGraphicFramePr>
            <a:graphicFrameLocks noGrp="1"/>
          </p:cNvGraphicFramePr>
          <p:nvPr/>
        </p:nvGraphicFramePr>
        <p:xfrm>
          <a:off x="1331913" y="1916113"/>
          <a:ext cx="6769100" cy="3313113"/>
        </p:xfrm>
        <a:graphic>
          <a:graphicData uri="http://schemas.openxmlformats.org/drawingml/2006/table">
            <a:tbl>
              <a:tblPr rtl="1"/>
              <a:tblGrid>
                <a:gridCol w="1573213">
                  <a:extLst>
                    <a:ext uri="{9D8B030D-6E8A-4147-A177-3AD203B41FA5}">
                      <a16:colId xmlns:a16="http://schemas.microsoft.com/office/drawing/2014/main" val="20000"/>
                    </a:ext>
                  </a:extLst>
                </a:gridCol>
                <a:gridCol w="1444625">
                  <a:extLst>
                    <a:ext uri="{9D8B030D-6E8A-4147-A177-3AD203B41FA5}">
                      <a16:colId xmlns:a16="http://schemas.microsoft.com/office/drawing/2014/main" val="20001"/>
                    </a:ext>
                  </a:extLst>
                </a:gridCol>
                <a:gridCol w="852487">
                  <a:extLst>
                    <a:ext uri="{9D8B030D-6E8A-4147-A177-3AD203B41FA5}">
                      <a16:colId xmlns:a16="http://schemas.microsoft.com/office/drawing/2014/main" val="20002"/>
                    </a:ext>
                  </a:extLst>
                </a:gridCol>
                <a:gridCol w="1430338">
                  <a:extLst>
                    <a:ext uri="{9D8B030D-6E8A-4147-A177-3AD203B41FA5}">
                      <a16:colId xmlns:a16="http://schemas.microsoft.com/office/drawing/2014/main" val="20003"/>
                    </a:ext>
                  </a:extLst>
                </a:gridCol>
                <a:gridCol w="1468437">
                  <a:extLst>
                    <a:ext uri="{9D8B030D-6E8A-4147-A177-3AD203B41FA5}">
                      <a16:colId xmlns:a16="http://schemas.microsoft.com/office/drawing/2014/main" val="20004"/>
                    </a:ext>
                  </a:extLst>
                </a:gridCol>
              </a:tblGrid>
              <a:tr h="1293813">
                <a:tc gridSpan="2">
                  <a:txBody>
                    <a:bodyPr/>
                    <a:lstStyle/>
                    <a:p>
                      <a:pPr marL="0" marR="0" lvl="0" indent="0" algn="ctr" defTabSz="914400" rtl="1" eaLnBrk="1" fontAlgn="base" latinLnBrk="0" hangingPunct="1">
                        <a:lnSpc>
                          <a:spcPct val="100000"/>
                        </a:lnSpc>
                        <a:spcBef>
                          <a:spcPct val="0"/>
                        </a:spcBef>
                        <a:spcAft>
                          <a:spcPct val="0"/>
                        </a:spcAft>
                        <a:buClrTx/>
                        <a:buSzPct val="85000"/>
                        <a:buFontTx/>
                        <a:buNone/>
                        <a:tabLst/>
                      </a:pPr>
                      <a:r>
                        <a:rPr kumimoji="0" lang="fa-IR" sz="3200" b="1" i="0" u="none" strike="noStrike" cap="none" normalizeH="0" baseline="0" smtClean="0">
                          <a:ln>
                            <a:noFill/>
                          </a:ln>
                          <a:solidFill>
                            <a:schemeClr val="tx1"/>
                          </a:solidFill>
                          <a:effectLst/>
                          <a:latin typeface="Times New Roman" pitchFamily="18" charset="0"/>
                          <a:cs typeface="Lotus" pitchFamily="2" charset="-78"/>
                        </a:rPr>
                        <a:t>موجودي كالا</a:t>
                      </a:r>
                      <a:endParaRPr kumimoji="0" lang="en-US" sz="3200" b="1" i="0" u="none" strike="noStrike" cap="none" normalizeH="0" baseline="0" smtClean="0">
                        <a:ln>
                          <a:noFill/>
                        </a:ln>
                        <a:solidFill>
                          <a:schemeClr val="tx1"/>
                        </a:solidFill>
                        <a:effectLst/>
                        <a:latin typeface="Times New Roman" pitchFamily="18" charset="0"/>
                        <a:cs typeface="Lotus" pitchFamily="2" charset="-78"/>
                      </a:endParaRPr>
                    </a:p>
                  </a:txBody>
                  <a:tcPr anchor="ctr" horzOverflow="overflow">
                    <a:lnL cap="flat">
                      <a:noFill/>
                    </a:lnL>
                    <a:lnR>
                      <a:noFill/>
                    </a:lnR>
                    <a:lnT cap="flat">
                      <a:noFill/>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pPr rtl="1"/>
                      <a:endParaRPr lang="fa-IR"/>
                    </a:p>
                  </a:txBody>
                  <a:tcPr/>
                </a:tc>
                <a:tc>
                  <a:txBody>
                    <a:bodyPr/>
                    <a:lstStyle/>
                    <a:p>
                      <a:pPr marL="0" marR="0" lvl="0" indent="0" algn="r" defTabSz="914400" rtl="1" eaLnBrk="1" fontAlgn="base" latinLnBrk="0" hangingPunct="1">
                        <a:lnSpc>
                          <a:spcPct val="100000"/>
                        </a:lnSpc>
                        <a:spcBef>
                          <a:spcPct val="20000"/>
                        </a:spcBef>
                        <a:spcAft>
                          <a:spcPct val="0"/>
                        </a:spcAft>
                        <a:buClrTx/>
                        <a:buSzPct val="85000"/>
                        <a:buFontTx/>
                        <a:buNone/>
                        <a:tabLst/>
                      </a:pPr>
                      <a:endParaRPr kumimoji="0" lang="en-US" sz="32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a:noFill/>
                    </a:lnL>
                    <a:lnR>
                      <a:noFill/>
                    </a:lnR>
                    <a:lnT cap="flat">
                      <a:noFill/>
                    </a:lnT>
                    <a:lnB>
                      <a:noFill/>
                    </a:lnB>
                    <a:lnTlToBr>
                      <a:noFill/>
                    </a:lnTlToBr>
                    <a:lnBlToTr>
                      <a:noFill/>
                    </a:lnBlToTr>
                    <a:noFill/>
                  </a:tcPr>
                </a:tc>
                <a:tc gridSpan="2">
                  <a:txBody>
                    <a:bodyPr/>
                    <a:lstStyle/>
                    <a:p>
                      <a:pPr marL="0" marR="0" lvl="0" indent="0" algn="ctr" defTabSz="914400" rtl="1" eaLnBrk="1" fontAlgn="base" latinLnBrk="0" hangingPunct="1">
                        <a:lnSpc>
                          <a:spcPct val="100000"/>
                        </a:lnSpc>
                        <a:spcBef>
                          <a:spcPct val="0"/>
                        </a:spcBef>
                        <a:spcAft>
                          <a:spcPct val="0"/>
                        </a:spcAft>
                        <a:buClrTx/>
                        <a:buSzPct val="85000"/>
                        <a:buFontTx/>
                        <a:buNone/>
                        <a:tabLst/>
                      </a:pPr>
                      <a:r>
                        <a:rPr kumimoji="0" lang="fa-IR" sz="3200" b="1" i="0" u="none" strike="noStrike" cap="none" normalizeH="0" baseline="0" smtClean="0">
                          <a:ln>
                            <a:noFill/>
                          </a:ln>
                          <a:solidFill>
                            <a:schemeClr val="tx1"/>
                          </a:solidFill>
                          <a:effectLst/>
                          <a:latin typeface="Times New Roman" pitchFamily="18" charset="0"/>
                          <a:cs typeface="Lotus" pitchFamily="2" charset="-78"/>
                        </a:rPr>
                        <a:t>خلاصه سود و زيان</a:t>
                      </a:r>
                      <a:endParaRPr kumimoji="0" lang="en-US" sz="3200" b="1" i="0" u="none" strike="noStrike" cap="none" normalizeH="0" baseline="0" smtClean="0">
                        <a:ln>
                          <a:noFill/>
                        </a:ln>
                        <a:solidFill>
                          <a:schemeClr val="tx1"/>
                        </a:solidFill>
                        <a:effectLst/>
                        <a:latin typeface="Times New Roman" pitchFamily="18" charset="0"/>
                        <a:cs typeface="Lotus" pitchFamily="2" charset="-78"/>
                      </a:endParaRPr>
                    </a:p>
                  </a:txBody>
                  <a:tcPr anchor="ctr" horzOverflow="overflow">
                    <a:lnL>
                      <a:noFill/>
                    </a:lnL>
                    <a:lnR cap="flat">
                      <a:noFill/>
                    </a:lnR>
                    <a:lnT cap="flat">
                      <a:noFill/>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pPr rtl="1"/>
                      <a:endParaRPr lang="fa-IR"/>
                    </a:p>
                  </a:txBody>
                  <a:tcPr/>
                </a:tc>
                <a:extLst>
                  <a:ext uri="{0D108BD9-81ED-4DB2-BD59-A6C34878D82A}">
                    <a16:rowId xmlns:a16="http://schemas.microsoft.com/office/drawing/2014/main" val="10000"/>
                  </a:ext>
                </a:extLst>
              </a:tr>
              <a:tr h="2019300">
                <a:tc>
                  <a:txBody>
                    <a:bodyPr/>
                    <a:lstStyle/>
                    <a:p>
                      <a:pPr marL="0" marR="0" lvl="0" indent="0" algn="ctr" defTabSz="914400" rtl="1" eaLnBrk="1" fontAlgn="base" latinLnBrk="0" hangingPunct="1">
                        <a:lnSpc>
                          <a:spcPct val="100000"/>
                        </a:lnSpc>
                        <a:spcBef>
                          <a:spcPct val="0"/>
                        </a:spcBef>
                        <a:spcAft>
                          <a:spcPct val="0"/>
                        </a:spcAft>
                        <a:buClrTx/>
                        <a:buSzPct val="85000"/>
                        <a:buFontTx/>
                        <a:buNone/>
                        <a:tabLst/>
                      </a:pPr>
                      <a:r>
                        <a:rPr kumimoji="0" lang="fa-IR" sz="3200" b="1" i="0" u="none" strike="noStrike" cap="none" normalizeH="0" baseline="0" smtClean="0">
                          <a:ln>
                            <a:noFill/>
                          </a:ln>
                          <a:solidFill>
                            <a:schemeClr val="tx1"/>
                          </a:solidFill>
                          <a:effectLst/>
                          <a:latin typeface="Times New Roman" pitchFamily="18" charset="0"/>
                          <a:ea typeface="Times New Roman" pitchFamily="18" charset="0"/>
                          <a:cs typeface="Lotus" pitchFamily="2" charset="-78"/>
                        </a:rPr>
                        <a:t>230.000</a:t>
                      </a:r>
                      <a:endParaRPr kumimoji="0" lang="en-US" sz="3200" b="1" i="0" u="none" strike="noStrike" cap="none" normalizeH="0" baseline="0" smtClean="0">
                        <a:ln>
                          <a:noFill/>
                        </a:ln>
                        <a:solidFill>
                          <a:schemeClr val="tx1"/>
                        </a:solidFill>
                        <a:effectLst/>
                        <a:latin typeface="Times New Roman" pitchFamily="18" charset="0"/>
                        <a:ea typeface="Times New Roman" pitchFamily="18" charset="0"/>
                        <a:cs typeface="Lotus" pitchFamily="2" charset="-78"/>
                      </a:endParaRPr>
                    </a:p>
                    <a:p>
                      <a:pPr marL="0" marR="0" lvl="0" indent="0" algn="ctr" defTabSz="914400" rtl="1" eaLnBrk="0" fontAlgn="base" latinLnBrk="0" hangingPunct="0">
                        <a:lnSpc>
                          <a:spcPct val="100000"/>
                        </a:lnSpc>
                        <a:spcBef>
                          <a:spcPct val="0"/>
                        </a:spcBef>
                        <a:spcAft>
                          <a:spcPct val="0"/>
                        </a:spcAft>
                        <a:buClrTx/>
                        <a:buSzPct val="85000"/>
                        <a:buFontTx/>
                        <a:buNone/>
                        <a:tabLst/>
                      </a:pPr>
                      <a:r>
                        <a:rPr kumimoji="0" lang="fa-IR" sz="3200" b="1" i="0" u="none" strike="noStrike" cap="none" normalizeH="0" baseline="0" smtClean="0">
                          <a:ln>
                            <a:noFill/>
                          </a:ln>
                          <a:solidFill>
                            <a:schemeClr val="tx1"/>
                          </a:solidFill>
                          <a:effectLst/>
                          <a:latin typeface="Times New Roman" pitchFamily="18" charset="0"/>
                          <a:ea typeface="Times New Roman" pitchFamily="18" charset="0"/>
                          <a:cs typeface="Lotus" pitchFamily="2" charset="-78"/>
                        </a:rPr>
                        <a:t>643.000</a:t>
                      </a:r>
                      <a:endParaRPr kumimoji="0" lang="ar-SA" sz="32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cap="flat">
                      <a:noFill/>
                    </a:lnL>
                    <a:lnR w="12700" cap="flat" cmpd="sng" algn="ctr">
                      <a:solidFill>
                        <a:schemeClr val="tx1"/>
                      </a:solidFill>
                      <a:prstDash val="solid"/>
                      <a:miter lim="800000"/>
                      <a:headEnd type="none" w="med" len="med"/>
                      <a:tailEnd type="none" w="med" len="med"/>
                    </a:lnR>
                    <a:lnT w="12700" cap="flat" cmpd="sng" algn="ctr">
                      <a:solidFill>
                        <a:srgbClr val="000000"/>
                      </a:solidFill>
                      <a:prstDash val="solid"/>
                      <a:round/>
                      <a:headEnd type="none" w="med" len="med"/>
                      <a:tailEnd type="none" w="med" len="med"/>
                    </a:lnT>
                    <a:lnB cap="flat">
                      <a:noFill/>
                    </a:lnB>
                    <a:lnTlToBr>
                      <a:noFill/>
                    </a:lnTlToBr>
                    <a:lnBlToTr>
                      <a:noFill/>
                    </a:lnBlToTr>
                    <a:noFill/>
                  </a:tcPr>
                </a:tc>
                <a:tc>
                  <a:txBody>
                    <a:bodyPr/>
                    <a:lstStyle/>
                    <a:p>
                      <a:pPr marL="0" marR="0" lvl="0" indent="0" algn="ctr" defTabSz="914400" rtl="1" eaLnBrk="0" fontAlgn="base" latinLnBrk="0" hangingPunct="0">
                        <a:lnSpc>
                          <a:spcPct val="100000"/>
                        </a:lnSpc>
                        <a:spcBef>
                          <a:spcPct val="0"/>
                        </a:spcBef>
                        <a:spcAft>
                          <a:spcPct val="0"/>
                        </a:spcAft>
                        <a:buClrTx/>
                        <a:buSzPct val="85000"/>
                        <a:buFontTx/>
                        <a:buNone/>
                        <a:tabLst/>
                      </a:pPr>
                      <a:r>
                        <a:rPr kumimoji="0" lang="fa-IR" sz="3200" b="1" i="0" u="none" strike="noStrike" cap="none" normalizeH="0" baseline="0" smtClean="0">
                          <a:ln>
                            <a:noFill/>
                          </a:ln>
                          <a:solidFill>
                            <a:schemeClr val="tx1"/>
                          </a:solidFill>
                          <a:effectLst/>
                          <a:latin typeface="Times New Roman" pitchFamily="18" charset="0"/>
                          <a:ea typeface="Times New Roman" pitchFamily="18" charset="0"/>
                          <a:cs typeface="Lotus" pitchFamily="2" charset="-78"/>
                        </a:rPr>
                        <a:t>230.000</a:t>
                      </a:r>
                      <a:endParaRPr kumimoji="0" lang="ar-SA" sz="3200" b="1" i="0" u="none" strike="noStrike" cap="none" normalizeH="0" baseline="0" smtClean="0">
                        <a:ln>
                          <a:noFill/>
                        </a:ln>
                        <a:solidFill>
                          <a:schemeClr val="tx1"/>
                        </a:solidFill>
                        <a:effectLst/>
                        <a:latin typeface="Arial" pitchFamily="34" charset="0"/>
                        <a:ea typeface="Times New Roman" pitchFamily="18" charset="0"/>
                        <a:cs typeface="Lotus" pitchFamily="2" charset="-78"/>
                      </a:endParaRPr>
                    </a:p>
                  </a:txBody>
                  <a:tcPr anchor="ctr" horzOverflow="overflow">
                    <a:lnL w="12700" cap="flat" cmpd="sng" algn="ctr">
                      <a:solidFill>
                        <a:schemeClr val="tx1"/>
                      </a:solidFill>
                      <a:prstDash val="solid"/>
                      <a:miter lim="800000"/>
                      <a:headEnd type="none" w="med" len="med"/>
                      <a:tailEnd type="none" w="med" len="med"/>
                    </a:lnL>
                    <a:lnR>
                      <a:noFill/>
                    </a:lnR>
                    <a:lnT w="12700" cap="flat" cmpd="sng" algn="ctr">
                      <a:solidFill>
                        <a:srgbClr val="000000"/>
                      </a:solidFill>
                      <a:prstDash val="solid"/>
                      <a:round/>
                      <a:headEnd type="none" w="med" len="med"/>
                      <a:tailEnd type="none" w="med" len="med"/>
                    </a:lnT>
                    <a:lnB cap="flat">
                      <a:noFill/>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Pct val="85000"/>
                        <a:buFontTx/>
                        <a:buNone/>
                        <a:tabLst/>
                      </a:pPr>
                      <a:endParaRPr kumimoji="0" lang="en-US" sz="32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a:noFill/>
                    </a:lnL>
                    <a:lnR>
                      <a:noFill/>
                    </a:lnR>
                    <a:lnT>
                      <a:noFill/>
                    </a:lnT>
                    <a:lnB cap="flat">
                      <a:noFill/>
                    </a:lnB>
                    <a:lnTlToBr>
                      <a:noFill/>
                    </a:lnTlToBr>
                    <a:lnBlToTr>
                      <a:noFill/>
                    </a:lnBlToTr>
                    <a:noFill/>
                  </a:tcPr>
                </a:tc>
                <a:tc>
                  <a:txBody>
                    <a:bodyPr/>
                    <a:lstStyle/>
                    <a:p>
                      <a:pPr marL="0" marR="0" lvl="0" indent="0" algn="ctr" defTabSz="914400" rtl="1" eaLnBrk="1" fontAlgn="base" latinLnBrk="0" hangingPunct="1">
                        <a:lnSpc>
                          <a:spcPct val="100000"/>
                        </a:lnSpc>
                        <a:spcBef>
                          <a:spcPct val="0"/>
                        </a:spcBef>
                        <a:spcAft>
                          <a:spcPct val="0"/>
                        </a:spcAft>
                        <a:buClrTx/>
                        <a:buSzPct val="85000"/>
                        <a:buFontTx/>
                        <a:buNone/>
                        <a:tabLst/>
                      </a:pPr>
                      <a:r>
                        <a:rPr kumimoji="0" lang="fa-IR" sz="3200" b="1" i="0" u="none" strike="noStrike" cap="none" normalizeH="0" baseline="0" smtClean="0">
                          <a:ln>
                            <a:noFill/>
                          </a:ln>
                          <a:solidFill>
                            <a:schemeClr val="tx1"/>
                          </a:solidFill>
                          <a:effectLst/>
                          <a:latin typeface="Times New Roman" pitchFamily="18" charset="0"/>
                          <a:ea typeface="Times New Roman" pitchFamily="18" charset="0"/>
                          <a:cs typeface="Lotus" pitchFamily="2" charset="-78"/>
                        </a:rPr>
                        <a:t>230.000</a:t>
                      </a:r>
                      <a:endParaRPr kumimoji="0" lang="en-US" sz="3200" b="1" i="0" u="none" strike="noStrike" cap="none" normalizeH="0" baseline="0" smtClean="0">
                        <a:ln>
                          <a:noFill/>
                        </a:ln>
                        <a:solidFill>
                          <a:schemeClr val="tx1"/>
                        </a:solidFill>
                        <a:effectLst/>
                        <a:latin typeface="Times New Roman" pitchFamily="18" charset="0"/>
                        <a:ea typeface="Times New Roman" pitchFamily="18" charset="0"/>
                        <a:cs typeface="Lotus" pitchFamily="2" charset="-78"/>
                      </a:endParaRPr>
                    </a:p>
                  </a:txBody>
                  <a:tcPr anchor="ctr" horzOverflow="overflow">
                    <a:lnL>
                      <a:noFill/>
                    </a:lnL>
                    <a:lnR w="12700" cap="flat" cmpd="sng" algn="ctr">
                      <a:solidFill>
                        <a:schemeClr val="tx1"/>
                      </a:solidFill>
                      <a:prstDash val="solid"/>
                      <a:miter lim="800000"/>
                      <a:headEnd type="none" w="med" len="med"/>
                      <a:tailEnd type="none" w="med" len="med"/>
                    </a:lnR>
                    <a:lnT w="12700" cap="flat" cmpd="sng" algn="ctr">
                      <a:solidFill>
                        <a:srgbClr val="000000"/>
                      </a:solidFill>
                      <a:prstDash val="solid"/>
                      <a:round/>
                      <a:headEnd type="none" w="med" len="med"/>
                      <a:tailEnd type="none" w="med" len="med"/>
                    </a:lnT>
                    <a:lnB cap="flat">
                      <a:noFill/>
                    </a:lnB>
                    <a:lnTlToBr>
                      <a:noFill/>
                    </a:lnTlToBr>
                    <a:lnBlToTr>
                      <a:noFill/>
                    </a:lnBlToTr>
                    <a:noFill/>
                  </a:tcPr>
                </a:tc>
                <a:tc>
                  <a:txBody>
                    <a:bodyPr/>
                    <a:lstStyle/>
                    <a:p>
                      <a:pPr marL="0" marR="0" lvl="0" indent="0" algn="ctr" defTabSz="914400" rtl="1" eaLnBrk="1" fontAlgn="base" latinLnBrk="0" hangingPunct="1">
                        <a:lnSpc>
                          <a:spcPct val="100000"/>
                        </a:lnSpc>
                        <a:spcBef>
                          <a:spcPct val="0"/>
                        </a:spcBef>
                        <a:spcAft>
                          <a:spcPct val="0"/>
                        </a:spcAft>
                        <a:buClrTx/>
                        <a:buSzPct val="85000"/>
                        <a:buFontTx/>
                        <a:buNone/>
                        <a:tabLst/>
                      </a:pPr>
                      <a:endParaRPr kumimoji="0" lang="fa-IR" sz="3200" b="1" i="0" u="none" strike="noStrike" cap="none" normalizeH="0" baseline="0" smtClean="0">
                        <a:ln>
                          <a:noFill/>
                        </a:ln>
                        <a:solidFill>
                          <a:schemeClr val="tx1"/>
                        </a:solidFill>
                        <a:effectLst/>
                        <a:latin typeface="Times New Roman" pitchFamily="18" charset="0"/>
                        <a:ea typeface="Times New Roman" pitchFamily="18" charset="0"/>
                        <a:cs typeface="Lotus" pitchFamily="2" charset="-78"/>
                      </a:endParaRPr>
                    </a:p>
                    <a:p>
                      <a:pPr marL="0" marR="0" lvl="0" indent="0" algn="ctr" defTabSz="914400" rtl="1" eaLnBrk="1" fontAlgn="base" latinLnBrk="0" hangingPunct="1">
                        <a:lnSpc>
                          <a:spcPct val="100000"/>
                        </a:lnSpc>
                        <a:spcBef>
                          <a:spcPct val="0"/>
                        </a:spcBef>
                        <a:spcAft>
                          <a:spcPct val="0"/>
                        </a:spcAft>
                        <a:buClrTx/>
                        <a:buSzPct val="85000"/>
                        <a:buFontTx/>
                        <a:buNone/>
                        <a:tabLst/>
                      </a:pPr>
                      <a:r>
                        <a:rPr kumimoji="0" lang="fa-IR" sz="3200" b="1" i="0" u="none" strike="noStrike" cap="none" normalizeH="0" baseline="0" smtClean="0">
                          <a:ln>
                            <a:noFill/>
                          </a:ln>
                          <a:solidFill>
                            <a:schemeClr val="tx1"/>
                          </a:solidFill>
                          <a:effectLst/>
                          <a:latin typeface="Times New Roman" pitchFamily="18" charset="0"/>
                          <a:ea typeface="Times New Roman" pitchFamily="18" charset="0"/>
                          <a:cs typeface="Lotus" pitchFamily="2" charset="-78"/>
                        </a:rPr>
                        <a:t>643.000</a:t>
                      </a:r>
                      <a:endParaRPr kumimoji="0" lang="en-US" sz="3200" b="1" i="0" u="none" strike="noStrike" cap="none" normalizeH="0" baseline="0" smtClean="0">
                        <a:ln>
                          <a:noFill/>
                        </a:ln>
                        <a:solidFill>
                          <a:schemeClr val="tx1"/>
                        </a:solidFill>
                        <a:effectLst/>
                        <a:latin typeface="Times New Roman" pitchFamily="18" charset="0"/>
                        <a:ea typeface="Times New Roman" pitchFamily="18" charset="0"/>
                        <a:cs typeface="Lotus" pitchFamily="2" charset="-78"/>
                      </a:endParaRPr>
                    </a:p>
                  </a:txBody>
                  <a:tcPr anchor="ctr" horzOverflow="overflow">
                    <a:lnL w="12700" cap="flat" cmpd="sng" algn="ctr">
                      <a:solidFill>
                        <a:schemeClr val="tx1"/>
                      </a:solidFill>
                      <a:prstDash val="solid"/>
                      <a:miter lim="800000"/>
                      <a:headEnd type="none" w="med" len="med"/>
                      <a:tailEnd type="none" w="med" len="med"/>
                    </a:lnL>
                    <a:lnR cap="flat">
                      <a:noFill/>
                    </a:lnR>
                    <a:lnT w="12700" cap="flat" cmpd="sng" algn="ctr">
                      <a:solidFill>
                        <a:srgbClr val="000000"/>
                      </a:solidFill>
                      <a:prstDash val="solid"/>
                      <a:round/>
                      <a:headEnd type="none" w="med" len="med"/>
                      <a:tailEnd type="none" w="med" len="med"/>
                    </a:lnT>
                    <a:lnB cap="flat">
                      <a:noFill/>
                    </a:lnB>
                    <a:lnTlToBr>
                      <a:noFill/>
                    </a:lnTlToBr>
                    <a:lnBlToTr>
                      <a:noFill/>
                    </a:lnBlToTr>
                    <a:noFill/>
                  </a:tcPr>
                </a:tc>
                <a:extLst>
                  <a:ext uri="{0D108BD9-81ED-4DB2-BD59-A6C34878D82A}">
                    <a16:rowId xmlns:a16="http://schemas.microsoft.com/office/drawing/2014/main" val="10001"/>
                  </a:ext>
                </a:extLst>
              </a:tr>
            </a:tbl>
          </a:graphicData>
        </a:graphic>
      </p:graphicFrame>
      <p:sp>
        <p:nvSpPr>
          <p:cNvPr id="3" name="Footer Placeholder 2"/>
          <p:cNvSpPr>
            <a:spLocks noGrp="1"/>
          </p:cNvSpPr>
          <p:nvPr>
            <p:ph type="ftr" sz="quarter" idx="11"/>
          </p:nvPr>
        </p:nvSpPr>
        <p:spPr/>
        <p:txBody>
          <a:bodyPr/>
          <a:lstStyle/>
          <a:p>
            <a:endParaRPr kumimoji="0" lang="en-US" dirty="0"/>
          </a:p>
        </p:txBody>
      </p:sp>
    </p:spTree>
  </p:cSld>
  <p:clrMapOvr>
    <a:masterClrMapping/>
  </p:clrMapOvr>
  <p:timing>
    <p:tnLst>
      <p:par>
        <p:cTn id="1" dur="indefinite" restart="never" nodeType="tmRoot"/>
      </p:par>
    </p:tnLst>
  </p:timing>
</p:sld>
</file>

<file path=ppt/slides/slide23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01442" name="Text Box 2"/>
          <p:cNvSpPr txBox="1">
            <a:spLocks noChangeArrowheads="1"/>
          </p:cNvSpPr>
          <p:nvPr/>
        </p:nvSpPr>
        <p:spPr bwMode="auto">
          <a:xfrm>
            <a:off x="323850" y="1989138"/>
            <a:ext cx="8135938" cy="2530475"/>
          </a:xfrm>
          <a:prstGeom prst="rect">
            <a:avLst/>
          </a:prstGeom>
          <a:noFill/>
          <a:ln w="9525">
            <a:noFill/>
            <a:miter lim="800000"/>
            <a:headEnd/>
            <a:tailEnd/>
          </a:ln>
          <a:effectLst/>
        </p:spPr>
        <p:txBody>
          <a:bodyPr>
            <a:spAutoFit/>
          </a:bodyPr>
          <a:lstStyle/>
          <a:p>
            <a:pPr>
              <a:spcBef>
                <a:spcPct val="50000"/>
              </a:spcBef>
            </a:pPr>
            <a:r>
              <a:rPr lang="fa-IR" sz="4000">
                <a:cs typeface="Zar" pitchFamily="2" charset="-78"/>
              </a:rPr>
              <a:t>چگونگي محاسبه سود خالص ( ويژه)</a:t>
            </a:r>
          </a:p>
          <a:p>
            <a:pPr>
              <a:spcBef>
                <a:spcPct val="50000"/>
              </a:spcBef>
            </a:pPr>
            <a:r>
              <a:rPr lang="fa-IR" sz="4000">
                <a:cs typeface="Zar" pitchFamily="2" charset="-78"/>
              </a:rPr>
              <a:t>قبلاً آموختيم در موسسات خدماتي:</a:t>
            </a:r>
          </a:p>
          <a:p>
            <a:pPr>
              <a:spcBef>
                <a:spcPct val="50000"/>
              </a:spcBef>
            </a:pPr>
            <a:r>
              <a:rPr lang="fa-IR" sz="4000">
                <a:cs typeface="Zar" pitchFamily="2" charset="-78"/>
              </a:rPr>
              <a:t>هزينه‌ها – </a:t>
            </a:r>
            <a:r>
              <a:rPr lang="fa-IR" sz="3200">
                <a:cs typeface="Zar" pitchFamily="2" charset="-78"/>
              </a:rPr>
              <a:t>درآمد حاصل از خدمات</a:t>
            </a:r>
            <a:r>
              <a:rPr lang="fa-IR" sz="4000">
                <a:cs typeface="Zar" pitchFamily="2" charset="-78"/>
              </a:rPr>
              <a:t> = سودخالص</a:t>
            </a:r>
            <a:endParaRPr lang="en-US" sz="4000">
              <a:cs typeface="Zar" pitchFamily="2" charset="-78"/>
            </a:endParaRPr>
          </a:p>
        </p:txBody>
      </p:sp>
      <p:sp>
        <p:nvSpPr>
          <p:cNvPr id="3" name="Footer Placeholder 2"/>
          <p:cNvSpPr>
            <a:spLocks noGrp="1"/>
          </p:cNvSpPr>
          <p:nvPr>
            <p:ph type="ftr" sz="quarter" idx="11"/>
          </p:nvPr>
        </p:nvSpPr>
        <p:spPr/>
        <p:txBody>
          <a:bodyPr/>
          <a:lstStyle/>
          <a:p>
            <a:endParaRPr kumimoji="0" lang="en-US" dirty="0"/>
          </a:p>
        </p:txBody>
      </p:sp>
    </p:spTree>
  </p:cSld>
  <p:clrMapOvr>
    <a:masterClrMapping/>
  </p:clrMapOvr>
  <p:timing>
    <p:tnLst>
      <p:par>
        <p:cTn id="1" dur="indefinite" restart="never" nodeType="tmRoot"/>
      </p:par>
    </p:tnLst>
  </p:timing>
</p:sld>
</file>

<file path=ppt/slides/slide23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02467" name="Rectangle 3"/>
          <p:cNvSpPr>
            <a:spLocks noChangeArrowheads="1"/>
          </p:cNvSpPr>
          <p:nvPr/>
        </p:nvSpPr>
        <p:spPr bwMode="auto">
          <a:xfrm>
            <a:off x="3203575" y="404813"/>
            <a:ext cx="4487863" cy="701675"/>
          </a:xfrm>
          <a:prstGeom prst="rect">
            <a:avLst/>
          </a:prstGeom>
          <a:noFill/>
          <a:ln w="9525">
            <a:noFill/>
            <a:miter lim="800000"/>
            <a:headEnd/>
            <a:tailEnd/>
          </a:ln>
          <a:effectLst/>
        </p:spPr>
        <p:txBody>
          <a:bodyPr wrap="none">
            <a:spAutoFit/>
          </a:bodyPr>
          <a:lstStyle/>
          <a:p>
            <a:pPr algn="l" rtl="0"/>
            <a:r>
              <a:rPr lang="fa-IR" sz="4000">
                <a:cs typeface="Zar" pitchFamily="2" charset="-78"/>
              </a:rPr>
              <a:t>اما در موسسات تجاري : </a:t>
            </a:r>
            <a:endParaRPr lang="en-US" sz="4000">
              <a:cs typeface="Zar" pitchFamily="2" charset="-78"/>
            </a:endParaRPr>
          </a:p>
        </p:txBody>
      </p:sp>
      <p:sp>
        <p:nvSpPr>
          <p:cNvPr id="702468" name="AutoShape 4"/>
          <p:cNvSpPr>
            <a:spLocks noChangeArrowheads="1"/>
          </p:cNvSpPr>
          <p:nvPr/>
        </p:nvSpPr>
        <p:spPr bwMode="auto">
          <a:xfrm>
            <a:off x="6207125" y="3121025"/>
            <a:ext cx="2808288" cy="1223963"/>
          </a:xfrm>
          <a:prstGeom prst="bevel">
            <a:avLst>
              <a:gd name="adj" fmla="val 6852"/>
            </a:avLst>
          </a:prstGeom>
          <a:solidFill>
            <a:schemeClr val="accent1"/>
          </a:solidFill>
          <a:ln w="9525">
            <a:solidFill>
              <a:schemeClr val="tx1"/>
            </a:solidFill>
            <a:miter lim="800000"/>
            <a:headEnd/>
            <a:tailEnd/>
          </a:ln>
          <a:effectLst/>
        </p:spPr>
        <p:txBody>
          <a:bodyPr wrap="none" anchor="ctr"/>
          <a:lstStyle/>
          <a:p>
            <a:pPr algn="ctr" rtl="0"/>
            <a:r>
              <a:rPr lang="fa-IR" sz="2800">
                <a:cs typeface="Zar" pitchFamily="2" charset="-78"/>
              </a:rPr>
              <a:t>هزينه‌هاي طي دوره</a:t>
            </a:r>
            <a:endParaRPr lang="en-US" sz="2800">
              <a:cs typeface="Zar" pitchFamily="2" charset="-78"/>
            </a:endParaRPr>
          </a:p>
        </p:txBody>
      </p:sp>
      <p:sp>
        <p:nvSpPr>
          <p:cNvPr id="702469" name="Rectangle 5"/>
          <p:cNvSpPr>
            <a:spLocks noChangeArrowheads="1"/>
          </p:cNvSpPr>
          <p:nvPr/>
        </p:nvSpPr>
        <p:spPr bwMode="auto">
          <a:xfrm>
            <a:off x="5343525" y="2997200"/>
            <a:ext cx="857250" cy="1708150"/>
          </a:xfrm>
          <a:prstGeom prst="rect">
            <a:avLst/>
          </a:prstGeom>
          <a:noFill/>
          <a:ln w="9525">
            <a:noFill/>
            <a:miter lim="800000"/>
            <a:headEnd/>
            <a:tailEnd/>
          </a:ln>
          <a:effectLst/>
        </p:spPr>
        <p:txBody>
          <a:bodyPr wrap="none">
            <a:spAutoFit/>
          </a:bodyPr>
          <a:lstStyle/>
          <a:p>
            <a:pPr algn="l" rtl="0"/>
            <a:r>
              <a:rPr lang="fa-IR" sz="10600"/>
              <a:t>–</a:t>
            </a:r>
            <a:endParaRPr lang="en-US" sz="10600"/>
          </a:p>
        </p:txBody>
      </p:sp>
      <p:sp>
        <p:nvSpPr>
          <p:cNvPr id="702470" name="AutoShape 6"/>
          <p:cNvSpPr>
            <a:spLocks noChangeArrowheads="1"/>
          </p:cNvSpPr>
          <p:nvPr/>
        </p:nvSpPr>
        <p:spPr bwMode="auto">
          <a:xfrm>
            <a:off x="2606675" y="3194050"/>
            <a:ext cx="2736850" cy="1223963"/>
          </a:xfrm>
          <a:prstGeom prst="bevel">
            <a:avLst>
              <a:gd name="adj" fmla="val 6227"/>
            </a:avLst>
          </a:prstGeom>
          <a:solidFill>
            <a:schemeClr val="accent1"/>
          </a:solidFill>
          <a:ln w="9525">
            <a:solidFill>
              <a:schemeClr val="tx1"/>
            </a:solidFill>
            <a:miter lim="800000"/>
            <a:headEnd/>
            <a:tailEnd/>
          </a:ln>
          <a:effectLst/>
        </p:spPr>
        <p:txBody>
          <a:bodyPr wrap="none" anchor="ctr"/>
          <a:lstStyle/>
          <a:p>
            <a:pPr algn="ctr" rtl="0"/>
            <a:r>
              <a:rPr lang="fa-IR" sz="2400">
                <a:cs typeface="Zar" pitchFamily="2" charset="-78"/>
              </a:rPr>
              <a:t>سود ناخالص دوره‌مالي</a:t>
            </a:r>
            <a:endParaRPr lang="en-US" sz="2400">
              <a:cs typeface="Zar" pitchFamily="2" charset="-78"/>
            </a:endParaRPr>
          </a:p>
        </p:txBody>
      </p:sp>
      <p:sp>
        <p:nvSpPr>
          <p:cNvPr id="702471" name="Rectangle 7"/>
          <p:cNvSpPr>
            <a:spLocks noChangeArrowheads="1"/>
          </p:cNvSpPr>
          <p:nvPr/>
        </p:nvSpPr>
        <p:spPr bwMode="auto">
          <a:xfrm>
            <a:off x="1779588" y="3121025"/>
            <a:ext cx="898525" cy="1433513"/>
          </a:xfrm>
          <a:prstGeom prst="rect">
            <a:avLst/>
          </a:prstGeom>
          <a:noFill/>
          <a:ln w="9525">
            <a:noFill/>
            <a:miter lim="800000"/>
            <a:headEnd/>
            <a:tailEnd/>
          </a:ln>
          <a:effectLst/>
        </p:spPr>
        <p:txBody>
          <a:bodyPr wrap="none">
            <a:spAutoFit/>
          </a:bodyPr>
          <a:lstStyle/>
          <a:p>
            <a:pPr algn="l" rtl="0"/>
            <a:r>
              <a:rPr lang="fa-IR" sz="8800"/>
              <a:t>=</a:t>
            </a:r>
            <a:endParaRPr lang="en-US" sz="8800"/>
          </a:p>
        </p:txBody>
      </p:sp>
      <p:sp>
        <p:nvSpPr>
          <p:cNvPr id="702472" name="AutoShape 8"/>
          <p:cNvSpPr>
            <a:spLocks noChangeArrowheads="1"/>
          </p:cNvSpPr>
          <p:nvPr/>
        </p:nvSpPr>
        <p:spPr bwMode="auto">
          <a:xfrm>
            <a:off x="123825" y="3194050"/>
            <a:ext cx="1619250" cy="1079500"/>
          </a:xfrm>
          <a:prstGeom prst="bevel">
            <a:avLst>
              <a:gd name="adj" fmla="val 6616"/>
            </a:avLst>
          </a:prstGeom>
          <a:solidFill>
            <a:schemeClr val="accent1"/>
          </a:solidFill>
          <a:ln w="9525">
            <a:solidFill>
              <a:schemeClr val="tx1"/>
            </a:solidFill>
            <a:miter lim="800000"/>
            <a:headEnd/>
            <a:tailEnd/>
          </a:ln>
          <a:effectLst/>
        </p:spPr>
        <p:txBody>
          <a:bodyPr wrap="none" anchor="ctr"/>
          <a:lstStyle/>
          <a:p>
            <a:pPr algn="ctr" rtl="0"/>
            <a:r>
              <a:rPr lang="fa-IR" sz="2800">
                <a:cs typeface="Zar" pitchFamily="2" charset="-78"/>
              </a:rPr>
              <a:t>سودخالص</a:t>
            </a:r>
            <a:endParaRPr lang="en-US" sz="2800">
              <a:cs typeface="Zar" pitchFamily="2" charset="-78"/>
            </a:endParaRPr>
          </a:p>
        </p:txBody>
      </p:sp>
      <p:sp>
        <p:nvSpPr>
          <p:cNvPr id="8" name="Footer Placeholder 7"/>
          <p:cNvSpPr>
            <a:spLocks noGrp="1"/>
          </p:cNvSpPr>
          <p:nvPr>
            <p:ph type="ftr" sz="quarter" idx="11"/>
          </p:nvPr>
        </p:nvSpPr>
        <p:spPr/>
        <p:txBody>
          <a:bodyPr/>
          <a:lstStyle/>
          <a:p>
            <a:endParaRPr kumimoji="0" lang="en-US" dirty="0"/>
          </a:p>
        </p:txBody>
      </p:sp>
    </p:spTree>
  </p:cSld>
  <p:clrMapOvr>
    <a:masterClrMapping/>
  </p:clrMapOvr>
  <p:timing>
    <p:tnLst>
      <p:par>
        <p:cTn id="1" dur="indefinite" restart="never" nodeType="tmRoot"/>
      </p:par>
    </p:tnLst>
  </p:timing>
</p:sld>
</file>

<file path=ppt/slides/slide23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03490" name="Rectangle 2"/>
          <p:cNvSpPr>
            <a:spLocks noGrp="1" noChangeArrowheads="1"/>
          </p:cNvSpPr>
          <p:nvPr>
            <p:ph type="title"/>
          </p:nvPr>
        </p:nvSpPr>
        <p:spPr/>
        <p:txBody>
          <a:bodyPr/>
          <a:lstStyle/>
          <a:p>
            <a:r>
              <a:rPr lang="fa-IR"/>
              <a:t>و نحوه محاسبه سود ناخالص</a:t>
            </a:r>
            <a:endParaRPr lang="en-US"/>
          </a:p>
        </p:txBody>
      </p:sp>
      <p:sp>
        <p:nvSpPr>
          <p:cNvPr id="703492" name="AutoShape 4"/>
          <p:cNvSpPr>
            <a:spLocks noChangeArrowheads="1"/>
          </p:cNvSpPr>
          <p:nvPr/>
        </p:nvSpPr>
        <p:spPr bwMode="auto">
          <a:xfrm>
            <a:off x="2886075" y="3194050"/>
            <a:ext cx="2736850" cy="1223963"/>
          </a:xfrm>
          <a:prstGeom prst="bevel">
            <a:avLst>
              <a:gd name="adj" fmla="val 6227"/>
            </a:avLst>
          </a:prstGeom>
          <a:solidFill>
            <a:schemeClr val="accent1"/>
          </a:solidFill>
          <a:ln w="9525">
            <a:solidFill>
              <a:schemeClr val="tx1"/>
            </a:solidFill>
            <a:miter lim="800000"/>
            <a:headEnd/>
            <a:tailEnd/>
          </a:ln>
          <a:effectLst/>
        </p:spPr>
        <p:txBody>
          <a:bodyPr wrap="none" anchor="ctr"/>
          <a:lstStyle/>
          <a:p>
            <a:pPr algn="ctr" rtl="0"/>
            <a:r>
              <a:rPr lang="fa-IR" sz="2400">
                <a:cs typeface="Zar" pitchFamily="2" charset="-78"/>
              </a:rPr>
              <a:t>درآمد حاصل از فروش</a:t>
            </a:r>
          </a:p>
          <a:p>
            <a:pPr algn="ctr" rtl="0"/>
            <a:r>
              <a:rPr lang="fa-IR" sz="2400">
                <a:cs typeface="Zar" pitchFamily="2" charset="-78"/>
              </a:rPr>
              <a:t> (فروش خالص)</a:t>
            </a:r>
            <a:endParaRPr lang="en-US" sz="2400">
              <a:cs typeface="Zar" pitchFamily="2" charset="-78"/>
            </a:endParaRPr>
          </a:p>
        </p:txBody>
      </p:sp>
      <p:sp>
        <p:nvSpPr>
          <p:cNvPr id="703493" name="AutoShape 5"/>
          <p:cNvSpPr>
            <a:spLocks noChangeArrowheads="1"/>
          </p:cNvSpPr>
          <p:nvPr/>
        </p:nvSpPr>
        <p:spPr bwMode="auto">
          <a:xfrm>
            <a:off x="6407150" y="3213100"/>
            <a:ext cx="2736850" cy="1223963"/>
          </a:xfrm>
          <a:prstGeom prst="bevel">
            <a:avLst>
              <a:gd name="adj" fmla="val 6227"/>
            </a:avLst>
          </a:prstGeom>
          <a:solidFill>
            <a:schemeClr val="accent1"/>
          </a:solidFill>
          <a:ln w="9525">
            <a:solidFill>
              <a:schemeClr val="tx1"/>
            </a:solidFill>
            <a:miter lim="800000"/>
            <a:headEnd/>
            <a:tailEnd/>
          </a:ln>
          <a:effectLst/>
        </p:spPr>
        <p:txBody>
          <a:bodyPr wrap="none" anchor="ctr"/>
          <a:lstStyle/>
          <a:p>
            <a:pPr algn="ctr" rtl="0"/>
            <a:r>
              <a:rPr lang="fa-IR" sz="2400">
                <a:cs typeface="Zar" pitchFamily="2" charset="-78"/>
              </a:rPr>
              <a:t>قيمت تمام شده</a:t>
            </a:r>
          </a:p>
          <a:p>
            <a:pPr algn="ctr" rtl="0"/>
            <a:r>
              <a:rPr lang="fa-IR" sz="2400">
                <a:cs typeface="Zar" pitchFamily="2" charset="-78"/>
              </a:rPr>
              <a:t>کالای فروش رفته</a:t>
            </a:r>
            <a:endParaRPr lang="en-US" sz="2400">
              <a:cs typeface="Zar" pitchFamily="2" charset="-78"/>
            </a:endParaRPr>
          </a:p>
        </p:txBody>
      </p:sp>
      <p:sp>
        <p:nvSpPr>
          <p:cNvPr id="703494" name="AutoShape 6"/>
          <p:cNvSpPr>
            <a:spLocks noChangeArrowheads="1"/>
          </p:cNvSpPr>
          <p:nvPr/>
        </p:nvSpPr>
        <p:spPr bwMode="auto">
          <a:xfrm>
            <a:off x="0" y="3068638"/>
            <a:ext cx="1979613" cy="1223962"/>
          </a:xfrm>
          <a:prstGeom prst="bevel">
            <a:avLst>
              <a:gd name="adj" fmla="val 6227"/>
            </a:avLst>
          </a:prstGeom>
          <a:solidFill>
            <a:schemeClr val="accent1"/>
          </a:solidFill>
          <a:ln w="9525">
            <a:solidFill>
              <a:schemeClr val="tx1"/>
            </a:solidFill>
            <a:miter lim="800000"/>
            <a:headEnd/>
            <a:tailEnd/>
          </a:ln>
          <a:effectLst/>
        </p:spPr>
        <p:txBody>
          <a:bodyPr wrap="none" anchor="ctr"/>
          <a:lstStyle/>
          <a:p>
            <a:pPr algn="ctr" rtl="0"/>
            <a:r>
              <a:rPr lang="fa-IR" sz="2400">
                <a:cs typeface="Zar" pitchFamily="2" charset="-78"/>
              </a:rPr>
              <a:t>سود ناخالص</a:t>
            </a:r>
            <a:endParaRPr lang="en-US" sz="2400">
              <a:cs typeface="Zar" pitchFamily="2" charset="-78"/>
            </a:endParaRPr>
          </a:p>
        </p:txBody>
      </p:sp>
      <p:sp>
        <p:nvSpPr>
          <p:cNvPr id="703495" name="Rectangle 7"/>
          <p:cNvSpPr>
            <a:spLocks noChangeArrowheads="1"/>
          </p:cNvSpPr>
          <p:nvPr/>
        </p:nvSpPr>
        <p:spPr bwMode="auto">
          <a:xfrm>
            <a:off x="1957388" y="3121025"/>
            <a:ext cx="898525" cy="1433513"/>
          </a:xfrm>
          <a:prstGeom prst="rect">
            <a:avLst/>
          </a:prstGeom>
          <a:noFill/>
          <a:ln w="9525">
            <a:noFill/>
            <a:miter lim="800000"/>
            <a:headEnd/>
            <a:tailEnd/>
          </a:ln>
          <a:effectLst/>
        </p:spPr>
        <p:txBody>
          <a:bodyPr wrap="none">
            <a:spAutoFit/>
          </a:bodyPr>
          <a:lstStyle/>
          <a:p>
            <a:pPr algn="l" rtl="0"/>
            <a:r>
              <a:rPr lang="fa-IR" sz="8800"/>
              <a:t>=</a:t>
            </a:r>
            <a:endParaRPr lang="en-US" sz="8800"/>
          </a:p>
        </p:txBody>
      </p:sp>
      <p:sp>
        <p:nvSpPr>
          <p:cNvPr id="703496" name="Rectangle 8"/>
          <p:cNvSpPr>
            <a:spLocks noChangeArrowheads="1"/>
          </p:cNvSpPr>
          <p:nvPr/>
        </p:nvSpPr>
        <p:spPr bwMode="auto">
          <a:xfrm>
            <a:off x="5699125" y="3273425"/>
            <a:ext cx="692150" cy="1311275"/>
          </a:xfrm>
          <a:prstGeom prst="rect">
            <a:avLst/>
          </a:prstGeom>
          <a:noFill/>
          <a:ln w="9525">
            <a:noFill/>
            <a:miter lim="800000"/>
            <a:headEnd/>
            <a:tailEnd/>
          </a:ln>
          <a:effectLst/>
        </p:spPr>
        <p:txBody>
          <a:bodyPr wrap="none">
            <a:spAutoFit/>
          </a:bodyPr>
          <a:lstStyle/>
          <a:p>
            <a:pPr algn="l" rtl="0"/>
            <a:r>
              <a:rPr lang="fa-IR" sz="8000"/>
              <a:t>–</a:t>
            </a:r>
            <a:endParaRPr lang="en-US" sz="8000"/>
          </a:p>
        </p:txBody>
      </p:sp>
      <p:sp>
        <p:nvSpPr>
          <p:cNvPr id="8" name="Footer Placeholder 7"/>
          <p:cNvSpPr>
            <a:spLocks noGrp="1"/>
          </p:cNvSpPr>
          <p:nvPr>
            <p:ph type="ftr" sz="quarter" idx="11"/>
          </p:nvPr>
        </p:nvSpPr>
        <p:spPr/>
        <p:txBody>
          <a:bodyPr/>
          <a:lstStyle/>
          <a:p>
            <a:endParaRPr kumimoji="0" 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647170" name="Object 2"/>
          <p:cNvGraphicFramePr>
            <a:graphicFrameLocks/>
          </p:cNvGraphicFramePr>
          <p:nvPr/>
        </p:nvGraphicFramePr>
        <p:xfrm>
          <a:off x="755650" y="1557338"/>
          <a:ext cx="7620000" cy="4862512"/>
        </p:xfrm>
        <a:graphic>
          <a:graphicData uri="http://schemas.openxmlformats.org/presentationml/2006/ole">
            <mc:AlternateContent xmlns:mc="http://schemas.openxmlformats.org/markup-compatibility/2006">
              <mc:Choice xmlns:v="urn:schemas-microsoft-com:vml" Requires="v">
                <p:oleObj spid="_x0000_s647180" name="Clip" r:id="rId3" imgW="6041880" imgH="6010200" progId="">
                  <p:embed/>
                </p:oleObj>
              </mc:Choice>
              <mc:Fallback>
                <p:oleObj name="Clip" r:id="rId3" imgW="6041880" imgH="6010200" progId="">
                  <p:embed/>
                  <p:pic>
                    <p:nvPicPr>
                      <p:cNvPr id="0" name="Picture 2"/>
                      <p:cNvPicPr>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55650" y="1557338"/>
                        <a:ext cx="7620000" cy="48625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647171" name="Rectangle 3"/>
          <p:cNvSpPr>
            <a:spLocks noChangeArrowheads="1"/>
          </p:cNvSpPr>
          <p:nvPr/>
        </p:nvSpPr>
        <p:spPr bwMode="auto">
          <a:xfrm>
            <a:off x="6011863" y="4005263"/>
            <a:ext cx="1762125" cy="1108075"/>
          </a:xfrm>
          <a:prstGeom prst="rect">
            <a:avLst/>
          </a:prstGeom>
          <a:solidFill>
            <a:srgbClr val="FDE3BA"/>
          </a:solidFill>
          <a:ln w="12700">
            <a:solidFill>
              <a:srgbClr val="4C2E00"/>
            </a:solidFill>
            <a:miter lim="800000"/>
            <a:headEnd/>
            <a:tailEnd/>
          </a:ln>
          <a:effectLst>
            <a:outerShdw dist="107763" dir="2700000" algn="ctr" rotWithShape="0">
              <a:schemeClr val="bg2"/>
            </a:outerShdw>
          </a:effectLst>
        </p:spPr>
        <p:txBody>
          <a:bodyPr lIns="90488" tIns="44450" rIns="90488" bIns="44450">
            <a:spAutoFit/>
          </a:bodyPr>
          <a:lstStyle/>
          <a:p>
            <a:pPr algn="ctr" rtl="0">
              <a:spcBef>
                <a:spcPct val="50000"/>
              </a:spcBef>
            </a:pPr>
            <a:r>
              <a:rPr lang="fa-IR">
                <a:solidFill>
                  <a:srgbClr val="316501"/>
                </a:solidFill>
                <a:cs typeface="Zar" pitchFamily="2" charset="-78"/>
              </a:rPr>
              <a:t>دارايي </a:t>
            </a:r>
            <a:r>
              <a:rPr lang="en-US" sz="1800">
                <a:solidFill>
                  <a:srgbClr val="316501"/>
                </a:solidFill>
                <a:cs typeface="Zar" pitchFamily="2" charset="-78"/>
              </a:rPr>
              <a:t>(Assets)</a:t>
            </a:r>
          </a:p>
        </p:txBody>
      </p:sp>
      <p:sp>
        <p:nvSpPr>
          <p:cNvPr id="647172" name="Rectangle 4"/>
          <p:cNvSpPr>
            <a:spLocks noChangeArrowheads="1"/>
          </p:cNvSpPr>
          <p:nvPr/>
        </p:nvSpPr>
        <p:spPr bwMode="auto">
          <a:xfrm>
            <a:off x="323850" y="2609850"/>
            <a:ext cx="3571875" cy="1198563"/>
          </a:xfrm>
          <a:prstGeom prst="rect">
            <a:avLst/>
          </a:prstGeom>
          <a:solidFill>
            <a:srgbClr val="FDE3BA"/>
          </a:solidFill>
          <a:ln w="12700">
            <a:solidFill>
              <a:srgbClr val="4C2E00"/>
            </a:solidFill>
            <a:miter lim="800000"/>
            <a:headEnd/>
            <a:tailEnd/>
          </a:ln>
          <a:effectLst>
            <a:outerShdw dist="107763" dir="2700000" algn="ctr" rotWithShape="0">
              <a:schemeClr val="bg2"/>
            </a:outerShdw>
          </a:effectLst>
        </p:spPr>
        <p:txBody>
          <a:bodyPr lIns="90488" tIns="44450" rIns="90488" bIns="44450">
            <a:spAutoFit/>
          </a:bodyPr>
          <a:lstStyle/>
          <a:p>
            <a:pPr algn="ctr" rtl="0">
              <a:spcBef>
                <a:spcPct val="50000"/>
              </a:spcBef>
            </a:pPr>
            <a:r>
              <a:rPr lang="fa-IR" sz="3600">
                <a:solidFill>
                  <a:srgbClr val="316501"/>
                </a:solidFill>
                <a:cs typeface="Zar" pitchFamily="2" charset="-78"/>
              </a:rPr>
              <a:t>بدهيها</a:t>
            </a:r>
            <a:endParaRPr lang="en-US">
              <a:solidFill>
                <a:srgbClr val="316501"/>
              </a:solidFill>
              <a:cs typeface="Zar" pitchFamily="2" charset="-78"/>
            </a:endParaRPr>
          </a:p>
          <a:p>
            <a:pPr algn="ctr" rtl="0">
              <a:spcBef>
                <a:spcPct val="50000"/>
              </a:spcBef>
            </a:pPr>
            <a:r>
              <a:rPr lang="en-US" sz="2400">
                <a:solidFill>
                  <a:srgbClr val="316501"/>
                </a:solidFill>
                <a:cs typeface="Zar" pitchFamily="2" charset="-78"/>
              </a:rPr>
              <a:t>(Liabilities)</a:t>
            </a:r>
          </a:p>
        </p:txBody>
      </p:sp>
      <p:sp>
        <p:nvSpPr>
          <p:cNvPr id="647173" name="Rectangle 5"/>
          <p:cNvSpPr>
            <a:spLocks noChangeArrowheads="1"/>
          </p:cNvSpPr>
          <p:nvPr/>
        </p:nvSpPr>
        <p:spPr bwMode="auto">
          <a:xfrm>
            <a:off x="395288" y="3933825"/>
            <a:ext cx="3571875" cy="1136650"/>
          </a:xfrm>
          <a:prstGeom prst="rect">
            <a:avLst/>
          </a:prstGeom>
          <a:solidFill>
            <a:srgbClr val="FDE3BA"/>
          </a:solidFill>
          <a:ln w="12700">
            <a:solidFill>
              <a:srgbClr val="4C2E00"/>
            </a:solidFill>
            <a:miter lim="800000"/>
            <a:headEnd/>
            <a:tailEnd/>
          </a:ln>
          <a:effectLst>
            <a:outerShdw dist="107763" dir="2700000" algn="ctr" rotWithShape="0">
              <a:schemeClr val="bg2"/>
            </a:outerShdw>
          </a:effectLst>
        </p:spPr>
        <p:txBody>
          <a:bodyPr lIns="90488" tIns="44450" rIns="90488" bIns="44450">
            <a:spAutoFit/>
          </a:bodyPr>
          <a:lstStyle/>
          <a:p>
            <a:pPr algn="ctr" rtl="0">
              <a:spcBef>
                <a:spcPct val="50000"/>
              </a:spcBef>
            </a:pPr>
            <a:r>
              <a:rPr lang="fa-IR" sz="3200">
                <a:solidFill>
                  <a:srgbClr val="316501"/>
                </a:solidFill>
                <a:cs typeface="Zar" pitchFamily="2" charset="-78"/>
              </a:rPr>
              <a:t>حقوق صاحبان سرمايه</a:t>
            </a:r>
          </a:p>
          <a:p>
            <a:pPr algn="ctr" rtl="0">
              <a:spcBef>
                <a:spcPct val="50000"/>
              </a:spcBef>
            </a:pPr>
            <a:r>
              <a:rPr lang="en-US" sz="2400">
                <a:solidFill>
                  <a:srgbClr val="316501"/>
                </a:solidFill>
                <a:cs typeface="Zar" pitchFamily="2" charset="-78"/>
              </a:rPr>
              <a:t>(Owners’ Equity)</a:t>
            </a:r>
          </a:p>
        </p:txBody>
      </p:sp>
      <p:sp>
        <p:nvSpPr>
          <p:cNvPr id="647174" name="Rectangle 6"/>
          <p:cNvSpPr>
            <a:spLocks noGrp="1" noChangeArrowheads="1"/>
          </p:cNvSpPr>
          <p:nvPr>
            <p:ph type="title"/>
          </p:nvPr>
        </p:nvSpPr>
        <p:spPr/>
        <p:txBody>
          <a:bodyPr/>
          <a:lstStyle/>
          <a:p>
            <a:r>
              <a:rPr lang="fa-IR"/>
              <a:t>به زبان حسابداري :</a:t>
            </a:r>
            <a:endParaRPr lang="en-US"/>
          </a:p>
        </p:txBody>
      </p:sp>
      <p:sp>
        <p:nvSpPr>
          <p:cNvPr id="7" name="Footer Placeholder 6"/>
          <p:cNvSpPr>
            <a:spLocks noGrp="1"/>
          </p:cNvSpPr>
          <p:nvPr>
            <p:ph type="ftr" sz="quarter" idx="11"/>
          </p:nvPr>
        </p:nvSpPr>
        <p:spPr/>
        <p:txBody>
          <a:bodyPr/>
          <a:lstStyle/>
          <a:p>
            <a:endParaRPr kumimoji="0" lang="en-US" dirty="0"/>
          </a:p>
        </p:txBody>
      </p:sp>
    </p:spTree>
  </p:cSld>
  <p:clrMapOvr>
    <a:masterClrMapping/>
  </p:clrMapOvr>
  <p:transition>
    <p:blinds dir="ver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 fill="hold" grpId="0" nodeType="afterEffect">
                                  <p:stCondLst>
                                    <p:cond delay="0"/>
                                  </p:stCondLst>
                                  <p:childTnLst>
                                    <p:set>
                                      <p:cBhvr>
                                        <p:cTn id="6" dur="1" fill="hold">
                                          <p:stCondLst>
                                            <p:cond delay="0"/>
                                          </p:stCondLst>
                                        </p:cTn>
                                        <p:tgtEl>
                                          <p:spTgt spid="647171"/>
                                        </p:tgtEl>
                                        <p:attrNameLst>
                                          <p:attrName>style.visibility</p:attrName>
                                        </p:attrNameLst>
                                      </p:cBhvr>
                                      <p:to>
                                        <p:strVal val="visible"/>
                                      </p:to>
                                    </p:set>
                                    <p:anim calcmode="lin" valueType="num">
                                      <p:cBhvr additive="base">
                                        <p:cTn id="7" dur="500" fill="hold"/>
                                        <p:tgtEl>
                                          <p:spTgt spid="647171"/>
                                        </p:tgtEl>
                                        <p:attrNameLst>
                                          <p:attrName>ppt_x</p:attrName>
                                        </p:attrNameLst>
                                      </p:cBhvr>
                                      <p:tavLst>
                                        <p:tav tm="0">
                                          <p:val>
                                            <p:strVal val="#ppt_x"/>
                                          </p:val>
                                        </p:tav>
                                        <p:tav tm="100000">
                                          <p:val>
                                            <p:strVal val="#ppt_x"/>
                                          </p:val>
                                        </p:tav>
                                      </p:tavLst>
                                    </p:anim>
                                    <p:anim calcmode="lin" valueType="num">
                                      <p:cBhvr additive="base">
                                        <p:cTn id="8" dur="500" fill="hold"/>
                                        <p:tgtEl>
                                          <p:spTgt spid="647171"/>
                                        </p:tgtEl>
                                        <p:attrNameLst>
                                          <p:attrName>ppt_y</p:attrName>
                                        </p:attrNameLst>
                                      </p:cBhvr>
                                      <p:tavLst>
                                        <p:tav tm="0">
                                          <p:val>
                                            <p:strVal val="0-#ppt_h/2"/>
                                          </p:val>
                                        </p:tav>
                                        <p:tav tm="100000">
                                          <p:val>
                                            <p:strVal val="#ppt_y"/>
                                          </p:val>
                                        </p:tav>
                                      </p:tavLst>
                                    </p:anim>
                                  </p:childTnLst>
                                </p:cTn>
                              </p:par>
                            </p:childTnLst>
                          </p:cTn>
                        </p:par>
                        <p:par>
                          <p:cTn id="9" fill="hold">
                            <p:stCondLst>
                              <p:cond delay="500"/>
                            </p:stCondLst>
                            <p:childTnLst>
                              <p:par>
                                <p:cTn id="10" presetID="2" presetClass="entr" presetSubtype="1" fill="hold" grpId="0" nodeType="afterEffect">
                                  <p:stCondLst>
                                    <p:cond delay="0"/>
                                  </p:stCondLst>
                                  <p:childTnLst>
                                    <p:set>
                                      <p:cBhvr>
                                        <p:cTn id="11" dur="1" fill="hold">
                                          <p:stCondLst>
                                            <p:cond delay="0"/>
                                          </p:stCondLst>
                                        </p:cTn>
                                        <p:tgtEl>
                                          <p:spTgt spid="647173"/>
                                        </p:tgtEl>
                                        <p:attrNameLst>
                                          <p:attrName>style.visibility</p:attrName>
                                        </p:attrNameLst>
                                      </p:cBhvr>
                                      <p:to>
                                        <p:strVal val="visible"/>
                                      </p:to>
                                    </p:set>
                                    <p:anim calcmode="lin" valueType="num">
                                      <p:cBhvr additive="base">
                                        <p:cTn id="12" dur="500" fill="hold"/>
                                        <p:tgtEl>
                                          <p:spTgt spid="647173"/>
                                        </p:tgtEl>
                                        <p:attrNameLst>
                                          <p:attrName>ppt_x</p:attrName>
                                        </p:attrNameLst>
                                      </p:cBhvr>
                                      <p:tavLst>
                                        <p:tav tm="0">
                                          <p:val>
                                            <p:strVal val="#ppt_x"/>
                                          </p:val>
                                        </p:tav>
                                        <p:tav tm="100000">
                                          <p:val>
                                            <p:strVal val="#ppt_x"/>
                                          </p:val>
                                        </p:tav>
                                      </p:tavLst>
                                    </p:anim>
                                    <p:anim calcmode="lin" valueType="num">
                                      <p:cBhvr additive="base">
                                        <p:cTn id="13" dur="500" fill="hold"/>
                                        <p:tgtEl>
                                          <p:spTgt spid="647173"/>
                                        </p:tgtEl>
                                        <p:attrNameLst>
                                          <p:attrName>ppt_y</p:attrName>
                                        </p:attrNameLst>
                                      </p:cBhvr>
                                      <p:tavLst>
                                        <p:tav tm="0">
                                          <p:val>
                                            <p:strVal val="0-#ppt_h/2"/>
                                          </p:val>
                                        </p:tav>
                                        <p:tav tm="100000">
                                          <p:val>
                                            <p:strVal val="#ppt_y"/>
                                          </p:val>
                                        </p:tav>
                                      </p:tavLst>
                                    </p:anim>
                                  </p:childTnLst>
                                </p:cTn>
                              </p:par>
                            </p:childTnLst>
                          </p:cTn>
                        </p:par>
                        <p:par>
                          <p:cTn id="14" fill="hold">
                            <p:stCondLst>
                              <p:cond delay="1000"/>
                            </p:stCondLst>
                            <p:childTnLst>
                              <p:par>
                                <p:cTn id="15" presetID="2" presetClass="entr" presetSubtype="1" fill="hold" grpId="0" nodeType="afterEffect">
                                  <p:stCondLst>
                                    <p:cond delay="0"/>
                                  </p:stCondLst>
                                  <p:childTnLst>
                                    <p:set>
                                      <p:cBhvr>
                                        <p:cTn id="16" dur="1" fill="hold">
                                          <p:stCondLst>
                                            <p:cond delay="0"/>
                                          </p:stCondLst>
                                        </p:cTn>
                                        <p:tgtEl>
                                          <p:spTgt spid="647172"/>
                                        </p:tgtEl>
                                        <p:attrNameLst>
                                          <p:attrName>style.visibility</p:attrName>
                                        </p:attrNameLst>
                                      </p:cBhvr>
                                      <p:to>
                                        <p:strVal val="visible"/>
                                      </p:to>
                                    </p:set>
                                    <p:anim calcmode="lin" valueType="num">
                                      <p:cBhvr additive="base">
                                        <p:cTn id="17" dur="500" fill="hold"/>
                                        <p:tgtEl>
                                          <p:spTgt spid="647172"/>
                                        </p:tgtEl>
                                        <p:attrNameLst>
                                          <p:attrName>ppt_x</p:attrName>
                                        </p:attrNameLst>
                                      </p:cBhvr>
                                      <p:tavLst>
                                        <p:tav tm="0">
                                          <p:val>
                                            <p:strVal val="#ppt_x"/>
                                          </p:val>
                                        </p:tav>
                                        <p:tav tm="100000">
                                          <p:val>
                                            <p:strVal val="#ppt_x"/>
                                          </p:val>
                                        </p:tav>
                                      </p:tavLst>
                                    </p:anim>
                                    <p:anim calcmode="lin" valueType="num">
                                      <p:cBhvr additive="base">
                                        <p:cTn id="18" dur="500" fill="hold"/>
                                        <p:tgtEl>
                                          <p:spTgt spid="647172"/>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47171" grpId="0" animBg="1" autoUpdateAnimBg="0"/>
      <p:bldP spid="647172" grpId="0" animBg="1" autoUpdateAnimBg="0"/>
      <p:bldP spid="647173" grpId="0" animBg="1" autoUpdateAnimBg="0"/>
    </p:bldLst>
  </p:timing>
</p:sld>
</file>

<file path=ppt/slides/slide24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04514" name="Rectangle 2"/>
          <p:cNvSpPr>
            <a:spLocks noGrp="1" noChangeArrowheads="1"/>
          </p:cNvSpPr>
          <p:nvPr>
            <p:ph type="title"/>
          </p:nvPr>
        </p:nvSpPr>
        <p:spPr>
          <a:xfrm>
            <a:off x="1042988" y="549275"/>
            <a:ext cx="7772400" cy="579438"/>
          </a:xfrm>
        </p:spPr>
        <p:txBody>
          <a:bodyPr/>
          <a:lstStyle/>
          <a:p>
            <a:r>
              <a:rPr lang="fa-IR" sz="3200"/>
              <a:t>نحوه محاسبه قيمت تمام شده كالاي فروش رفته:</a:t>
            </a:r>
            <a:endParaRPr lang="en-US" sz="3200"/>
          </a:p>
        </p:txBody>
      </p:sp>
      <p:sp>
        <p:nvSpPr>
          <p:cNvPr id="704515" name="Rectangle 3"/>
          <p:cNvSpPr>
            <a:spLocks noGrp="1" noChangeArrowheads="1"/>
          </p:cNvSpPr>
          <p:nvPr>
            <p:ph idx="1"/>
          </p:nvPr>
        </p:nvSpPr>
        <p:spPr>
          <a:xfrm>
            <a:off x="1979613" y="5373688"/>
            <a:ext cx="5181600" cy="588962"/>
          </a:xfrm>
          <a:noFill/>
          <a:ln>
            <a:solidFill>
              <a:schemeClr val="tx2"/>
            </a:solidFill>
          </a:ln>
        </p:spPr>
        <p:txBody>
          <a:bodyPr/>
          <a:lstStyle/>
          <a:p>
            <a:pPr>
              <a:buFontTx/>
              <a:buNone/>
            </a:pPr>
            <a:r>
              <a:rPr lang="fa-IR"/>
              <a:t>قيمت تمام شده كالاي فروش رفته</a:t>
            </a:r>
            <a:endParaRPr lang="en-US"/>
          </a:p>
        </p:txBody>
      </p:sp>
      <p:sp>
        <p:nvSpPr>
          <p:cNvPr id="704516" name="Oval 4"/>
          <p:cNvSpPr>
            <a:spLocks noChangeArrowheads="1"/>
          </p:cNvSpPr>
          <p:nvPr/>
        </p:nvSpPr>
        <p:spPr bwMode="auto">
          <a:xfrm>
            <a:off x="5724525" y="1916113"/>
            <a:ext cx="2519363" cy="2376487"/>
          </a:xfrm>
          <a:prstGeom prst="ellipse">
            <a:avLst/>
          </a:prstGeom>
          <a:solidFill>
            <a:srgbClr val="CCFFCC"/>
          </a:solidFill>
          <a:ln w="9525">
            <a:miter lim="800000"/>
            <a:headEnd/>
            <a:tailEnd/>
          </a:ln>
          <a:effectLst/>
          <a:scene3d>
            <a:camera prst="legacyObliqueBottomLeft"/>
            <a:lightRig rig="legacyFlat3" dir="t"/>
          </a:scene3d>
          <a:sp3d extrusionH="430200" prstMaterial="legacyMatte">
            <a:bevelT w="13500" h="13500" prst="angle"/>
            <a:bevelB w="13500" h="13500" prst="angle"/>
            <a:extrusionClr>
              <a:srgbClr val="CCFFCC"/>
            </a:extrusionClr>
          </a:sp3d>
        </p:spPr>
        <p:txBody>
          <a:bodyPr wrap="none" anchor="ctr">
            <a:flatTx/>
          </a:bodyPr>
          <a:lstStyle/>
          <a:p>
            <a:pPr algn="ctr"/>
            <a:r>
              <a:rPr lang="fa-IR" sz="3200">
                <a:cs typeface="Zar" pitchFamily="2" charset="-78"/>
              </a:rPr>
              <a:t>موجودي كالا</a:t>
            </a:r>
          </a:p>
          <a:p>
            <a:pPr algn="ctr"/>
            <a:r>
              <a:rPr lang="fa-IR" sz="3200">
                <a:cs typeface="Zar" pitchFamily="2" charset="-78"/>
              </a:rPr>
              <a:t> در پايان دوره</a:t>
            </a:r>
            <a:endParaRPr lang="en-US" sz="3200">
              <a:cs typeface="Zar" pitchFamily="2" charset="-78"/>
            </a:endParaRPr>
          </a:p>
        </p:txBody>
      </p:sp>
      <p:sp>
        <p:nvSpPr>
          <p:cNvPr id="704517" name="Oval 5"/>
          <p:cNvSpPr>
            <a:spLocks noChangeArrowheads="1"/>
          </p:cNvSpPr>
          <p:nvPr/>
        </p:nvSpPr>
        <p:spPr bwMode="auto">
          <a:xfrm>
            <a:off x="1042988" y="1844675"/>
            <a:ext cx="2808287" cy="2520950"/>
          </a:xfrm>
          <a:prstGeom prst="ellipse">
            <a:avLst/>
          </a:prstGeom>
          <a:solidFill>
            <a:srgbClr val="CCFFFF"/>
          </a:solidFill>
          <a:ln w="9525">
            <a:miter lim="800000"/>
            <a:headEnd/>
            <a:tailEnd/>
          </a:ln>
          <a:effectLst/>
          <a:scene3d>
            <a:camera prst="legacyObliqueBottomLeft"/>
            <a:lightRig rig="legacyFlat3" dir="t"/>
          </a:scene3d>
          <a:sp3d extrusionH="430200" prstMaterial="legacyMatte">
            <a:bevelT w="13500" h="13500" prst="angle"/>
            <a:bevelB w="13500" h="13500" prst="angle"/>
            <a:extrusionClr>
              <a:srgbClr val="CCFFFF"/>
            </a:extrusionClr>
          </a:sp3d>
        </p:spPr>
        <p:txBody>
          <a:bodyPr wrap="none" anchor="ctr">
            <a:flatTx/>
          </a:bodyPr>
          <a:lstStyle/>
          <a:p>
            <a:pPr algn="ctr"/>
            <a:r>
              <a:rPr lang="fa-IR" sz="3200">
                <a:cs typeface="Zar" pitchFamily="2" charset="-78"/>
              </a:rPr>
              <a:t>قيمت تمام شده</a:t>
            </a:r>
          </a:p>
          <a:p>
            <a:pPr algn="ctr"/>
            <a:r>
              <a:rPr lang="fa-IR" sz="3200">
                <a:cs typeface="Zar" pitchFamily="2" charset="-78"/>
              </a:rPr>
              <a:t>كالاي آماده</a:t>
            </a:r>
          </a:p>
          <a:p>
            <a:pPr algn="ctr"/>
            <a:r>
              <a:rPr lang="fa-IR" sz="3200">
                <a:cs typeface="Zar" pitchFamily="2" charset="-78"/>
              </a:rPr>
              <a:t> به فروش</a:t>
            </a:r>
            <a:endParaRPr lang="en-US" sz="3200">
              <a:cs typeface="Zar" pitchFamily="2" charset="-78"/>
            </a:endParaRPr>
          </a:p>
        </p:txBody>
      </p:sp>
      <p:sp>
        <p:nvSpPr>
          <p:cNvPr id="704519" name="Line 7"/>
          <p:cNvSpPr>
            <a:spLocks noChangeShapeType="1"/>
          </p:cNvSpPr>
          <p:nvPr/>
        </p:nvSpPr>
        <p:spPr bwMode="auto">
          <a:xfrm flipH="1">
            <a:off x="5580063" y="4149725"/>
            <a:ext cx="863600" cy="1079500"/>
          </a:xfrm>
          <a:prstGeom prst="line">
            <a:avLst/>
          </a:prstGeom>
          <a:noFill/>
          <a:ln w="57150">
            <a:solidFill>
              <a:schemeClr val="tx1"/>
            </a:solidFill>
            <a:miter lim="800000"/>
            <a:headEnd/>
            <a:tailEnd type="triangle" w="med" len="med"/>
          </a:ln>
          <a:effectLst/>
        </p:spPr>
        <p:txBody>
          <a:bodyPr wrap="none"/>
          <a:lstStyle/>
          <a:p>
            <a:endParaRPr lang="fa-IR"/>
          </a:p>
        </p:txBody>
      </p:sp>
      <p:sp>
        <p:nvSpPr>
          <p:cNvPr id="704520" name="Line 8"/>
          <p:cNvSpPr>
            <a:spLocks noChangeShapeType="1"/>
          </p:cNvSpPr>
          <p:nvPr/>
        </p:nvSpPr>
        <p:spPr bwMode="auto">
          <a:xfrm>
            <a:off x="3419475" y="4005263"/>
            <a:ext cx="1008063" cy="1295400"/>
          </a:xfrm>
          <a:prstGeom prst="line">
            <a:avLst/>
          </a:prstGeom>
          <a:noFill/>
          <a:ln w="57150">
            <a:solidFill>
              <a:schemeClr val="tx1"/>
            </a:solidFill>
            <a:miter lim="800000"/>
            <a:headEnd/>
            <a:tailEnd type="triangle" w="med" len="med"/>
          </a:ln>
          <a:effectLst/>
        </p:spPr>
        <p:txBody>
          <a:bodyPr wrap="none"/>
          <a:lstStyle/>
          <a:p>
            <a:endParaRPr lang="fa-IR"/>
          </a:p>
        </p:txBody>
      </p:sp>
      <p:sp>
        <p:nvSpPr>
          <p:cNvPr id="704521" name="Line 9"/>
          <p:cNvSpPr>
            <a:spLocks noChangeShapeType="1"/>
          </p:cNvSpPr>
          <p:nvPr/>
        </p:nvSpPr>
        <p:spPr bwMode="auto">
          <a:xfrm>
            <a:off x="4427538" y="3141663"/>
            <a:ext cx="649287" cy="0"/>
          </a:xfrm>
          <a:prstGeom prst="line">
            <a:avLst/>
          </a:prstGeom>
          <a:noFill/>
          <a:ln w="76200">
            <a:solidFill>
              <a:schemeClr val="tx1"/>
            </a:solidFill>
            <a:miter lim="800000"/>
            <a:headEnd/>
            <a:tailEnd/>
          </a:ln>
          <a:effectLst/>
        </p:spPr>
        <p:txBody>
          <a:bodyPr wrap="none"/>
          <a:lstStyle/>
          <a:p>
            <a:endParaRPr lang="fa-IR"/>
          </a:p>
        </p:txBody>
      </p:sp>
      <p:sp>
        <p:nvSpPr>
          <p:cNvPr id="9" name="Footer Placeholder 8"/>
          <p:cNvSpPr>
            <a:spLocks noGrp="1"/>
          </p:cNvSpPr>
          <p:nvPr>
            <p:ph type="ftr" sz="quarter" idx="11"/>
          </p:nvPr>
        </p:nvSpPr>
        <p:spPr/>
        <p:txBody>
          <a:bodyPr/>
          <a:lstStyle/>
          <a:p>
            <a:endParaRPr kumimoji="0" lang="en-US" dirty="0"/>
          </a:p>
        </p:txBody>
      </p:sp>
    </p:spTree>
  </p:cSld>
  <p:clrMapOvr>
    <a:masterClrMapping/>
  </p:clrMapOvr>
</p:sld>
</file>

<file path=ppt/slides/slide24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05538" name="Rectangle 2"/>
          <p:cNvSpPr>
            <a:spLocks noGrp="1" noChangeArrowheads="1"/>
          </p:cNvSpPr>
          <p:nvPr>
            <p:ph type="title"/>
          </p:nvPr>
        </p:nvSpPr>
        <p:spPr/>
        <p:txBody>
          <a:bodyPr/>
          <a:lstStyle/>
          <a:p>
            <a:r>
              <a:rPr lang="fa-IR"/>
              <a:t>قيمت تمام شده كالاي آماده بفروش:</a:t>
            </a:r>
            <a:endParaRPr lang="en-US"/>
          </a:p>
        </p:txBody>
      </p:sp>
      <p:sp>
        <p:nvSpPr>
          <p:cNvPr id="705539" name="Rectangle 3"/>
          <p:cNvSpPr>
            <a:spLocks noGrp="1" noChangeArrowheads="1"/>
          </p:cNvSpPr>
          <p:nvPr>
            <p:ph idx="1"/>
          </p:nvPr>
        </p:nvSpPr>
        <p:spPr>
          <a:xfrm>
            <a:off x="1403350" y="5373688"/>
            <a:ext cx="5830888" cy="588962"/>
          </a:xfrm>
          <a:noFill/>
          <a:ln>
            <a:solidFill>
              <a:srgbClr val="000000"/>
            </a:solidFill>
          </a:ln>
        </p:spPr>
        <p:txBody>
          <a:bodyPr/>
          <a:lstStyle/>
          <a:p>
            <a:pPr>
              <a:buFontTx/>
              <a:buNone/>
            </a:pPr>
            <a:r>
              <a:rPr lang="fa-IR"/>
              <a:t>قيمت تمام شده كالاي آماده به فروش</a:t>
            </a:r>
            <a:endParaRPr lang="en-US"/>
          </a:p>
        </p:txBody>
      </p:sp>
      <p:sp>
        <p:nvSpPr>
          <p:cNvPr id="705540" name="Oval 4"/>
          <p:cNvSpPr>
            <a:spLocks noChangeArrowheads="1"/>
          </p:cNvSpPr>
          <p:nvPr/>
        </p:nvSpPr>
        <p:spPr bwMode="auto">
          <a:xfrm>
            <a:off x="5724525" y="1916113"/>
            <a:ext cx="2519363" cy="2376487"/>
          </a:xfrm>
          <a:prstGeom prst="ellipse">
            <a:avLst/>
          </a:prstGeom>
          <a:solidFill>
            <a:schemeClr val="accent1"/>
          </a:solidFill>
          <a:ln w="9525">
            <a:miter lim="800000"/>
            <a:headEnd/>
            <a:tailEnd/>
          </a:ln>
          <a:effectLst/>
          <a:scene3d>
            <a:camera prst="legacyPerspectiveFront">
              <a:rot lat="20099999" lon="1500000" rev="0"/>
            </a:camera>
            <a:lightRig rig="legacyFlat4" dir="b"/>
          </a:scene3d>
          <a:sp3d extrusionH="430200" prstMaterial="legacyMatte">
            <a:bevelT w="13500" h="13500" prst="angle"/>
            <a:bevelB w="13500" h="13500" prst="angle"/>
            <a:extrusionClr>
              <a:schemeClr val="accent1"/>
            </a:extrusionClr>
          </a:sp3d>
        </p:spPr>
        <p:txBody>
          <a:bodyPr wrap="none" anchor="ctr">
            <a:flatTx/>
          </a:bodyPr>
          <a:lstStyle/>
          <a:p>
            <a:pPr algn="ctr"/>
            <a:r>
              <a:rPr lang="fa-IR" sz="3200">
                <a:cs typeface="Zar" pitchFamily="2" charset="-78"/>
              </a:rPr>
              <a:t>خريد خالص</a:t>
            </a:r>
          </a:p>
          <a:p>
            <a:pPr algn="ctr"/>
            <a:r>
              <a:rPr lang="fa-IR" sz="3200">
                <a:cs typeface="Zar" pitchFamily="2" charset="-78"/>
              </a:rPr>
              <a:t> در طي دوره</a:t>
            </a:r>
            <a:endParaRPr lang="en-US" sz="3200">
              <a:cs typeface="Zar" pitchFamily="2" charset="-78"/>
            </a:endParaRPr>
          </a:p>
        </p:txBody>
      </p:sp>
      <p:sp>
        <p:nvSpPr>
          <p:cNvPr id="705541" name="Oval 5"/>
          <p:cNvSpPr>
            <a:spLocks noChangeArrowheads="1"/>
          </p:cNvSpPr>
          <p:nvPr/>
        </p:nvSpPr>
        <p:spPr bwMode="auto">
          <a:xfrm>
            <a:off x="1042988" y="1844675"/>
            <a:ext cx="2808287" cy="2520950"/>
          </a:xfrm>
          <a:prstGeom prst="ellipse">
            <a:avLst/>
          </a:prstGeom>
          <a:solidFill>
            <a:schemeClr val="accent1"/>
          </a:solidFill>
          <a:ln w="9525">
            <a:miter lim="800000"/>
            <a:headEnd/>
            <a:tailEnd/>
          </a:ln>
          <a:effectLst/>
          <a:scene3d>
            <a:camera prst="legacyPerspectiveFront">
              <a:rot lat="20099999" lon="20099999" rev="0"/>
            </a:camera>
            <a:lightRig rig="legacyFlat2" dir="t"/>
          </a:scene3d>
          <a:sp3d extrusionH="430200" prstMaterial="legacyMatte">
            <a:bevelT w="13500" h="13500" prst="angle"/>
            <a:bevelB w="13500" h="13500" prst="angle"/>
            <a:extrusionClr>
              <a:schemeClr val="accent1"/>
            </a:extrusionClr>
          </a:sp3d>
        </p:spPr>
        <p:txBody>
          <a:bodyPr wrap="none" anchor="ctr">
            <a:flatTx/>
          </a:bodyPr>
          <a:lstStyle/>
          <a:p>
            <a:pPr algn="ctr"/>
            <a:r>
              <a:rPr lang="fa-IR" sz="3200">
                <a:cs typeface="Zar" pitchFamily="2" charset="-78"/>
              </a:rPr>
              <a:t>موجودي كالا</a:t>
            </a:r>
          </a:p>
          <a:p>
            <a:pPr algn="ctr"/>
            <a:r>
              <a:rPr lang="fa-IR" sz="3200">
                <a:cs typeface="Zar" pitchFamily="2" charset="-78"/>
              </a:rPr>
              <a:t>در ابتداي دوره</a:t>
            </a:r>
          </a:p>
        </p:txBody>
      </p:sp>
      <p:sp>
        <p:nvSpPr>
          <p:cNvPr id="705543" name="Line 7"/>
          <p:cNvSpPr>
            <a:spLocks noChangeShapeType="1"/>
          </p:cNvSpPr>
          <p:nvPr/>
        </p:nvSpPr>
        <p:spPr bwMode="auto">
          <a:xfrm flipH="1">
            <a:off x="5508625" y="4221163"/>
            <a:ext cx="863600" cy="1079500"/>
          </a:xfrm>
          <a:prstGeom prst="line">
            <a:avLst/>
          </a:prstGeom>
          <a:noFill/>
          <a:ln w="57150">
            <a:solidFill>
              <a:schemeClr val="tx1"/>
            </a:solidFill>
            <a:miter lim="800000"/>
            <a:headEnd/>
            <a:tailEnd type="triangle" w="med" len="med"/>
          </a:ln>
          <a:effectLst/>
        </p:spPr>
        <p:txBody>
          <a:bodyPr wrap="none"/>
          <a:lstStyle/>
          <a:p>
            <a:endParaRPr lang="fa-IR"/>
          </a:p>
        </p:txBody>
      </p:sp>
      <p:sp>
        <p:nvSpPr>
          <p:cNvPr id="705544" name="Line 8"/>
          <p:cNvSpPr>
            <a:spLocks noChangeShapeType="1"/>
          </p:cNvSpPr>
          <p:nvPr/>
        </p:nvSpPr>
        <p:spPr bwMode="auto">
          <a:xfrm>
            <a:off x="3419475" y="4078288"/>
            <a:ext cx="1008063" cy="1295400"/>
          </a:xfrm>
          <a:prstGeom prst="line">
            <a:avLst/>
          </a:prstGeom>
          <a:noFill/>
          <a:ln w="57150">
            <a:solidFill>
              <a:schemeClr val="tx1"/>
            </a:solidFill>
            <a:miter lim="800000"/>
            <a:headEnd/>
            <a:tailEnd type="triangle" w="med" len="med"/>
          </a:ln>
          <a:effectLst/>
        </p:spPr>
        <p:txBody>
          <a:bodyPr wrap="none"/>
          <a:lstStyle/>
          <a:p>
            <a:endParaRPr lang="fa-IR"/>
          </a:p>
        </p:txBody>
      </p:sp>
      <p:sp>
        <p:nvSpPr>
          <p:cNvPr id="705546" name="Rectangle 10"/>
          <p:cNvSpPr>
            <a:spLocks noChangeArrowheads="1"/>
          </p:cNvSpPr>
          <p:nvPr/>
        </p:nvSpPr>
        <p:spPr bwMode="auto">
          <a:xfrm>
            <a:off x="4356100" y="2565400"/>
            <a:ext cx="919163" cy="1311275"/>
          </a:xfrm>
          <a:prstGeom prst="rect">
            <a:avLst/>
          </a:prstGeom>
          <a:noFill/>
          <a:ln w="9525">
            <a:noFill/>
            <a:miter lim="800000"/>
            <a:headEnd/>
            <a:tailEnd/>
          </a:ln>
          <a:effectLst/>
        </p:spPr>
        <p:txBody>
          <a:bodyPr wrap="none">
            <a:spAutoFit/>
          </a:bodyPr>
          <a:lstStyle/>
          <a:p>
            <a:pPr algn="l" rtl="0"/>
            <a:r>
              <a:rPr lang="fa-IR" sz="8000"/>
              <a:t>+</a:t>
            </a:r>
            <a:endParaRPr lang="en-US" sz="8000"/>
          </a:p>
        </p:txBody>
      </p:sp>
      <p:sp>
        <p:nvSpPr>
          <p:cNvPr id="9" name="Footer Placeholder 8"/>
          <p:cNvSpPr>
            <a:spLocks noGrp="1"/>
          </p:cNvSpPr>
          <p:nvPr>
            <p:ph type="ftr" sz="quarter" idx="11"/>
          </p:nvPr>
        </p:nvSpPr>
        <p:spPr/>
        <p:txBody>
          <a:bodyPr/>
          <a:lstStyle/>
          <a:p>
            <a:endParaRPr kumimoji="0" lang="en-US" dirty="0"/>
          </a:p>
        </p:txBody>
      </p:sp>
    </p:spTree>
  </p:cSld>
  <p:clrMapOvr>
    <a:masterClrMapping/>
  </p:clrMapOvr>
</p:sld>
</file>

<file path=ppt/slides/slide24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06562" name="Rectangle 2"/>
          <p:cNvSpPr>
            <a:spLocks noGrp="1" noChangeArrowheads="1"/>
          </p:cNvSpPr>
          <p:nvPr>
            <p:ph type="title"/>
          </p:nvPr>
        </p:nvSpPr>
        <p:spPr/>
        <p:txBody>
          <a:bodyPr/>
          <a:lstStyle/>
          <a:p>
            <a:r>
              <a:rPr lang="fa-IR"/>
              <a:t>خريد خالص</a:t>
            </a:r>
            <a:endParaRPr lang="en-US"/>
          </a:p>
        </p:txBody>
      </p:sp>
      <p:sp>
        <p:nvSpPr>
          <p:cNvPr id="706563" name="Rectangle 3"/>
          <p:cNvSpPr>
            <a:spLocks noGrp="1" noChangeArrowheads="1"/>
          </p:cNvSpPr>
          <p:nvPr>
            <p:ph idx="1"/>
          </p:nvPr>
        </p:nvSpPr>
        <p:spPr>
          <a:xfrm>
            <a:off x="2195513" y="5589588"/>
            <a:ext cx="3957637" cy="588962"/>
          </a:xfrm>
          <a:noFill/>
          <a:ln>
            <a:solidFill>
              <a:srgbClr val="000000"/>
            </a:solidFill>
          </a:ln>
        </p:spPr>
        <p:txBody>
          <a:bodyPr/>
          <a:lstStyle/>
          <a:p>
            <a:pPr>
              <a:buFontTx/>
              <a:buNone/>
            </a:pPr>
            <a:r>
              <a:rPr lang="fa-IR"/>
              <a:t>خريد خالص در طي دوره</a:t>
            </a:r>
            <a:endParaRPr lang="en-US"/>
          </a:p>
        </p:txBody>
      </p:sp>
      <p:sp>
        <p:nvSpPr>
          <p:cNvPr id="706564" name="Rectangle 4"/>
          <p:cNvSpPr>
            <a:spLocks noChangeArrowheads="1"/>
          </p:cNvSpPr>
          <p:nvPr/>
        </p:nvSpPr>
        <p:spPr bwMode="auto">
          <a:xfrm>
            <a:off x="5795963" y="2060575"/>
            <a:ext cx="2736850" cy="2808288"/>
          </a:xfrm>
          <a:prstGeom prst="rect">
            <a:avLst/>
          </a:prstGeom>
          <a:solidFill>
            <a:schemeClr val="accent1"/>
          </a:solidFill>
          <a:ln w="9525">
            <a:solidFill>
              <a:schemeClr val="tx1"/>
            </a:solidFill>
            <a:miter lim="800000"/>
            <a:headEnd/>
            <a:tailEnd/>
          </a:ln>
          <a:effectLst>
            <a:outerShdw dist="117088" dir="2963922" algn="ctr" rotWithShape="0">
              <a:schemeClr val="bg2"/>
            </a:outerShdw>
          </a:effectLst>
        </p:spPr>
        <p:txBody>
          <a:bodyPr wrap="none" anchor="ctr"/>
          <a:lstStyle/>
          <a:p>
            <a:endParaRPr lang="fa-IR"/>
          </a:p>
        </p:txBody>
      </p:sp>
      <p:sp>
        <p:nvSpPr>
          <p:cNvPr id="706565" name="Rectangle 5"/>
          <p:cNvSpPr>
            <a:spLocks noChangeArrowheads="1"/>
          </p:cNvSpPr>
          <p:nvPr/>
        </p:nvSpPr>
        <p:spPr bwMode="auto">
          <a:xfrm>
            <a:off x="827088" y="2133600"/>
            <a:ext cx="2736850" cy="2808288"/>
          </a:xfrm>
          <a:prstGeom prst="rect">
            <a:avLst/>
          </a:prstGeom>
          <a:solidFill>
            <a:schemeClr val="accent1"/>
          </a:solidFill>
          <a:ln w="9525">
            <a:solidFill>
              <a:schemeClr val="tx1"/>
            </a:solidFill>
            <a:miter lim="800000"/>
            <a:headEnd/>
            <a:tailEnd/>
          </a:ln>
          <a:effectLst>
            <a:outerShdw dist="143684" dir="2700000" algn="ctr" rotWithShape="0">
              <a:schemeClr val="bg2"/>
            </a:outerShdw>
          </a:effectLst>
        </p:spPr>
        <p:txBody>
          <a:bodyPr wrap="none" anchor="ctr"/>
          <a:lstStyle/>
          <a:p>
            <a:pPr algn="ctr" rtl="0"/>
            <a:endParaRPr lang="en-US" sz="1800">
              <a:cs typeface="Zar" pitchFamily="2" charset="-78"/>
            </a:endParaRPr>
          </a:p>
        </p:txBody>
      </p:sp>
      <p:sp>
        <p:nvSpPr>
          <p:cNvPr id="706566" name="Line 6"/>
          <p:cNvSpPr>
            <a:spLocks noChangeShapeType="1"/>
          </p:cNvSpPr>
          <p:nvPr/>
        </p:nvSpPr>
        <p:spPr bwMode="auto">
          <a:xfrm>
            <a:off x="4211638" y="3429000"/>
            <a:ext cx="647700" cy="0"/>
          </a:xfrm>
          <a:prstGeom prst="line">
            <a:avLst/>
          </a:prstGeom>
          <a:noFill/>
          <a:ln w="76200">
            <a:solidFill>
              <a:schemeClr val="tx1"/>
            </a:solidFill>
            <a:miter lim="800000"/>
            <a:headEnd/>
            <a:tailEnd/>
          </a:ln>
          <a:effectLst/>
        </p:spPr>
        <p:txBody>
          <a:bodyPr wrap="none"/>
          <a:lstStyle/>
          <a:p>
            <a:endParaRPr lang="fa-IR"/>
          </a:p>
        </p:txBody>
      </p:sp>
      <p:sp>
        <p:nvSpPr>
          <p:cNvPr id="706568" name="Text Box 8"/>
          <p:cNvSpPr txBox="1">
            <a:spLocks noChangeArrowheads="1"/>
          </p:cNvSpPr>
          <p:nvPr/>
        </p:nvSpPr>
        <p:spPr bwMode="auto">
          <a:xfrm>
            <a:off x="6011863" y="2349500"/>
            <a:ext cx="2376487" cy="376238"/>
          </a:xfrm>
          <a:prstGeom prst="rect">
            <a:avLst/>
          </a:prstGeom>
          <a:noFill/>
          <a:ln w="9525">
            <a:solidFill>
              <a:srgbClr val="000000"/>
            </a:solidFill>
            <a:miter lim="800000"/>
            <a:headEnd/>
            <a:tailEnd/>
          </a:ln>
          <a:effectLst/>
        </p:spPr>
        <p:txBody>
          <a:bodyPr wrap="none">
            <a:spAutoFit/>
          </a:bodyPr>
          <a:lstStyle/>
          <a:p>
            <a:pPr algn="l" rtl="0"/>
            <a:r>
              <a:rPr lang="fa-IR" sz="1800">
                <a:cs typeface="Zar" pitchFamily="2" charset="-78"/>
              </a:rPr>
              <a:t>برگشت از خريد و تخفيفات</a:t>
            </a:r>
            <a:endParaRPr lang="en-US" sz="1800">
              <a:cs typeface="Zar" pitchFamily="2" charset="-78"/>
            </a:endParaRPr>
          </a:p>
        </p:txBody>
      </p:sp>
      <p:sp>
        <p:nvSpPr>
          <p:cNvPr id="706569" name="Text Box 9"/>
          <p:cNvSpPr txBox="1">
            <a:spLocks noChangeArrowheads="1"/>
          </p:cNvSpPr>
          <p:nvPr/>
        </p:nvSpPr>
        <p:spPr bwMode="auto">
          <a:xfrm>
            <a:off x="6300788" y="3789363"/>
            <a:ext cx="1874837" cy="376237"/>
          </a:xfrm>
          <a:prstGeom prst="rect">
            <a:avLst/>
          </a:prstGeom>
          <a:noFill/>
          <a:ln w="9525">
            <a:solidFill>
              <a:srgbClr val="000000"/>
            </a:solidFill>
            <a:miter lim="800000"/>
            <a:headEnd/>
            <a:tailEnd/>
          </a:ln>
          <a:effectLst/>
        </p:spPr>
        <p:txBody>
          <a:bodyPr wrap="none">
            <a:spAutoFit/>
          </a:bodyPr>
          <a:lstStyle/>
          <a:p>
            <a:pPr algn="l" rtl="0"/>
            <a:r>
              <a:rPr lang="fa-IR" sz="1800">
                <a:cs typeface="Zar" pitchFamily="2" charset="-78"/>
              </a:rPr>
              <a:t>تخفيفات نقدي خريد</a:t>
            </a:r>
            <a:endParaRPr lang="en-US" sz="1800">
              <a:cs typeface="Zar" pitchFamily="2" charset="-78"/>
            </a:endParaRPr>
          </a:p>
        </p:txBody>
      </p:sp>
      <p:sp>
        <p:nvSpPr>
          <p:cNvPr id="706570" name="Text Box 10"/>
          <p:cNvSpPr txBox="1">
            <a:spLocks noChangeArrowheads="1"/>
          </p:cNvSpPr>
          <p:nvPr/>
        </p:nvSpPr>
        <p:spPr bwMode="auto">
          <a:xfrm>
            <a:off x="1403350" y="2492375"/>
            <a:ext cx="1722438" cy="376238"/>
          </a:xfrm>
          <a:prstGeom prst="rect">
            <a:avLst/>
          </a:prstGeom>
          <a:noFill/>
          <a:ln w="9525">
            <a:solidFill>
              <a:srgbClr val="000000"/>
            </a:solidFill>
            <a:miter lim="800000"/>
            <a:headEnd/>
            <a:tailEnd/>
          </a:ln>
          <a:effectLst/>
        </p:spPr>
        <p:txBody>
          <a:bodyPr wrap="none">
            <a:spAutoFit/>
          </a:bodyPr>
          <a:lstStyle/>
          <a:p>
            <a:pPr algn="l" rtl="0"/>
            <a:r>
              <a:rPr lang="fa-IR" sz="1800">
                <a:cs typeface="Zar" pitchFamily="2" charset="-78"/>
              </a:rPr>
              <a:t>خريد در طي دوره</a:t>
            </a:r>
            <a:endParaRPr lang="en-US" sz="1800">
              <a:cs typeface="Zar" pitchFamily="2" charset="-78"/>
            </a:endParaRPr>
          </a:p>
        </p:txBody>
      </p:sp>
      <p:sp>
        <p:nvSpPr>
          <p:cNvPr id="706571" name="Text Box 11"/>
          <p:cNvSpPr txBox="1">
            <a:spLocks noChangeArrowheads="1"/>
          </p:cNvSpPr>
          <p:nvPr/>
        </p:nvSpPr>
        <p:spPr bwMode="auto">
          <a:xfrm>
            <a:off x="1187450" y="3860800"/>
            <a:ext cx="2073275" cy="376238"/>
          </a:xfrm>
          <a:prstGeom prst="rect">
            <a:avLst/>
          </a:prstGeom>
          <a:noFill/>
          <a:ln w="9525">
            <a:solidFill>
              <a:srgbClr val="000000"/>
            </a:solidFill>
            <a:miter lim="800000"/>
            <a:headEnd/>
            <a:tailEnd/>
          </a:ln>
          <a:effectLst/>
        </p:spPr>
        <p:txBody>
          <a:bodyPr wrap="none">
            <a:spAutoFit/>
          </a:bodyPr>
          <a:lstStyle/>
          <a:p>
            <a:pPr algn="l" rtl="0"/>
            <a:r>
              <a:rPr lang="fa-IR" sz="1800">
                <a:cs typeface="Zar" pitchFamily="2" charset="-78"/>
              </a:rPr>
              <a:t>هزينه‌هاي مستقيم خريد</a:t>
            </a:r>
            <a:endParaRPr lang="en-US" sz="1800">
              <a:cs typeface="Zar" pitchFamily="2" charset="-78"/>
            </a:endParaRPr>
          </a:p>
        </p:txBody>
      </p:sp>
      <p:grpSp>
        <p:nvGrpSpPr>
          <p:cNvPr id="706574" name="Group 14"/>
          <p:cNvGrpSpPr>
            <a:grpSpLocks/>
          </p:cNvGrpSpPr>
          <p:nvPr/>
        </p:nvGrpSpPr>
        <p:grpSpPr bwMode="auto">
          <a:xfrm>
            <a:off x="6948488" y="2984500"/>
            <a:ext cx="647700" cy="503238"/>
            <a:chOff x="4377" y="1880"/>
            <a:chExt cx="408" cy="317"/>
          </a:xfrm>
        </p:grpSpPr>
        <p:sp>
          <p:nvSpPr>
            <p:cNvPr id="706572" name="Line 12"/>
            <p:cNvSpPr>
              <a:spLocks noChangeShapeType="1"/>
            </p:cNvSpPr>
            <p:nvPr/>
          </p:nvSpPr>
          <p:spPr bwMode="auto">
            <a:xfrm>
              <a:off x="4377" y="2024"/>
              <a:ext cx="408" cy="0"/>
            </a:xfrm>
            <a:prstGeom prst="line">
              <a:avLst/>
            </a:prstGeom>
            <a:noFill/>
            <a:ln w="76200">
              <a:solidFill>
                <a:schemeClr val="tx1"/>
              </a:solidFill>
              <a:miter lim="800000"/>
              <a:headEnd/>
              <a:tailEnd/>
            </a:ln>
            <a:effectLst/>
          </p:spPr>
          <p:txBody>
            <a:bodyPr wrap="none"/>
            <a:lstStyle/>
            <a:p>
              <a:endParaRPr lang="fa-IR"/>
            </a:p>
          </p:txBody>
        </p:sp>
        <p:sp>
          <p:nvSpPr>
            <p:cNvPr id="706573" name="Line 13"/>
            <p:cNvSpPr>
              <a:spLocks noChangeShapeType="1"/>
            </p:cNvSpPr>
            <p:nvPr/>
          </p:nvSpPr>
          <p:spPr bwMode="auto">
            <a:xfrm>
              <a:off x="4588" y="1880"/>
              <a:ext cx="0" cy="317"/>
            </a:xfrm>
            <a:prstGeom prst="line">
              <a:avLst/>
            </a:prstGeom>
            <a:noFill/>
            <a:ln w="76200">
              <a:solidFill>
                <a:schemeClr val="tx1"/>
              </a:solidFill>
              <a:miter lim="800000"/>
              <a:headEnd/>
              <a:tailEnd/>
            </a:ln>
            <a:effectLst/>
          </p:spPr>
          <p:txBody>
            <a:bodyPr wrap="none"/>
            <a:lstStyle/>
            <a:p>
              <a:endParaRPr lang="fa-IR"/>
            </a:p>
          </p:txBody>
        </p:sp>
      </p:grpSp>
      <p:grpSp>
        <p:nvGrpSpPr>
          <p:cNvPr id="706575" name="Group 15"/>
          <p:cNvGrpSpPr>
            <a:grpSpLocks/>
          </p:cNvGrpSpPr>
          <p:nvPr/>
        </p:nvGrpSpPr>
        <p:grpSpPr bwMode="auto">
          <a:xfrm>
            <a:off x="1835150" y="3068638"/>
            <a:ext cx="647700" cy="503237"/>
            <a:chOff x="4377" y="1880"/>
            <a:chExt cx="408" cy="317"/>
          </a:xfrm>
        </p:grpSpPr>
        <p:sp>
          <p:nvSpPr>
            <p:cNvPr id="706576" name="Line 16"/>
            <p:cNvSpPr>
              <a:spLocks noChangeShapeType="1"/>
            </p:cNvSpPr>
            <p:nvPr/>
          </p:nvSpPr>
          <p:spPr bwMode="auto">
            <a:xfrm>
              <a:off x="4377" y="2024"/>
              <a:ext cx="408" cy="0"/>
            </a:xfrm>
            <a:prstGeom prst="line">
              <a:avLst/>
            </a:prstGeom>
            <a:noFill/>
            <a:ln w="76200">
              <a:solidFill>
                <a:schemeClr val="tx1"/>
              </a:solidFill>
              <a:miter lim="800000"/>
              <a:headEnd/>
              <a:tailEnd/>
            </a:ln>
            <a:effectLst/>
          </p:spPr>
          <p:txBody>
            <a:bodyPr wrap="none"/>
            <a:lstStyle/>
            <a:p>
              <a:endParaRPr lang="fa-IR"/>
            </a:p>
          </p:txBody>
        </p:sp>
        <p:sp>
          <p:nvSpPr>
            <p:cNvPr id="706577" name="Line 17"/>
            <p:cNvSpPr>
              <a:spLocks noChangeShapeType="1"/>
            </p:cNvSpPr>
            <p:nvPr/>
          </p:nvSpPr>
          <p:spPr bwMode="auto">
            <a:xfrm>
              <a:off x="4588" y="1880"/>
              <a:ext cx="0" cy="317"/>
            </a:xfrm>
            <a:prstGeom prst="line">
              <a:avLst/>
            </a:prstGeom>
            <a:noFill/>
            <a:ln w="76200">
              <a:solidFill>
                <a:schemeClr val="tx1"/>
              </a:solidFill>
              <a:miter lim="800000"/>
              <a:headEnd/>
              <a:tailEnd/>
            </a:ln>
            <a:effectLst/>
          </p:spPr>
          <p:txBody>
            <a:bodyPr wrap="none"/>
            <a:lstStyle/>
            <a:p>
              <a:endParaRPr lang="fa-IR"/>
            </a:p>
          </p:txBody>
        </p:sp>
      </p:grpSp>
      <p:cxnSp>
        <p:nvCxnSpPr>
          <p:cNvPr id="706578" name="AutoShape 18"/>
          <p:cNvCxnSpPr>
            <a:cxnSpLocks noChangeShapeType="1"/>
            <a:stCxn id="706564" idx="3"/>
            <a:endCxn id="706563" idx="3"/>
          </p:cNvCxnSpPr>
          <p:nvPr/>
        </p:nvCxnSpPr>
        <p:spPr bwMode="auto">
          <a:xfrm flipH="1">
            <a:off x="6153150" y="3465513"/>
            <a:ext cx="2379663" cy="2419350"/>
          </a:xfrm>
          <a:prstGeom prst="bentConnector3">
            <a:avLst>
              <a:gd name="adj1" fmla="val -9606"/>
            </a:avLst>
          </a:prstGeom>
          <a:noFill/>
          <a:ln w="76200">
            <a:solidFill>
              <a:schemeClr val="tx1"/>
            </a:solidFill>
            <a:miter lim="800000"/>
            <a:headEnd/>
            <a:tailEnd type="triangle" w="med" len="med"/>
          </a:ln>
          <a:effectLst/>
        </p:spPr>
      </p:cxnSp>
      <p:sp>
        <p:nvSpPr>
          <p:cNvPr id="18" name="Footer Placeholder 17"/>
          <p:cNvSpPr>
            <a:spLocks noGrp="1"/>
          </p:cNvSpPr>
          <p:nvPr>
            <p:ph type="ftr" sz="quarter" idx="11"/>
          </p:nvPr>
        </p:nvSpPr>
        <p:spPr/>
        <p:txBody>
          <a:bodyPr/>
          <a:lstStyle/>
          <a:p>
            <a:endParaRPr kumimoji="0" lang="en-US" dirty="0"/>
          </a:p>
        </p:txBody>
      </p:sp>
    </p:spTree>
  </p:cSld>
  <p:clrMapOvr>
    <a:masterClrMapping/>
  </p:clrMapOvr>
</p:sld>
</file>

<file path=ppt/slides/slide24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07586" name="Rectangle 2"/>
          <p:cNvSpPr>
            <a:spLocks noGrp="1" noChangeArrowheads="1"/>
          </p:cNvSpPr>
          <p:nvPr>
            <p:ph type="title"/>
          </p:nvPr>
        </p:nvSpPr>
        <p:spPr>
          <a:xfrm>
            <a:off x="1042988" y="404813"/>
            <a:ext cx="7772400" cy="701675"/>
          </a:xfrm>
        </p:spPr>
        <p:txBody>
          <a:bodyPr/>
          <a:lstStyle/>
          <a:p>
            <a:r>
              <a:rPr lang="fa-IR" sz="4000"/>
              <a:t>در آمد حاصل از فروش يا فروش خالص</a:t>
            </a:r>
            <a:endParaRPr lang="en-US" sz="4000"/>
          </a:p>
        </p:txBody>
      </p:sp>
      <p:sp>
        <p:nvSpPr>
          <p:cNvPr id="707587" name="Rectangle 3"/>
          <p:cNvSpPr>
            <a:spLocks noGrp="1" noChangeArrowheads="1"/>
          </p:cNvSpPr>
          <p:nvPr>
            <p:ph idx="1"/>
          </p:nvPr>
        </p:nvSpPr>
        <p:spPr>
          <a:xfrm>
            <a:off x="3059113" y="4221163"/>
            <a:ext cx="2735262" cy="588962"/>
          </a:xfrm>
          <a:solidFill>
            <a:srgbClr val="FF9900"/>
          </a:solidFill>
          <a:ln/>
          <a:scene3d>
            <a:camera prst="legacyPerspectiveBottom"/>
            <a:lightRig rig="legacyFlat3" dir="t"/>
          </a:scene3d>
          <a:sp3d extrusionH="121893000" prstMaterial="legacyMatte">
            <a:bevelT w="13500" h="13500" prst="angle"/>
            <a:bevelB w="13500" h="13500" prst="angle"/>
            <a:extrusionClr>
              <a:srgbClr val="FF9900"/>
            </a:extrusionClr>
          </a:sp3d>
        </p:spPr>
        <p:txBody>
          <a:bodyPr>
            <a:flatTx/>
          </a:bodyPr>
          <a:lstStyle/>
          <a:p>
            <a:pPr algn="ctr">
              <a:buFontTx/>
              <a:buNone/>
            </a:pPr>
            <a:r>
              <a:rPr lang="fa-IR">
                <a:solidFill>
                  <a:srgbClr val="FFFFCC"/>
                </a:solidFill>
              </a:rPr>
              <a:t>فروش خالص</a:t>
            </a:r>
            <a:endParaRPr lang="en-US">
              <a:solidFill>
                <a:srgbClr val="FFFFCC"/>
              </a:solidFill>
            </a:endParaRPr>
          </a:p>
        </p:txBody>
      </p:sp>
      <p:sp>
        <p:nvSpPr>
          <p:cNvPr id="707588" name="Rectangle 4"/>
          <p:cNvSpPr>
            <a:spLocks noChangeArrowheads="1"/>
          </p:cNvSpPr>
          <p:nvPr/>
        </p:nvSpPr>
        <p:spPr bwMode="auto">
          <a:xfrm>
            <a:off x="3276600" y="2276475"/>
            <a:ext cx="5543550" cy="1081088"/>
          </a:xfrm>
          <a:prstGeom prst="rect">
            <a:avLst/>
          </a:prstGeom>
          <a:gradFill rotWithShape="1">
            <a:gsLst>
              <a:gs pos="0">
                <a:schemeClr val="accent1"/>
              </a:gs>
              <a:gs pos="100000">
                <a:schemeClr val="bg1"/>
              </a:gs>
            </a:gsLst>
            <a:lin ang="5400000" scaled="1"/>
          </a:gradFill>
          <a:ln w="9525">
            <a:miter lim="800000"/>
            <a:headEnd/>
            <a:tailEnd/>
          </a:ln>
          <a:effectLst/>
          <a:scene3d>
            <a:camera prst="legacyPerspectiveBottom"/>
            <a:lightRig rig="legacyFlat3" dir="t"/>
          </a:scene3d>
          <a:sp3d extrusionH="887400" prstMaterial="legacyMatte">
            <a:bevelT w="13500" h="13500" prst="angle"/>
            <a:bevelB w="13500" h="13500" prst="angle"/>
            <a:extrusionClr>
              <a:schemeClr val="accent1"/>
            </a:extrusionClr>
          </a:sp3d>
        </p:spPr>
        <p:txBody>
          <a:bodyPr wrap="none" anchor="ctr">
            <a:flatTx/>
          </a:bodyPr>
          <a:lstStyle/>
          <a:p>
            <a:endParaRPr lang="fa-IR"/>
          </a:p>
        </p:txBody>
      </p:sp>
      <p:sp>
        <p:nvSpPr>
          <p:cNvPr id="707589" name="Rectangle 5"/>
          <p:cNvSpPr>
            <a:spLocks noChangeArrowheads="1"/>
          </p:cNvSpPr>
          <p:nvPr/>
        </p:nvSpPr>
        <p:spPr bwMode="auto">
          <a:xfrm>
            <a:off x="152400" y="2276475"/>
            <a:ext cx="2268538" cy="1081088"/>
          </a:xfrm>
          <a:prstGeom prst="rect">
            <a:avLst/>
          </a:prstGeom>
          <a:gradFill rotWithShape="1">
            <a:gsLst>
              <a:gs pos="0">
                <a:schemeClr val="accent1"/>
              </a:gs>
              <a:gs pos="100000">
                <a:schemeClr val="bg1"/>
              </a:gs>
            </a:gsLst>
            <a:lin ang="5400000" scaled="1"/>
          </a:gradFill>
          <a:ln w="9525">
            <a:miter lim="800000"/>
            <a:headEnd/>
            <a:tailEnd/>
          </a:ln>
          <a:effectLst/>
          <a:scene3d>
            <a:camera prst="legacyPerspectiveBottom"/>
            <a:lightRig rig="legacyFlat3" dir="t"/>
          </a:scene3d>
          <a:sp3d extrusionH="887400" prstMaterial="legacyMatte">
            <a:bevelT w="13500" h="13500" prst="angle"/>
            <a:bevelB w="13500" h="13500" prst="angle"/>
            <a:extrusionClr>
              <a:schemeClr val="accent1"/>
            </a:extrusionClr>
          </a:sp3d>
        </p:spPr>
        <p:txBody>
          <a:bodyPr wrap="none" anchor="ctr">
            <a:flatTx/>
          </a:bodyPr>
          <a:lstStyle/>
          <a:p>
            <a:endParaRPr lang="fa-IR"/>
          </a:p>
        </p:txBody>
      </p:sp>
      <p:sp>
        <p:nvSpPr>
          <p:cNvPr id="707590" name="Rectangle 6"/>
          <p:cNvSpPr>
            <a:spLocks noChangeArrowheads="1"/>
          </p:cNvSpPr>
          <p:nvPr/>
        </p:nvSpPr>
        <p:spPr bwMode="auto">
          <a:xfrm>
            <a:off x="3492500" y="2565400"/>
            <a:ext cx="2301875" cy="376238"/>
          </a:xfrm>
          <a:prstGeom prst="rect">
            <a:avLst/>
          </a:prstGeom>
          <a:noFill/>
          <a:ln w="9525">
            <a:solidFill>
              <a:srgbClr val="000000"/>
            </a:solidFill>
            <a:miter lim="800000"/>
            <a:headEnd/>
            <a:tailEnd/>
          </a:ln>
          <a:effectLst/>
        </p:spPr>
        <p:txBody>
          <a:bodyPr>
            <a:spAutoFit/>
          </a:bodyPr>
          <a:lstStyle/>
          <a:p>
            <a:pPr marL="342900" indent="-342900" algn="ctr" eaLnBrk="1" hangingPunct="1">
              <a:spcBef>
                <a:spcPct val="20000"/>
              </a:spcBef>
              <a:buSzPct val="85000"/>
            </a:pPr>
            <a:r>
              <a:rPr lang="fa-IR" sz="1800">
                <a:cs typeface="Zar" pitchFamily="2" charset="-78"/>
              </a:rPr>
              <a:t>برگشت از فروش</a:t>
            </a:r>
            <a:endParaRPr lang="en-US" sz="1800">
              <a:cs typeface="Zar" pitchFamily="2" charset="-78"/>
            </a:endParaRPr>
          </a:p>
        </p:txBody>
      </p:sp>
      <p:sp>
        <p:nvSpPr>
          <p:cNvPr id="707591" name="Rectangle 7"/>
          <p:cNvSpPr>
            <a:spLocks noChangeArrowheads="1"/>
          </p:cNvSpPr>
          <p:nvPr/>
        </p:nvSpPr>
        <p:spPr bwMode="auto">
          <a:xfrm>
            <a:off x="6372225" y="2565400"/>
            <a:ext cx="2301875" cy="376238"/>
          </a:xfrm>
          <a:prstGeom prst="rect">
            <a:avLst/>
          </a:prstGeom>
          <a:noFill/>
          <a:ln w="9525">
            <a:solidFill>
              <a:srgbClr val="000000"/>
            </a:solidFill>
            <a:miter lim="800000"/>
            <a:headEnd/>
            <a:tailEnd/>
          </a:ln>
          <a:effectLst/>
        </p:spPr>
        <p:txBody>
          <a:bodyPr>
            <a:spAutoFit/>
          </a:bodyPr>
          <a:lstStyle/>
          <a:p>
            <a:pPr marL="342900" indent="-342900" algn="ctr" eaLnBrk="1" hangingPunct="1">
              <a:spcBef>
                <a:spcPct val="20000"/>
              </a:spcBef>
              <a:buSzPct val="85000"/>
            </a:pPr>
            <a:r>
              <a:rPr lang="fa-IR" sz="1800">
                <a:cs typeface="Zar" pitchFamily="2" charset="-78"/>
              </a:rPr>
              <a:t>تخفيفات نقدي فروش</a:t>
            </a:r>
            <a:endParaRPr lang="en-US" sz="1800">
              <a:cs typeface="Zar" pitchFamily="2" charset="-78"/>
            </a:endParaRPr>
          </a:p>
        </p:txBody>
      </p:sp>
      <p:sp>
        <p:nvSpPr>
          <p:cNvPr id="707592" name="Rectangle 8"/>
          <p:cNvSpPr>
            <a:spLocks noChangeArrowheads="1"/>
          </p:cNvSpPr>
          <p:nvPr/>
        </p:nvSpPr>
        <p:spPr bwMode="auto">
          <a:xfrm>
            <a:off x="280988" y="2565400"/>
            <a:ext cx="1979612" cy="406400"/>
          </a:xfrm>
          <a:prstGeom prst="rect">
            <a:avLst/>
          </a:prstGeom>
          <a:noFill/>
          <a:ln w="9525">
            <a:solidFill>
              <a:srgbClr val="000000"/>
            </a:solidFill>
            <a:miter lim="800000"/>
            <a:headEnd/>
            <a:tailEnd/>
          </a:ln>
          <a:effectLst/>
        </p:spPr>
        <p:txBody>
          <a:bodyPr>
            <a:spAutoFit/>
          </a:bodyPr>
          <a:lstStyle/>
          <a:p>
            <a:pPr marL="342900" indent="-342900" algn="ctr" eaLnBrk="1" hangingPunct="1">
              <a:spcBef>
                <a:spcPct val="20000"/>
              </a:spcBef>
              <a:buSzPct val="85000"/>
            </a:pPr>
            <a:r>
              <a:rPr lang="fa-IR" sz="2000">
                <a:cs typeface="Zar" pitchFamily="2" charset="-78"/>
              </a:rPr>
              <a:t>فروش در طي دوره</a:t>
            </a:r>
            <a:endParaRPr lang="en-US" sz="2000">
              <a:cs typeface="Zar" pitchFamily="2" charset="-78"/>
            </a:endParaRPr>
          </a:p>
        </p:txBody>
      </p:sp>
      <p:sp>
        <p:nvSpPr>
          <p:cNvPr id="707593" name="Line 9"/>
          <p:cNvSpPr>
            <a:spLocks noChangeShapeType="1"/>
          </p:cNvSpPr>
          <p:nvPr/>
        </p:nvSpPr>
        <p:spPr bwMode="auto">
          <a:xfrm>
            <a:off x="2593975" y="2781300"/>
            <a:ext cx="431800" cy="0"/>
          </a:xfrm>
          <a:prstGeom prst="line">
            <a:avLst/>
          </a:prstGeom>
          <a:noFill/>
          <a:ln w="76200">
            <a:solidFill>
              <a:schemeClr val="tx1"/>
            </a:solidFill>
            <a:miter lim="800000"/>
            <a:headEnd/>
            <a:tailEnd/>
          </a:ln>
          <a:effectLst/>
        </p:spPr>
        <p:txBody>
          <a:bodyPr wrap="none"/>
          <a:lstStyle/>
          <a:p>
            <a:endParaRPr lang="fa-IR"/>
          </a:p>
        </p:txBody>
      </p:sp>
      <p:grpSp>
        <p:nvGrpSpPr>
          <p:cNvPr id="707594" name="Group 10"/>
          <p:cNvGrpSpPr>
            <a:grpSpLocks/>
          </p:cNvGrpSpPr>
          <p:nvPr/>
        </p:nvGrpSpPr>
        <p:grpSpPr bwMode="auto">
          <a:xfrm>
            <a:off x="5867400" y="2636838"/>
            <a:ext cx="360363" cy="287337"/>
            <a:chOff x="4377" y="1880"/>
            <a:chExt cx="408" cy="317"/>
          </a:xfrm>
        </p:grpSpPr>
        <p:sp>
          <p:nvSpPr>
            <p:cNvPr id="707595" name="Line 11"/>
            <p:cNvSpPr>
              <a:spLocks noChangeShapeType="1"/>
            </p:cNvSpPr>
            <p:nvPr/>
          </p:nvSpPr>
          <p:spPr bwMode="auto">
            <a:xfrm>
              <a:off x="4377" y="2024"/>
              <a:ext cx="408" cy="0"/>
            </a:xfrm>
            <a:prstGeom prst="line">
              <a:avLst/>
            </a:prstGeom>
            <a:noFill/>
            <a:ln w="76200">
              <a:solidFill>
                <a:schemeClr val="tx1"/>
              </a:solidFill>
              <a:miter lim="800000"/>
              <a:headEnd/>
              <a:tailEnd/>
            </a:ln>
            <a:effectLst/>
          </p:spPr>
          <p:txBody>
            <a:bodyPr wrap="none"/>
            <a:lstStyle/>
            <a:p>
              <a:endParaRPr lang="fa-IR"/>
            </a:p>
          </p:txBody>
        </p:sp>
        <p:sp>
          <p:nvSpPr>
            <p:cNvPr id="707596" name="Line 12"/>
            <p:cNvSpPr>
              <a:spLocks noChangeShapeType="1"/>
            </p:cNvSpPr>
            <p:nvPr/>
          </p:nvSpPr>
          <p:spPr bwMode="auto">
            <a:xfrm>
              <a:off x="4588" y="1880"/>
              <a:ext cx="0" cy="317"/>
            </a:xfrm>
            <a:prstGeom prst="line">
              <a:avLst/>
            </a:prstGeom>
            <a:noFill/>
            <a:ln w="76200">
              <a:solidFill>
                <a:schemeClr val="tx1"/>
              </a:solidFill>
              <a:miter lim="800000"/>
              <a:headEnd/>
              <a:tailEnd/>
            </a:ln>
            <a:effectLst/>
          </p:spPr>
          <p:txBody>
            <a:bodyPr wrap="none"/>
            <a:lstStyle/>
            <a:p>
              <a:endParaRPr lang="fa-IR"/>
            </a:p>
          </p:txBody>
        </p:sp>
      </p:grpSp>
      <p:cxnSp>
        <p:nvCxnSpPr>
          <p:cNvPr id="707597" name="AutoShape 13"/>
          <p:cNvCxnSpPr>
            <a:cxnSpLocks noChangeShapeType="1"/>
            <a:stCxn id="707588" idx="3"/>
            <a:endCxn id="707587" idx="3"/>
          </p:cNvCxnSpPr>
          <p:nvPr/>
        </p:nvCxnSpPr>
        <p:spPr bwMode="auto">
          <a:xfrm flipH="1">
            <a:off x="5794375" y="2817813"/>
            <a:ext cx="3025775" cy="1698625"/>
          </a:xfrm>
          <a:prstGeom prst="bentConnector3">
            <a:avLst>
              <a:gd name="adj1" fmla="val -7556"/>
            </a:avLst>
          </a:prstGeom>
          <a:noFill/>
          <a:ln w="76200">
            <a:solidFill>
              <a:schemeClr val="tx1"/>
            </a:solidFill>
            <a:miter lim="800000"/>
            <a:headEnd/>
            <a:tailEnd type="triangle" w="med" len="med"/>
          </a:ln>
          <a:effectLst/>
        </p:spPr>
      </p:cxnSp>
      <p:sp>
        <p:nvSpPr>
          <p:cNvPr id="14" name="Footer Placeholder 13"/>
          <p:cNvSpPr>
            <a:spLocks noGrp="1"/>
          </p:cNvSpPr>
          <p:nvPr>
            <p:ph type="ftr" sz="quarter" idx="11"/>
          </p:nvPr>
        </p:nvSpPr>
        <p:spPr/>
        <p:txBody>
          <a:bodyPr/>
          <a:lstStyle/>
          <a:p>
            <a:endParaRPr kumimoji="0" lang="en-US" dirty="0"/>
          </a:p>
        </p:txBody>
      </p:sp>
    </p:spTree>
  </p:cSld>
  <p:clrMapOvr>
    <a:masterClrMapping/>
  </p:clrMapOvr>
</p:sld>
</file>

<file path=ppt/slides/slide24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08610" name="Rectangle 2"/>
          <p:cNvSpPr>
            <a:spLocks noGrp="1" noChangeArrowheads="1"/>
          </p:cNvSpPr>
          <p:nvPr>
            <p:ph type="title"/>
          </p:nvPr>
        </p:nvSpPr>
        <p:spPr/>
        <p:txBody>
          <a:bodyPr/>
          <a:lstStyle/>
          <a:p>
            <a:r>
              <a:rPr lang="fa-IR"/>
              <a:t>حل مساله</a:t>
            </a:r>
            <a:endParaRPr lang="en-US"/>
          </a:p>
        </p:txBody>
      </p:sp>
      <p:graphicFrame>
        <p:nvGraphicFramePr>
          <p:cNvPr id="708632" name="Group 24"/>
          <p:cNvGraphicFramePr>
            <a:graphicFrameLocks noGrp="1"/>
          </p:cNvGraphicFramePr>
          <p:nvPr>
            <p:ph type="tbl" idx="1"/>
          </p:nvPr>
        </p:nvGraphicFramePr>
        <p:xfrm>
          <a:off x="684213" y="1196975"/>
          <a:ext cx="7847012" cy="4725988"/>
        </p:xfrm>
        <a:graphic>
          <a:graphicData uri="http://schemas.openxmlformats.org/drawingml/2006/table">
            <a:tbl>
              <a:tblPr rtl="1"/>
              <a:tblGrid>
                <a:gridCol w="5973762">
                  <a:extLst>
                    <a:ext uri="{9D8B030D-6E8A-4147-A177-3AD203B41FA5}">
                      <a16:colId xmlns:a16="http://schemas.microsoft.com/office/drawing/2014/main" val="20000"/>
                    </a:ext>
                  </a:extLst>
                </a:gridCol>
                <a:gridCol w="1873250">
                  <a:extLst>
                    <a:ext uri="{9D8B030D-6E8A-4147-A177-3AD203B41FA5}">
                      <a16:colId xmlns:a16="http://schemas.microsoft.com/office/drawing/2014/main" val="20001"/>
                    </a:ext>
                  </a:extLst>
                </a:gridCol>
              </a:tblGrid>
              <a:tr h="790575">
                <a:tc gridSpan="2">
                  <a:txBody>
                    <a:bodyPr/>
                    <a:lstStyle/>
                    <a:p>
                      <a:pPr marL="0" marR="0" lvl="0" indent="0" algn="ctr" defTabSz="914400" rtl="1" eaLnBrk="1" fontAlgn="base" latinLnBrk="0" hangingPunct="1">
                        <a:lnSpc>
                          <a:spcPct val="100000"/>
                        </a:lnSpc>
                        <a:spcBef>
                          <a:spcPct val="0"/>
                        </a:spcBef>
                        <a:spcAft>
                          <a:spcPct val="0"/>
                        </a:spcAft>
                        <a:buClrTx/>
                        <a:buSzPct val="85000"/>
                        <a:buFontTx/>
                        <a:buNone/>
                        <a:tabLst/>
                      </a:pPr>
                      <a:endParaRPr kumimoji="0" lang="ar-SA" sz="3600" b="1" i="0" u="none" strike="noStrike" cap="none" normalizeH="0" baseline="0" smtClean="0">
                        <a:ln>
                          <a:noFill/>
                        </a:ln>
                        <a:solidFill>
                          <a:schemeClr val="tx1"/>
                        </a:solidFill>
                        <a:effectLst/>
                        <a:latin typeface="Arial" pitchFamily="34" charset="0"/>
                        <a:ea typeface="Times New Roman" pitchFamily="18" charset="0"/>
                        <a:cs typeface="Lotus" pitchFamily="2" charset="-78"/>
                      </a:endParaRPr>
                    </a:p>
                  </a:txBody>
                  <a:tcPr anchor="ctr" horzOverflow="overflow">
                    <a:lnL cap="flat">
                      <a:noFill/>
                    </a:lnL>
                    <a:lnR cap="flat">
                      <a:noFill/>
                    </a:lnR>
                    <a:lnT cap="flat">
                      <a:noFill/>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pPr rtl="1"/>
                      <a:endParaRPr lang="fa-IR"/>
                    </a:p>
                  </a:txBody>
                  <a:tcPr/>
                </a:tc>
                <a:extLst>
                  <a:ext uri="{0D108BD9-81ED-4DB2-BD59-A6C34878D82A}">
                    <a16:rowId xmlns:a16="http://schemas.microsoft.com/office/drawing/2014/main" val="10000"/>
                  </a:ext>
                </a:extLst>
              </a:tr>
              <a:tr h="1470025">
                <a:tc>
                  <a:txBody>
                    <a:bodyPr/>
                    <a:lstStyle/>
                    <a:p>
                      <a:pPr marL="0" marR="0" lvl="0" indent="0" algn="r" defTabSz="914400" rtl="1" eaLnBrk="1" fontAlgn="base" latinLnBrk="0" hangingPunct="1">
                        <a:lnSpc>
                          <a:spcPct val="100000"/>
                        </a:lnSpc>
                        <a:spcBef>
                          <a:spcPct val="0"/>
                        </a:spcBef>
                        <a:spcAft>
                          <a:spcPct val="0"/>
                        </a:spcAft>
                        <a:buClrTx/>
                        <a:buSzPct val="85000"/>
                        <a:buFontTx/>
                        <a:buNone/>
                        <a:tabLst/>
                      </a:pPr>
                      <a:r>
                        <a:rPr kumimoji="0" lang="fa-IR" sz="3600" b="1" i="0" u="none" strike="noStrike" cap="none" normalizeH="0" baseline="0" smtClean="0">
                          <a:ln>
                            <a:noFill/>
                          </a:ln>
                          <a:solidFill>
                            <a:schemeClr val="tx1"/>
                          </a:solidFill>
                          <a:effectLst/>
                          <a:latin typeface="Times New Roman" pitchFamily="18" charset="0"/>
                          <a:ea typeface="Times New Roman" pitchFamily="18" charset="0"/>
                          <a:cs typeface="Lotus" pitchFamily="2" charset="-78"/>
                        </a:rPr>
                        <a:t>فروش خالص</a:t>
                      </a:r>
                      <a:endParaRPr kumimoji="0" lang="en-US" sz="3600" b="1" i="0" u="none" strike="noStrike" cap="none" normalizeH="0" baseline="0" smtClean="0">
                        <a:ln>
                          <a:noFill/>
                        </a:ln>
                        <a:solidFill>
                          <a:schemeClr val="tx1"/>
                        </a:solidFill>
                        <a:effectLst/>
                        <a:latin typeface="Times New Roman" pitchFamily="18" charset="0"/>
                        <a:ea typeface="Times New Roman" pitchFamily="18" charset="0"/>
                        <a:cs typeface="Lotus" pitchFamily="2" charset="-78"/>
                      </a:endParaRPr>
                    </a:p>
                    <a:p>
                      <a:pPr marL="0" marR="0" lvl="0" indent="0" algn="r" defTabSz="914400" rtl="1" eaLnBrk="0" fontAlgn="base" latinLnBrk="0" hangingPunct="0">
                        <a:lnSpc>
                          <a:spcPct val="100000"/>
                        </a:lnSpc>
                        <a:spcBef>
                          <a:spcPct val="0"/>
                        </a:spcBef>
                        <a:spcAft>
                          <a:spcPct val="0"/>
                        </a:spcAft>
                        <a:buClrTx/>
                        <a:buSzPct val="85000"/>
                        <a:buFontTx/>
                        <a:buNone/>
                        <a:tabLst/>
                      </a:pPr>
                      <a:r>
                        <a:rPr kumimoji="0" lang="fa-IR" sz="3600" b="1" i="0" u="none" strike="noStrike" cap="none" normalizeH="0" baseline="0" smtClean="0">
                          <a:ln>
                            <a:noFill/>
                          </a:ln>
                          <a:solidFill>
                            <a:schemeClr val="tx1"/>
                          </a:solidFill>
                          <a:effectLst/>
                          <a:latin typeface="Times New Roman" pitchFamily="18" charset="0"/>
                          <a:ea typeface="Times New Roman" pitchFamily="18" charset="0"/>
                          <a:cs typeface="Lotus" pitchFamily="2" charset="-78"/>
                        </a:rPr>
                        <a:t>موجودي كالا در ابتداي دوره</a:t>
                      </a:r>
                    </a:p>
                    <a:p>
                      <a:pPr marL="0" marR="0" lvl="0" indent="0" algn="r" defTabSz="914400" rtl="1" eaLnBrk="0" fontAlgn="base" latinLnBrk="0" hangingPunct="0">
                        <a:lnSpc>
                          <a:spcPct val="100000"/>
                        </a:lnSpc>
                        <a:spcBef>
                          <a:spcPct val="0"/>
                        </a:spcBef>
                        <a:spcAft>
                          <a:spcPct val="0"/>
                        </a:spcAft>
                        <a:buClrTx/>
                        <a:buSzPct val="85000"/>
                        <a:buFontTx/>
                        <a:buNone/>
                        <a:tabLst/>
                      </a:pPr>
                      <a:r>
                        <a:rPr kumimoji="0" lang="fa-IR" sz="3600" b="1" i="0" u="none" strike="noStrike" cap="none" normalizeH="0" baseline="0" smtClean="0">
                          <a:ln>
                            <a:noFill/>
                          </a:ln>
                          <a:solidFill>
                            <a:schemeClr val="tx1"/>
                          </a:solidFill>
                          <a:effectLst/>
                          <a:latin typeface="Times New Roman" pitchFamily="18" charset="0"/>
                          <a:ea typeface="Times New Roman" pitchFamily="18" charset="0"/>
                          <a:cs typeface="Lotus" pitchFamily="2" charset="-78"/>
                        </a:rPr>
                        <a:t>خريد خالص</a:t>
                      </a:r>
                    </a:p>
                    <a:p>
                      <a:pPr marL="0" marR="0" lvl="0" indent="0" algn="r" defTabSz="914400" rtl="1" eaLnBrk="0" fontAlgn="base" latinLnBrk="0" hangingPunct="0">
                        <a:lnSpc>
                          <a:spcPct val="100000"/>
                        </a:lnSpc>
                        <a:spcBef>
                          <a:spcPct val="0"/>
                        </a:spcBef>
                        <a:spcAft>
                          <a:spcPct val="0"/>
                        </a:spcAft>
                        <a:buClrTx/>
                        <a:buSzPct val="85000"/>
                        <a:buFontTx/>
                        <a:buNone/>
                        <a:tabLst/>
                      </a:pPr>
                      <a:r>
                        <a:rPr kumimoji="0" lang="fa-IR" sz="3600" b="1" i="0" u="none" strike="noStrike" cap="none" normalizeH="0" baseline="0" smtClean="0">
                          <a:ln>
                            <a:noFill/>
                          </a:ln>
                          <a:solidFill>
                            <a:schemeClr val="tx1"/>
                          </a:solidFill>
                          <a:effectLst/>
                          <a:latin typeface="Times New Roman" pitchFamily="18" charset="0"/>
                          <a:ea typeface="Times New Roman" pitchFamily="18" charset="0"/>
                          <a:cs typeface="Lotus" pitchFamily="2" charset="-78"/>
                        </a:rPr>
                        <a:t>قيمت تمام شده كالاي آماده بفروش</a:t>
                      </a:r>
                    </a:p>
                    <a:p>
                      <a:pPr marL="0" marR="0" lvl="0" indent="0" algn="r" defTabSz="914400" rtl="1" eaLnBrk="0" fontAlgn="base" latinLnBrk="0" hangingPunct="0">
                        <a:lnSpc>
                          <a:spcPct val="100000"/>
                        </a:lnSpc>
                        <a:spcBef>
                          <a:spcPct val="0"/>
                        </a:spcBef>
                        <a:spcAft>
                          <a:spcPct val="0"/>
                        </a:spcAft>
                        <a:buClrTx/>
                        <a:buSzPct val="85000"/>
                        <a:buFontTx/>
                        <a:buNone/>
                        <a:tabLst/>
                      </a:pPr>
                      <a:r>
                        <a:rPr kumimoji="0" lang="fa-IR" sz="3600" b="1" i="0" u="none" strike="noStrike" cap="none" normalizeH="0" baseline="0" smtClean="0">
                          <a:ln>
                            <a:noFill/>
                          </a:ln>
                          <a:solidFill>
                            <a:schemeClr val="tx1"/>
                          </a:solidFill>
                          <a:effectLst/>
                          <a:latin typeface="Times New Roman" pitchFamily="18" charset="0"/>
                          <a:ea typeface="Times New Roman" pitchFamily="18" charset="0"/>
                          <a:cs typeface="Lotus" pitchFamily="2" charset="-78"/>
                        </a:rPr>
                        <a:t>موجودي كالا در پايان دوره</a:t>
                      </a:r>
                    </a:p>
                    <a:p>
                      <a:pPr marL="0" marR="0" lvl="0" indent="0" algn="r" defTabSz="914400" rtl="1" eaLnBrk="0" fontAlgn="base" latinLnBrk="0" hangingPunct="0">
                        <a:lnSpc>
                          <a:spcPct val="100000"/>
                        </a:lnSpc>
                        <a:spcBef>
                          <a:spcPct val="0"/>
                        </a:spcBef>
                        <a:spcAft>
                          <a:spcPct val="0"/>
                        </a:spcAft>
                        <a:buClrTx/>
                        <a:buSzPct val="85000"/>
                        <a:buFontTx/>
                        <a:buNone/>
                        <a:tabLst/>
                      </a:pPr>
                      <a:r>
                        <a:rPr kumimoji="0" lang="fa-IR" sz="3600" b="1" i="0" u="none" strike="noStrike" cap="none" normalizeH="0" baseline="0" smtClean="0">
                          <a:ln>
                            <a:noFill/>
                          </a:ln>
                          <a:solidFill>
                            <a:schemeClr val="tx1"/>
                          </a:solidFill>
                          <a:effectLst/>
                          <a:latin typeface="Times New Roman" pitchFamily="18" charset="0"/>
                          <a:ea typeface="Times New Roman" pitchFamily="18" charset="0"/>
                          <a:cs typeface="Lotus" pitchFamily="2" charset="-78"/>
                        </a:rPr>
                        <a:t>قيمت تمام شده كالاي فروش رفته</a:t>
                      </a:r>
                    </a:p>
                    <a:p>
                      <a:pPr marL="0" marR="0" lvl="0" indent="0" algn="r" defTabSz="914400" rtl="1" eaLnBrk="0" fontAlgn="base" latinLnBrk="0" hangingPunct="0">
                        <a:lnSpc>
                          <a:spcPct val="100000"/>
                        </a:lnSpc>
                        <a:spcBef>
                          <a:spcPct val="0"/>
                        </a:spcBef>
                        <a:spcAft>
                          <a:spcPct val="0"/>
                        </a:spcAft>
                        <a:buClrTx/>
                        <a:buSzPct val="85000"/>
                        <a:buFontTx/>
                        <a:buNone/>
                        <a:tabLst/>
                      </a:pPr>
                      <a:r>
                        <a:rPr kumimoji="0" lang="fa-IR" sz="3600" b="1" i="0" u="none" strike="noStrike" cap="none" normalizeH="0" baseline="0" smtClean="0">
                          <a:ln>
                            <a:noFill/>
                          </a:ln>
                          <a:solidFill>
                            <a:schemeClr val="tx1"/>
                          </a:solidFill>
                          <a:effectLst/>
                          <a:latin typeface="Times New Roman" pitchFamily="18" charset="0"/>
                          <a:ea typeface="Times New Roman" pitchFamily="18" charset="0"/>
                          <a:cs typeface="Lotus" pitchFamily="2" charset="-78"/>
                        </a:rPr>
                        <a:t>سود ناخالص ( ناويژه)</a:t>
                      </a:r>
                      <a:endParaRPr kumimoji="0" lang="ar-SA" sz="36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cap="flat">
                      <a:noFill/>
                    </a:lnL>
                    <a:lnR w="12700" cap="flat" cmpd="sng" algn="ctr">
                      <a:solidFill>
                        <a:srgbClr val="000000"/>
                      </a:solidFill>
                      <a:prstDash val="solid"/>
                      <a:miter lim="800000"/>
                      <a:headEnd type="none" w="med" len="med"/>
                      <a:tailEnd type="none" w="med" len="med"/>
                    </a:lnR>
                    <a:lnT w="12700" cap="flat" cmpd="sng" algn="ctr">
                      <a:solidFill>
                        <a:srgbClr val="000000"/>
                      </a:solidFill>
                      <a:prstDash val="solid"/>
                      <a:round/>
                      <a:headEnd type="none" w="med" len="med"/>
                      <a:tailEnd type="none" w="med" len="med"/>
                    </a:lnT>
                    <a:lnB cap="flat">
                      <a:noFill/>
                    </a:lnB>
                    <a:lnTlToBr>
                      <a:noFill/>
                    </a:lnTlToBr>
                    <a:lnBlToTr>
                      <a:noFill/>
                    </a:lnBlToTr>
                    <a:noFill/>
                  </a:tcPr>
                </a:tc>
                <a:tc>
                  <a:txBody>
                    <a:bodyPr/>
                    <a:lstStyle/>
                    <a:p>
                      <a:pPr marL="0" marR="0" lvl="0" indent="0" algn="ctr" defTabSz="914400" rtl="1" eaLnBrk="1" fontAlgn="base" latinLnBrk="0" hangingPunct="1">
                        <a:lnSpc>
                          <a:spcPct val="100000"/>
                        </a:lnSpc>
                        <a:spcBef>
                          <a:spcPct val="0"/>
                        </a:spcBef>
                        <a:spcAft>
                          <a:spcPct val="0"/>
                        </a:spcAft>
                        <a:buClrTx/>
                        <a:buSzPct val="85000"/>
                        <a:buFontTx/>
                        <a:buNone/>
                        <a:tabLst/>
                      </a:pPr>
                      <a:r>
                        <a:rPr kumimoji="0" lang="en-US" sz="3600" b="1" i="0" u="none" strike="noStrike" cap="none" normalizeH="0" baseline="0" smtClean="0">
                          <a:ln>
                            <a:noFill/>
                          </a:ln>
                          <a:solidFill>
                            <a:schemeClr val="tx1"/>
                          </a:solidFill>
                          <a:effectLst/>
                          <a:latin typeface="Times New Roman" pitchFamily="18" charset="0"/>
                          <a:ea typeface="Times New Roman" pitchFamily="18" charset="0"/>
                          <a:cs typeface="Lotus" pitchFamily="2" charset="-78"/>
                        </a:rPr>
                        <a:t>X</a:t>
                      </a:r>
                    </a:p>
                    <a:p>
                      <a:pPr marL="0" marR="0" lvl="0" indent="0" algn="ctr" defTabSz="914400" rtl="1" eaLnBrk="1" fontAlgn="base" latinLnBrk="0" hangingPunct="1">
                        <a:lnSpc>
                          <a:spcPct val="100000"/>
                        </a:lnSpc>
                        <a:spcBef>
                          <a:spcPct val="0"/>
                        </a:spcBef>
                        <a:spcAft>
                          <a:spcPct val="0"/>
                        </a:spcAft>
                        <a:buClrTx/>
                        <a:buSzPct val="85000"/>
                        <a:buFontTx/>
                        <a:buNone/>
                        <a:tabLst/>
                      </a:pPr>
                      <a:r>
                        <a:rPr kumimoji="0" lang="fa-IR" sz="3600" b="1" i="0" u="none" strike="noStrike" cap="none" normalizeH="0" baseline="0" smtClean="0">
                          <a:ln>
                            <a:noFill/>
                          </a:ln>
                          <a:solidFill>
                            <a:schemeClr val="tx1"/>
                          </a:solidFill>
                          <a:effectLst/>
                          <a:latin typeface="Times New Roman" pitchFamily="18" charset="0"/>
                          <a:ea typeface="Times New Roman" pitchFamily="18" charset="0"/>
                          <a:cs typeface="Lotus" pitchFamily="2" charset="-78"/>
                        </a:rPr>
                        <a:t>250</a:t>
                      </a:r>
                    </a:p>
                    <a:p>
                      <a:pPr marL="0" marR="0" lvl="0" indent="0" algn="ctr" defTabSz="914400" rtl="1" eaLnBrk="1" fontAlgn="base" latinLnBrk="0" hangingPunct="1">
                        <a:lnSpc>
                          <a:spcPct val="100000"/>
                        </a:lnSpc>
                        <a:spcBef>
                          <a:spcPct val="0"/>
                        </a:spcBef>
                        <a:spcAft>
                          <a:spcPct val="0"/>
                        </a:spcAft>
                        <a:buClrTx/>
                        <a:buSzPct val="85000"/>
                        <a:buFontTx/>
                        <a:buNone/>
                        <a:tabLst/>
                      </a:pPr>
                      <a:r>
                        <a:rPr kumimoji="0" lang="en-US" sz="3600" b="1" i="0" u="none" strike="noStrike" cap="none" normalizeH="0" baseline="0" smtClean="0">
                          <a:ln>
                            <a:noFill/>
                          </a:ln>
                          <a:solidFill>
                            <a:schemeClr val="tx1"/>
                          </a:solidFill>
                          <a:effectLst/>
                          <a:latin typeface="Times New Roman" pitchFamily="18" charset="0"/>
                          <a:ea typeface="Times New Roman" pitchFamily="18" charset="0"/>
                          <a:cs typeface="Lotus" pitchFamily="2" charset="-78"/>
                        </a:rPr>
                        <a:t>Y</a:t>
                      </a:r>
                    </a:p>
                    <a:p>
                      <a:pPr marL="0" marR="0" lvl="0" indent="0" algn="ctr" defTabSz="914400" rtl="1" eaLnBrk="1" fontAlgn="base" latinLnBrk="0" hangingPunct="1">
                        <a:lnSpc>
                          <a:spcPct val="100000"/>
                        </a:lnSpc>
                        <a:spcBef>
                          <a:spcPct val="0"/>
                        </a:spcBef>
                        <a:spcAft>
                          <a:spcPct val="0"/>
                        </a:spcAft>
                        <a:buClrTx/>
                        <a:buSzPct val="85000"/>
                        <a:buFontTx/>
                        <a:buNone/>
                        <a:tabLst/>
                      </a:pPr>
                      <a:r>
                        <a:rPr kumimoji="0" lang="fa-IR" sz="3600" b="1" i="0" u="none" strike="noStrike" cap="none" normalizeH="0" baseline="0" smtClean="0">
                          <a:ln>
                            <a:noFill/>
                          </a:ln>
                          <a:solidFill>
                            <a:schemeClr val="tx1"/>
                          </a:solidFill>
                          <a:effectLst/>
                          <a:latin typeface="Times New Roman" pitchFamily="18" charset="0"/>
                          <a:ea typeface="Times New Roman" pitchFamily="18" charset="0"/>
                          <a:cs typeface="Lotus" pitchFamily="2" charset="-78"/>
                        </a:rPr>
                        <a:t>850</a:t>
                      </a:r>
                    </a:p>
                    <a:p>
                      <a:pPr marL="0" marR="0" lvl="0" indent="0" algn="ctr" defTabSz="914400" rtl="1" eaLnBrk="1" fontAlgn="base" latinLnBrk="0" hangingPunct="1">
                        <a:lnSpc>
                          <a:spcPct val="100000"/>
                        </a:lnSpc>
                        <a:spcBef>
                          <a:spcPct val="0"/>
                        </a:spcBef>
                        <a:spcAft>
                          <a:spcPct val="0"/>
                        </a:spcAft>
                        <a:buClrTx/>
                        <a:buSzPct val="85000"/>
                        <a:buFontTx/>
                        <a:buNone/>
                        <a:tabLst/>
                      </a:pPr>
                      <a:r>
                        <a:rPr kumimoji="0" lang="en-US" sz="3600" b="1" i="0" u="none" strike="noStrike" cap="none" normalizeH="0" baseline="0" smtClean="0">
                          <a:ln>
                            <a:noFill/>
                          </a:ln>
                          <a:solidFill>
                            <a:schemeClr val="tx1"/>
                          </a:solidFill>
                          <a:effectLst/>
                          <a:latin typeface="Times New Roman" pitchFamily="18" charset="0"/>
                          <a:ea typeface="Times New Roman" pitchFamily="18" charset="0"/>
                          <a:cs typeface="Lotus" pitchFamily="2" charset="-78"/>
                        </a:rPr>
                        <a:t>Z</a:t>
                      </a:r>
                    </a:p>
                    <a:p>
                      <a:pPr marL="0" marR="0" lvl="0" indent="0" algn="ctr" defTabSz="914400" rtl="1" eaLnBrk="1" fontAlgn="base" latinLnBrk="0" hangingPunct="1">
                        <a:lnSpc>
                          <a:spcPct val="100000"/>
                        </a:lnSpc>
                        <a:spcBef>
                          <a:spcPct val="0"/>
                        </a:spcBef>
                        <a:spcAft>
                          <a:spcPct val="0"/>
                        </a:spcAft>
                        <a:buClrTx/>
                        <a:buSzPct val="85000"/>
                        <a:buFontTx/>
                        <a:buNone/>
                        <a:tabLst/>
                      </a:pPr>
                      <a:r>
                        <a:rPr kumimoji="0" lang="fa-IR" sz="3600" b="1" i="0" u="none" strike="noStrike" cap="none" normalizeH="0" baseline="0" smtClean="0">
                          <a:ln>
                            <a:noFill/>
                          </a:ln>
                          <a:solidFill>
                            <a:schemeClr val="tx1"/>
                          </a:solidFill>
                          <a:effectLst/>
                          <a:latin typeface="Times New Roman" pitchFamily="18" charset="0"/>
                          <a:ea typeface="Times New Roman" pitchFamily="18" charset="0"/>
                          <a:cs typeface="Lotus" pitchFamily="2" charset="-78"/>
                        </a:rPr>
                        <a:t>700</a:t>
                      </a:r>
                      <a:endParaRPr kumimoji="0" lang="en-US" sz="3600" b="1" i="0" u="none" strike="noStrike" cap="none" normalizeH="0" baseline="0" smtClean="0">
                        <a:ln>
                          <a:noFill/>
                        </a:ln>
                        <a:solidFill>
                          <a:schemeClr val="tx1"/>
                        </a:solidFill>
                        <a:effectLst/>
                        <a:latin typeface="Times New Roman" pitchFamily="18" charset="0"/>
                        <a:ea typeface="Times New Roman" pitchFamily="18" charset="0"/>
                        <a:cs typeface="Lotus" pitchFamily="2" charset="-78"/>
                      </a:endParaRPr>
                    </a:p>
                    <a:p>
                      <a:pPr marL="0" marR="0" lvl="0" indent="0" algn="ctr" defTabSz="914400" rtl="1" eaLnBrk="0" fontAlgn="base" latinLnBrk="0" hangingPunct="0">
                        <a:lnSpc>
                          <a:spcPct val="100000"/>
                        </a:lnSpc>
                        <a:spcBef>
                          <a:spcPct val="0"/>
                        </a:spcBef>
                        <a:spcAft>
                          <a:spcPct val="0"/>
                        </a:spcAft>
                        <a:buClrTx/>
                        <a:buSzPct val="85000"/>
                        <a:buFontTx/>
                        <a:buNone/>
                        <a:tabLst/>
                      </a:pPr>
                      <a:r>
                        <a:rPr kumimoji="0" lang="fa-IR" sz="3600" b="1" i="0" u="none" strike="noStrike" cap="none" normalizeH="0" baseline="0" smtClean="0">
                          <a:ln>
                            <a:noFill/>
                          </a:ln>
                          <a:solidFill>
                            <a:schemeClr val="tx1"/>
                          </a:solidFill>
                          <a:effectLst/>
                          <a:latin typeface="Times New Roman" pitchFamily="18" charset="0"/>
                          <a:ea typeface="Times New Roman" pitchFamily="18" charset="0"/>
                          <a:cs typeface="Lotus" pitchFamily="2" charset="-78"/>
                        </a:rPr>
                        <a:t>800</a:t>
                      </a:r>
                      <a:endParaRPr kumimoji="0" lang="ar-SA" sz="36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rgbClr val="000000"/>
                      </a:solidFill>
                      <a:prstDash val="solid"/>
                      <a:miter lim="800000"/>
                      <a:headEnd type="none" w="med" len="med"/>
                      <a:tailEnd type="none" w="med" len="med"/>
                    </a:lnL>
                    <a:lnR cap="flat">
                      <a:noFill/>
                    </a:lnR>
                    <a:lnT w="12700" cap="flat" cmpd="sng" algn="ctr">
                      <a:solidFill>
                        <a:srgbClr val="000000"/>
                      </a:solidFill>
                      <a:prstDash val="solid"/>
                      <a:round/>
                      <a:headEnd type="none" w="med" len="med"/>
                      <a:tailEnd type="none" w="med" len="med"/>
                    </a:lnT>
                    <a:lnB cap="flat">
                      <a:noFill/>
                    </a:lnB>
                    <a:lnTlToBr>
                      <a:noFill/>
                    </a:lnTlToBr>
                    <a:lnBlToTr>
                      <a:noFill/>
                    </a:lnBlToTr>
                    <a:noFill/>
                  </a:tcPr>
                </a:tc>
                <a:extLst>
                  <a:ext uri="{0D108BD9-81ED-4DB2-BD59-A6C34878D82A}">
                    <a16:rowId xmlns:a16="http://schemas.microsoft.com/office/drawing/2014/main" val="10001"/>
                  </a:ext>
                </a:extLst>
              </a:tr>
            </a:tbl>
          </a:graphicData>
        </a:graphic>
      </p:graphicFrame>
    </p:spTree>
  </p:cSld>
  <p:clrMapOvr>
    <a:masterClrMapping/>
  </p:clrMapOvr>
</p:sld>
</file>

<file path=ppt/slides/slide24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09634" name="Rectangle 2"/>
          <p:cNvSpPr>
            <a:spLocks noGrp="1" noChangeArrowheads="1"/>
          </p:cNvSpPr>
          <p:nvPr>
            <p:ph type="title"/>
          </p:nvPr>
        </p:nvSpPr>
        <p:spPr>
          <a:xfrm>
            <a:off x="1116013" y="2997200"/>
            <a:ext cx="4465637" cy="2101850"/>
          </a:xfrm>
        </p:spPr>
        <p:txBody>
          <a:bodyPr/>
          <a:lstStyle/>
          <a:p>
            <a:pPr algn="l"/>
            <a:r>
              <a:rPr lang="en-US"/>
              <a:t>Y</a:t>
            </a:r>
            <a:r>
              <a:rPr lang="fa-IR"/>
              <a:t>  + 250 = 850</a:t>
            </a:r>
            <a:br>
              <a:rPr lang="fa-IR"/>
            </a:br>
            <a:r>
              <a:rPr lang="fa-IR"/>
              <a:t>250 – 850 = </a:t>
            </a:r>
            <a:r>
              <a:rPr lang="en-US"/>
              <a:t>Y</a:t>
            </a:r>
            <a:br>
              <a:rPr lang="en-US"/>
            </a:br>
            <a:r>
              <a:rPr lang="fa-IR"/>
              <a:t>600 = </a:t>
            </a:r>
            <a:r>
              <a:rPr lang="en-US"/>
              <a:t>Y</a:t>
            </a:r>
          </a:p>
        </p:txBody>
      </p:sp>
      <p:sp>
        <p:nvSpPr>
          <p:cNvPr id="709635" name="Rectangle 3"/>
          <p:cNvSpPr>
            <a:spLocks noGrp="1" noChangeArrowheads="1"/>
          </p:cNvSpPr>
          <p:nvPr>
            <p:ph idx="1"/>
          </p:nvPr>
        </p:nvSpPr>
        <p:spPr>
          <a:xfrm>
            <a:off x="179388" y="1989138"/>
            <a:ext cx="8713787" cy="457200"/>
          </a:xfrm>
        </p:spPr>
        <p:txBody>
          <a:bodyPr/>
          <a:lstStyle/>
          <a:p>
            <a:pPr>
              <a:buFontTx/>
              <a:buNone/>
            </a:pPr>
            <a:r>
              <a:rPr lang="fa-IR" sz="2400"/>
              <a:t>خريد خالص + موجودي كالا اول دوره = قيمت تمام شده كالاي آماده بفروش</a:t>
            </a:r>
            <a:endParaRPr lang="en-US" sz="2400"/>
          </a:p>
        </p:txBody>
      </p:sp>
      <p:sp>
        <p:nvSpPr>
          <p:cNvPr id="4" name="Footer Placeholder 3"/>
          <p:cNvSpPr>
            <a:spLocks noGrp="1"/>
          </p:cNvSpPr>
          <p:nvPr>
            <p:ph type="ftr" sz="quarter" idx="11"/>
          </p:nvPr>
        </p:nvSpPr>
        <p:spPr/>
        <p:txBody>
          <a:bodyPr/>
          <a:lstStyle/>
          <a:p>
            <a:endParaRPr kumimoji="0" lang="en-US" dirty="0"/>
          </a:p>
        </p:txBody>
      </p:sp>
    </p:spTree>
  </p:cSld>
  <p:clrMapOvr>
    <a:masterClrMapping/>
  </p:clrMapOvr>
</p:sld>
</file>

<file path=ppt/slides/slide24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10660" name="Rectangle 4"/>
          <p:cNvSpPr>
            <a:spLocks noChangeArrowheads="1"/>
          </p:cNvSpPr>
          <p:nvPr/>
        </p:nvSpPr>
        <p:spPr bwMode="auto">
          <a:xfrm>
            <a:off x="1116013" y="2997200"/>
            <a:ext cx="4465637" cy="2101850"/>
          </a:xfrm>
          <a:prstGeom prst="rect">
            <a:avLst/>
          </a:prstGeom>
          <a:noFill/>
          <a:ln w="9525">
            <a:noFill/>
            <a:miter lim="800000"/>
            <a:headEnd/>
            <a:tailEnd/>
          </a:ln>
          <a:effectLst/>
        </p:spPr>
        <p:txBody>
          <a:bodyPr anchor="b">
            <a:spAutoFit/>
          </a:bodyPr>
          <a:lstStyle/>
          <a:p>
            <a:pPr algn="l" eaLnBrk="1" hangingPunct="1"/>
            <a:r>
              <a:rPr lang="fa-IR" sz="4400">
                <a:solidFill>
                  <a:schemeClr val="tx2"/>
                </a:solidFill>
                <a:latin typeface="Times New Roman" pitchFamily="18" charset="0"/>
                <a:cs typeface="Zar" pitchFamily="2" charset="-78"/>
              </a:rPr>
              <a:t>700  - </a:t>
            </a:r>
            <a:r>
              <a:rPr lang="en-US" sz="4400">
                <a:solidFill>
                  <a:schemeClr val="tx2"/>
                </a:solidFill>
                <a:latin typeface="Times New Roman" pitchFamily="18" charset="0"/>
                <a:cs typeface="Zar" pitchFamily="2" charset="-78"/>
              </a:rPr>
              <a:t>X</a:t>
            </a:r>
            <a:r>
              <a:rPr lang="fa-IR" sz="4400">
                <a:solidFill>
                  <a:schemeClr val="tx2"/>
                </a:solidFill>
                <a:latin typeface="Times New Roman" pitchFamily="18" charset="0"/>
                <a:cs typeface="Zar" pitchFamily="2" charset="-78"/>
              </a:rPr>
              <a:t> = 800</a:t>
            </a:r>
            <a:br>
              <a:rPr lang="fa-IR" sz="4400">
                <a:solidFill>
                  <a:schemeClr val="tx2"/>
                </a:solidFill>
                <a:latin typeface="Times New Roman" pitchFamily="18" charset="0"/>
                <a:cs typeface="Zar" pitchFamily="2" charset="-78"/>
              </a:rPr>
            </a:br>
            <a:r>
              <a:rPr lang="fa-IR" sz="4400">
                <a:solidFill>
                  <a:schemeClr val="tx2"/>
                </a:solidFill>
                <a:latin typeface="Times New Roman" pitchFamily="18" charset="0"/>
                <a:cs typeface="Zar" pitchFamily="2" charset="-78"/>
              </a:rPr>
              <a:t>700 + 800 = </a:t>
            </a:r>
            <a:r>
              <a:rPr lang="en-US" sz="4400">
                <a:solidFill>
                  <a:schemeClr val="tx2"/>
                </a:solidFill>
                <a:latin typeface="Times New Roman" pitchFamily="18" charset="0"/>
                <a:cs typeface="Zar" pitchFamily="2" charset="-78"/>
              </a:rPr>
              <a:t>X</a:t>
            </a:r>
            <a:br>
              <a:rPr lang="en-US" sz="4400">
                <a:solidFill>
                  <a:schemeClr val="tx2"/>
                </a:solidFill>
                <a:latin typeface="Times New Roman" pitchFamily="18" charset="0"/>
                <a:cs typeface="Zar" pitchFamily="2" charset="-78"/>
              </a:rPr>
            </a:br>
            <a:r>
              <a:rPr lang="fa-IR" sz="4400">
                <a:solidFill>
                  <a:schemeClr val="tx2"/>
                </a:solidFill>
                <a:latin typeface="Times New Roman" pitchFamily="18" charset="0"/>
                <a:cs typeface="Zar" pitchFamily="2" charset="-78"/>
              </a:rPr>
              <a:t>1500 = </a:t>
            </a:r>
            <a:r>
              <a:rPr lang="en-US" sz="4400">
                <a:solidFill>
                  <a:schemeClr val="tx2"/>
                </a:solidFill>
                <a:latin typeface="Times New Roman" pitchFamily="18" charset="0"/>
                <a:cs typeface="Zar" pitchFamily="2" charset="-78"/>
              </a:rPr>
              <a:t>X</a:t>
            </a:r>
          </a:p>
        </p:txBody>
      </p:sp>
      <p:sp>
        <p:nvSpPr>
          <p:cNvPr id="710661" name="Rectangle 5"/>
          <p:cNvSpPr>
            <a:spLocks noChangeArrowheads="1"/>
          </p:cNvSpPr>
          <p:nvPr/>
        </p:nvSpPr>
        <p:spPr bwMode="auto">
          <a:xfrm>
            <a:off x="179388" y="1989138"/>
            <a:ext cx="8713787" cy="457200"/>
          </a:xfrm>
          <a:prstGeom prst="rect">
            <a:avLst/>
          </a:prstGeom>
          <a:noFill/>
          <a:ln w="9525">
            <a:noFill/>
            <a:miter lim="800000"/>
            <a:headEnd/>
            <a:tailEnd/>
          </a:ln>
          <a:effectLst/>
        </p:spPr>
        <p:txBody>
          <a:bodyPr>
            <a:spAutoFit/>
          </a:bodyPr>
          <a:lstStyle/>
          <a:p>
            <a:pPr marL="342900" indent="-342900" eaLnBrk="1" hangingPunct="1">
              <a:spcBef>
                <a:spcPct val="20000"/>
              </a:spcBef>
              <a:buSzPct val="85000"/>
            </a:pPr>
            <a:r>
              <a:rPr lang="fa-IR" sz="2400">
                <a:cs typeface="Zar" pitchFamily="2" charset="-78"/>
              </a:rPr>
              <a:t>قيمت تمام شده كالاي فروش رفته – فروش خالص = سود ناخالص</a:t>
            </a:r>
            <a:endParaRPr lang="en-US" sz="2400">
              <a:cs typeface="Zar" pitchFamily="2" charset="-78"/>
            </a:endParaRPr>
          </a:p>
        </p:txBody>
      </p:sp>
      <p:sp>
        <p:nvSpPr>
          <p:cNvPr id="4" name="Footer Placeholder 3"/>
          <p:cNvSpPr>
            <a:spLocks noGrp="1"/>
          </p:cNvSpPr>
          <p:nvPr>
            <p:ph type="ftr" sz="quarter" idx="11"/>
          </p:nvPr>
        </p:nvSpPr>
        <p:spPr/>
        <p:txBody>
          <a:bodyPr/>
          <a:lstStyle/>
          <a:p>
            <a:endParaRPr kumimoji="0" lang="en-US" dirty="0"/>
          </a:p>
        </p:txBody>
      </p:sp>
    </p:spTree>
  </p:cSld>
  <p:clrMapOvr>
    <a:masterClrMapping/>
  </p:clrMapOvr>
</p:sld>
</file>

<file path=ppt/slides/slide24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11683" name="Rectangle 3"/>
          <p:cNvSpPr>
            <a:spLocks noGrp="1" noChangeArrowheads="1"/>
          </p:cNvSpPr>
          <p:nvPr>
            <p:ph idx="1"/>
          </p:nvPr>
        </p:nvSpPr>
        <p:spPr>
          <a:xfrm>
            <a:off x="395288" y="1989138"/>
            <a:ext cx="8424862" cy="2916237"/>
          </a:xfrm>
        </p:spPr>
        <p:txBody>
          <a:bodyPr/>
          <a:lstStyle/>
          <a:p>
            <a:pPr>
              <a:buFontTx/>
              <a:buNone/>
            </a:pPr>
            <a:endParaRPr lang="fa-IR"/>
          </a:p>
          <a:p>
            <a:pPr>
              <a:buFontTx/>
              <a:buNone/>
            </a:pPr>
            <a:r>
              <a:rPr lang="fa-IR" sz="1400"/>
              <a:t>موجوي كالا</a:t>
            </a:r>
            <a:r>
              <a:rPr lang="fa-IR" sz="2800"/>
              <a:t> </a:t>
            </a:r>
            <a:r>
              <a:rPr lang="fa-IR" sz="1800"/>
              <a:t>در پايان دوره</a:t>
            </a:r>
            <a:r>
              <a:rPr lang="fa-IR"/>
              <a:t> – </a:t>
            </a:r>
            <a:r>
              <a:rPr lang="fa-IR" sz="1600"/>
              <a:t>قيمت تمام شده كالاي آماده بفروش</a:t>
            </a:r>
            <a:r>
              <a:rPr lang="fa-IR"/>
              <a:t> =</a:t>
            </a:r>
            <a:r>
              <a:rPr lang="fa-IR" sz="1800"/>
              <a:t>قيمت تمام شده</a:t>
            </a:r>
            <a:r>
              <a:rPr lang="fa-IR"/>
              <a:t> </a:t>
            </a:r>
            <a:r>
              <a:rPr lang="fa-IR" sz="2000"/>
              <a:t>كالاي فروش رفته</a:t>
            </a:r>
          </a:p>
          <a:p>
            <a:pPr algn="l">
              <a:buFontTx/>
              <a:buNone/>
            </a:pPr>
            <a:r>
              <a:rPr lang="en-US"/>
              <a:t>Z</a:t>
            </a:r>
            <a:r>
              <a:rPr lang="fa-IR"/>
              <a:t> – 850 = 700</a:t>
            </a:r>
          </a:p>
          <a:p>
            <a:pPr algn="l">
              <a:buFontTx/>
              <a:buNone/>
            </a:pPr>
            <a:r>
              <a:rPr lang="fa-IR"/>
              <a:t>700 – 850 = </a:t>
            </a:r>
            <a:r>
              <a:rPr lang="en-US"/>
              <a:t>z</a:t>
            </a:r>
          </a:p>
          <a:p>
            <a:pPr algn="l">
              <a:buFontTx/>
              <a:buNone/>
            </a:pPr>
            <a:r>
              <a:rPr lang="fa-IR"/>
              <a:t>150 = </a:t>
            </a:r>
            <a:r>
              <a:rPr lang="en-US"/>
              <a:t>z</a:t>
            </a:r>
          </a:p>
        </p:txBody>
      </p:sp>
      <p:sp>
        <p:nvSpPr>
          <p:cNvPr id="3" name="Footer Placeholder 2"/>
          <p:cNvSpPr>
            <a:spLocks noGrp="1"/>
          </p:cNvSpPr>
          <p:nvPr>
            <p:ph type="ftr" sz="quarter" idx="11"/>
          </p:nvPr>
        </p:nvSpPr>
        <p:spPr/>
        <p:txBody>
          <a:bodyPr/>
          <a:lstStyle/>
          <a:p>
            <a:endParaRPr kumimoji="0" lang="en-US" dirty="0"/>
          </a:p>
        </p:txBody>
      </p:sp>
    </p:spTree>
  </p:cSld>
  <p:clrMapOvr>
    <a:masterClrMapping/>
  </p:clrMapOvr>
</p:sld>
</file>

<file path=ppt/slides/slide24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12706" name="Rectangle 2"/>
          <p:cNvSpPr>
            <a:spLocks noGrp="1" noChangeArrowheads="1"/>
          </p:cNvSpPr>
          <p:nvPr>
            <p:ph type="title"/>
          </p:nvPr>
        </p:nvSpPr>
        <p:spPr/>
        <p:txBody>
          <a:bodyPr/>
          <a:lstStyle/>
          <a:p>
            <a:r>
              <a:rPr lang="fa-IR"/>
              <a:t>حل مساله نمونه</a:t>
            </a:r>
            <a:endParaRPr lang="en-US"/>
          </a:p>
        </p:txBody>
      </p:sp>
      <p:sp>
        <p:nvSpPr>
          <p:cNvPr id="712707" name="Rectangle 3"/>
          <p:cNvSpPr>
            <a:spLocks noGrp="1" noChangeArrowheads="1"/>
          </p:cNvSpPr>
          <p:nvPr>
            <p:ph idx="1"/>
          </p:nvPr>
        </p:nvSpPr>
        <p:spPr>
          <a:xfrm>
            <a:off x="395288" y="1989138"/>
            <a:ext cx="8062912" cy="4572000"/>
          </a:xfrm>
        </p:spPr>
        <p:txBody>
          <a:bodyPr/>
          <a:lstStyle/>
          <a:p>
            <a:pPr>
              <a:buFontTx/>
              <a:buNone/>
            </a:pPr>
            <a:r>
              <a:rPr lang="fa-IR"/>
              <a:t>آقاي جوادي پارچه فروش دوره گرد تصميم به داير نمودن فروشگاه قماش صداقت با وضعيت زير گرفت</a:t>
            </a:r>
          </a:p>
          <a:p>
            <a:pPr>
              <a:buFontTx/>
              <a:buNone/>
            </a:pPr>
            <a:r>
              <a:rPr lang="fa-IR"/>
              <a:t>وجه نقد واريز به حساب بانك 	       300.000 </a:t>
            </a:r>
          </a:p>
          <a:p>
            <a:pPr>
              <a:buFontTx/>
              <a:buNone/>
            </a:pPr>
            <a:r>
              <a:rPr lang="fa-IR"/>
              <a:t>موجودي پارچه   			      150.000</a:t>
            </a:r>
          </a:p>
          <a:p>
            <a:pPr>
              <a:buFontTx/>
              <a:buNone/>
            </a:pPr>
            <a:r>
              <a:rPr lang="fa-IR"/>
              <a:t>طلب از افراد			      100.000</a:t>
            </a:r>
          </a:p>
          <a:p>
            <a:pPr>
              <a:buFontTx/>
              <a:buNone/>
            </a:pPr>
            <a:r>
              <a:rPr lang="fa-IR"/>
              <a:t>بدهي به افراد    		  	      200.000</a:t>
            </a:r>
          </a:p>
          <a:p>
            <a:pPr>
              <a:buFontTx/>
              <a:buNone/>
            </a:pPr>
            <a:r>
              <a:rPr lang="fa-IR"/>
              <a:t>مطلوب است ثبت دفتر روزنامه هر فعاليت </a:t>
            </a:r>
          </a:p>
          <a:p>
            <a:pPr>
              <a:buFontTx/>
              <a:buNone/>
            </a:pPr>
            <a:endParaRPr lang="en-US"/>
          </a:p>
        </p:txBody>
      </p:sp>
      <p:sp>
        <p:nvSpPr>
          <p:cNvPr id="4" name="Footer Placeholder 3"/>
          <p:cNvSpPr>
            <a:spLocks noGrp="1"/>
          </p:cNvSpPr>
          <p:nvPr>
            <p:ph type="ftr" sz="quarter" idx="11"/>
          </p:nvPr>
        </p:nvSpPr>
        <p:spPr/>
        <p:txBody>
          <a:bodyPr/>
          <a:lstStyle/>
          <a:p>
            <a:endParaRPr kumimoji="0" lang="en-US" dirty="0"/>
          </a:p>
        </p:txBody>
      </p:sp>
    </p:spTree>
  </p:cSld>
  <p:clrMapOvr>
    <a:masterClrMapping/>
  </p:clrMapOvr>
</p:sld>
</file>

<file path=ppt/slides/slide24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13731" name="Rectangle 3"/>
          <p:cNvSpPr>
            <a:spLocks noGrp="1" noChangeArrowheads="1"/>
          </p:cNvSpPr>
          <p:nvPr>
            <p:ph idx="1"/>
          </p:nvPr>
        </p:nvSpPr>
        <p:spPr>
          <a:xfrm>
            <a:off x="611188" y="1989138"/>
            <a:ext cx="7847012" cy="3354387"/>
          </a:xfrm>
        </p:spPr>
        <p:txBody>
          <a:bodyPr/>
          <a:lstStyle/>
          <a:p>
            <a:pPr>
              <a:buFontTx/>
              <a:buNone/>
            </a:pPr>
            <a:r>
              <a:rPr lang="fa-IR" sz="2400"/>
              <a:t>1/12</a:t>
            </a:r>
            <a:r>
              <a:rPr lang="fa-IR"/>
              <a:t>          بانك       300.00 	</a:t>
            </a:r>
          </a:p>
          <a:p>
            <a:pPr>
              <a:buFontTx/>
              <a:buNone/>
            </a:pPr>
            <a:r>
              <a:rPr lang="fa-IR"/>
              <a:t>موجودي كالا       150.000</a:t>
            </a:r>
          </a:p>
          <a:p>
            <a:pPr>
              <a:buFontTx/>
              <a:buNone/>
            </a:pPr>
            <a:r>
              <a:rPr lang="fa-IR"/>
              <a:t>حسابهاي دريافتني 100.000</a:t>
            </a:r>
          </a:p>
          <a:p>
            <a:pPr>
              <a:buFontTx/>
              <a:buNone/>
            </a:pPr>
            <a:r>
              <a:rPr lang="fa-IR"/>
              <a:t>				حسابهاي پرداختني 200.000</a:t>
            </a:r>
          </a:p>
          <a:p>
            <a:pPr>
              <a:buFontTx/>
              <a:buNone/>
            </a:pPr>
            <a:r>
              <a:rPr lang="fa-IR"/>
              <a:t>				سرمايه‌ آقاي جوادي 350.000</a:t>
            </a:r>
          </a:p>
          <a:p>
            <a:pPr>
              <a:buFontTx/>
              <a:buNone/>
            </a:pPr>
            <a:r>
              <a:rPr lang="fa-IR" sz="2400"/>
              <a:t>سرمايه گذاري اوليه‌آقاي جوادي در فروشگاه صداقت</a:t>
            </a:r>
            <a:endParaRPr lang="en-US" sz="2400"/>
          </a:p>
        </p:txBody>
      </p:sp>
      <p:sp>
        <p:nvSpPr>
          <p:cNvPr id="3" name="Footer Placeholder 2"/>
          <p:cNvSpPr>
            <a:spLocks noGrp="1"/>
          </p:cNvSpPr>
          <p:nvPr>
            <p:ph type="ftr" sz="quarter" idx="11"/>
          </p:nvPr>
        </p:nvSpPr>
        <p:spPr/>
        <p:txBody>
          <a:bodyPr/>
          <a:lstStyle/>
          <a:p>
            <a:endParaRPr kumimoji="0" lang="en-U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53635" name="Rectangle 3"/>
          <p:cNvSpPr>
            <a:spLocks noGrp="1" noChangeArrowheads="1"/>
          </p:cNvSpPr>
          <p:nvPr>
            <p:ph idx="1"/>
          </p:nvPr>
        </p:nvSpPr>
        <p:spPr>
          <a:xfrm>
            <a:off x="611188" y="1989138"/>
            <a:ext cx="7847012" cy="2835275"/>
          </a:xfrm>
        </p:spPr>
        <p:txBody>
          <a:bodyPr/>
          <a:lstStyle/>
          <a:p>
            <a:pPr>
              <a:buFontTx/>
              <a:buNone/>
            </a:pPr>
            <a:r>
              <a:rPr lang="fa-IR" sz="6000"/>
              <a:t>هر يك از سه جزء معادله حسابداري در صفحات آتي توضيع داده مي</a:t>
            </a:r>
            <a:r>
              <a:rPr lang="fa-IR" sz="6000">
                <a:cs typeface="Arial" pitchFamily="34" charset="0"/>
              </a:rPr>
              <a:t>‌</a:t>
            </a:r>
            <a:r>
              <a:rPr lang="fa-IR" sz="6000"/>
              <a:t>شود</a:t>
            </a:r>
            <a:endParaRPr lang="en-US" sz="6000"/>
          </a:p>
        </p:txBody>
      </p:sp>
      <p:sp>
        <p:nvSpPr>
          <p:cNvPr id="3" name="Footer Placeholder 2"/>
          <p:cNvSpPr>
            <a:spLocks noGrp="1"/>
          </p:cNvSpPr>
          <p:nvPr>
            <p:ph type="ftr" sz="quarter" idx="11"/>
          </p:nvPr>
        </p:nvSpPr>
        <p:spPr/>
        <p:txBody>
          <a:bodyPr/>
          <a:lstStyle/>
          <a:p>
            <a:endParaRPr kumimoji="0" lang="en-US" dirty="0"/>
          </a:p>
        </p:txBody>
      </p:sp>
    </p:spTree>
  </p:cSld>
  <p:clrMapOvr>
    <a:masterClrMapping/>
  </p:clrMapOvr>
  <p:timing>
    <p:tnLst>
      <p:par>
        <p:cTn id="1" dur="indefinite" restart="never" nodeType="tmRoot"/>
      </p:par>
    </p:tnLst>
  </p:timing>
</p:sld>
</file>

<file path=ppt/slides/slide25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14754" name="Rectangle 2"/>
          <p:cNvSpPr>
            <a:spLocks noGrp="1" noChangeArrowheads="1"/>
          </p:cNvSpPr>
          <p:nvPr>
            <p:ph type="title"/>
          </p:nvPr>
        </p:nvSpPr>
        <p:spPr/>
        <p:txBody>
          <a:bodyPr/>
          <a:lstStyle/>
          <a:p>
            <a:endParaRPr lang="en-US"/>
          </a:p>
        </p:txBody>
      </p:sp>
      <p:sp>
        <p:nvSpPr>
          <p:cNvPr id="714755" name="Rectangle 3"/>
          <p:cNvSpPr>
            <a:spLocks noGrp="1" noChangeArrowheads="1"/>
          </p:cNvSpPr>
          <p:nvPr>
            <p:ph idx="1"/>
          </p:nvPr>
        </p:nvSpPr>
        <p:spPr>
          <a:xfrm>
            <a:off x="611188" y="1989138"/>
            <a:ext cx="7847012" cy="2235200"/>
          </a:xfrm>
        </p:spPr>
        <p:txBody>
          <a:bodyPr/>
          <a:lstStyle/>
          <a:p>
            <a:pPr>
              <a:buFontTx/>
              <a:buNone/>
            </a:pPr>
            <a:r>
              <a:rPr lang="fa-IR"/>
              <a:t>در تاريخ دوم اسفند خريد اثاثه به طور نسيه به ارزش 600 ريال</a:t>
            </a:r>
          </a:p>
          <a:p>
            <a:pPr>
              <a:buFontTx/>
              <a:buNone/>
            </a:pPr>
            <a:r>
              <a:rPr lang="fa-IR"/>
              <a:t>2/12 اثاثه اداري 600</a:t>
            </a:r>
          </a:p>
          <a:p>
            <a:pPr>
              <a:buFontTx/>
              <a:buNone/>
            </a:pPr>
            <a:r>
              <a:rPr lang="fa-IR"/>
              <a:t>				حسابهاي پرداختني 600</a:t>
            </a:r>
            <a:endParaRPr lang="en-US"/>
          </a:p>
        </p:txBody>
      </p:sp>
      <p:sp>
        <p:nvSpPr>
          <p:cNvPr id="4" name="Footer Placeholder 3"/>
          <p:cNvSpPr>
            <a:spLocks noGrp="1"/>
          </p:cNvSpPr>
          <p:nvPr>
            <p:ph type="ftr" sz="quarter" idx="11"/>
          </p:nvPr>
        </p:nvSpPr>
        <p:spPr/>
        <p:txBody>
          <a:bodyPr/>
          <a:lstStyle/>
          <a:p>
            <a:endParaRPr kumimoji="0" lang="en-US" dirty="0"/>
          </a:p>
        </p:txBody>
      </p:sp>
    </p:spTree>
  </p:cSld>
  <p:clrMapOvr>
    <a:masterClrMapping/>
  </p:clrMapOvr>
</p:sld>
</file>

<file path=ppt/slides/slide25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15778" name="Rectangle 2"/>
          <p:cNvSpPr>
            <a:spLocks noGrp="1" noChangeArrowheads="1"/>
          </p:cNvSpPr>
          <p:nvPr>
            <p:ph type="title"/>
          </p:nvPr>
        </p:nvSpPr>
        <p:spPr/>
        <p:txBody>
          <a:bodyPr/>
          <a:lstStyle/>
          <a:p>
            <a:endParaRPr lang="en-US"/>
          </a:p>
        </p:txBody>
      </p:sp>
      <p:sp>
        <p:nvSpPr>
          <p:cNvPr id="715779" name="Rectangle 3"/>
          <p:cNvSpPr>
            <a:spLocks noGrp="1" noChangeArrowheads="1"/>
          </p:cNvSpPr>
          <p:nvPr>
            <p:ph idx="1"/>
          </p:nvPr>
        </p:nvSpPr>
        <p:spPr>
          <a:xfrm>
            <a:off x="611188" y="1989138"/>
            <a:ext cx="7847012" cy="2235200"/>
          </a:xfrm>
        </p:spPr>
        <p:txBody>
          <a:bodyPr/>
          <a:lstStyle/>
          <a:p>
            <a:pPr>
              <a:buFontTx/>
              <a:buNone/>
            </a:pPr>
            <a:r>
              <a:rPr lang="fa-IR"/>
              <a:t>در تاريخ سوم اسفند ماه بخشي از اثاثه خريداري به ارزش 50ريال به دليل عيب و نقص عودت شد</a:t>
            </a:r>
          </a:p>
          <a:p>
            <a:pPr>
              <a:buFontTx/>
              <a:buNone/>
            </a:pPr>
            <a:r>
              <a:rPr lang="fa-IR"/>
              <a:t>3/12 حسابهاي پرداختني 50</a:t>
            </a:r>
          </a:p>
          <a:p>
            <a:pPr>
              <a:buFontTx/>
              <a:buNone/>
            </a:pPr>
            <a:r>
              <a:rPr lang="fa-IR"/>
              <a:t>					اثاثه اداري 50</a:t>
            </a:r>
            <a:endParaRPr lang="en-US"/>
          </a:p>
        </p:txBody>
      </p:sp>
      <p:sp>
        <p:nvSpPr>
          <p:cNvPr id="4" name="Footer Placeholder 3"/>
          <p:cNvSpPr>
            <a:spLocks noGrp="1"/>
          </p:cNvSpPr>
          <p:nvPr>
            <p:ph type="ftr" sz="quarter" idx="11"/>
          </p:nvPr>
        </p:nvSpPr>
        <p:spPr/>
        <p:txBody>
          <a:bodyPr/>
          <a:lstStyle/>
          <a:p>
            <a:endParaRPr kumimoji="0" lang="en-US" dirty="0"/>
          </a:p>
        </p:txBody>
      </p:sp>
    </p:spTree>
  </p:cSld>
  <p:clrMapOvr>
    <a:masterClrMapping/>
  </p:clrMapOvr>
</p:sld>
</file>

<file path=ppt/slides/slide25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16802" name="Rectangle 2"/>
          <p:cNvSpPr>
            <a:spLocks noGrp="1" noChangeArrowheads="1"/>
          </p:cNvSpPr>
          <p:nvPr>
            <p:ph type="title"/>
          </p:nvPr>
        </p:nvSpPr>
        <p:spPr/>
        <p:txBody>
          <a:bodyPr/>
          <a:lstStyle/>
          <a:p>
            <a:endParaRPr lang="en-US"/>
          </a:p>
        </p:txBody>
      </p:sp>
      <p:sp>
        <p:nvSpPr>
          <p:cNvPr id="716803" name="Rectangle 3"/>
          <p:cNvSpPr>
            <a:spLocks noGrp="1" noChangeArrowheads="1"/>
          </p:cNvSpPr>
          <p:nvPr>
            <p:ph idx="1"/>
          </p:nvPr>
        </p:nvSpPr>
        <p:spPr>
          <a:xfrm>
            <a:off x="250825" y="1989138"/>
            <a:ext cx="8497888" cy="1747837"/>
          </a:xfrm>
        </p:spPr>
        <p:txBody>
          <a:bodyPr/>
          <a:lstStyle/>
          <a:p>
            <a:pPr>
              <a:buFontTx/>
              <a:buNone/>
            </a:pPr>
            <a:r>
              <a:rPr lang="fa-IR"/>
              <a:t>در تاريخ 4/12 خريد پارچه به طور نسيه به ارزش 700ريال </a:t>
            </a:r>
          </a:p>
          <a:p>
            <a:pPr>
              <a:buFontTx/>
              <a:buNone/>
            </a:pPr>
            <a:r>
              <a:rPr lang="fa-IR"/>
              <a:t>4/12 خريد كالا 700</a:t>
            </a:r>
          </a:p>
          <a:p>
            <a:pPr>
              <a:buFontTx/>
              <a:buNone/>
            </a:pPr>
            <a:r>
              <a:rPr lang="fa-IR"/>
              <a:t>				حسابهاي پرداختني 700</a:t>
            </a:r>
            <a:endParaRPr lang="en-US"/>
          </a:p>
        </p:txBody>
      </p:sp>
      <p:sp>
        <p:nvSpPr>
          <p:cNvPr id="4" name="Footer Placeholder 3"/>
          <p:cNvSpPr>
            <a:spLocks noGrp="1"/>
          </p:cNvSpPr>
          <p:nvPr>
            <p:ph type="ftr" sz="quarter" idx="11"/>
          </p:nvPr>
        </p:nvSpPr>
        <p:spPr/>
        <p:txBody>
          <a:bodyPr/>
          <a:lstStyle/>
          <a:p>
            <a:endParaRPr kumimoji="0" lang="en-US" dirty="0"/>
          </a:p>
        </p:txBody>
      </p:sp>
    </p:spTree>
  </p:cSld>
  <p:clrMapOvr>
    <a:masterClrMapping/>
  </p:clrMapOvr>
</p:sld>
</file>

<file path=ppt/slides/slide25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17826" name="Rectangle 2"/>
          <p:cNvSpPr>
            <a:spLocks noGrp="1" noChangeArrowheads="1"/>
          </p:cNvSpPr>
          <p:nvPr>
            <p:ph type="title"/>
          </p:nvPr>
        </p:nvSpPr>
        <p:spPr/>
        <p:txBody>
          <a:bodyPr/>
          <a:lstStyle/>
          <a:p>
            <a:endParaRPr lang="en-US"/>
          </a:p>
        </p:txBody>
      </p:sp>
      <p:sp>
        <p:nvSpPr>
          <p:cNvPr id="717828" name="Rectangle 4"/>
          <p:cNvSpPr>
            <a:spLocks noGrp="1" noChangeArrowheads="1"/>
          </p:cNvSpPr>
          <p:nvPr>
            <p:ph idx="1"/>
          </p:nvPr>
        </p:nvSpPr>
        <p:spPr>
          <a:xfrm>
            <a:off x="250825" y="1989138"/>
            <a:ext cx="8497888" cy="2235200"/>
          </a:xfrm>
          <a:noFill/>
          <a:ln/>
        </p:spPr>
        <p:txBody>
          <a:bodyPr/>
          <a:lstStyle/>
          <a:p>
            <a:pPr>
              <a:buFontTx/>
              <a:buNone/>
            </a:pPr>
            <a:r>
              <a:rPr lang="fa-IR"/>
              <a:t>6/12 برگشت بخشي از كالاهاي خريداري به ارزش 30ريال به دليل عيب و نقص</a:t>
            </a:r>
          </a:p>
          <a:p>
            <a:pPr>
              <a:buFontTx/>
              <a:buNone/>
            </a:pPr>
            <a:r>
              <a:rPr lang="fa-IR"/>
              <a:t>حسابهاي پرداختني 30</a:t>
            </a:r>
          </a:p>
          <a:p>
            <a:pPr>
              <a:buFontTx/>
              <a:buNone/>
            </a:pPr>
            <a:r>
              <a:rPr lang="fa-IR"/>
              <a:t>				برگشت از خريد و تخفيفات 30</a:t>
            </a:r>
            <a:endParaRPr lang="en-US"/>
          </a:p>
        </p:txBody>
      </p:sp>
      <p:sp>
        <p:nvSpPr>
          <p:cNvPr id="4" name="Footer Placeholder 3"/>
          <p:cNvSpPr>
            <a:spLocks noGrp="1"/>
          </p:cNvSpPr>
          <p:nvPr>
            <p:ph type="ftr" sz="quarter" idx="11"/>
          </p:nvPr>
        </p:nvSpPr>
        <p:spPr/>
        <p:txBody>
          <a:bodyPr/>
          <a:lstStyle/>
          <a:p>
            <a:endParaRPr kumimoji="0" lang="en-US" dirty="0"/>
          </a:p>
        </p:txBody>
      </p:sp>
    </p:spTree>
  </p:cSld>
  <p:clrMapOvr>
    <a:masterClrMapping/>
  </p:clrMapOvr>
</p:sld>
</file>

<file path=ppt/slides/slide25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18851" name="Rectangle 3"/>
          <p:cNvSpPr>
            <a:spLocks noGrp="1" noChangeArrowheads="1"/>
          </p:cNvSpPr>
          <p:nvPr>
            <p:ph idx="1"/>
          </p:nvPr>
        </p:nvSpPr>
        <p:spPr>
          <a:xfrm>
            <a:off x="250825" y="1989138"/>
            <a:ext cx="8713788" cy="1747837"/>
          </a:xfrm>
        </p:spPr>
        <p:txBody>
          <a:bodyPr/>
          <a:lstStyle/>
          <a:p>
            <a:pPr>
              <a:buFontTx/>
              <a:buNone/>
            </a:pPr>
            <a:r>
              <a:rPr lang="fa-IR"/>
              <a:t>7/12 فروش كالا به ارزش 500ريال و واريز وجه آن به بانك</a:t>
            </a:r>
          </a:p>
          <a:p>
            <a:pPr>
              <a:buFontTx/>
              <a:buNone/>
            </a:pPr>
            <a:r>
              <a:rPr lang="fa-IR"/>
              <a:t>7/12 بانك 500</a:t>
            </a:r>
          </a:p>
          <a:p>
            <a:pPr>
              <a:buFontTx/>
              <a:buNone/>
            </a:pPr>
            <a:r>
              <a:rPr lang="fa-IR"/>
              <a:t>				فروش كالا 500</a:t>
            </a:r>
            <a:endParaRPr lang="en-US"/>
          </a:p>
        </p:txBody>
      </p:sp>
      <p:sp>
        <p:nvSpPr>
          <p:cNvPr id="3" name="Footer Placeholder 2"/>
          <p:cNvSpPr>
            <a:spLocks noGrp="1"/>
          </p:cNvSpPr>
          <p:nvPr>
            <p:ph type="ftr" sz="quarter" idx="11"/>
          </p:nvPr>
        </p:nvSpPr>
        <p:spPr/>
        <p:txBody>
          <a:bodyPr/>
          <a:lstStyle/>
          <a:p>
            <a:endParaRPr kumimoji="0" lang="en-US" dirty="0"/>
          </a:p>
        </p:txBody>
      </p:sp>
    </p:spTree>
  </p:cSld>
  <p:clrMapOvr>
    <a:masterClrMapping/>
  </p:clrMapOvr>
</p:sld>
</file>

<file path=ppt/slides/slide25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19875" name="Rectangle 3"/>
          <p:cNvSpPr>
            <a:spLocks noGrp="1" noChangeArrowheads="1"/>
          </p:cNvSpPr>
          <p:nvPr>
            <p:ph idx="1"/>
          </p:nvPr>
        </p:nvSpPr>
        <p:spPr>
          <a:xfrm>
            <a:off x="611188" y="1989138"/>
            <a:ext cx="7847012" cy="3890962"/>
          </a:xfrm>
        </p:spPr>
        <p:txBody>
          <a:bodyPr/>
          <a:lstStyle/>
          <a:p>
            <a:pPr>
              <a:buFontTx/>
              <a:buNone/>
            </a:pPr>
            <a:r>
              <a:rPr lang="fa-IR"/>
              <a:t>9/12 خريد اتومبيل به ارزش 105.000ريال كه مبلغ 35.000ريال نقداٌ و براي بقيه سفته اي صادر و در اختيار فروشنده گذاشته شد:</a:t>
            </a:r>
          </a:p>
          <a:p>
            <a:pPr>
              <a:buFontTx/>
              <a:buNone/>
            </a:pPr>
            <a:r>
              <a:rPr lang="fa-IR"/>
              <a:t>9/12 وسائط نقليه 105.000</a:t>
            </a:r>
          </a:p>
          <a:p>
            <a:pPr>
              <a:buFontTx/>
              <a:buNone/>
            </a:pPr>
            <a:r>
              <a:rPr lang="fa-IR"/>
              <a:t>				بانك               35.000</a:t>
            </a:r>
          </a:p>
          <a:p>
            <a:pPr>
              <a:buFontTx/>
              <a:buNone/>
            </a:pPr>
            <a:r>
              <a:rPr lang="fa-IR"/>
              <a:t>				اسناد پرداختني 70.000</a:t>
            </a:r>
          </a:p>
          <a:p>
            <a:pPr>
              <a:buFontTx/>
              <a:buNone/>
            </a:pPr>
            <a:r>
              <a:rPr lang="fa-IR"/>
              <a:t>خريد نقدو نسيه اتومبيل</a:t>
            </a:r>
            <a:endParaRPr lang="en-US"/>
          </a:p>
        </p:txBody>
      </p:sp>
      <p:sp>
        <p:nvSpPr>
          <p:cNvPr id="3" name="Footer Placeholder 2"/>
          <p:cNvSpPr>
            <a:spLocks noGrp="1"/>
          </p:cNvSpPr>
          <p:nvPr>
            <p:ph type="ftr" sz="quarter" idx="11"/>
          </p:nvPr>
        </p:nvSpPr>
        <p:spPr/>
        <p:txBody>
          <a:bodyPr/>
          <a:lstStyle/>
          <a:p>
            <a:endParaRPr kumimoji="0" lang="en-US" dirty="0"/>
          </a:p>
        </p:txBody>
      </p:sp>
    </p:spTree>
  </p:cSld>
  <p:clrMapOvr>
    <a:masterClrMapping/>
  </p:clrMapOvr>
</p:sld>
</file>

<file path=ppt/slides/slide25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20899" name="Rectangle 3"/>
          <p:cNvSpPr>
            <a:spLocks noGrp="1" noChangeArrowheads="1"/>
          </p:cNvSpPr>
          <p:nvPr>
            <p:ph idx="1"/>
          </p:nvPr>
        </p:nvSpPr>
        <p:spPr>
          <a:xfrm>
            <a:off x="250825" y="1989138"/>
            <a:ext cx="8207375" cy="3368675"/>
          </a:xfrm>
        </p:spPr>
        <p:txBody>
          <a:bodyPr/>
          <a:lstStyle/>
          <a:p>
            <a:pPr>
              <a:buFontTx/>
              <a:buNone/>
            </a:pPr>
            <a:r>
              <a:rPr lang="fa-IR" sz="2800"/>
              <a:t>11/12 خريد كالا به ارزش 800ريال</a:t>
            </a:r>
          </a:p>
          <a:p>
            <a:pPr>
              <a:buFontTx/>
              <a:buNone/>
            </a:pPr>
            <a:r>
              <a:rPr lang="fa-IR" sz="2800"/>
              <a:t>با شرط ن/30-6/4 و پرداخت 30ريال هزينه حمل کالای مذکور</a:t>
            </a:r>
          </a:p>
          <a:p>
            <a:pPr>
              <a:buFontTx/>
              <a:buNone/>
            </a:pPr>
            <a:r>
              <a:rPr lang="fa-IR" sz="2800"/>
              <a:t>11/12 </a:t>
            </a:r>
            <a:r>
              <a:rPr lang="fa-IR"/>
              <a:t>خريد كالا 800</a:t>
            </a:r>
          </a:p>
          <a:p>
            <a:pPr>
              <a:buFontTx/>
              <a:buNone/>
            </a:pPr>
            <a:r>
              <a:rPr lang="fa-IR"/>
              <a:t>				حسابهاي پرداختني 800</a:t>
            </a:r>
          </a:p>
          <a:p>
            <a:pPr>
              <a:buFontTx/>
              <a:buNone/>
            </a:pPr>
            <a:r>
              <a:rPr lang="fa-IR" sz="2400"/>
              <a:t>هزينه‌هاي مستقيم خريد</a:t>
            </a:r>
            <a:r>
              <a:rPr lang="fa-IR"/>
              <a:t> 30</a:t>
            </a:r>
          </a:p>
          <a:p>
            <a:pPr>
              <a:buFontTx/>
              <a:buNone/>
            </a:pPr>
            <a:r>
              <a:rPr lang="fa-IR"/>
              <a:t>				بانك                        30</a:t>
            </a:r>
            <a:endParaRPr lang="en-US"/>
          </a:p>
        </p:txBody>
      </p:sp>
      <p:sp>
        <p:nvSpPr>
          <p:cNvPr id="3" name="Footer Placeholder 2"/>
          <p:cNvSpPr>
            <a:spLocks noGrp="1"/>
          </p:cNvSpPr>
          <p:nvPr>
            <p:ph type="ftr" sz="quarter" idx="11"/>
          </p:nvPr>
        </p:nvSpPr>
        <p:spPr/>
        <p:txBody>
          <a:bodyPr/>
          <a:lstStyle/>
          <a:p>
            <a:endParaRPr kumimoji="0" lang="en-US" dirty="0"/>
          </a:p>
        </p:txBody>
      </p:sp>
    </p:spTree>
  </p:cSld>
  <p:clrMapOvr>
    <a:masterClrMapping/>
  </p:clrMapOvr>
</p:sld>
</file>

<file path=ppt/slides/slide25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21923" name="Rectangle 3"/>
          <p:cNvSpPr>
            <a:spLocks noGrp="1" noChangeArrowheads="1"/>
          </p:cNvSpPr>
          <p:nvPr>
            <p:ph idx="1"/>
          </p:nvPr>
        </p:nvSpPr>
        <p:spPr>
          <a:xfrm>
            <a:off x="611188" y="1989138"/>
            <a:ext cx="7847012" cy="3306762"/>
          </a:xfrm>
        </p:spPr>
        <p:txBody>
          <a:bodyPr/>
          <a:lstStyle/>
          <a:p>
            <a:pPr>
              <a:buFontTx/>
              <a:buNone/>
            </a:pPr>
            <a:r>
              <a:rPr lang="fa-IR"/>
              <a:t>12/12 برگشت قسمتي از كالاي خريداري به ارزش 50ريال به دليل عيب و نقص قرار شد اين مبلغ به عنوان تخفيف محاسبه شود.</a:t>
            </a:r>
          </a:p>
          <a:p>
            <a:pPr>
              <a:buFontTx/>
              <a:buNone/>
            </a:pPr>
            <a:endParaRPr lang="fa-IR"/>
          </a:p>
          <a:p>
            <a:pPr>
              <a:buFontTx/>
              <a:buNone/>
            </a:pPr>
            <a:r>
              <a:rPr lang="fa-IR" sz="2400"/>
              <a:t>12/12 </a:t>
            </a:r>
            <a:r>
              <a:rPr lang="fa-IR"/>
              <a:t>حسابهاي پرداختني 50</a:t>
            </a:r>
          </a:p>
          <a:p>
            <a:pPr>
              <a:buFontTx/>
              <a:buNone/>
            </a:pPr>
            <a:r>
              <a:rPr lang="fa-IR"/>
              <a:t>                                  برگشت از خريد و تخفيفات 50</a:t>
            </a:r>
            <a:endParaRPr lang="en-US"/>
          </a:p>
        </p:txBody>
      </p:sp>
      <p:sp>
        <p:nvSpPr>
          <p:cNvPr id="3" name="Footer Placeholder 2"/>
          <p:cNvSpPr>
            <a:spLocks noGrp="1"/>
          </p:cNvSpPr>
          <p:nvPr>
            <p:ph type="ftr" sz="quarter" idx="11"/>
          </p:nvPr>
        </p:nvSpPr>
        <p:spPr/>
        <p:txBody>
          <a:bodyPr/>
          <a:lstStyle/>
          <a:p>
            <a:endParaRPr kumimoji="0" lang="en-US" dirty="0"/>
          </a:p>
        </p:txBody>
      </p:sp>
    </p:spTree>
  </p:cSld>
  <p:clrMapOvr>
    <a:masterClrMapping/>
  </p:clrMapOvr>
</p:sld>
</file>

<file path=ppt/slides/slide25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22947" name="Rectangle 3"/>
          <p:cNvSpPr>
            <a:spLocks noGrp="1" noChangeArrowheads="1"/>
          </p:cNvSpPr>
          <p:nvPr>
            <p:ph idx="1"/>
          </p:nvPr>
        </p:nvSpPr>
        <p:spPr>
          <a:xfrm>
            <a:off x="611188" y="1989138"/>
            <a:ext cx="7847012" cy="2332037"/>
          </a:xfrm>
        </p:spPr>
        <p:txBody>
          <a:bodyPr/>
          <a:lstStyle/>
          <a:p>
            <a:pPr>
              <a:buFontTx/>
              <a:buNone/>
            </a:pPr>
            <a:r>
              <a:rPr lang="fa-IR"/>
              <a:t>13/12 دريافت صورت تعمير اتومبيل به مبلغ 40ريال</a:t>
            </a:r>
          </a:p>
          <a:p>
            <a:pPr>
              <a:buFontTx/>
              <a:buNone/>
            </a:pPr>
            <a:endParaRPr lang="fa-IR"/>
          </a:p>
          <a:p>
            <a:pPr>
              <a:buFontTx/>
              <a:buNone/>
            </a:pPr>
            <a:r>
              <a:rPr lang="fa-IR"/>
              <a:t>13/12 هزينه تعميرات 40 </a:t>
            </a:r>
          </a:p>
          <a:p>
            <a:pPr>
              <a:buFontTx/>
              <a:buNone/>
            </a:pPr>
            <a:r>
              <a:rPr lang="fa-IR"/>
              <a:t>				حسابهاي پرداختني40</a:t>
            </a:r>
            <a:endParaRPr lang="en-US"/>
          </a:p>
        </p:txBody>
      </p:sp>
      <p:sp>
        <p:nvSpPr>
          <p:cNvPr id="3" name="Footer Placeholder 2"/>
          <p:cNvSpPr>
            <a:spLocks noGrp="1"/>
          </p:cNvSpPr>
          <p:nvPr>
            <p:ph type="ftr" sz="quarter" idx="11"/>
          </p:nvPr>
        </p:nvSpPr>
        <p:spPr/>
        <p:txBody>
          <a:bodyPr/>
          <a:lstStyle/>
          <a:p>
            <a:endParaRPr kumimoji="0" lang="en-US" dirty="0"/>
          </a:p>
        </p:txBody>
      </p:sp>
    </p:spTree>
  </p:cSld>
  <p:clrMapOvr>
    <a:masterClrMapping/>
  </p:clrMapOvr>
</p:sld>
</file>

<file path=ppt/slides/slide25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23971" name="Rectangle 3"/>
          <p:cNvSpPr>
            <a:spLocks noGrp="1" noChangeArrowheads="1"/>
          </p:cNvSpPr>
          <p:nvPr>
            <p:ph idx="1"/>
          </p:nvPr>
        </p:nvSpPr>
        <p:spPr>
          <a:xfrm>
            <a:off x="0" y="1989138"/>
            <a:ext cx="8458200" cy="2819400"/>
          </a:xfrm>
        </p:spPr>
        <p:txBody>
          <a:bodyPr/>
          <a:lstStyle/>
          <a:p>
            <a:pPr>
              <a:buFontTx/>
              <a:buNone/>
            </a:pPr>
            <a:r>
              <a:rPr lang="fa-IR"/>
              <a:t>15/12 پرداخت وجه كالای خريداری در تاريخ 11/12 محاسبات:</a:t>
            </a:r>
          </a:p>
          <a:p>
            <a:pPr>
              <a:buFontTx/>
              <a:buNone/>
            </a:pPr>
            <a:r>
              <a:rPr lang="fa-IR"/>
              <a:t>اصل بدهي    = 750 </a:t>
            </a:r>
            <a:r>
              <a:rPr lang="fa-IR" sz="1500"/>
              <a:t>(البته اصل بدهي 800ريال بودکه 50ريال به دليل عيب کالاتخفيف گرفته شد)</a:t>
            </a:r>
          </a:p>
          <a:p>
            <a:pPr>
              <a:buFontTx/>
              <a:buNone/>
            </a:pPr>
            <a:r>
              <a:rPr lang="fa-IR"/>
              <a:t>تخفيف6%      = (45)</a:t>
            </a:r>
          </a:p>
          <a:p>
            <a:pPr>
              <a:buFontTx/>
              <a:buNone/>
            </a:pPr>
            <a:r>
              <a:rPr lang="fa-IR"/>
              <a:t>مبلغ پرداختي= 705</a:t>
            </a:r>
            <a:endParaRPr lang="en-US"/>
          </a:p>
        </p:txBody>
      </p:sp>
      <p:sp>
        <p:nvSpPr>
          <p:cNvPr id="3" name="Footer Placeholder 2"/>
          <p:cNvSpPr>
            <a:spLocks noGrp="1"/>
          </p:cNvSpPr>
          <p:nvPr>
            <p:ph type="ftr" sz="quarter" idx="11"/>
          </p:nvPr>
        </p:nvSpPr>
        <p:spPr/>
        <p:txBody>
          <a:bodyPr/>
          <a:lstStyle/>
          <a:p>
            <a:endParaRPr kumimoji="0" lang="en-US"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54658" name="Rectangle 2"/>
          <p:cNvSpPr>
            <a:spLocks noGrp="1" noChangeArrowheads="1"/>
          </p:cNvSpPr>
          <p:nvPr>
            <p:ph type="title"/>
          </p:nvPr>
        </p:nvSpPr>
        <p:spPr/>
        <p:txBody>
          <a:bodyPr/>
          <a:lstStyle/>
          <a:p>
            <a:r>
              <a:rPr lang="fa-IR"/>
              <a:t>جزء اول: دارائي</a:t>
            </a:r>
            <a:r>
              <a:rPr lang="fa-IR">
                <a:cs typeface="Times New Roman" pitchFamily="18" charset="0"/>
              </a:rPr>
              <a:t>‌</a:t>
            </a:r>
            <a:r>
              <a:rPr lang="fa-IR"/>
              <a:t>ها</a:t>
            </a:r>
            <a:endParaRPr lang="en-US"/>
          </a:p>
        </p:txBody>
      </p:sp>
      <p:sp>
        <p:nvSpPr>
          <p:cNvPr id="454659" name="Rectangle 3"/>
          <p:cNvSpPr>
            <a:spLocks noGrp="1" noChangeArrowheads="1"/>
          </p:cNvSpPr>
          <p:nvPr>
            <p:ph idx="1"/>
          </p:nvPr>
        </p:nvSpPr>
        <p:spPr>
          <a:xfrm>
            <a:off x="611188" y="1989138"/>
            <a:ext cx="7847012" cy="4022725"/>
          </a:xfrm>
        </p:spPr>
        <p:txBody>
          <a:bodyPr/>
          <a:lstStyle/>
          <a:p>
            <a:pPr>
              <a:buFontTx/>
              <a:buNone/>
            </a:pPr>
            <a:r>
              <a:rPr lang="fa-IR" sz="2800"/>
              <a:t>اموال ملموس يا مطالبات از اشخاص و برخي اموال غير محسوس نظير:</a:t>
            </a:r>
          </a:p>
          <a:p>
            <a:pPr>
              <a:buFontTx/>
              <a:buChar char="-"/>
            </a:pPr>
            <a:r>
              <a:rPr lang="fa-IR" sz="2800"/>
              <a:t>موجودي نقدي ( صندوق – بانك و ...)</a:t>
            </a:r>
          </a:p>
          <a:p>
            <a:pPr>
              <a:buFontTx/>
              <a:buChar char="-"/>
            </a:pPr>
            <a:r>
              <a:rPr lang="fa-IR" sz="2800"/>
              <a:t>اثاثه اداري</a:t>
            </a:r>
          </a:p>
          <a:p>
            <a:pPr>
              <a:buFontTx/>
              <a:buChar char="-"/>
            </a:pPr>
            <a:r>
              <a:rPr lang="fa-IR" sz="2800"/>
              <a:t>مضرومات اداري</a:t>
            </a:r>
          </a:p>
          <a:p>
            <a:pPr>
              <a:buFontTx/>
              <a:buChar char="-"/>
            </a:pPr>
            <a:r>
              <a:rPr lang="fa-IR" sz="2800"/>
              <a:t>ساختمان</a:t>
            </a:r>
          </a:p>
          <a:p>
            <a:pPr>
              <a:buFontTx/>
              <a:buChar char="-"/>
            </a:pPr>
            <a:r>
              <a:rPr lang="fa-IR" sz="2800"/>
              <a:t>حسابهاي دريافتي</a:t>
            </a:r>
          </a:p>
          <a:p>
            <a:pPr>
              <a:buFontTx/>
              <a:buChar char="-"/>
            </a:pPr>
            <a:r>
              <a:rPr lang="fa-IR" sz="2800"/>
              <a:t>و ...</a:t>
            </a:r>
            <a:endParaRPr lang="en-US" sz="2800"/>
          </a:p>
        </p:txBody>
      </p:sp>
      <p:sp>
        <p:nvSpPr>
          <p:cNvPr id="4" name="Footer Placeholder 3"/>
          <p:cNvSpPr>
            <a:spLocks noGrp="1"/>
          </p:cNvSpPr>
          <p:nvPr>
            <p:ph type="ftr" sz="quarter" idx="11"/>
          </p:nvPr>
        </p:nvSpPr>
        <p:spPr/>
        <p:txBody>
          <a:bodyPr/>
          <a:lstStyle/>
          <a:p>
            <a:endParaRPr kumimoji="0" lang="en-US" dirty="0"/>
          </a:p>
        </p:txBody>
      </p:sp>
    </p:spTree>
  </p:cSld>
  <p:clrMapOvr>
    <a:masterClrMapping/>
  </p:clrMapOvr>
  <p:timing>
    <p:tnLst>
      <p:par>
        <p:cTn id="1" dur="indefinite" restart="never" nodeType="tmRoot"/>
      </p:par>
    </p:tnLst>
  </p:timing>
</p:sld>
</file>

<file path=ppt/slides/slide26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24994" name="Rectangle 2"/>
          <p:cNvSpPr>
            <a:spLocks noGrp="1" noChangeArrowheads="1"/>
          </p:cNvSpPr>
          <p:nvPr>
            <p:ph type="title"/>
          </p:nvPr>
        </p:nvSpPr>
        <p:spPr/>
        <p:txBody>
          <a:bodyPr/>
          <a:lstStyle/>
          <a:p>
            <a:r>
              <a:rPr lang="fa-IR"/>
              <a:t>ثبت دفتر روزنامه :</a:t>
            </a:r>
            <a:endParaRPr lang="en-US"/>
          </a:p>
        </p:txBody>
      </p:sp>
      <p:sp>
        <p:nvSpPr>
          <p:cNvPr id="724995" name="Rectangle 3"/>
          <p:cNvSpPr>
            <a:spLocks noGrp="1" noChangeArrowheads="1"/>
          </p:cNvSpPr>
          <p:nvPr>
            <p:ph idx="1"/>
          </p:nvPr>
        </p:nvSpPr>
        <p:spPr>
          <a:xfrm>
            <a:off x="611188" y="1989138"/>
            <a:ext cx="7847012" cy="2332037"/>
          </a:xfrm>
        </p:spPr>
        <p:txBody>
          <a:bodyPr/>
          <a:lstStyle/>
          <a:p>
            <a:pPr>
              <a:buFontTx/>
              <a:buNone/>
            </a:pPr>
            <a:r>
              <a:rPr lang="fa-IR"/>
              <a:t>15/12 حسابهاي پرداختني 750</a:t>
            </a:r>
          </a:p>
          <a:p>
            <a:pPr>
              <a:buFontTx/>
              <a:buNone/>
            </a:pPr>
            <a:r>
              <a:rPr lang="fa-IR"/>
              <a:t>				تخفيفات نقدي خريد 45</a:t>
            </a:r>
          </a:p>
          <a:p>
            <a:pPr>
              <a:buFontTx/>
              <a:buNone/>
            </a:pPr>
            <a:r>
              <a:rPr lang="fa-IR"/>
              <a:t>				بانك 			 705</a:t>
            </a:r>
          </a:p>
          <a:p>
            <a:pPr>
              <a:buFontTx/>
              <a:buNone/>
            </a:pPr>
            <a:r>
              <a:rPr lang="fa-IR"/>
              <a:t>بابت پرداخت بدهي خريد پارچه</a:t>
            </a:r>
            <a:endParaRPr lang="en-US"/>
          </a:p>
        </p:txBody>
      </p:sp>
      <p:sp>
        <p:nvSpPr>
          <p:cNvPr id="4" name="Footer Placeholder 3"/>
          <p:cNvSpPr>
            <a:spLocks noGrp="1"/>
          </p:cNvSpPr>
          <p:nvPr>
            <p:ph type="ftr" sz="quarter" idx="11"/>
          </p:nvPr>
        </p:nvSpPr>
        <p:spPr/>
        <p:txBody>
          <a:bodyPr/>
          <a:lstStyle/>
          <a:p>
            <a:endParaRPr kumimoji="0" lang="en-US" dirty="0"/>
          </a:p>
        </p:txBody>
      </p:sp>
    </p:spTree>
  </p:cSld>
  <p:clrMapOvr>
    <a:masterClrMapping/>
  </p:clrMapOvr>
</p:sld>
</file>

<file path=ppt/slides/slide26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26018" name="Rectangle 2"/>
          <p:cNvSpPr>
            <a:spLocks noGrp="1" noChangeArrowheads="1"/>
          </p:cNvSpPr>
          <p:nvPr>
            <p:ph type="title"/>
          </p:nvPr>
        </p:nvSpPr>
        <p:spPr/>
        <p:txBody>
          <a:bodyPr/>
          <a:lstStyle/>
          <a:p>
            <a:r>
              <a:rPr lang="fa-IR"/>
              <a:t>فروش کالا به طور نسيه و باشرط:</a:t>
            </a:r>
            <a:endParaRPr lang="en-US"/>
          </a:p>
        </p:txBody>
      </p:sp>
      <p:sp>
        <p:nvSpPr>
          <p:cNvPr id="726019" name="Rectangle 3"/>
          <p:cNvSpPr>
            <a:spLocks noGrp="1" noChangeArrowheads="1"/>
          </p:cNvSpPr>
          <p:nvPr>
            <p:ph idx="1"/>
          </p:nvPr>
        </p:nvSpPr>
        <p:spPr>
          <a:xfrm>
            <a:off x="611188" y="1989138"/>
            <a:ext cx="7847012" cy="2819400"/>
          </a:xfrm>
        </p:spPr>
        <p:txBody>
          <a:bodyPr/>
          <a:lstStyle/>
          <a:p>
            <a:pPr>
              <a:buFontTx/>
              <a:buNone/>
            </a:pPr>
            <a:r>
              <a:rPr lang="fa-IR"/>
              <a:t>16/12 فروش كالا به ارزش 900ريال به طور نسيه با شرط ن/30-5/3</a:t>
            </a:r>
          </a:p>
          <a:p>
            <a:pPr>
              <a:buFontTx/>
              <a:buNone/>
            </a:pPr>
            <a:endParaRPr lang="fa-IR"/>
          </a:p>
          <a:p>
            <a:pPr>
              <a:buFontTx/>
              <a:buNone/>
            </a:pPr>
            <a:r>
              <a:rPr lang="fa-IR"/>
              <a:t>16/12 حسابهاي دريافتني 900</a:t>
            </a:r>
          </a:p>
          <a:p>
            <a:pPr>
              <a:buFontTx/>
              <a:buNone/>
            </a:pPr>
            <a:r>
              <a:rPr lang="fa-IR"/>
              <a:t>				            فروش كالا 900</a:t>
            </a:r>
            <a:endParaRPr lang="en-US"/>
          </a:p>
        </p:txBody>
      </p:sp>
      <p:sp>
        <p:nvSpPr>
          <p:cNvPr id="4" name="Footer Placeholder 3"/>
          <p:cNvSpPr>
            <a:spLocks noGrp="1"/>
          </p:cNvSpPr>
          <p:nvPr>
            <p:ph type="ftr" sz="quarter" idx="11"/>
          </p:nvPr>
        </p:nvSpPr>
        <p:spPr/>
        <p:txBody>
          <a:bodyPr/>
          <a:lstStyle/>
          <a:p>
            <a:endParaRPr kumimoji="0" lang="en-US" dirty="0"/>
          </a:p>
        </p:txBody>
      </p:sp>
    </p:spTree>
  </p:cSld>
  <p:clrMapOvr>
    <a:masterClrMapping/>
  </p:clrMapOvr>
</p:sld>
</file>

<file path=ppt/slides/slide26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27042" name="Rectangle 2"/>
          <p:cNvSpPr>
            <a:spLocks noGrp="1" noChangeArrowheads="1"/>
          </p:cNvSpPr>
          <p:nvPr>
            <p:ph type="title"/>
          </p:nvPr>
        </p:nvSpPr>
        <p:spPr/>
        <p:txBody>
          <a:bodyPr/>
          <a:lstStyle/>
          <a:p>
            <a:r>
              <a:rPr lang="fa-IR"/>
              <a:t>برگشت از فروش :</a:t>
            </a:r>
            <a:endParaRPr lang="en-US"/>
          </a:p>
        </p:txBody>
      </p:sp>
      <p:sp>
        <p:nvSpPr>
          <p:cNvPr id="727043" name="Rectangle 3"/>
          <p:cNvSpPr>
            <a:spLocks noGrp="1" noChangeArrowheads="1"/>
          </p:cNvSpPr>
          <p:nvPr>
            <p:ph idx="1"/>
          </p:nvPr>
        </p:nvSpPr>
        <p:spPr>
          <a:xfrm>
            <a:off x="611188" y="1989138"/>
            <a:ext cx="7847012" cy="2819400"/>
          </a:xfrm>
        </p:spPr>
        <p:txBody>
          <a:bodyPr/>
          <a:lstStyle/>
          <a:p>
            <a:pPr>
              <a:buFontTx/>
              <a:buNone/>
            </a:pPr>
            <a:r>
              <a:rPr lang="fa-IR"/>
              <a:t>17/12 مبلغ 20ريال از پارچه فروخته شده ديروز به‌دليل عيب و نقص به عنوان تخفيف محاسبه شد</a:t>
            </a:r>
          </a:p>
          <a:p>
            <a:pPr>
              <a:buFontTx/>
              <a:buNone/>
            </a:pPr>
            <a:endParaRPr lang="fa-IR"/>
          </a:p>
          <a:p>
            <a:pPr>
              <a:buFontTx/>
              <a:buNone/>
            </a:pPr>
            <a:r>
              <a:rPr lang="fa-IR"/>
              <a:t>17/12 برگشت از فروش و تخفيفات 20</a:t>
            </a:r>
          </a:p>
          <a:p>
            <a:pPr>
              <a:buFontTx/>
              <a:buNone/>
            </a:pPr>
            <a:r>
              <a:rPr lang="fa-IR"/>
              <a:t>					حسابهاي دريافتني 20</a:t>
            </a:r>
            <a:endParaRPr lang="en-US"/>
          </a:p>
        </p:txBody>
      </p:sp>
      <p:sp>
        <p:nvSpPr>
          <p:cNvPr id="4" name="Footer Placeholder 3"/>
          <p:cNvSpPr>
            <a:spLocks noGrp="1"/>
          </p:cNvSpPr>
          <p:nvPr>
            <p:ph type="ftr" sz="quarter" idx="11"/>
          </p:nvPr>
        </p:nvSpPr>
        <p:spPr/>
        <p:txBody>
          <a:bodyPr/>
          <a:lstStyle/>
          <a:p>
            <a:endParaRPr kumimoji="0" lang="en-US" dirty="0"/>
          </a:p>
        </p:txBody>
      </p:sp>
    </p:spTree>
  </p:cSld>
  <p:clrMapOvr>
    <a:masterClrMapping/>
  </p:clrMapOvr>
</p:sld>
</file>

<file path=ppt/slides/slide26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28066" name="Rectangle 2"/>
          <p:cNvSpPr>
            <a:spLocks noGrp="1" noChangeArrowheads="1"/>
          </p:cNvSpPr>
          <p:nvPr>
            <p:ph type="title"/>
          </p:nvPr>
        </p:nvSpPr>
        <p:spPr/>
        <p:txBody>
          <a:bodyPr/>
          <a:lstStyle/>
          <a:p>
            <a:r>
              <a:rPr lang="fa-IR"/>
              <a:t>خريد نقدی ملزومات</a:t>
            </a:r>
            <a:endParaRPr lang="en-US"/>
          </a:p>
        </p:txBody>
      </p:sp>
      <p:sp>
        <p:nvSpPr>
          <p:cNvPr id="728067" name="Rectangle 3"/>
          <p:cNvSpPr>
            <a:spLocks noGrp="1" noChangeArrowheads="1"/>
          </p:cNvSpPr>
          <p:nvPr>
            <p:ph idx="1"/>
          </p:nvPr>
        </p:nvSpPr>
        <p:spPr>
          <a:xfrm>
            <a:off x="611188" y="1989138"/>
            <a:ext cx="7847012" cy="2332037"/>
          </a:xfrm>
        </p:spPr>
        <p:txBody>
          <a:bodyPr/>
          <a:lstStyle/>
          <a:p>
            <a:pPr>
              <a:buFontTx/>
              <a:buNone/>
            </a:pPr>
            <a:r>
              <a:rPr lang="fa-IR"/>
              <a:t>18/12 خريد ملزومات به ارزش 70 ريال به طور نقد</a:t>
            </a:r>
          </a:p>
          <a:p>
            <a:pPr>
              <a:buFontTx/>
              <a:buNone/>
            </a:pPr>
            <a:r>
              <a:rPr lang="fa-IR" sz="2800"/>
              <a:t>18/12</a:t>
            </a:r>
            <a:r>
              <a:rPr lang="fa-IR"/>
              <a:t> ملزومات اداري 70</a:t>
            </a:r>
            <a:endParaRPr lang="en-US"/>
          </a:p>
          <a:p>
            <a:pPr>
              <a:buFontTx/>
              <a:buNone/>
            </a:pPr>
            <a:r>
              <a:rPr lang="en-US"/>
              <a:t>				</a:t>
            </a:r>
            <a:r>
              <a:rPr lang="fa-IR"/>
              <a:t>	بانك 70</a:t>
            </a:r>
          </a:p>
          <a:p>
            <a:pPr>
              <a:buFontTx/>
              <a:buNone/>
            </a:pPr>
            <a:r>
              <a:rPr lang="fa-IR"/>
              <a:t>خريد ملزومات به طور نقد</a:t>
            </a:r>
            <a:endParaRPr lang="en-US"/>
          </a:p>
        </p:txBody>
      </p:sp>
      <p:sp>
        <p:nvSpPr>
          <p:cNvPr id="4" name="Footer Placeholder 3"/>
          <p:cNvSpPr>
            <a:spLocks noGrp="1"/>
          </p:cNvSpPr>
          <p:nvPr>
            <p:ph type="ftr" sz="quarter" idx="11"/>
          </p:nvPr>
        </p:nvSpPr>
        <p:spPr/>
        <p:txBody>
          <a:bodyPr/>
          <a:lstStyle/>
          <a:p>
            <a:endParaRPr kumimoji="0" lang="en-US" dirty="0"/>
          </a:p>
        </p:txBody>
      </p:sp>
    </p:spTree>
  </p:cSld>
  <p:clrMapOvr>
    <a:masterClrMapping/>
  </p:clrMapOvr>
</p:sld>
</file>

<file path=ppt/slides/slide26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29090" name="Rectangle 2"/>
          <p:cNvSpPr>
            <a:spLocks noGrp="1" noChangeArrowheads="1"/>
          </p:cNvSpPr>
          <p:nvPr>
            <p:ph type="title"/>
          </p:nvPr>
        </p:nvSpPr>
        <p:spPr>
          <a:xfrm>
            <a:off x="1116013" y="476250"/>
            <a:ext cx="7772400" cy="641350"/>
          </a:xfrm>
        </p:spPr>
        <p:txBody>
          <a:bodyPr/>
          <a:lstStyle/>
          <a:p>
            <a:r>
              <a:rPr lang="fa-IR" sz="3600"/>
              <a:t>دريافت وجه فروش نسيه و اعمال تخفيف نقدی</a:t>
            </a:r>
            <a:endParaRPr lang="en-US" sz="3600"/>
          </a:p>
        </p:txBody>
      </p:sp>
      <p:sp>
        <p:nvSpPr>
          <p:cNvPr id="729091" name="Rectangle 3"/>
          <p:cNvSpPr>
            <a:spLocks noGrp="1" noChangeArrowheads="1"/>
          </p:cNvSpPr>
          <p:nvPr>
            <p:ph idx="1"/>
          </p:nvPr>
        </p:nvSpPr>
        <p:spPr>
          <a:xfrm>
            <a:off x="179388" y="1989138"/>
            <a:ext cx="8278812" cy="3048000"/>
          </a:xfrm>
        </p:spPr>
        <p:txBody>
          <a:bodyPr/>
          <a:lstStyle/>
          <a:p>
            <a:pPr>
              <a:buFontTx/>
              <a:buNone/>
            </a:pPr>
            <a:r>
              <a:rPr lang="fa-IR"/>
              <a:t>19/12 دريافت وجه کالا فروخته شده در روز 16/12 محاسبات:</a:t>
            </a:r>
          </a:p>
          <a:p>
            <a:pPr>
              <a:buFontTx/>
              <a:buNone/>
            </a:pPr>
            <a:r>
              <a:rPr lang="fa-IR"/>
              <a:t>اصل طلب 		880ريال </a:t>
            </a:r>
            <a:r>
              <a:rPr lang="fa-IR" sz="1500"/>
              <a:t>(البته اصل طلب 900ريال بودکه 20ريال به دليل عيب کالاتخفيف داده  شد)</a:t>
            </a:r>
            <a:endParaRPr lang="fa-IR"/>
          </a:p>
          <a:p>
            <a:pPr>
              <a:buFontTx/>
              <a:buNone/>
            </a:pPr>
            <a:r>
              <a:rPr lang="fa-IR"/>
              <a:t>تخفيف5% 		</a:t>
            </a:r>
            <a:r>
              <a:rPr lang="fa-IR" u="sng"/>
              <a:t>(44)ريال</a:t>
            </a:r>
          </a:p>
          <a:p>
            <a:pPr>
              <a:buFontTx/>
              <a:buNone/>
            </a:pPr>
            <a:r>
              <a:rPr lang="fa-IR"/>
              <a:t>مبلغ دريافتي	836 ريال</a:t>
            </a:r>
            <a:endParaRPr lang="en-US"/>
          </a:p>
        </p:txBody>
      </p:sp>
      <p:sp>
        <p:nvSpPr>
          <p:cNvPr id="4" name="Footer Placeholder 3"/>
          <p:cNvSpPr>
            <a:spLocks noGrp="1"/>
          </p:cNvSpPr>
          <p:nvPr>
            <p:ph type="ftr" sz="quarter" idx="11"/>
          </p:nvPr>
        </p:nvSpPr>
        <p:spPr/>
        <p:txBody>
          <a:bodyPr/>
          <a:lstStyle/>
          <a:p>
            <a:endParaRPr kumimoji="0" lang="en-US" dirty="0"/>
          </a:p>
        </p:txBody>
      </p:sp>
    </p:spTree>
  </p:cSld>
  <p:clrMapOvr>
    <a:masterClrMapping/>
  </p:clrMapOvr>
</p:sld>
</file>

<file path=ppt/slides/slide26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30114" name="Rectangle 2"/>
          <p:cNvSpPr>
            <a:spLocks noGrp="1" noChangeArrowheads="1"/>
          </p:cNvSpPr>
          <p:nvPr>
            <p:ph type="title"/>
          </p:nvPr>
        </p:nvSpPr>
        <p:spPr/>
        <p:txBody>
          <a:bodyPr/>
          <a:lstStyle/>
          <a:p>
            <a:r>
              <a:rPr lang="fa-IR"/>
              <a:t>ثبت دفتر روزنامه</a:t>
            </a:r>
            <a:endParaRPr lang="en-US"/>
          </a:p>
        </p:txBody>
      </p:sp>
      <p:sp>
        <p:nvSpPr>
          <p:cNvPr id="730115" name="Rectangle 3"/>
          <p:cNvSpPr>
            <a:spLocks noGrp="1" noChangeArrowheads="1"/>
          </p:cNvSpPr>
          <p:nvPr>
            <p:ph idx="1"/>
          </p:nvPr>
        </p:nvSpPr>
        <p:spPr>
          <a:xfrm>
            <a:off x="611188" y="1989138"/>
            <a:ext cx="7847012" cy="2916237"/>
          </a:xfrm>
        </p:spPr>
        <p:txBody>
          <a:bodyPr/>
          <a:lstStyle/>
          <a:p>
            <a:pPr>
              <a:buFontTx/>
              <a:buNone/>
            </a:pPr>
            <a:endParaRPr lang="fa-IR"/>
          </a:p>
          <a:p>
            <a:pPr>
              <a:buFontTx/>
              <a:buNone/>
            </a:pPr>
            <a:r>
              <a:rPr lang="fa-IR" sz="2400"/>
              <a:t>19/12             </a:t>
            </a:r>
            <a:r>
              <a:rPr lang="fa-IR"/>
              <a:t>بانك           836</a:t>
            </a:r>
            <a:endParaRPr lang="en-US"/>
          </a:p>
          <a:p>
            <a:pPr>
              <a:buFontTx/>
              <a:buNone/>
            </a:pPr>
            <a:r>
              <a:rPr lang="fa-IR" sz="2800"/>
              <a:t>تخفيفات نقدي فروش</a:t>
            </a:r>
            <a:r>
              <a:rPr lang="fa-IR"/>
              <a:t>       44</a:t>
            </a:r>
            <a:endParaRPr lang="en-US"/>
          </a:p>
          <a:p>
            <a:pPr>
              <a:buFontTx/>
              <a:buNone/>
            </a:pPr>
            <a:r>
              <a:rPr lang="en-US"/>
              <a:t>            </a:t>
            </a:r>
            <a:r>
              <a:rPr lang="fa-IR"/>
              <a:t>                 حسابهاي دريافتني880</a:t>
            </a:r>
            <a:endParaRPr lang="en-US"/>
          </a:p>
          <a:p>
            <a:pPr>
              <a:buFontTx/>
              <a:buNone/>
            </a:pPr>
            <a:endParaRPr lang="en-US"/>
          </a:p>
        </p:txBody>
      </p:sp>
      <p:sp>
        <p:nvSpPr>
          <p:cNvPr id="4" name="Footer Placeholder 3"/>
          <p:cNvSpPr>
            <a:spLocks noGrp="1"/>
          </p:cNvSpPr>
          <p:nvPr>
            <p:ph type="ftr" sz="quarter" idx="11"/>
          </p:nvPr>
        </p:nvSpPr>
        <p:spPr/>
        <p:txBody>
          <a:bodyPr/>
          <a:lstStyle/>
          <a:p>
            <a:endParaRPr kumimoji="0" lang="en-US" dirty="0"/>
          </a:p>
        </p:txBody>
      </p:sp>
    </p:spTree>
  </p:cSld>
  <p:clrMapOvr>
    <a:masterClrMapping/>
  </p:clrMapOvr>
</p:sld>
</file>

<file path=ppt/slides/slide26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31138" name="Rectangle 2"/>
          <p:cNvSpPr>
            <a:spLocks noGrp="1" noChangeArrowheads="1"/>
          </p:cNvSpPr>
          <p:nvPr>
            <p:ph type="title"/>
          </p:nvPr>
        </p:nvSpPr>
        <p:spPr/>
        <p:txBody>
          <a:bodyPr/>
          <a:lstStyle/>
          <a:p>
            <a:r>
              <a:rPr lang="fa-IR"/>
              <a:t>پرداخت هزينه :</a:t>
            </a:r>
            <a:endParaRPr lang="en-US"/>
          </a:p>
        </p:txBody>
      </p:sp>
      <p:sp>
        <p:nvSpPr>
          <p:cNvPr id="731139" name="Rectangle 3"/>
          <p:cNvSpPr>
            <a:spLocks noGrp="1" noChangeArrowheads="1"/>
          </p:cNvSpPr>
          <p:nvPr>
            <p:ph idx="1"/>
          </p:nvPr>
        </p:nvSpPr>
        <p:spPr>
          <a:xfrm>
            <a:off x="611188" y="1989138"/>
            <a:ext cx="7847012" cy="2916237"/>
          </a:xfrm>
        </p:spPr>
        <p:txBody>
          <a:bodyPr/>
          <a:lstStyle/>
          <a:p>
            <a:pPr>
              <a:buFontTx/>
              <a:buNone/>
            </a:pPr>
            <a:r>
              <a:rPr lang="fa-IR"/>
              <a:t>پرداخت بهاي برق مصرفي به ارزش20ريال و حقوق</a:t>
            </a:r>
          </a:p>
          <a:p>
            <a:pPr>
              <a:buFontTx/>
              <a:buNone/>
            </a:pPr>
            <a:r>
              <a:rPr lang="fa-IR"/>
              <a:t>كاركنان به ارزش50ريال</a:t>
            </a:r>
          </a:p>
          <a:p>
            <a:pPr>
              <a:buFontTx/>
              <a:buNone/>
            </a:pPr>
            <a:r>
              <a:rPr lang="fa-IR" sz="2800"/>
              <a:t>20/12   </a:t>
            </a:r>
            <a:r>
              <a:rPr lang="fa-IR"/>
              <a:t>هزينه حقوق 50</a:t>
            </a:r>
          </a:p>
          <a:p>
            <a:pPr>
              <a:buFontTx/>
              <a:buNone/>
            </a:pPr>
            <a:r>
              <a:rPr lang="fa-IR"/>
              <a:t>		    هزينه برق20</a:t>
            </a:r>
          </a:p>
          <a:p>
            <a:pPr>
              <a:buFontTx/>
              <a:buNone/>
            </a:pPr>
            <a:r>
              <a:rPr lang="fa-IR"/>
              <a:t>					بانك 70</a:t>
            </a:r>
            <a:endParaRPr lang="en-US"/>
          </a:p>
        </p:txBody>
      </p:sp>
      <p:sp>
        <p:nvSpPr>
          <p:cNvPr id="4" name="Footer Placeholder 3"/>
          <p:cNvSpPr>
            <a:spLocks noGrp="1"/>
          </p:cNvSpPr>
          <p:nvPr>
            <p:ph type="ftr" sz="quarter" idx="11"/>
          </p:nvPr>
        </p:nvSpPr>
        <p:spPr/>
        <p:txBody>
          <a:bodyPr/>
          <a:lstStyle/>
          <a:p>
            <a:endParaRPr kumimoji="0" lang="en-US" dirty="0"/>
          </a:p>
        </p:txBody>
      </p:sp>
    </p:spTree>
  </p:cSld>
  <p:clrMapOvr>
    <a:masterClrMapping/>
  </p:clrMapOvr>
</p:sld>
</file>

<file path=ppt/slides/slide26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32162" name="Rectangle 2"/>
          <p:cNvSpPr>
            <a:spLocks noGrp="1" noChangeArrowheads="1"/>
          </p:cNvSpPr>
          <p:nvPr>
            <p:ph type="title"/>
          </p:nvPr>
        </p:nvSpPr>
        <p:spPr>
          <a:xfrm>
            <a:off x="900113" y="333375"/>
            <a:ext cx="7772400" cy="641350"/>
          </a:xfrm>
        </p:spPr>
        <p:txBody>
          <a:bodyPr/>
          <a:lstStyle/>
          <a:p>
            <a:r>
              <a:rPr lang="fa-IR" sz="3600"/>
              <a:t>خريد نسيه کالا و پرداخت هزينه حمل</a:t>
            </a:r>
            <a:endParaRPr lang="en-US" sz="3600"/>
          </a:p>
        </p:txBody>
      </p:sp>
      <p:sp>
        <p:nvSpPr>
          <p:cNvPr id="732163" name="Rectangle 3"/>
          <p:cNvSpPr>
            <a:spLocks noGrp="1" noChangeArrowheads="1"/>
          </p:cNvSpPr>
          <p:nvPr>
            <p:ph idx="1"/>
          </p:nvPr>
        </p:nvSpPr>
        <p:spPr>
          <a:xfrm>
            <a:off x="611188" y="1989138"/>
            <a:ext cx="7847012" cy="3403600"/>
          </a:xfrm>
        </p:spPr>
        <p:txBody>
          <a:bodyPr/>
          <a:lstStyle/>
          <a:p>
            <a:pPr>
              <a:buFontTx/>
              <a:buNone/>
            </a:pPr>
            <a:r>
              <a:rPr lang="fa-IR"/>
              <a:t>24/12خريدكالا به ارزش500ريال به طور نسيه و پرداخت30ريال هزينه حمل</a:t>
            </a:r>
          </a:p>
          <a:p>
            <a:pPr>
              <a:buFontTx/>
              <a:buNone/>
            </a:pPr>
            <a:r>
              <a:rPr lang="fa-IR"/>
              <a:t>24/12خريدكالا500</a:t>
            </a:r>
          </a:p>
          <a:p>
            <a:pPr>
              <a:buFontTx/>
              <a:buNone/>
            </a:pPr>
            <a:r>
              <a:rPr lang="fa-IR"/>
              <a:t>			        حسابهاي پرداختني500</a:t>
            </a:r>
          </a:p>
          <a:p>
            <a:pPr>
              <a:buFontTx/>
              <a:buNone/>
            </a:pPr>
            <a:r>
              <a:rPr lang="fa-IR"/>
              <a:t>	</a:t>
            </a:r>
            <a:r>
              <a:rPr lang="fa-IR" sz="2800"/>
              <a:t>هزينه هاي مستقيم خريد30</a:t>
            </a:r>
          </a:p>
          <a:p>
            <a:pPr>
              <a:buFontTx/>
              <a:buNone/>
            </a:pPr>
            <a:r>
              <a:rPr lang="fa-IR"/>
              <a:t>					بانك          30 </a:t>
            </a:r>
            <a:endParaRPr lang="en-US"/>
          </a:p>
        </p:txBody>
      </p:sp>
      <p:sp>
        <p:nvSpPr>
          <p:cNvPr id="4" name="Footer Placeholder 3"/>
          <p:cNvSpPr>
            <a:spLocks noGrp="1"/>
          </p:cNvSpPr>
          <p:nvPr>
            <p:ph type="ftr" sz="quarter" idx="11"/>
          </p:nvPr>
        </p:nvSpPr>
        <p:spPr/>
        <p:txBody>
          <a:bodyPr/>
          <a:lstStyle/>
          <a:p>
            <a:endParaRPr kumimoji="0" lang="en-US" dirty="0"/>
          </a:p>
        </p:txBody>
      </p:sp>
    </p:spTree>
  </p:cSld>
  <p:clrMapOvr>
    <a:masterClrMapping/>
  </p:clrMapOvr>
</p:sld>
</file>

<file path=ppt/slides/slide26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33186" name="Rectangle 2"/>
          <p:cNvSpPr>
            <a:spLocks noGrp="1" noChangeArrowheads="1"/>
          </p:cNvSpPr>
          <p:nvPr>
            <p:ph type="title"/>
          </p:nvPr>
        </p:nvSpPr>
        <p:spPr/>
        <p:txBody>
          <a:bodyPr/>
          <a:lstStyle/>
          <a:p>
            <a:r>
              <a:rPr lang="fa-IR"/>
              <a:t>فروش نقد و نسيه کالا:</a:t>
            </a:r>
            <a:endParaRPr lang="en-US"/>
          </a:p>
        </p:txBody>
      </p:sp>
      <p:sp>
        <p:nvSpPr>
          <p:cNvPr id="733187" name="Rectangle 3"/>
          <p:cNvSpPr>
            <a:spLocks noGrp="1" noChangeArrowheads="1"/>
          </p:cNvSpPr>
          <p:nvPr>
            <p:ph idx="1"/>
          </p:nvPr>
        </p:nvSpPr>
        <p:spPr>
          <a:xfrm>
            <a:off x="611188" y="1989138"/>
            <a:ext cx="7847012" cy="2819400"/>
          </a:xfrm>
        </p:spPr>
        <p:txBody>
          <a:bodyPr/>
          <a:lstStyle/>
          <a:p>
            <a:pPr>
              <a:buFontTx/>
              <a:buNone/>
            </a:pPr>
            <a:r>
              <a:rPr lang="fa-IR"/>
              <a:t>26/12فروش پارچه به ارزش1000ريال كه 700ريال آن نقدومابقي نسيه بوده است</a:t>
            </a:r>
          </a:p>
          <a:p>
            <a:pPr>
              <a:buFontTx/>
              <a:buNone/>
            </a:pPr>
            <a:r>
              <a:rPr lang="fa-IR" sz="2000"/>
              <a:t>26/ 12  </a:t>
            </a:r>
            <a:r>
              <a:rPr lang="fa-IR" sz="2800"/>
              <a:t>    </a:t>
            </a:r>
            <a:r>
              <a:rPr lang="fa-IR"/>
              <a:t>بانك		700</a:t>
            </a:r>
          </a:p>
          <a:p>
            <a:pPr>
              <a:buFontTx/>
              <a:buNone/>
            </a:pPr>
            <a:r>
              <a:rPr lang="fa-IR"/>
              <a:t>		حسابهاي دريافتني300</a:t>
            </a:r>
          </a:p>
          <a:p>
            <a:pPr>
              <a:buFontTx/>
              <a:buNone/>
            </a:pPr>
            <a:r>
              <a:rPr lang="fa-IR"/>
              <a:t>						فروش كالا1000</a:t>
            </a:r>
            <a:endParaRPr lang="en-US"/>
          </a:p>
        </p:txBody>
      </p:sp>
      <p:sp>
        <p:nvSpPr>
          <p:cNvPr id="4" name="Footer Placeholder 3"/>
          <p:cNvSpPr>
            <a:spLocks noGrp="1"/>
          </p:cNvSpPr>
          <p:nvPr>
            <p:ph type="ftr" sz="quarter" idx="11"/>
          </p:nvPr>
        </p:nvSpPr>
        <p:spPr/>
        <p:txBody>
          <a:bodyPr/>
          <a:lstStyle/>
          <a:p>
            <a:endParaRPr kumimoji="0" lang="en-US" dirty="0"/>
          </a:p>
        </p:txBody>
      </p:sp>
    </p:spTree>
  </p:cSld>
  <p:clrMapOvr>
    <a:masterClrMapping/>
  </p:clrMapOvr>
</p:sld>
</file>

<file path=ppt/slides/slide26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34210" name="Rectangle 2"/>
          <p:cNvSpPr>
            <a:spLocks noGrp="1" noChangeArrowheads="1"/>
          </p:cNvSpPr>
          <p:nvPr>
            <p:ph type="title"/>
          </p:nvPr>
        </p:nvSpPr>
        <p:spPr/>
        <p:txBody>
          <a:bodyPr/>
          <a:lstStyle/>
          <a:p>
            <a:r>
              <a:rPr lang="fa-IR"/>
              <a:t>پرداخت وجه بيمه :</a:t>
            </a:r>
            <a:endParaRPr lang="en-US"/>
          </a:p>
        </p:txBody>
      </p:sp>
      <p:sp>
        <p:nvSpPr>
          <p:cNvPr id="734211" name="Rectangle 3"/>
          <p:cNvSpPr>
            <a:spLocks noGrp="1" noChangeArrowheads="1"/>
          </p:cNvSpPr>
          <p:nvPr>
            <p:ph idx="1"/>
          </p:nvPr>
        </p:nvSpPr>
        <p:spPr>
          <a:xfrm>
            <a:off x="611188" y="1989138"/>
            <a:ext cx="7847012" cy="2235200"/>
          </a:xfrm>
        </p:spPr>
        <p:txBody>
          <a:bodyPr/>
          <a:lstStyle/>
          <a:p>
            <a:pPr>
              <a:buFontTx/>
              <a:buNone/>
            </a:pPr>
            <a:r>
              <a:rPr lang="fa-IR"/>
              <a:t>27/12پرداخت بيمه اتومبيل به ارزش36ريال براي12ماه آتي ‌‌(تاريخ شروع بيمه 20/12 مي‌باشد)</a:t>
            </a:r>
          </a:p>
          <a:p>
            <a:pPr>
              <a:buFontTx/>
              <a:buNone/>
            </a:pPr>
            <a:r>
              <a:rPr lang="fa-IR" sz="2400"/>
              <a:t>27/12</a:t>
            </a:r>
            <a:r>
              <a:rPr lang="fa-IR"/>
              <a:t>	پيش پرداخت بيمه	36</a:t>
            </a:r>
          </a:p>
          <a:p>
            <a:pPr>
              <a:buFontTx/>
              <a:buNone/>
            </a:pPr>
            <a:r>
              <a:rPr lang="fa-IR"/>
              <a:t>				بانك		36</a:t>
            </a:r>
            <a:endParaRPr lang="en-US"/>
          </a:p>
        </p:txBody>
      </p:sp>
      <p:sp>
        <p:nvSpPr>
          <p:cNvPr id="4" name="Footer Placeholder 3"/>
          <p:cNvSpPr>
            <a:spLocks noGrp="1"/>
          </p:cNvSpPr>
          <p:nvPr>
            <p:ph type="ftr" sz="quarter" idx="11"/>
          </p:nvPr>
        </p:nvSpPr>
        <p:spPr/>
        <p:txBody>
          <a:bodyPr/>
          <a:lstStyle/>
          <a:p>
            <a:endParaRPr kumimoji="0" lang="en-US"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55682" name="Rectangle 2"/>
          <p:cNvSpPr>
            <a:spLocks noGrp="1" noChangeArrowheads="1"/>
          </p:cNvSpPr>
          <p:nvPr>
            <p:ph type="title"/>
          </p:nvPr>
        </p:nvSpPr>
        <p:spPr/>
        <p:txBody>
          <a:bodyPr/>
          <a:lstStyle/>
          <a:p>
            <a:r>
              <a:rPr lang="fa-IR"/>
              <a:t>جزء دوم: بدهيها</a:t>
            </a:r>
            <a:endParaRPr lang="en-US"/>
          </a:p>
        </p:txBody>
      </p:sp>
      <p:sp>
        <p:nvSpPr>
          <p:cNvPr id="455683" name="Rectangle 3"/>
          <p:cNvSpPr>
            <a:spLocks noGrp="1" noChangeArrowheads="1"/>
          </p:cNvSpPr>
          <p:nvPr>
            <p:ph idx="1"/>
          </p:nvPr>
        </p:nvSpPr>
        <p:spPr>
          <a:xfrm>
            <a:off x="611188" y="1989138"/>
            <a:ext cx="7847012" cy="3403600"/>
          </a:xfrm>
        </p:spPr>
        <p:txBody>
          <a:bodyPr>
            <a:normAutofit/>
          </a:bodyPr>
          <a:lstStyle/>
          <a:p>
            <a:pPr>
              <a:buFontTx/>
              <a:buNone/>
            </a:pPr>
            <a:r>
              <a:rPr lang="fa-IR"/>
              <a:t>حقوق و ادعاهاي ديگران نسبت به دارائيهاي يك موسسه نظير:</a:t>
            </a:r>
          </a:p>
          <a:p>
            <a:pPr>
              <a:buFontTx/>
              <a:buChar char="-"/>
            </a:pPr>
            <a:r>
              <a:rPr lang="fa-IR"/>
              <a:t>حسابهاي پرداختي</a:t>
            </a:r>
          </a:p>
          <a:p>
            <a:pPr>
              <a:buFontTx/>
              <a:buChar char="-"/>
            </a:pPr>
            <a:r>
              <a:rPr lang="fa-IR"/>
              <a:t>اسناد پرداختي</a:t>
            </a:r>
          </a:p>
          <a:p>
            <a:pPr>
              <a:buFontTx/>
              <a:buChar char="-"/>
            </a:pPr>
            <a:r>
              <a:rPr lang="fa-IR"/>
              <a:t>اجاره پرداختي</a:t>
            </a:r>
          </a:p>
          <a:p>
            <a:pPr>
              <a:buFontTx/>
              <a:buChar char="-"/>
            </a:pPr>
            <a:r>
              <a:rPr lang="fa-IR"/>
              <a:t>و ...</a:t>
            </a:r>
            <a:endParaRPr lang="en-US"/>
          </a:p>
        </p:txBody>
      </p:sp>
      <p:sp>
        <p:nvSpPr>
          <p:cNvPr id="4" name="Footer Placeholder 3"/>
          <p:cNvSpPr>
            <a:spLocks noGrp="1"/>
          </p:cNvSpPr>
          <p:nvPr>
            <p:ph type="ftr" sz="quarter" idx="11"/>
          </p:nvPr>
        </p:nvSpPr>
        <p:spPr/>
        <p:txBody>
          <a:bodyPr/>
          <a:lstStyle/>
          <a:p>
            <a:endParaRPr kumimoji="0" lang="en-US" dirty="0"/>
          </a:p>
        </p:txBody>
      </p:sp>
    </p:spTree>
  </p:cSld>
  <p:clrMapOvr>
    <a:masterClrMapping/>
  </p:clrMapOvr>
  <p:timing>
    <p:tnLst>
      <p:par>
        <p:cTn id="1" dur="indefinite" restart="never" nodeType="tmRoot"/>
      </p:par>
    </p:tnLst>
  </p:timing>
</p:sld>
</file>

<file path=ppt/slides/slide27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35234" name="Rectangle 2"/>
          <p:cNvSpPr>
            <a:spLocks noGrp="1" noChangeArrowheads="1"/>
          </p:cNvSpPr>
          <p:nvPr>
            <p:ph type="title"/>
          </p:nvPr>
        </p:nvSpPr>
        <p:spPr/>
        <p:txBody>
          <a:bodyPr/>
          <a:lstStyle/>
          <a:p>
            <a:r>
              <a:rPr lang="fa-IR"/>
              <a:t>انجام انبار گرداني و تعيين موجودی :</a:t>
            </a:r>
            <a:endParaRPr lang="en-US"/>
          </a:p>
        </p:txBody>
      </p:sp>
      <p:sp>
        <p:nvSpPr>
          <p:cNvPr id="735235" name="Rectangle 3"/>
          <p:cNvSpPr>
            <a:spLocks noGrp="1" noChangeArrowheads="1"/>
          </p:cNvSpPr>
          <p:nvPr>
            <p:ph idx="1"/>
          </p:nvPr>
        </p:nvSpPr>
        <p:spPr>
          <a:xfrm>
            <a:off x="611188" y="1989138"/>
            <a:ext cx="7847012" cy="3916362"/>
          </a:xfrm>
        </p:spPr>
        <p:txBody>
          <a:bodyPr/>
          <a:lstStyle/>
          <a:p>
            <a:pPr>
              <a:buFontTx/>
              <a:buNone/>
            </a:pPr>
            <a:r>
              <a:rPr lang="fa-IR"/>
              <a:t>در تاريخ 29/12پارچه فروش نرفته درفروشگاه بر اساس گزارش به ميزان800ريال تعيين گرديد</a:t>
            </a:r>
          </a:p>
          <a:p>
            <a:pPr>
              <a:buFontTx/>
              <a:buNone/>
            </a:pPr>
            <a:r>
              <a:rPr lang="fa-IR"/>
              <a:t>29/12خلاصه سودوزيان150</a:t>
            </a:r>
          </a:p>
          <a:p>
            <a:pPr>
              <a:buFontTx/>
              <a:buNone/>
            </a:pPr>
            <a:r>
              <a:rPr lang="fa-IR"/>
              <a:t>				موجودی كالا	150</a:t>
            </a:r>
          </a:p>
          <a:p>
            <a:pPr>
              <a:buFontTx/>
              <a:buNone/>
            </a:pPr>
            <a:r>
              <a:rPr lang="fa-IR"/>
              <a:t>	موجودي كالا      800</a:t>
            </a:r>
          </a:p>
          <a:p>
            <a:pPr>
              <a:buFontTx/>
              <a:buNone/>
            </a:pPr>
            <a:r>
              <a:rPr lang="fa-IR"/>
              <a:t>			        خلاصه سود وزيان	800</a:t>
            </a:r>
          </a:p>
          <a:p>
            <a:pPr>
              <a:buFontTx/>
              <a:buNone/>
            </a:pPr>
            <a:r>
              <a:rPr lang="fa-IR" sz="2800"/>
              <a:t>اصلاح حساب موجودي كالا در انتهاي سال</a:t>
            </a:r>
            <a:endParaRPr lang="en-US" sz="2800"/>
          </a:p>
        </p:txBody>
      </p:sp>
      <p:sp>
        <p:nvSpPr>
          <p:cNvPr id="4" name="Footer Placeholder 3"/>
          <p:cNvSpPr>
            <a:spLocks noGrp="1"/>
          </p:cNvSpPr>
          <p:nvPr>
            <p:ph type="ftr" sz="quarter" idx="11"/>
          </p:nvPr>
        </p:nvSpPr>
        <p:spPr/>
        <p:txBody>
          <a:bodyPr/>
          <a:lstStyle/>
          <a:p>
            <a:endParaRPr kumimoji="0" lang="en-US" dirty="0"/>
          </a:p>
        </p:txBody>
      </p:sp>
    </p:spTree>
  </p:cSld>
  <p:clrMapOvr>
    <a:masterClrMapping/>
  </p:clrMapOvr>
</p:sld>
</file>

<file path=ppt/slides/slide27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852994" name="Object 2"/>
          <p:cNvGraphicFramePr>
            <a:graphicFrameLocks/>
          </p:cNvGraphicFramePr>
          <p:nvPr/>
        </p:nvGraphicFramePr>
        <p:xfrm>
          <a:off x="6516688" y="1916113"/>
          <a:ext cx="2032000" cy="4210050"/>
        </p:xfrm>
        <a:graphic>
          <a:graphicData uri="http://schemas.openxmlformats.org/presentationml/2006/ole">
            <mc:AlternateContent xmlns:mc="http://schemas.openxmlformats.org/markup-compatibility/2006">
              <mc:Choice xmlns:v="urn:schemas-microsoft-com:vml" Requires="v">
                <p:oleObj spid="_x0000_s853004" name="Clip" r:id="rId3" imgW="1644480" imgH="3396960" progId="">
                  <p:embed/>
                </p:oleObj>
              </mc:Choice>
              <mc:Fallback>
                <p:oleObj name="Clip" r:id="rId3" imgW="1644480" imgH="3396960" progId="">
                  <p:embed/>
                  <p:pic>
                    <p:nvPicPr>
                      <p:cNvPr id="0" name="Picture 2"/>
                      <p:cNvPicPr>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516688" y="1916113"/>
                        <a:ext cx="2032000" cy="42100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852995" name="Rectangle 3"/>
          <p:cNvSpPr>
            <a:spLocks noGrp="1" noChangeArrowheads="1"/>
          </p:cNvSpPr>
          <p:nvPr>
            <p:ph type="title"/>
          </p:nvPr>
        </p:nvSpPr>
        <p:spPr>
          <a:xfrm>
            <a:off x="3276600" y="620713"/>
            <a:ext cx="4392613" cy="762000"/>
          </a:xfrm>
        </p:spPr>
        <p:txBody>
          <a:bodyPr/>
          <a:lstStyle/>
          <a:p>
            <a:pPr algn="ctr"/>
            <a:r>
              <a:rPr lang="fa-IR"/>
              <a:t>پايان    فصل   چهارم</a:t>
            </a:r>
            <a:endParaRPr lang="en-US"/>
          </a:p>
        </p:txBody>
      </p:sp>
      <p:sp>
        <p:nvSpPr>
          <p:cNvPr id="852996" name="Rectangle 4"/>
          <p:cNvSpPr>
            <a:spLocks noChangeArrowheads="1"/>
          </p:cNvSpPr>
          <p:nvPr/>
        </p:nvSpPr>
        <p:spPr bwMode="auto">
          <a:xfrm>
            <a:off x="1258888" y="2420938"/>
            <a:ext cx="3959225" cy="2101850"/>
          </a:xfrm>
          <a:prstGeom prst="rect">
            <a:avLst/>
          </a:prstGeom>
          <a:noFill/>
          <a:ln w="9525">
            <a:noFill/>
            <a:miter lim="800000"/>
            <a:headEnd/>
            <a:tailEnd/>
          </a:ln>
          <a:effectLst/>
        </p:spPr>
        <p:txBody>
          <a:bodyPr anchor="b">
            <a:spAutoFit/>
          </a:bodyPr>
          <a:lstStyle/>
          <a:p>
            <a:pPr eaLnBrk="1" hangingPunct="1"/>
            <a:r>
              <a:rPr lang="fa-IR" sz="4400">
                <a:solidFill>
                  <a:schemeClr val="tx2"/>
                </a:solidFill>
                <a:latin typeface="Times New Roman" pitchFamily="18" charset="0"/>
                <a:cs typeface="Zar" pitchFamily="2" charset="-78"/>
              </a:rPr>
              <a:t>موفق باشيد</a:t>
            </a:r>
            <a:br>
              <a:rPr lang="fa-IR" sz="4400">
                <a:solidFill>
                  <a:schemeClr val="tx2"/>
                </a:solidFill>
                <a:latin typeface="Times New Roman" pitchFamily="18" charset="0"/>
                <a:cs typeface="Zar" pitchFamily="2" charset="-78"/>
              </a:rPr>
            </a:br>
            <a:r>
              <a:rPr lang="fa-IR" sz="4400">
                <a:solidFill>
                  <a:schemeClr val="tx2"/>
                </a:solidFill>
                <a:latin typeface="Times New Roman" pitchFamily="18" charset="0"/>
                <a:cs typeface="Zar" pitchFamily="2" charset="-78"/>
              </a:rPr>
              <a:t>و</a:t>
            </a:r>
            <a:br>
              <a:rPr lang="fa-IR" sz="4400">
                <a:solidFill>
                  <a:schemeClr val="tx2"/>
                </a:solidFill>
                <a:latin typeface="Times New Roman" pitchFamily="18" charset="0"/>
                <a:cs typeface="Zar" pitchFamily="2" charset="-78"/>
              </a:rPr>
            </a:br>
            <a:r>
              <a:rPr lang="fa-IR" sz="4400">
                <a:solidFill>
                  <a:schemeClr val="tx2"/>
                </a:solidFill>
                <a:latin typeface="Times New Roman" pitchFamily="18" charset="0"/>
                <a:cs typeface="Zar" pitchFamily="2" charset="-78"/>
              </a:rPr>
              <a:t>به اميد ديدار</a:t>
            </a:r>
            <a:endParaRPr lang="en-US" sz="4400">
              <a:solidFill>
                <a:schemeClr val="tx2"/>
              </a:solidFill>
              <a:latin typeface="Times New Roman" pitchFamily="18" charset="0"/>
              <a:cs typeface="Zar" pitchFamily="2" charset="-78"/>
            </a:endParaRPr>
          </a:p>
        </p:txBody>
      </p:sp>
      <p:sp>
        <p:nvSpPr>
          <p:cNvPr id="5" name="Footer Placeholder 4"/>
          <p:cNvSpPr>
            <a:spLocks noGrp="1"/>
          </p:cNvSpPr>
          <p:nvPr>
            <p:ph type="ftr" sz="quarter" idx="11"/>
          </p:nvPr>
        </p:nvSpPr>
        <p:spPr/>
        <p:txBody>
          <a:bodyPr/>
          <a:lstStyle/>
          <a:p>
            <a:endParaRPr kumimoji="0" lang="en-US" dirty="0"/>
          </a:p>
        </p:txBody>
      </p:sp>
    </p:spTree>
  </p:cSld>
  <p:clrMapOvr>
    <a:masterClrMapping/>
  </p:clrMapOvr>
  <p:transition>
    <p:zoom dir="in"/>
  </p:transition>
  <p:timing>
    <p:tnLst>
      <p:par>
        <p:cTn id="1" dur="indefinite" restart="never" nodeType="tmRoot"/>
      </p:par>
    </p:tnLst>
  </p:timing>
</p:sld>
</file>

<file path=ppt/slides/slide27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37283" name="Rectangle 3"/>
          <p:cNvSpPr>
            <a:spLocks noGrp="1" noChangeArrowheads="1"/>
          </p:cNvSpPr>
          <p:nvPr>
            <p:ph idx="1"/>
          </p:nvPr>
        </p:nvSpPr>
        <p:spPr>
          <a:xfrm>
            <a:off x="611188" y="1989138"/>
            <a:ext cx="7847012" cy="2185987"/>
          </a:xfrm>
        </p:spPr>
        <p:txBody>
          <a:bodyPr/>
          <a:lstStyle/>
          <a:p>
            <a:pPr>
              <a:buFontTx/>
              <a:buNone/>
            </a:pPr>
            <a:r>
              <a:rPr lang="fa-IR"/>
              <a:t>هدف كلي</a:t>
            </a:r>
          </a:p>
          <a:p>
            <a:pPr>
              <a:buFontTx/>
              <a:buNone/>
            </a:pPr>
            <a:r>
              <a:rPr lang="fa-IR" sz="4400"/>
              <a:t>آشنايي با چگونگي تعديل حسابها،</a:t>
            </a:r>
          </a:p>
          <a:p>
            <a:pPr>
              <a:buFontTx/>
              <a:buNone/>
            </a:pPr>
            <a:r>
              <a:rPr lang="fa-IR" sz="4400"/>
              <a:t> بستن حسابهاي موقت ودائم</a:t>
            </a:r>
            <a:endParaRPr lang="en-US" sz="4400"/>
          </a:p>
        </p:txBody>
      </p:sp>
      <p:sp>
        <p:nvSpPr>
          <p:cNvPr id="737284" name="WordArt 4" descr="Paper bag"/>
          <p:cNvSpPr>
            <a:spLocks noChangeArrowheads="1" noChangeShapeType="1" noTextEdit="1"/>
          </p:cNvSpPr>
          <p:nvPr/>
        </p:nvSpPr>
        <p:spPr bwMode="auto">
          <a:xfrm>
            <a:off x="4284663" y="333375"/>
            <a:ext cx="2951162" cy="1150938"/>
          </a:xfrm>
          <a:prstGeom prst="rect">
            <a:avLst/>
          </a:prstGeom>
        </p:spPr>
        <p:txBody>
          <a:bodyPr wrap="none" fromWordArt="1">
            <a:prstTxWarp prst="textCascadeUp">
              <a:avLst>
                <a:gd name="adj" fmla="val 95588"/>
              </a:avLst>
            </a:prstTxWarp>
            <a:scene3d>
              <a:camera prst="legacyPerspectiveTopLeft">
                <a:rot lat="0" lon="20519999" rev="0"/>
              </a:camera>
              <a:lightRig rig="legacyHarsh3" dir="r"/>
            </a:scene3d>
            <a:sp3d extrusionH="430200" prstMaterial="legacyMatte">
              <a:extrusionClr>
                <a:srgbClr val="006600"/>
              </a:extrusionClr>
            </a:sp3d>
          </a:bodyPr>
          <a:lstStyle/>
          <a:p>
            <a:pPr algn="ctr"/>
            <a:r>
              <a:rPr lang="fa-IR" sz="3600" kern="10">
                <a:ln w="9525">
                  <a:miter lim="800000"/>
                  <a:headEnd/>
                  <a:tailEnd/>
                </a:ln>
                <a:blipFill dpi="0" rotWithShape="0">
                  <a:blip r:embed="rId2"/>
                  <a:srcRect/>
                  <a:tile tx="0" ty="0" sx="100000" sy="100000" flip="none" algn="tl"/>
                </a:blipFill>
                <a:latin typeface="Arial Black"/>
              </a:rPr>
              <a:t>فصل پنجم</a:t>
            </a:r>
          </a:p>
        </p:txBody>
      </p:sp>
      <p:sp>
        <p:nvSpPr>
          <p:cNvPr id="4" name="Footer Placeholder 3"/>
          <p:cNvSpPr>
            <a:spLocks noGrp="1"/>
          </p:cNvSpPr>
          <p:nvPr>
            <p:ph type="ftr" sz="quarter" idx="11"/>
          </p:nvPr>
        </p:nvSpPr>
        <p:spPr/>
        <p:txBody>
          <a:bodyPr/>
          <a:lstStyle/>
          <a:p>
            <a:endParaRPr kumimoji="0" lang="en-US" dirty="0"/>
          </a:p>
        </p:txBody>
      </p:sp>
    </p:spTree>
  </p:cSld>
  <p:clrMapOvr>
    <a:masterClrMapping/>
  </p:clrMapOvr>
</p:sld>
</file>

<file path=ppt/slides/slide27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38306" name="Rectangle 2"/>
          <p:cNvSpPr>
            <a:spLocks noGrp="1" noChangeArrowheads="1"/>
          </p:cNvSpPr>
          <p:nvPr>
            <p:ph type="title"/>
          </p:nvPr>
        </p:nvSpPr>
        <p:spPr/>
        <p:txBody>
          <a:bodyPr/>
          <a:lstStyle/>
          <a:p>
            <a:r>
              <a:rPr lang="fa-IR"/>
              <a:t>انواع حسابها :(</a:t>
            </a:r>
            <a:r>
              <a:rPr lang="fa-IR" sz="4000"/>
              <a:t>دائمي , موقت و مخلوط</a:t>
            </a:r>
            <a:r>
              <a:rPr lang="fa-IR"/>
              <a:t> )</a:t>
            </a:r>
            <a:endParaRPr lang="en-US"/>
          </a:p>
        </p:txBody>
      </p:sp>
      <p:sp>
        <p:nvSpPr>
          <p:cNvPr id="738307" name="Rectangle 3"/>
          <p:cNvSpPr>
            <a:spLocks noGrp="1" noChangeArrowheads="1"/>
          </p:cNvSpPr>
          <p:nvPr>
            <p:ph idx="1"/>
          </p:nvPr>
        </p:nvSpPr>
        <p:spPr>
          <a:xfrm>
            <a:off x="611188" y="1989138"/>
            <a:ext cx="7847012" cy="3403600"/>
          </a:xfrm>
        </p:spPr>
        <p:txBody>
          <a:bodyPr/>
          <a:lstStyle/>
          <a:p>
            <a:pPr>
              <a:buFontTx/>
              <a:buNone/>
            </a:pPr>
            <a:endParaRPr lang="fa-IR"/>
          </a:p>
          <a:p>
            <a:pPr>
              <a:buFontTx/>
              <a:buNone/>
            </a:pPr>
            <a:r>
              <a:rPr lang="fa-IR"/>
              <a:t>	1_حسابهاي دائمي(واقعي)</a:t>
            </a:r>
          </a:p>
          <a:p>
            <a:pPr>
              <a:buFontTx/>
              <a:buNone/>
            </a:pPr>
            <a:r>
              <a:rPr lang="fa-IR"/>
              <a:t>			فقط مربوط به يك دوره مالي نبوده و به </a:t>
            </a:r>
          </a:p>
          <a:p>
            <a:pPr>
              <a:buFontTx/>
              <a:buNone/>
            </a:pPr>
            <a:r>
              <a:rPr lang="fa-IR"/>
              <a:t>			دوره مالي بعد منتقل مي‌شوند</a:t>
            </a:r>
          </a:p>
          <a:p>
            <a:r>
              <a:rPr lang="fa-IR"/>
              <a:t>كليه حسابهاي ترازنامه (دارائيها، بدهيها و سرمايه) دائمي هستند</a:t>
            </a:r>
          </a:p>
        </p:txBody>
      </p:sp>
      <p:sp>
        <p:nvSpPr>
          <p:cNvPr id="4" name="Footer Placeholder 3"/>
          <p:cNvSpPr>
            <a:spLocks noGrp="1"/>
          </p:cNvSpPr>
          <p:nvPr>
            <p:ph type="ftr" sz="quarter" idx="11"/>
          </p:nvPr>
        </p:nvSpPr>
        <p:spPr/>
        <p:txBody>
          <a:bodyPr/>
          <a:lstStyle/>
          <a:p>
            <a:endParaRPr kumimoji="0" lang="en-US" dirty="0"/>
          </a:p>
        </p:txBody>
      </p:sp>
    </p:spTree>
  </p:cSld>
  <p:clrMapOvr>
    <a:masterClrMapping/>
  </p:clrMapOvr>
</p:sld>
</file>

<file path=ppt/slides/slide27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11011" name="Rectangle 3"/>
          <p:cNvSpPr>
            <a:spLocks noGrp="1" noChangeArrowheads="1"/>
          </p:cNvSpPr>
          <p:nvPr>
            <p:ph idx="1"/>
          </p:nvPr>
        </p:nvSpPr>
        <p:spPr>
          <a:xfrm>
            <a:off x="611188" y="1989138"/>
            <a:ext cx="7847012" cy="3209925"/>
          </a:xfrm>
        </p:spPr>
        <p:txBody>
          <a:bodyPr/>
          <a:lstStyle/>
          <a:p>
            <a:pPr>
              <a:buFontTx/>
              <a:buNone/>
            </a:pPr>
            <a:r>
              <a:rPr lang="fa-IR"/>
              <a:t>2- حسابهاي موقتي (اسمي)</a:t>
            </a:r>
          </a:p>
          <a:p>
            <a:pPr>
              <a:buFontTx/>
              <a:buNone/>
            </a:pPr>
            <a:r>
              <a:rPr lang="fa-IR"/>
              <a:t>اين حسابها در انتهاي دوره مالي بسته شده و به دوره بعد منتقل نمي‌شود</a:t>
            </a:r>
          </a:p>
          <a:p>
            <a:r>
              <a:rPr lang="fa-IR"/>
              <a:t>كليه حسابهاي صورت سود و زيان كه (فروش، درآمد، خريد،هزينه‌ها) به حساب خلاصه سود و زيان بسته مي‌شوند، موقتي هستند.</a:t>
            </a:r>
            <a:endParaRPr lang="en-US"/>
          </a:p>
        </p:txBody>
      </p:sp>
      <p:sp>
        <p:nvSpPr>
          <p:cNvPr id="811013" name="Rectangle 5"/>
          <p:cNvSpPr>
            <a:spLocks noChangeArrowheads="1"/>
          </p:cNvSpPr>
          <p:nvPr/>
        </p:nvSpPr>
        <p:spPr bwMode="auto">
          <a:xfrm>
            <a:off x="1187450" y="404813"/>
            <a:ext cx="7772400" cy="762000"/>
          </a:xfrm>
          <a:prstGeom prst="rect">
            <a:avLst/>
          </a:prstGeom>
          <a:noFill/>
          <a:ln w="9525">
            <a:noFill/>
            <a:miter lim="800000"/>
            <a:headEnd/>
            <a:tailEnd/>
          </a:ln>
          <a:effectLst/>
        </p:spPr>
        <p:txBody>
          <a:bodyPr anchor="b">
            <a:spAutoFit/>
          </a:bodyPr>
          <a:lstStyle/>
          <a:p>
            <a:pPr eaLnBrk="1" hangingPunct="1"/>
            <a:r>
              <a:rPr lang="fa-IR" sz="4400">
                <a:solidFill>
                  <a:schemeClr val="tx2"/>
                </a:solidFill>
                <a:latin typeface="Times New Roman" pitchFamily="18" charset="0"/>
                <a:cs typeface="Zar" pitchFamily="2" charset="-78"/>
              </a:rPr>
              <a:t>انواع حسابها :(</a:t>
            </a:r>
            <a:r>
              <a:rPr lang="fa-IR" sz="4000">
                <a:solidFill>
                  <a:schemeClr val="tx2"/>
                </a:solidFill>
                <a:latin typeface="Times New Roman" pitchFamily="18" charset="0"/>
                <a:cs typeface="Zar" pitchFamily="2" charset="-78"/>
              </a:rPr>
              <a:t>دائمي , موقت و مخلوط</a:t>
            </a:r>
            <a:r>
              <a:rPr lang="fa-IR" sz="4400">
                <a:solidFill>
                  <a:schemeClr val="tx2"/>
                </a:solidFill>
                <a:latin typeface="Times New Roman" pitchFamily="18" charset="0"/>
                <a:cs typeface="Zar" pitchFamily="2" charset="-78"/>
              </a:rPr>
              <a:t> )</a:t>
            </a:r>
            <a:endParaRPr lang="en-US" sz="4400">
              <a:solidFill>
                <a:schemeClr val="tx2"/>
              </a:solidFill>
              <a:latin typeface="Times New Roman" pitchFamily="18" charset="0"/>
              <a:cs typeface="Zar" pitchFamily="2" charset="-78"/>
            </a:endParaRPr>
          </a:p>
        </p:txBody>
      </p:sp>
      <p:sp>
        <p:nvSpPr>
          <p:cNvPr id="4" name="Footer Placeholder 3"/>
          <p:cNvSpPr>
            <a:spLocks noGrp="1"/>
          </p:cNvSpPr>
          <p:nvPr>
            <p:ph type="ftr" sz="quarter" idx="11"/>
          </p:nvPr>
        </p:nvSpPr>
        <p:spPr/>
        <p:txBody>
          <a:bodyPr/>
          <a:lstStyle/>
          <a:p>
            <a:endParaRPr kumimoji="0" lang="en-US" dirty="0"/>
          </a:p>
        </p:txBody>
      </p:sp>
    </p:spTree>
  </p:cSld>
  <p:clrMapOvr>
    <a:masterClrMapping/>
  </p:clrMapOvr>
</p:sld>
</file>

<file path=ppt/slides/slide27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12037" name="Rectangle 5"/>
          <p:cNvSpPr>
            <a:spLocks noGrp="1" noChangeArrowheads="1"/>
          </p:cNvSpPr>
          <p:nvPr>
            <p:ph type="title"/>
          </p:nvPr>
        </p:nvSpPr>
        <p:spPr>
          <a:noFill/>
          <a:ln/>
        </p:spPr>
        <p:txBody>
          <a:bodyPr/>
          <a:lstStyle/>
          <a:p>
            <a:r>
              <a:rPr lang="fa-IR"/>
              <a:t>انواع حسابها :(</a:t>
            </a:r>
            <a:r>
              <a:rPr lang="fa-IR" sz="4000"/>
              <a:t>دائمي , موقت و مخلوط</a:t>
            </a:r>
            <a:r>
              <a:rPr lang="fa-IR"/>
              <a:t> )</a:t>
            </a:r>
            <a:endParaRPr lang="en-US"/>
          </a:p>
        </p:txBody>
      </p:sp>
      <p:sp>
        <p:nvSpPr>
          <p:cNvPr id="812035" name="Rectangle 3"/>
          <p:cNvSpPr>
            <a:spLocks noGrp="1" noChangeArrowheads="1"/>
          </p:cNvSpPr>
          <p:nvPr>
            <p:ph idx="1"/>
          </p:nvPr>
        </p:nvSpPr>
        <p:spPr>
          <a:xfrm>
            <a:off x="611188" y="1989138"/>
            <a:ext cx="7847012" cy="3306762"/>
          </a:xfrm>
        </p:spPr>
        <p:txBody>
          <a:bodyPr/>
          <a:lstStyle/>
          <a:p>
            <a:pPr>
              <a:buFontTx/>
              <a:buNone/>
            </a:pPr>
            <a:r>
              <a:rPr lang="fa-IR"/>
              <a:t>3- حسابهاي مخلوط</a:t>
            </a:r>
          </a:p>
          <a:p>
            <a:pPr>
              <a:buFontTx/>
              <a:buNone/>
            </a:pPr>
            <a:r>
              <a:rPr lang="fa-IR"/>
              <a:t>مانده اين حسابها مخلوطي از حسابهاي دائمي و موقت است كه با اصلاح حسابها قسمت دائمي از موقت جدا مي‌شود.</a:t>
            </a:r>
          </a:p>
          <a:p>
            <a:r>
              <a:rPr lang="fa-IR"/>
              <a:t>ثبتهاي اصلاحي درچهارگروه طبقه بندي مي شود</a:t>
            </a:r>
          </a:p>
          <a:p>
            <a:r>
              <a:rPr lang="fa-IR"/>
              <a:t>ثبتهاي اصلاحي درپايان دوره انجام ميشود</a:t>
            </a:r>
            <a:endParaRPr lang="en-US"/>
          </a:p>
        </p:txBody>
      </p:sp>
      <p:sp>
        <p:nvSpPr>
          <p:cNvPr id="4" name="Footer Placeholder 3"/>
          <p:cNvSpPr>
            <a:spLocks noGrp="1"/>
          </p:cNvSpPr>
          <p:nvPr>
            <p:ph type="ftr" sz="quarter" idx="11"/>
          </p:nvPr>
        </p:nvSpPr>
        <p:spPr/>
        <p:txBody>
          <a:bodyPr/>
          <a:lstStyle/>
          <a:p>
            <a:endParaRPr kumimoji="0" lang="en-US" dirty="0"/>
          </a:p>
        </p:txBody>
      </p:sp>
    </p:spTree>
  </p:cSld>
  <p:clrMapOvr>
    <a:masterClrMapping/>
  </p:clrMapOvr>
</p:sld>
</file>

<file path=ppt/slides/slide27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39330" name="Rectangle 2"/>
          <p:cNvSpPr>
            <a:spLocks noGrp="1" noChangeArrowheads="1"/>
          </p:cNvSpPr>
          <p:nvPr>
            <p:ph type="title"/>
          </p:nvPr>
        </p:nvSpPr>
        <p:spPr/>
        <p:txBody>
          <a:bodyPr/>
          <a:lstStyle/>
          <a:p>
            <a:r>
              <a:rPr lang="fa-IR"/>
              <a:t>گروه اول:پيش پرداختهاي هزينه</a:t>
            </a:r>
            <a:endParaRPr lang="en-US"/>
          </a:p>
        </p:txBody>
      </p:sp>
      <p:sp>
        <p:nvSpPr>
          <p:cNvPr id="739331" name="Rectangle 3"/>
          <p:cNvSpPr>
            <a:spLocks noGrp="1" noChangeArrowheads="1"/>
          </p:cNvSpPr>
          <p:nvPr>
            <p:ph idx="1"/>
          </p:nvPr>
        </p:nvSpPr>
        <p:spPr>
          <a:xfrm>
            <a:off x="611188" y="1989138"/>
            <a:ext cx="7847012" cy="2138362"/>
          </a:xfrm>
        </p:spPr>
        <p:txBody>
          <a:bodyPr/>
          <a:lstStyle/>
          <a:p>
            <a:pPr>
              <a:buFontTx/>
              <a:buNone/>
            </a:pPr>
            <a:r>
              <a:rPr lang="fa-IR"/>
              <a:t>	هزينه اي كه منافع آن دربيش ازيك دوره مالي عايدمي‌گردد.</a:t>
            </a:r>
          </a:p>
          <a:p>
            <a:pPr>
              <a:buFontTx/>
              <a:buNone/>
            </a:pPr>
            <a:r>
              <a:rPr lang="fa-IR"/>
              <a:t>(مانند پيش پرداخت بيمه واستهلاك مربوط به ساختمان و نظاير آن)</a:t>
            </a:r>
            <a:endParaRPr lang="en-US"/>
          </a:p>
        </p:txBody>
      </p:sp>
      <p:sp>
        <p:nvSpPr>
          <p:cNvPr id="4" name="Footer Placeholder 3"/>
          <p:cNvSpPr>
            <a:spLocks noGrp="1"/>
          </p:cNvSpPr>
          <p:nvPr>
            <p:ph type="ftr" sz="quarter" idx="11"/>
          </p:nvPr>
        </p:nvSpPr>
        <p:spPr/>
        <p:txBody>
          <a:bodyPr/>
          <a:lstStyle/>
          <a:p>
            <a:endParaRPr kumimoji="0" lang="en-US" dirty="0"/>
          </a:p>
        </p:txBody>
      </p:sp>
    </p:spTree>
  </p:cSld>
  <p:clrMapOvr>
    <a:masterClrMapping/>
  </p:clrMapOvr>
</p:sld>
</file>

<file path=ppt/slides/slide27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40354" name="Rectangle 2"/>
          <p:cNvSpPr>
            <a:spLocks noGrp="1" noChangeArrowheads="1"/>
          </p:cNvSpPr>
          <p:nvPr>
            <p:ph type="title"/>
          </p:nvPr>
        </p:nvSpPr>
        <p:spPr/>
        <p:txBody>
          <a:bodyPr/>
          <a:lstStyle/>
          <a:p>
            <a:r>
              <a:rPr lang="fa-IR"/>
              <a:t>روش اول : ثبت در دارائي</a:t>
            </a:r>
            <a:endParaRPr lang="en-US"/>
          </a:p>
        </p:txBody>
      </p:sp>
      <p:sp>
        <p:nvSpPr>
          <p:cNvPr id="740355" name="Rectangle 3"/>
          <p:cNvSpPr>
            <a:spLocks noGrp="1" noChangeArrowheads="1"/>
          </p:cNvSpPr>
          <p:nvPr>
            <p:ph idx="1"/>
          </p:nvPr>
        </p:nvSpPr>
        <p:spPr>
          <a:xfrm>
            <a:off x="611188" y="1989138"/>
            <a:ext cx="7847012" cy="1747837"/>
          </a:xfrm>
        </p:spPr>
        <p:txBody>
          <a:bodyPr/>
          <a:lstStyle/>
          <a:p>
            <a:pPr>
              <a:buFontTx/>
              <a:buNone/>
            </a:pPr>
            <a:r>
              <a:rPr lang="fa-IR"/>
              <a:t>روش اول درثبت پيش پرداختهاي هزينه</a:t>
            </a:r>
          </a:p>
          <a:p>
            <a:pPr>
              <a:buFontTx/>
              <a:buNone/>
            </a:pPr>
            <a:r>
              <a:rPr lang="fa-IR"/>
              <a:t>1-ثبت پيش پرداخت  در بدهكار دارايي</a:t>
            </a:r>
          </a:p>
          <a:p>
            <a:r>
              <a:rPr lang="fa-IR"/>
              <a:t>قسمت منقضي شده به حساب هزينه منتقل مي‌شود</a:t>
            </a:r>
            <a:endParaRPr lang="en-US"/>
          </a:p>
        </p:txBody>
      </p:sp>
      <p:sp>
        <p:nvSpPr>
          <p:cNvPr id="4" name="Footer Placeholder 3"/>
          <p:cNvSpPr>
            <a:spLocks noGrp="1"/>
          </p:cNvSpPr>
          <p:nvPr>
            <p:ph type="ftr" sz="quarter" idx="11"/>
          </p:nvPr>
        </p:nvSpPr>
        <p:spPr/>
        <p:txBody>
          <a:bodyPr/>
          <a:lstStyle/>
          <a:p>
            <a:endParaRPr kumimoji="0" lang="en-US" dirty="0"/>
          </a:p>
        </p:txBody>
      </p:sp>
    </p:spTree>
  </p:cSld>
  <p:clrMapOvr>
    <a:masterClrMapping/>
  </p:clrMapOvr>
</p:sld>
</file>

<file path=ppt/slides/slide27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41378" name="Rectangle 2"/>
          <p:cNvSpPr>
            <a:spLocks noGrp="1" noChangeArrowheads="1"/>
          </p:cNvSpPr>
          <p:nvPr>
            <p:ph type="title"/>
          </p:nvPr>
        </p:nvSpPr>
        <p:spPr/>
        <p:txBody>
          <a:bodyPr/>
          <a:lstStyle/>
          <a:p>
            <a:r>
              <a:rPr lang="fa-IR"/>
              <a:t>انواع:1-ثبت تعديلات استهلاك</a:t>
            </a:r>
            <a:endParaRPr lang="en-US"/>
          </a:p>
        </p:txBody>
      </p:sp>
      <p:sp>
        <p:nvSpPr>
          <p:cNvPr id="741379" name="Rectangle 3"/>
          <p:cNvSpPr>
            <a:spLocks noGrp="1" noChangeArrowheads="1"/>
          </p:cNvSpPr>
          <p:nvPr>
            <p:ph idx="1"/>
          </p:nvPr>
        </p:nvSpPr>
        <p:spPr>
          <a:xfrm>
            <a:off x="323850" y="1989138"/>
            <a:ext cx="8569325" cy="3600450"/>
          </a:xfrm>
        </p:spPr>
        <p:txBody>
          <a:bodyPr/>
          <a:lstStyle/>
          <a:p>
            <a:pPr>
              <a:buFontTx/>
              <a:buNone/>
            </a:pPr>
            <a:r>
              <a:rPr lang="fa-IR"/>
              <a:t>فرض كنيد شركت آلفا ساختماني را به ارزش 2.400.000</a:t>
            </a:r>
          </a:p>
          <a:p>
            <a:pPr>
              <a:buFontTx/>
              <a:buNone/>
            </a:pPr>
            <a:r>
              <a:rPr lang="fa-IR"/>
              <a:t>دراول فروردين ماه خريداري كرده  باشد. اگر عمر مفيد ساختمان20 سال باشد، پس ارزش ساختمان به تدريج ودرطول20سال به هزينه تبديل مي‌شود به شرطي كه ساختمان ارزش اسقاط نداشته باشد پس هرسال 120.000(20/2.400.000) ريال هزينه استهلاك ساختمان است</a:t>
            </a:r>
            <a:endParaRPr lang="en-US"/>
          </a:p>
        </p:txBody>
      </p:sp>
      <p:sp>
        <p:nvSpPr>
          <p:cNvPr id="4" name="Footer Placeholder 3"/>
          <p:cNvSpPr>
            <a:spLocks noGrp="1"/>
          </p:cNvSpPr>
          <p:nvPr>
            <p:ph type="ftr" sz="quarter" idx="11"/>
          </p:nvPr>
        </p:nvSpPr>
        <p:spPr/>
        <p:txBody>
          <a:bodyPr/>
          <a:lstStyle/>
          <a:p>
            <a:endParaRPr kumimoji="0" lang="en-US" dirty="0"/>
          </a:p>
        </p:txBody>
      </p:sp>
    </p:spTree>
  </p:cSld>
  <p:clrMapOvr>
    <a:masterClrMapping/>
  </p:clrMapOvr>
</p:sld>
</file>

<file path=ppt/slides/slide27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42403" name="Rectangle 3"/>
          <p:cNvSpPr>
            <a:spLocks noGrp="1" noChangeArrowheads="1"/>
          </p:cNvSpPr>
          <p:nvPr>
            <p:ph idx="1"/>
          </p:nvPr>
        </p:nvSpPr>
        <p:spPr>
          <a:xfrm>
            <a:off x="611188" y="1989138"/>
            <a:ext cx="7847012" cy="2819400"/>
          </a:xfrm>
        </p:spPr>
        <p:txBody>
          <a:bodyPr/>
          <a:lstStyle/>
          <a:p>
            <a:pPr>
              <a:buFontTx/>
              <a:buNone/>
            </a:pPr>
            <a:r>
              <a:rPr lang="fa-IR"/>
              <a:t>و بدين ترتيب براي يکسال مبلغ120.000ريال هزينه شده است</a:t>
            </a:r>
          </a:p>
          <a:p>
            <a:pPr>
              <a:buFontTx/>
              <a:buNone/>
            </a:pPr>
            <a:r>
              <a:rPr lang="fa-IR"/>
              <a:t>ثبت اصلاحي در 29/12 به شرح زيراست</a:t>
            </a:r>
          </a:p>
          <a:p>
            <a:pPr>
              <a:buFontTx/>
              <a:buNone/>
            </a:pPr>
            <a:r>
              <a:rPr lang="fa-IR"/>
              <a:t>29/12 هزينه استهكلاك ساختمان 120.000</a:t>
            </a:r>
          </a:p>
          <a:p>
            <a:pPr>
              <a:buFontTx/>
              <a:buNone/>
            </a:pPr>
            <a:r>
              <a:rPr lang="fa-IR"/>
              <a:t>				استهلاك انباشته ساختمان120.000</a:t>
            </a:r>
            <a:endParaRPr lang="en-US"/>
          </a:p>
        </p:txBody>
      </p:sp>
      <p:sp>
        <p:nvSpPr>
          <p:cNvPr id="3" name="Footer Placeholder 2"/>
          <p:cNvSpPr>
            <a:spLocks noGrp="1"/>
          </p:cNvSpPr>
          <p:nvPr>
            <p:ph type="ftr" sz="quarter" idx="11"/>
          </p:nvPr>
        </p:nvSpPr>
        <p:spPr/>
        <p:txBody>
          <a:bodyPr/>
          <a:lstStyle/>
          <a:p>
            <a:endParaRPr kumimoji="0" lang="en-US"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56706" name="Rectangle 2"/>
          <p:cNvSpPr>
            <a:spLocks noGrp="1" noChangeArrowheads="1"/>
          </p:cNvSpPr>
          <p:nvPr>
            <p:ph type="title"/>
          </p:nvPr>
        </p:nvSpPr>
        <p:spPr/>
        <p:txBody>
          <a:bodyPr>
            <a:normAutofit/>
          </a:bodyPr>
          <a:lstStyle/>
          <a:p>
            <a:r>
              <a:rPr lang="fa-IR"/>
              <a:t>جزء سوم: حقوق صاحبان سرمايه</a:t>
            </a:r>
            <a:endParaRPr lang="en-US"/>
          </a:p>
        </p:txBody>
      </p:sp>
      <p:sp>
        <p:nvSpPr>
          <p:cNvPr id="456707" name="Rectangle 3"/>
          <p:cNvSpPr>
            <a:spLocks noGrp="1" noChangeArrowheads="1"/>
          </p:cNvSpPr>
          <p:nvPr>
            <p:ph idx="1"/>
          </p:nvPr>
        </p:nvSpPr>
        <p:spPr>
          <a:xfrm>
            <a:off x="611188" y="1989138"/>
            <a:ext cx="7847012" cy="3382962"/>
          </a:xfrm>
        </p:spPr>
        <p:txBody>
          <a:bodyPr/>
          <a:lstStyle/>
          <a:p>
            <a:pPr>
              <a:buFontTx/>
              <a:buNone/>
            </a:pPr>
            <a:r>
              <a:rPr lang="fa-IR" sz="7200"/>
              <a:t>خالص حقوق و ادعاهاي صاحب موسسه</a:t>
            </a:r>
            <a:endParaRPr lang="en-US" sz="7200"/>
          </a:p>
        </p:txBody>
      </p:sp>
      <p:sp>
        <p:nvSpPr>
          <p:cNvPr id="4" name="Footer Placeholder 3"/>
          <p:cNvSpPr>
            <a:spLocks noGrp="1"/>
          </p:cNvSpPr>
          <p:nvPr>
            <p:ph type="ftr" sz="quarter" idx="11"/>
          </p:nvPr>
        </p:nvSpPr>
        <p:spPr/>
        <p:txBody>
          <a:bodyPr/>
          <a:lstStyle/>
          <a:p>
            <a:endParaRPr kumimoji="0" lang="en-US" dirty="0"/>
          </a:p>
        </p:txBody>
      </p:sp>
    </p:spTree>
  </p:cSld>
  <p:clrMapOvr>
    <a:masterClrMapping/>
  </p:clrMapOvr>
  <p:timing>
    <p:tnLst>
      <p:par>
        <p:cTn id="1" dur="indefinite" restart="never" nodeType="tmRoot"/>
      </p:par>
    </p:tnLst>
  </p:timing>
</p:sld>
</file>

<file path=ppt/slides/slide28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43427" name="Rectangle 3"/>
          <p:cNvSpPr>
            <a:spLocks noGrp="1" noChangeArrowheads="1"/>
          </p:cNvSpPr>
          <p:nvPr>
            <p:ph idx="1"/>
          </p:nvPr>
        </p:nvSpPr>
        <p:spPr>
          <a:xfrm>
            <a:off x="611188" y="1989138"/>
            <a:ext cx="7847012" cy="3113087"/>
          </a:xfrm>
        </p:spPr>
        <p:txBody>
          <a:bodyPr/>
          <a:lstStyle/>
          <a:p>
            <a:pPr>
              <a:buFontTx/>
              <a:buNone/>
            </a:pPr>
            <a:r>
              <a:rPr lang="fa-IR"/>
              <a:t>حساب هزينه استهلاك باساير هزينه‌ها درحساب  خلاصه سود و زيان بسته مي‌شود وحساب استهلاك انباشته نيزبه عنوان حساب كاهنده دارائي در ترازنامه و در ذيل حساب ساختمان منعكس وبه سال بعد منتقل مي‌شود</a:t>
            </a:r>
          </a:p>
          <a:p>
            <a:pPr>
              <a:buFontTx/>
              <a:buNone/>
            </a:pPr>
            <a:endParaRPr lang="en-US"/>
          </a:p>
        </p:txBody>
      </p:sp>
      <p:sp>
        <p:nvSpPr>
          <p:cNvPr id="3" name="Footer Placeholder 2"/>
          <p:cNvSpPr>
            <a:spLocks noGrp="1"/>
          </p:cNvSpPr>
          <p:nvPr>
            <p:ph type="ftr" sz="quarter" idx="11"/>
          </p:nvPr>
        </p:nvSpPr>
        <p:spPr/>
        <p:txBody>
          <a:bodyPr/>
          <a:lstStyle/>
          <a:p>
            <a:endParaRPr kumimoji="0" lang="en-US" dirty="0"/>
          </a:p>
        </p:txBody>
      </p:sp>
    </p:spTree>
  </p:cSld>
  <p:clrMapOvr>
    <a:masterClrMapping/>
  </p:clrMapOvr>
</p:sld>
</file>

<file path=ppt/slides/slide28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44451" name="Rectangle 3"/>
          <p:cNvSpPr>
            <a:spLocks noGrp="1" noChangeArrowheads="1"/>
          </p:cNvSpPr>
          <p:nvPr>
            <p:ph idx="1"/>
          </p:nvPr>
        </p:nvSpPr>
        <p:spPr>
          <a:xfrm>
            <a:off x="611188" y="1989138"/>
            <a:ext cx="7847012" cy="579437"/>
          </a:xfrm>
        </p:spPr>
        <p:txBody>
          <a:bodyPr/>
          <a:lstStyle/>
          <a:p>
            <a:r>
              <a:rPr lang="fa-IR"/>
              <a:t>روش مستقيم در محاسبه استهلاك</a:t>
            </a:r>
            <a:endParaRPr lang="en-US"/>
          </a:p>
        </p:txBody>
      </p:sp>
      <p:graphicFrame>
        <p:nvGraphicFramePr>
          <p:cNvPr id="744476" name="Group 28"/>
          <p:cNvGraphicFramePr>
            <a:graphicFrameLocks noGrp="1"/>
          </p:cNvGraphicFramePr>
          <p:nvPr/>
        </p:nvGraphicFramePr>
        <p:xfrm>
          <a:off x="684213" y="3213100"/>
          <a:ext cx="7704137" cy="1036320"/>
        </p:xfrm>
        <a:graphic>
          <a:graphicData uri="http://schemas.openxmlformats.org/drawingml/2006/table">
            <a:tbl>
              <a:tblPr/>
              <a:tblGrid>
                <a:gridCol w="2735262">
                  <a:extLst>
                    <a:ext uri="{9D8B030D-6E8A-4147-A177-3AD203B41FA5}">
                      <a16:colId xmlns:a16="http://schemas.microsoft.com/office/drawing/2014/main" val="20000"/>
                    </a:ext>
                  </a:extLst>
                </a:gridCol>
                <a:gridCol w="4968875">
                  <a:extLst>
                    <a:ext uri="{9D8B030D-6E8A-4147-A177-3AD203B41FA5}">
                      <a16:colId xmlns:a16="http://schemas.microsoft.com/office/drawing/2014/main" val="20001"/>
                    </a:ext>
                  </a:extLst>
                </a:gridCol>
              </a:tblGrid>
              <a:tr h="433388">
                <a:tc rowSpan="2">
                  <a:txBody>
                    <a:bodyPr/>
                    <a:lstStyle/>
                    <a:p>
                      <a:pPr marL="0" marR="0" lvl="0" indent="0" algn="r" defTabSz="914400" rtl="1" eaLnBrk="1" fontAlgn="base" latinLnBrk="0" hangingPunct="1">
                        <a:lnSpc>
                          <a:spcPct val="100000"/>
                        </a:lnSpc>
                        <a:spcBef>
                          <a:spcPct val="20000"/>
                        </a:spcBef>
                        <a:spcAft>
                          <a:spcPct val="0"/>
                        </a:spcAft>
                        <a:buClrTx/>
                        <a:buSzPct val="85000"/>
                        <a:buFontTx/>
                        <a:buNone/>
                        <a:tabLst/>
                      </a:pPr>
                      <a:r>
                        <a:rPr kumimoji="0" lang="fa-IR" sz="2800" b="1" i="0" u="none" strike="noStrike" cap="none" normalizeH="0" baseline="0" smtClean="0">
                          <a:ln>
                            <a:noFill/>
                          </a:ln>
                          <a:solidFill>
                            <a:schemeClr val="tx1"/>
                          </a:solidFill>
                          <a:effectLst/>
                          <a:latin typeface="Arial" pitchFamily="34" charset="0"/>
                          <a:cs typeface="Zar" pitchFamily="2" charset="-78"/>
                        </a:rPr>
                        <a:t>= استهلاك سالانه</a:t>
                      </a:r>
                      <a:endParaRPr kumimoji="0" lang="en-US" sz="28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cap="flat">
                      <a:noFill/>
                    </a:lnL>
                    <a:lnR>
                      <a:noFill/>
                    </a:lnR>
                    <a:lnT cap="flat">
                      <a:noFill/>
                    </a:lnT>
                    <a:lnB cap="flat">
                      <a:noFill/>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r>
                        <a:rPr kumimoji="0" lang="fa-IR" sz="2800" b="1" i="0" u="none" strike="noStrike" cap="none" normalizeH="0" baseline="0" smtClean="0">
                          <a:ln>
                            <a:noFill/>
                          </a:ln>
                          <a:solidFill>
                            <a:schemeClr val="tx1"/>
                          </a:solidFill>
                          <a:effectLst/>
                          <a:latin typeface="Arial" pitchFamily="34" charset="0"/>
                          <a:cs typeface="Zar" pitchFamily="2" charset="-78"/>
                        </a:rPr>
                        <a:t>ارزش اسقاط- قيمت تمام شده</a:t>
                      </a:r>
                      <a:endParaRPr kumimoji="0" lang="en-US" sz="2800" b="1" i="0" u="none" strike="noStrike" cap="none" normalizeH="0" baseline="0" smtClean="0">
                        <a:ln>
                          <a:noFill/>
                        </a:ln>
                        <a:solidFill>
                          <a:schemeClr val="tx1"/>
                        </a:solidFill>
                        <a:effectLst/>
                        <a:latin typeface="Arial" pitchFamily="34" charset="0"/>
                        <a:cs typeface="Zar" pitchFamily="2" charset="-78"/>
                      </a:endParaRPr>
                    </a:p>
                  </a:txBody>
                  <a:tcPr horzOverflow="overflow">
                    <a:lnL>
                      <a:noFill/>
                    </a:lnL>
                    <a:lnR cap="flat">
                      <a:noFill/>
                    </a:lnR>
                    <a:lnT cap="flat">
                      <a:noFill/>
                    </a:lnT>
                    <a:lnB w="12700" cap="flat" cmpd="sng" algn="ctr">
                      <a:solidFill>
                        <a:schemeClr val="tx1"/>
                      </a:solidFill>
                      <a:prstDash val="solid"/>
                      <a:miter lim="800000"/>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431800">
                <a:tc vMerge="1">
                  <a:txBody>
                    <a:bodyPr/>
                    <a:lstStyle/>
                    <a:p>
                      <a:pPr rtl="1"/>
                      <a:endParaRPr lang="fa-IR"/>
                    </a:p>
                  </a:txBody>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r>
                        <a:rPr kumimoji="0" lang="fa-IR" sz="2800" b="1" i="0" u="none" strike="noStrike" cap="none" normalizeH="0" baseline="0" smtClean="0">
                          <a:ln>
                            <a:noFill/>
                          </a:ln>
                          <a:solidFill>
                            <a:schemeClr val="tx1"/>
                          </a:solidFill>
                          <a:effectLst/>
                          <a:latin typeface="Arial" pitchFamily="34" charset="0"/>
                          <a:cs typeface="Zar" pitchFamily="2" charset="-78"/>
                        </a:rPr>
                        <a:t>سالهاي عمر مفيد</a:t>
                      </a:r>
                      <a:endParaRPr kumimoji="0" lang="en-US" sz="2800" b="1" i="0" u="none" strike="noStrike" cap="none" normalizeH="0" baseline="0" smtClean="0">
                        <a:ln>
                          <a:noFill/>
                        </a:ln>
                        <a:solidFill>
                          <a:schemeClr val="tx1"/>
                        </a:solidFill>
                        <a:effectLst/>
                        <a:latin typeface="Arial" pitchFamily="34" charset="0"/>
                        <a:cs typeface="Zar" pitchFamily="2" charset="-78"/>
                      </a:endParaRPr>
                    </a:p>
                  </a:txBody>
                  <a:tcPr horzOverflow="overflow">
                    <a:lnL>
                      <a:noFill/>
                    </a:lnL>
                    <a:lnR cap="flat">
                      <a:noFill/>
                    </a:lnR>
                    <a:lnT w="12700" cap="flat" cmpd="sng" algn="ctr">
                      <a:solidFill>
                        <a:schemeClr val="tx1"/>
                      </a:solidFill>
                      <a:prstDash val="solid"/>
                      <a:miter lim="800000"/>
                      <a:headEnd type="none" w="med" len="med"/>
                      <a:tailEnd type="none" w="med" len="med"/>
                    </a:lnT>
                    <a:lnB cap="flat">
                      <a:noFill/>
                    </a:lnB>
                    <a:lnTlToBr>
                      <a:noFill/>
                    </a:lnTlToBr>
                    <a:lnBlToTr>
                      <a:noFill/>
                    </a:lnBlToTr>
                    <a:noFill/>
                  </a:tcPr>
                </a:tc>
                <a:extLst>
                  <a:ext uri="{0D108BD9-81ED-4DB2-BD59-A6C34878D82A}">
                    <a16:rowId xmlns:a16="http://schemas.microsoft.com/office/drawing/2014/main" val="10001"/>
                  </a:ext>
                </a:extLst>
              </a:tr>
            </a:tbl>
          </a:graphicData>
        </a:graphic>
      </p:graphicFrame>
      <p:sp>
        <p:nvSpPr>
          <p:cNvPr id="744478" name="Rectangle 30"/>
          <p:cNvSpPr>
            <a:spLocks noChangeArrowheads="1"/>
          </p:cNvSpPr>
          <p:nvPr/>
        </p:nvSpPr>
        <p:spPr bwMode="auto">
          <a:xfrm>
            <a:off x="684213" y="4652963"/>
            <a:ext cx="7847012" cy="579437"/>
          </a:xfrm>
          <a:prstGeom prst="rect">
            <a:avLst/>
          </a:prstGeom>
          <a:noFill/>
          <a:ln w="9525">
            <a:noFill/>
            <a:miter lim="800000"/>
            <a:headEnd/>
            <a:tailEnd/>
          </a:ln>
          <a:effectLst/>
        </p:spPr>
        <p:txBody>
          <a:bodyPr>
            <a:spAutoFit/>
          </a:bodyPr>
          <a:lstStyle/>
          <a:p>
            <a:pPr marL="342900" indent="-342900" eaLnBrk="1" hangingPunct="1">
              <a:spcBef>
                <a:spcPct val="20000"/>
              </a:spcBef>
              <a:buSzPct val="85000"/>
              <a:buFontTx/>
              <a:buBlip>
                <a:blip r:embed="rId2"/>
              </a:buBlip>
            </a:pPr>
            <a:r>
              <a:rPr lang="fa-IR" sz="3200">
                <a:cs typeface="Zar" pitchFamily="2" charset="-78"/>
              </a:rPr>
              <a:t>سايرروشها درفصول بعد بررسي مي‌شود</a:t>
            </a:r>
            <a:endParaRPr lang="en-US" sz="3200">
              <a:cs typeface="Zar" pitchFamily="2" charset="-78"/>
            </a:endParaRPr>
          </a:p>
        </p:txBody>
      </p:sp>
      <p:sp>
        <p:nvSpPr>
          <p:cNvPr id="5" name="Footer Placeholder 4"/>
          <p:cNvSpPr>
            <a:spLocks noGrp="1"/>
          </p:cNvSpPr>
          <p:nvPr>
            <p:ph type="ftr" sz="quarter" idx="11"/>
          </p:nvPr>
        </p:nvSpPr>
        <p:spPr/>
        <p:txBody>
          <a:bodyPr/>
          <a:lstStyle/>
          <a:p>
            <a:endParaRPr kumimoji="0" lang="en-US" dirty="0"/>
          </a:p>
        </p:txBody>
      </p:sp>
    </p:spTree>
  </p:cSld>
  <p:clrMapOvr>
    <a:masterClrMapping/>
  </p:clrMapOvr>
</p:sld>
</file>

<file path=ppt/slides/slide28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45474" name="Rectangle 2"/>
          <p:cNvSpPr>
            <a:spLocks noGrp="1" noChangeArrowheads="1"/>
          </p:cNvSpPr>
          <p:nvPr>
            <p:ph type="title"/>
          </p:nvPr>
        </p:nvSpPr>
        <p:spPr/>
        <p:txBody>
          <a:bodyPr/>
          <a:lstStyle/>
          <a:p>
            <a:r>
              <a:rPr lang="fa-IR"/>
              <a:t>2-ثبت تعديلات پيش پرداخت بيمه</a:t>
            </a:r>
            <a:endParaRPr lang="en-US"/>
          </a:p>
        </p:txBody>
      </p:sp>
      <p:sp>
        <p:nvSpPr>
          <p:cNvPr id="745475" name="Rectangle 3"/>
          <p:cNvSpPr>
            <a:spLocks noGrp="1" noChangeArrowheads="1"/>
          </p:cNvSpPr>
          <p:nvPr>
            <p:ph idx="1"/>
          </p:nvPr>
        </p:nvSpPr>
        <p:spPr>
          <a:xfrm>
            <a:off x="611188" y="1989138"/>
            <a:ext cx="7847012" cy="2625725"/>
          </a:xfrm>
        </p:spPr>
        <p:txBody>
          <a:bodyPr/>
          <a:lstStyle/>
          <a:p>
            <a:pPr>
              <a:buFontTx/>
              <a:buNone/>
            </a:pPr>
            <a:r>
              <a:rPr lang="fa-IR"/>
              <a:t>	فرض كنيد موسسه آلفاباپرداخت مبلغ180.000ريال در تاريخ اول شهريوراتومبيل موسسه رابراي يكسال بيمه نمايد.</a:t>
            </a:r>
          </a:p>
          <a:p>
            <a:pPr>
              <a:buFontTx/>
              <a:buNone/>
            </a:pPr>
            <a:r>
              <a:rPr lang="fa-IR"/>
              <a:t>	ثبت دفترروزنامه درتاريخ اول شهريورچنين خواهد بود</a:t>
            </a:r>
            <a:endParaRPr lang="en-US"/>
          </a:p>
        </p:txBody>
      </p:sp>
      <p:sp>
        <p:nvSpPr>
          <p:cNvPr id="4" name="Footer Placeholder 3"/>
          <p:cNvSpPr>
            <a:spLocks noGrp="1"/>
          </p:cNvSpPr>
          <p:nvPr>
            <p:ph type="ftr" sz="quarter" idx="11"/>
          </p:nvPr>
        </p:nvSpPr>
        <p:spPr/>
        <p:txBody>
          <a:bodyPr/>
          <a:lstStyle/>
          <a:p>
            <a:endParaRPr kumimoji="0" lang="en-US" dirty="0"/>
          </a:p>
        </p:txBody>
      </p:sp>
    </p:spTree>
  </p:cSld>
  <p:clrMapOvr>
    <a:masterClrMapping/>
  </p:clrMapOvr>
</p:sld>
</file>

<file path=ppt/slides/slide28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46500" name="Rectangle 4"/>
          <p:cNvSpPr>
            <a:spLocks noGrp="1" noChangeArrowheads="1"/>
          </p:cNvSpPr>
          <p:nvPr>
            <p:ph type="title"/>
          </p:nvPr>
        </p:nvSpPr>
        <p:spPr>
          <a:noFill/>
          <a:ln/>
        </p:spPr>
        <p:txBody>
          <a:bodyPr/>
          <a:lstStyle/>
          <a:p>
            <a:r>
              <a:rPr lang="fa-IR"/>
              <a:t>2-ثبت تعديلات پيش پرداخت بيمه</a:t>
            </a:r>
            <a:endParaRPr lang="en-US"/>
          </a:p>
        </p:txBody>
      </p:sp>
      <p:sp>
        <p:nvSpPr>
          <p:cNvPr id="746499" name="Rectangle 3"/>
          <p:cNvSpPr>
            <a:spLocks noGrp="1" noChangeArrowheads="1"/>
          </p:cNvSpPr>
          <p:nvPr>
            <p:ph idx="1"/>
          </p:nvPr>
        </p:nvSpPr>
        <p:spPr>
          <a:xfrm>
            <a:off x="611188" y="1989138"/>
            <a:ext cx="7847012" cy="1747837"/>
          </a:xfrm>
        </p:spPr>
        <p:txBody>
          <a:bodyPr/>
          <a:lstStyle/>
          <a:p>
            <a:pPr>
              <a:buFontTx/>
              <a:buNone/>
            </a:pPr>
            <a:r>
              <a:rPr lang="fa-IR"/>
              <a:t>1/6 پيش پرداخت بيمه اتومبيل180.000</a:t>
            </a:r>
          </a:p>
          <a:p>
            <a:pPr>
              <a:buFontTx/>
              <a:buNone/>
            </a:pPr>
            <a:r>
              <a:rPr lang="fa-IR"/>
              <a:t>					بانك		180.000</a:t>
            </a:r>
          </a:p>
          <a:p>
            <a:pPr>
              <a:buFontTx/>
              <a:buNone/>
            </a:pPr>
            <a:r>
              <a:rPr lang="fa-IR"/>
              <a:t>	واريز بيمه يكساله اتومبيل</a:t>
            </a:r>
            <a:endParaRPr lang="en-US"/>
          </a:p>
        </p:txBody>
      </p:sp>
      <p:sp>
        <p:nvSpPr>
          <p:cNvPr id="4" name="Footer Placeholder 3"/>
          <p:cNvSpPr>
            <a:spLocks noGrp="1"/>
          </p:cNvSpPr>
          <p:nvPr>
            <p:ph type="ftr" sz="quarter" idx="11"/>
          </p:nvPr>
        </p:nvSpPr>
        <p:spPr/>
        <p:txBody>
          <a:bodyPr/>
          <a:lstStyle/>
          <a:p>
            <a:endParaRPr kumimoji="0" lang="en-US" dirty="0"/>
          </a:p>
        </p:txBody>
      </p:sp>
    </p:spTree>
  </p:cSld>
  <p:clrMapOvr>
    <a:masterClrMapping/>
  </p:clrMapOvr>
</p:sld>
</file>

<file path=ppt/slides/slide28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47524" name="Rectangle 4"/>
          <p:cNvSpPr>
            <a:spLocks noGrp="1" noChangeArrowheads="1"/>
          </p:cNvSpPr>
          <p:nvPr>
            <p:ph type="title"/>
          </p:nvPr>
        </p:nvSpPr>
        <p:spPr>
          <a:noFill/>
          <a:ln/>
        </p:spPr>
        <p:txBody>
          <a:bodyPr/>
          <a:lstStyle/>
          <a:p>
            <a:r>
              <a:rPr lang="fa-IR"/>
              <a:t>2-ثبت تعديلات پيش پرداخت بيمه</a:t>
            </a:r>
            <a:endParaRPr lang="en-US"/>
          </a:p>
        </p:txBody>
      </p:sp>
      <p:sp>
        <p:nvSpPr>
          <p:cNvPr id="747523" name="Rectangle 3"/>
          <p:cNvSpPr>
            <a:spLocks noGrp="1" noChangeArrowheads="1"/>
          </p:cNvSpPr>
          <p:nvPr>
            <p:ph idx="1"/>
          </p:nvPr>
        </p:nvSpPr>
        <p:spPr>
          <a:xfrm>
            <a:off x="611188" y="1989138"/>
            <a:ext cx="7847012" cy="3890962"/>
          </a:xfrm>
        </p:spPr>
        <p:txBody>
          <a:bodyPr/>
          <a:lstStyle/>
          <a:p>
            <a:pPr>
              <a:buFontTx/>
              <a:buNone/>
            </a:pPr>
            <a:r>
              <a:rPr lang="fa-IR"/>
              <a:t>چون بيمه مربوط به يكسال وانتهاي دوره مالي7ماه آن سپري شده است لذا حق بيمه  شده منقضي شده مي‌بايد از پيش پرداخت</a:t>
            </a:r>
            <a:r>
              <a:rPr lang="en-US"/>
              <a:t> </a:t>
            </a:r>
            <a:r>
              <a:rPr lang="fa-IR"/>
              <a:t>بيمه خارج گردد</a:t>
            </a:r>
          </a:p>
          <a:p>
            <a:pPr>
              <a:buFontTx/>
              <a:buNone/>
            </a:pPr>
            <a:r>
              <a:rPr lang="fa-IR"/>
              <a:t>هزينه بيمه	= (12/ 7 *180.000 )</a:t>
            </a:r>
          </a:p>
          <a:p>
            <a:pPr>
              <a:buFontTx/>
              <a:buNone/>
            </a:pPr>
            <a:r>
              <a:rPr lang="fa-IR"/>
              <a:t>29/12هزينه بيمه 105.000</a:t>
            </a:r>
            <a:endParaRPr lang="en-US"/>
          </a:p>
          <a:p>
            <a:pPr>
              <a:buFontTx/>
              <a:buNone/>
            </a:pPr>
            <a:r>
              <a:rPr lang="en-US"/>
              <a:t>			 </a:t>
            </a:r>
            <a:r>
              <a:rPr lang="fa-IR"/>
              <a:t>پيش پرداخت بيمه 105.000</a:t>
            </a:r>
          </a:p>
          <a:p>
            <a:pPr>
              <a:buFontTx/>
              <a:buNone/>
            </a:pPr>
            <a:r>
              <a:rPr lang="fa-IR"/>
              <a:t>اصلاح حساب پيش پرداخت بيمه اتومبيل</a:t>
            </a:r>
            <a:endParaRPr lang="en-US"/>
          </a:p>
        </p:txBody>
      </p:sp>
      <p:sp>
        <p:nvSpPr>
          <p:cNvPr id="4" name="Footer Placeholder 3"/>
          <p:cNvSpPr>
            <a:spLocks noGrp="1"/>
          </p:cNvSpPr>
          <p:nvPr>
            <p:ph type="ftr" sz="quarter" idx="11"/>
          </p:nvPr>
        </p:nvSpPr>
        <p:spPr/>
        <p:txBody>
          <a:bodyPr/>
          <a:lstStyle/>
          <a:p>
            <a:endParaRPr kumimoji="0" lang="en-US" dirty="0"/>
          </a:p>
        </p:txBody>
      </p:sp>
    </p:spTree>
  </p:cSld>
  <p:clrMapOvr>
    <a:masterClrMapping/>
  </p:clrMapOvr>
</p:sld>
</file>

<file path=ppt/slides/slide28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48547" name="Rectangle 3"/>
          <p:cNvSpPr>
            <a:spLocks noGrp="1" noChangeArrowheads="1"/>
          </p:cNvSpPr>
          <p:nvPr>
            <p:ph type="body" sz="half" idx="1"/>
          </p:nvPr>
        </p:nvSpPr>
        <p:spPr>
          <a:xfrm>
            <a:off x="611188" y="1989138"/>
            <a:ext cx="3846512" cy="2570162"/>
          </a:xfrm>
        </p:spPr>
        <p:txBody>
          <a:bodyPr/>
          <a:lstStyle/>
          <a:p>
            <a:pPr>
              <a:buFontTx/>
              <a:buNone/>
            </a:pPr>
            <a:endParaRPr lang="fa-IR" sz="2800"/>
          </a:p>
          <a:p>
            <a:pPr>
              <a:buFontTx/>
              <a:buNone/>
            </a:pPr>
            <a:endParaRPr lang="fa-IR" sz="2800"/>
          </a:p>
          <a:p>
            <a:pPr>
              <a:buFontTx/>
              <a:buNone/>
            </a:pPr>
            <a:endParaRPr lang="fa-IR" sz="2800"/>
          </a:p>
          <a:p>
            <a:pPr>
              <a:buFontTx/>
              <a:buNone/>
            </a:pPr>
            <a:endParaRPr lang="fa-IR" sz="2800"/>
          </a:p>
          <a:p>
            <a:pPr>
              <a:buFontTx/>
              <a:buNone/>
            </a:pPr>
            <a:endParaRPr lang="en-US" sz="2800"/>
          </a:p>
        </p:txBody>
      </p:sp>
      <p:graphicFrame>
        <p:nvGraphicFramePr>
          <p:cNvPr id="748584" name="Group 40"/>
          <p:cNvGraphicFramePr>
            <a:graphicFrameLocks noGrp="1"/>
          </p:cNvGraphicFramePr>
          <p:nvPr>
            <p:ph sz="half" idx="2"/>
          </p:nvPr>
        </p:nvGraphicFramePr>
        <p:xfrm>
          <a:off x="395288" y="1989138"/>
          <a:ext cx="8280400" cy="2139950"/>
        </p:xfrm>
        <a:graphic>
          <a:graphicData uri="http://schemas.openxmlformats.org/drawingml/2006/table">
            <a:tbl>
              <a:tblPr rtl="1"/>
              <a:tblGrid>
                <a:gridCol w="2232025">
                  <a:extLst>
                    <a:ext uri="{9D8B030D-6E8A-4147-A177-3AD203B41FA5}">
                      <a16:colId xmlns:a16="http://schemas.microsoft.com/office/drawing/2014/main" val="20000"/>
                    </a:ext>
                  </a:extLst>
                </a:gridCol>
                <a:gridCol w="2400300">
                  <a:extLst>
                    <a:ext uri="{9D8B030D-6E8A-4147-A177-3AD203B41FA5}">
                      <a16:colId xmlns:a16="http://schemas.microsoft.com/office/drawing/2014/main" val="20001"/>
                    </a:ext>
                  </a:extLst>
                </a:gridCol>
                <a:gridCol w="766763">
                  <a:extLst>
                    <a:ext uri="{9D8B030D-6E8A-4147-A177-3AD203B41FA5}">
                      <a16:colId xmlns:a16="http://schemas.microsoft.com/office/drawing/2014/main" val="20002"/>
                    </a:ext>
                  </a:extLst>
                </a:gridCol>
                <a:gridCol w="1511300">
                  <a:extLst>
                    <a:ext uri="{9D8B030D-6E8A-4147-A177-3AD203B41FA5}">
                      <a16:colId xmlns:a16="http://schemas.microsoft.com/office/drawing/2014/main" val="20003"/>
                    </a:ext>
                  </a:extLst>
                </a:gridCol>
                <a:gridCol w="1370012">
                  <a:extLst>
                    <a:ext uri="{9D8B030D-6E8A-4147-A177-3AD203B41FA5}">
                      <a16:colId xmlns:a16="http://schemas.microsoft.com/office/drawing/2014/main" val="20004"/>
                    </a:ext>
                  </a:extLst>
                </a:gridCol>
              </a:tblGrid>
              <a:tr h="349250">
                <a:tc gridSpan="2">
                  <a:txBody>
                    <a:bodyPr/>
                    <a:lstStyle/>
                    <a:p>
                      <a:pPr marL="0" marR="0" lvl="0" indent="0" algn="ctr" defTabSz="914400" rtl="1" eaLnBrk="1" fontAlgn="base" latinLnBrk="0" hangingPunct="1">
                        <a:lnSpc>
                          <a:spcPct val="100000"/>
                        </a:lnSpc>
                        <a:spcBef>
                          <a:spcPct val="0"/>
                        </a:spcBef>
                        <a:spcAft>
                          <a:spcPct val="0"/>
                        </a:spcAft>
                        <a:buClrTx/>
                        <a:buSzPct val="85000"/>
                        <a:buFontTx/>
                        <a:buNone/>
                        <a:tabLst/>
                      </a:pPr>
                      <a:r>
                        <a:rPr kumimoji="0" lang="fa-IR" sz="3200" b="1" i="0" u="none" strike="noStrike" cap="none" normalizeH="0" baseline="0" smtClean="0">
                          <a:ln>
                            <a:noFill/>
                          </a:ln>
                          <a:solidFill>
                            <a:schemeClr val="tx1"/>
                          </a:solidFill>
                          <a:effectLst/>
                          <a:latin typeface="Times New Roman" pitchFamily="18" charset="0"/>
                          <a:cs typeface="Lotus" pitchFamily="2" charset="-78"/>
                        </a:rPr>
                        <a:t>پيش پرداخت بيمه اتومبيل</a:t>
                      </a:r>
                      <a:endParaRPr kumimoji="0" lang="en-US" sz="3200" b="1" i="0" u="none" strike="noStrike" cap="none" normalizeH="0" baseline="0" smtClean="0">
                        <a:ln>
                          <a:noFill/>
                        </a:ln>
                        <a:solidFill>
                          <a:schemeClr val="tx1"/>
                        </a:solidFill>
                        <a:effectLst/>
                        <a:latin typeface="Times New Roman" pitchFamily="18" charset="0"/>
                        <a:cs typeface="Lotus" pitchFamily="2" charset="-78"/>
                      </a:endParaRPr>
                    </a:p>
                  </a:txBody>
                  <a:tcPr anchor="ctr" horzOverflow="overflow">
                    <a:lnL cap="flat">
                      <a:noFill/>
                    </a:lnL>
                    <a:lnR>
                      <a:noFill/>
                    </a:lnR>
                    <a:lnT cap="flat">
                      <a:noFill/>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pPr rtl="1"/>
                      <a:endParaRPr lang="fa-IR"/>
                    </a:p>
                  </a:txBody>
                  <a:tcPr/>
                </a:tc>
                <a:tc>
                  <a:txBody>
                    <a:bodyPr/>
                    <a:lstStyle/>
                    <a:p>
                      <a:pPr marL="0" marR="0" lvl="0" indent="0" algn="r" defTabSz="914400" rtl="1" eaLnBrk="1" fontAlgn="base" latinLnBrk="0" hangingPunct="1">
                        <a:lnSpc>
                          <a:spcPct val="100000"/>
                        </a:lnSpc>
                        <a:spcBef>
                          <a:spcPct val="20000"/>
                        </a:spcBef>
                        <a:spcAft>
                          <a:spcPct val="0"/>
                        </a:spcAft>
                        <a:buClrTx/>
                        <a:buSzPct val="85000"/>
                        <a:buFontTx/>
                        <a:buNone/>
                        <a:tabLst/>
                      </a:pPr>
                      <a:endParaRPr kumimoji="0" lang="en-US" sz="32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a:noFill/>
                    </a:lnL>
                    <a:lnR>
                      <a:noFill/>
                    </a:lnR>
                    <a:lnT cap="flat">
                      <a:noFill/>
                    </a:lnT>
                    <a:lnB>
                      <a:noFill/>
                    </a:lnB>
                    <a:lnTlToBr>
                      <a:noFill/>
                    </a:lnTlToBr>
                    <a:lnBlToTr>
                      <a:noFill/>
                    </a:lnBlToTr>
                    <a:noFill/>
                  </a:tcPr>
                </a:tc>
                <a:tc gridSpan="2">
                  <a:txBody>
                    <a:bodyPr/>
                    <a:lstStyle/>
                    <a:p>
                      <a:pPr marL="0" marR="0" lvl="0" indent="0" algn="ctr" defTabSz="914400" rtl="1" eaLnBrk="1" fontAlgn="base" latinLnBrk="0" hangingPunct="1">
                        <a:lnSpc>
                          <a:spcPct val="100000"/>
                        </a:lnSpc>
                        <a:spcBef>
                          <a:spcPct val="0"/>
                        </a:spcBef>
                        <a:spcAft>
                          <a:spcPct val="0"/>
                        </a:spcAft>
                        <a:buClrTx/>
                        <a:buSzPct val="85000"/>
                        <a:buFontTx/>
                        <a:buNone/>
                        <a:tabLst/>
                      </a:pPr>
                      <a:r>
                        <a:rPr kumimoji="0" lang="fa-IR" sz="3200" b="1" i="0" u="none" strike="noStrike" cap="none" normalizeH="0" baseline="0" smtClean="0">
                          <a:ln>
                            <a:noFill/>
                          </a:ln>
                          <a:solidFill>
                            <a:schemeClr val="tx1"/>
                          </a:solidFill>
                          <a:effectLst/>
                          <a:latin typeface="Times New Roman" pitchFamily="18" charset="0"/>
                          <a:cs typeface="Lotus" pitchFamily="2" charset="-78"/>
                        </a:rPr>
                        <a:t>هزينه بيمه اتومبيل</a:t>
                      </a:r>
                      <a:endParaRPr kumimoji="0" lang="en-US" sz="3200" b="1" i="0" u="none" strike="noStrike" cap="none" normalizeH="0" baseline="0" smtClean="0">
                        <a:ln>
                          <a:noFill/>
                        </a:ln>
                        <a:solidFill>
                          <a:schemeClr val="tx1"/>
                        </a:solidFill>
                        <a:effectLst/>
                        <a:latin typeface="Times New Roman" pitchFamily="18" charset="0"/>
                        <a:cs typeface="Lotus" pitchFamily="2" charset="-78"/>
                      </a:endParaRPr>
                    </a:p>
                  </a:txBody>
                  <a:tcPr anchor="ctr" horzOverflow="overflow">
                    <a:lnL>
                      <a:noFill/>
                    </a:lnL>
                    <a:lnR cap="flat">
                      <a:noFill/>
                    </a:lnR>
                    <a:lnT cap="flat">
                      <a:noFill/>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pPr rtl="1"/>
                      <a:endParaRPr lang="fa-IR"/>
                    </a:p>
                  </a:txBody>
                  <a:tcPr/>
                </a:tc>
                <a:extLst>
                  <a:ext uri="{0D108BD9-81ED-4DB2-BD59-A6C34878D82A}">
                    <a16:rowId xmlns:a16="http://schemas.microsoft.com/office/drawing/2014/main" val="10000"/>
                  </a:ext>
                </a:extLst>
              </a:tr>
              <a:tr h="1562100">
                <a:tc>
                  <a:txBody>
                    <a:bodyPr/>
                    <a:lstStyle/>
                    <a:p>
                      <a:pPr marL="0" marR="0" lvl="0" indent="0" algn="ctr" defTabSz="914400" rtl="1" eaLnBrk="1" fontAlgn="base" latinLnBrk="0" hangingPunct="1">
                        <a:lnSpc>
                          <a:spcPct val="100000"/>
                        </a:lnSpc>
                        <a:spcBef>
                          <a:spcPct val="0"/>
                        </a:spcBef>
                        <a:spcAft>
                          <a:spcPct val="0"/>
                        </a:spcAft>
                        <a:buClrTx/>
                        <a:buSzPct val="85000"/>
                        <a:buFontTx/>
                        <a:buNone/>
                        <a:tabLst/>
                      </a:pPr>
                      <a:r>
                        <a:rPr kumimoji="0" lang="fa-IR" sz="3200" b="1" i="0" u="none" strike="noStrike" cap="none" normalizeH="0" baseline="0" smtClean="0">
                          <a:ln>
                            <a:noFill/>
                          </a:ln>
                          <a:solidFill>
                            <a:schemeClr val="tx1"/>
                          </a:solidFill>
                          <a:effectLst/>
                          <a:latin typeface="Times New Roman" pitchFamily="18" charset="0"/>
                          <a:ea typeface="Times New Roman" pitchFamily="18" charset="0"/>
                          <a:cs typeface="Lotus" pitchFamily="2" charset="-78"/>
                        </a:rPr>
                        <a:t>(1/6)180.000</a:t>
                      </a:r>
                      <a:endParaRPr kumimoji="0" lang="en-US" sz="3200" b="1" i="0" u="none" strike="noStrike" cap="none" normalizeH="0" baseline="0" smtClean="0">
                        <a:ln>
                          <a:noFill/>
                        </a:ln>
                        <a:solidFill>
                          <a:schemeClr val="tx1"/>
                        </a:solidFill>
                        <a:effectLst/>
                        <a:latin typeface="Times New Roman" pitchFamily="18" charset="0"/>
                        <a:ea typeface="Times New Roman" pitchFamily="18" charset="0"/>
                        <a:cs typeface="Lotus" pitchFamily="2" charset="-78"/>
                      </a:endParaRPr>
                    </a:p>
                  </a:txBody>
                  <a:tcPr anchor="ctr" horzOverflow="overflow">
                    <a:lnL cap="flat">
                      <a:noFill/>
                    </a:lnL>
                    <a:lnR w="12700" cap="flat" cmpd="sng" algn="ctr">
                      <a:solidFill>
                        <a:schemeClr val="tx1"/>
                      </a:solidFill>
                      <a:prstDash val="solid"/>
                      <a:miter lim="800000"/>
                      <a:headEnd type="none" w="med" len="med"/>
                      <a:tailEnd type="none" w="med" len="med"/>
                    </a:lnR>
                    <a:lnT w="12700" cap="flat" cmpd="sng" algn="ctr">
                      <a:solidFill>
                        <a:srgbClr val="000000"/>
                      </a:solidFill>
                      <a:prstDash val="solid"/>
                      <a:round/>
                      <a:headEnd type="none" w="med" len="med"/>
                      <a:tailEnd type="none" w="med" len="med"/>
                    </a:lnT>
                    <a:lnB cap="flat">
                      <a:noFill/>
                    </a:lnB>
                    <a:lnTlToBr>
                      <a:noFill/>
                    </a:lnTlToBr>
                    <a:lnBlToTr>
                      <a:noFill/>
                    </a:lnBlToTr>
                    <a:noFill/>
                  </a:tcPr>
                </a:tc>
                <a:tc>
                  <a:txBody>
                    <a:bodyPr/>
                    <a:lstStyle/>
                    <a:p>
                      <a:pPr marL="0" marR="0" lvl="0" indent="0" algn="ctr" defTabSz="914400" rtl="1" eaLnBrk="0" fontAlgn="base" latinLnBrk="0" hangingPunct="0">
                        <a:lnSpc>
                          <a:spcPct val="100000"/>
                        </a:lnSpc>
                        <a:spcBef>
                          <a:spcPct val="0"/>
                        </a:spcBef>
                        <a:spcAft>
                          <a:spcPct val="0"/>
                        </a:spcAft>
                        <a:buClrTx/>
                        <a:buSzPct val="85000"/>
                        <a:buFontTx/>
                        <a:buNone/>
                        <a:tabLst/>
                      </a:pPr>
                      <a:r>
                        <a:rPr kumimoji="0" lang="fa-IR" sz="2800" b="1" i="0" u="none" strike="noStrike" cap="none" normalizeH="0" baseline="0" smtClean="0">
                          <a:ln>
                            <a:noFill/>
                          </a:ln>
                          <a:solidFill>
                            <a:schemeClr val="tx1"/>
                          </a:solidFill>
                          <a:effectLst/>
                          <a:latin typeface="Times New Roman" pitchFamily="18" charset="0"/>
                          <a:ea typeface="Times New Roman" pitchFamily="18" charset="0"/>
                          <a:cs typeface="Lotus" pitchFamily="2" charset="-78"/>
                        </a:rPr>
                        <a:t>(29/12)105.000</a:t>
                      </a:r>
                      <a:endParaRPr kumimoji="0" lang="ar-SA" sz="2800" b="1" i="0" u="none" strike="noStrike" cap="none" normalizeH="0" baseline="0" smtClean="0">
                        <a:ln>
                          <a:noFill/>
                        </a:ln>
                        <a:solidFill>
                          <a:schemeClr val="tx1"/>
                        </a:solidFill>
                        <a:effectLst/>
                        <a:latin typeface="Times New Roman" pitchFamily="18" charset="0"/>
                        <a:ea typeface="Times New Roman" pitchFamily="18" charset="0"/>
                        <a:cs typeface="Lotus" pitchFamily="2" charset="-78"/>
                      </a:endParaRPr>
                    </a:p>
                  </a:txBody>
                  <a:tcPr anchor="ctr" horzOverflow="overflow">
                    <a:lnL w="12700" cap="flat" cmpd="sng" algn="ctr">
                      <a:solidFill>
                        <a:schemeClr val="tx1"/>
                      </a:solidFill>
                      <a:prstDash val="solid"/>
                      <a:miter lim="800000"/>
                      <a:headEnd type="none" w="med" len="med"/>
                      <a:tailEnd type="none" w="med" len="med"/>
                    </a:lnL>
                    <a:lnR>
                      <a:noFill/>
                    </a:lnR>
                    <a:lnT w="12700" cap="flat" cmpd="sng" algn="ctr">
                      <a:solidFill>
                        <a:srgbClr val="000000"/>
                      </a:solidFill>
                      <a:prstDash val="solid"/>
                      <a:round/>
                      <a:headEnd type="none" w="med" len="med"/>
                      <a:tailEnd type="none" w="med" len="med"/>
                    </a:lnT>
                    <a:lnB cap="flat">
                      <a:noFill/>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Pct val="85000"/>
                        <a:buFontTx/>
                        <a:buNone/>
                        <a:tabLst/>
                      </a:pPr>
                      <a:endParaRPr kumimoji="0" lang="en-US" sz="32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a:noFill/>
                    </a:lnL>
                    <a:lnR>
                      <a:noFill/>
                    </a:lnR>
                    <a:lnT>
                      <a:noFill/>
                    </a:lnT>
                    <a:lnB cap="flat">
                      <a:noFill/>
                    </a:lnB>
                    <a:lnTlToBr>
                      <a:noFill/>
                    </a:lnTlToBr>
                    <a:lnBlToTr>
                      <a:noFill/>
                    </a:lnBlToTr>
                    <a:noFill/>
                  </a:tcPr>
                </a:tc>
                <a:tc>
                  <a:txBody>
                    <a:bodyPr/>
                    <a:lstStyle/>
                    <a:p>
                      <a:pPr marL="0" marR="0" lvl="0" indent="0" algn="ctr" defTabSz="914400" rtl="1" eaLnBrk="1" fontAlgn="base" latinLnBrk="0" hangingPunct="1">
                        <a:lnSpc>
                          <a:spcPct val="100000"/>
                        </a:lnSpc>
                        <a:spcBef>
                          <a:spcPct val="0"/>
                        </a:spcBef>
                        <a:spcAft>
                          <a:spcPct val="0"/>
                        </a:spcAft>
                        <a:buClrTx/>
                        <a:buSzPct val="85000"/>
                        <a:buFontTx/>
                        <a:buNone/>
                        <a:tabLst/>
                      </a:pPr>
                      <a:r>
                        <a:rPr kumimoji="0" lang="fa-IR" sz="3200" b="1" i="0" u="none" strike="noStrike" cap="none" normalizeH="0" baseline="0" smtClean="0">
                          <a:ln>
                            <a:noFill/>
                          </a:ln>
                          <a:solidFill>
                            <a:schemeClr val="tx1"/>
                          </a:solidFill>
                          <a:effectLst/>
                          <a:latin typeface="Times New Roman" pitchFamily="18" charset="0"/>
                          <a:ea typeface="Times New Roman" pitchFamily="18" charset="0"/>
                          <a:cs typeface="Lotus" pitchFamily="2" charset="-78"/>
                        </a:rPr>
                        <a:t>105.000</a:t>
                      </a:r>
                      <a:endParaRPr kumimoji="0" lang="en-US" sz="3200" b="1" i="0" u="none" strike="noStrike" cap="none" normalizeH="0" baseline="0" smtClean="0">
                        <a:ln>
                          <a:noFill/>
                        </a:ln>
                        <a:solidFill>
                          <a:schemeClr val="tx1"/>
                        </a:solidFill>
                        <a:effectLst/>
                        <a:latin typeface="Times New Roman" pitchFamily="18" charset="0"/>
                        <a:ea typeface="Times New Roman" pitchFamily="18" charset="0"/>
                        <a:cs typeface="Lotus" pitchFamily="2" charset="-78"/>
                      </a:endParaRPr>
                    </a:p>
                  </a:txBody>
                  <a:tcPr anchor="ctr" horzOverflow="overflow">
                    <a:lnL>
                      <a:noFill/>
                    </a:lnL>
                    <a:lnR w="12700" cap="flat" cmpd="sng" algn="ctr">
                      <a:solidFill>
                        <a:schemeClr val="tx1"/>
                      </a:solidFill>
                      <a:prstDash val="solid"/>
                      <a:miter lim="800000"/>
                      <a:headEnd type="none" w="med" len="med"/>
                      <a:tailEnd type="none" w="med" len="med"/>
                    </a:lnR>
                    <a:lnT w="12700" cap="flat" cmpd="sng" algn="ctr">
                      <a:solidFill>
                        <a:srgbClr val="000000"/>
                      </a:solidFill>
                      <a:prstDash val="solid"/>
                      <a:round/>
                      <a:headEnd type="none" w="med" len="med"/>
                      <a:tailEnd type="none" w="med" len="med"/>
                    </a:lnT>
                    <a:lnB cap="flat">
                      <a:noFill/>
                    </a:lnB>
                    <a:lnTlToBr>
                      <a:noFill/>
                    </a:lnTlToBr>
                    <a:lnBlToTr>
                      <a:noFill/>
                    </a:lnBlToTr>
                    <a:noFill/>
                  </a:tcPr>
                </a:tc>
                <a:tc>
                  <a:txBody>
                    <a:bodyPr/>
                    <a:lstStyle/>
                    <a:p>
                      <a:pPr marL="0" marR="0" lvl="0" indent="0" algn="ctr" defTabSz="914400" rtl="1" eaLnBrk="1" fontAlgn="base" latinLnBrk="0" hangingPunct="1">
                        <a:lnSpc>
                          <a:spcPct val="100000"/>
                        </a:lnSpc>
                        <a:spcBef>
                          <a:spcPct val="0"/>
                        </a:spcBef>
                        <a:spcAft>
                          <a:spcPct val="0"/>
                        </a:spcAft>
                        <a:buClrTx/>
                        <a:buSzPct val="85000"/>
                        <a:buFontTx/>
                        <a:buNone/>
                        <a:tabLst/>
                      </a:pPr>
                      <a:endParaRPr kumimoji="0" lang="en-US" sz="3200" b="1" i="0" u="none" strike="noStrike" cap="none" normalizeH="0" baseline="0" smtClean="0">
                        <a:ln>
                          <a:noFill/>
                        </a:ln>
                        <a:solidFill>
                          <a:schemeClr val="tx1"/>
                        </a:solidFill>
                        <a:effectLst/>
                        <a:latin typeface="Times New Roman" pitchFamily="18" charset="0"/>
                        <a:ea typeface="Times New Roman" pitchFamily="18" charset="0"/>
                        <a:cs typeface="Lotus" pitchFamily="2" charset="-78"/>
                      </a:endParaRPr>
                    </a:p>
                  </a:txBody>
                  <a:tcPr anchor="ctr" horzOverflow="overflow">
                    <a:lnL w="12700" cap="flat" cmpd="sng" algn="ctr">
                      <a:solidFill>
                        <a:schemeClr val="tx1"/>
                      </a:solidFill>
                      <a:prstDash val="solid"/>
                      <a:miter lim="800000"/>
                      <a:headEnd type="none" w="med" len="med"/>
                      <a:tailEnd type="none" w="med" len="med"/>
                    </a:lnL>
                    <a:lnR cap="flat">
                      <a:noFill/>
                    </a:lnR>
                    <a:lnT w="12700" cap="flat" cmpd="sng" algn="ctr">
                      <a:solidFill>
                        <a:srgbClr val="000000"/>
                      </a:solidFill>
                      <a:prstDash val="solid"/>
                      <a:round/>
                      <a:headEnd type="none" w="med" len="med"/>
                      <a:tailEnd type="none" w="med" len="med"/>
                    </a:lnT>
                    <a:lnB cap="flat">
                      <a:noFill/>
                    </a:lnB>
                    <a:lnTlToBr>
                      <a:noFill/>
                    </a:lnTlToBr>
                    <a:lnBlToTr>
                      <a:noFill/>
                    </a:lnBlToTr>
                    <a:noFill/>
                  </a:tcPr>
                </a:tc>
                <a:extLst>
                  <a:ext uri="{0D108BD9-81ED-4DB2-BD59-A6C34878D82A}">
                    <a16:rowId xmlns:a16="http://schemas.microsoft.com/office/drawing/2014/main" val="10001"/>
                  </a:ext>
                </a:extLst>
              </a:tr>
            </a:tbl>
          </a:graphicData>
        </a:graphic>
      </p:graphicFrame>
      <p:sp>
        <p:nvSpPr>
          <p:cNvPr id="748585" name="Text Box 41"/>
          <p:cNvSpPr txBox="1">
            <a:spLocks noChangeArrowheads="1"/>
          </p:cNvSpPr>
          <p:nvPr/>
        </p:nvSpPr>
        <p:spPr bwMode="auto">
          <a:xfrm>
            <a:off x="323850" y="4581525"/>
            <a:ext cx="8424863" cy="822325"/>
          </a:xfrm>
          <a:prstGeom prst="rect">
            <a:avLst/>
          </a:prstGeom>
          <a:noFill/>
          <a:ln w="9525">
            <a:noFill/>
            <a:miter lim="800000"/>
            <a:headEnd/>
            <a:tailEnd/>
          </a:ln>
          <a:effectLst/>
        </p:spPr>
        <p:txBody>
          <a:bodyPr>
            <a:spAutoFit/>
          </a:bodyPr>
          <a:lstStyle/>
          <a:p>
            <a:pPr>
              <a:spcBef>
                <a:spcPct val="50000"/>
              </a:spcBef>
              <a:buFont typeface="Wingdings" pitchFamily="2" charset="2"/>
              <a:buChar char="v"/>
            </a:pPr>
            <a:r>
              <a:rPr lang="fa-IR" sz="2400">
                <a:cs typeface="Zar" pitchFamily="2" charset="-78"/>
              </a:rPr>
              <a:t> دانشجويان محترم دقت نمايند كه ساير پيش پرداختها (پيش پرداخت اجاره و نظاير آن) به همين روش اعمال مي‌گردد.</a:t>
            </a:r>
            <a:endParaRPr lang="en-US" sz="2400">
              <a:cs typeface="Zar" pitchFamily="2" charset="-78"/>
            </a:endParaRPr>
          </a:p>
        </p:txBody>
      </p:sp>
      <p:sp>
        <p:nvSpPr>
          <p:cNvPr id="748586" name="Rectangle 42"/>
          <p:cNvSpPr>
            <a:spLocks noChangeArrowheads="1"/>
          </p:cNvSpPr>
          <p:nvPr/>
        </p:nvSpPr>
        <p:spPr bwMode="auto">
          <a:xfrm>
            <a:off x="1187450" y="404813"/>
            <a:ext cx="7772400" cy="762000"/>
          </a:xfrm>
          <a:prstGeom prst="rect">
            <a:avLst/>
          </a:prstGeom>
          <a:noFill/>
          <a:ln w="9525">
            <a:noFill/>
            <a:miter lim="800000"/>
            <a:headEnd/>
            <a:tailEnd/>
          </a:ln>
          <a:effectLst/>
        </p:spPr>
        <p:txBody>
          <a:bodyPr anchor="b">
            <a:spAutoFit/>
          </a:bodyPr>
          <a:lstStyle/>
          <a:p>
            <a:pPr eaLnBrk="1" hangingPunct="1"/>
            <a:r>
              <a:rPr lang="fa-IR" sz="4400">
                <a:solidFill>
                  <a:schemeClr val="tx2"/>
                </a:solidFill>
                <a:latin typeface="Times New Roman" pitchFamily="18" charset="0"/>
                <a:cs typeface="Zar" pitchFamily="2" charset="-78"/>
              </a:rPr>
              <a:t>2-ثبت تعديلات پيش پرداخت بيمه</a:t>
            </a:r>
            <a:endParaRPr lang="en-US" sz="4400">
              <a:solidFill>
                <a:schemeClr val="tx2"/>
              </a:solidFill>
              <a:latin typeface="Times New Roman" pitchFamily="18" charset="0"/>
              <a:cs typeface="Zar" pitchFamily="2" charset="-78"/>
            </a:endParaRPr>
          </a:p>
        </p:txBody>
      </p:sp>
    </p:spTree>
  </p:cSld>
  <p:clrMapOvr>
    <a:masterClrMapping/>
  </p:clrMapOvr>
</p:sld>
</file>

<file path=ppt/slides/slide28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49570" name="Rectangle 2"/>
          <p:cNvSpPr>
            <a:spLocks noGrp="1" noChangeArrowheads="1"/>
          </p:cNvSpPr>
          <p:nvPr>
            <p:ph type="title"/>
          </p:nvPr>
        </p:nvSpPr>
        <p:spPr/>
        <p:txBody>
          <a:bodyPr/>
          <a:lstStyle/>
          <a:p>
            <a:r>
              <a:rPr lang="fa-IR"/>
              <a:t>ثبت تعديلات مربوط به ملزومات</a:t>
            </a:r>
            <a:endParaRPr lang="en-US"/>
          </a:p>
        </p:txBody>
      </p:sp>
      <p:sp>
        <p:nvSpPr>
          <p:cNvPr id="749571" name="Rectangle 3"/>
          <p:cNvSpPr>
            <a:spLocks noGrp="1" noChangeArrowheads="1"/>
          </p:cNvSpPr>
          <p:nvPr>
            <p:ph idx="1"/>
          </p:nvPr>
        </p:nvSpPr>
        <p:spPr>
          <a:xfrm>
            <a:off x="395288" y="1989138"/>
            <a:ext cx="8062912" cy="4281487"/>
          </a:xfrm>
        </p:spPr>
        <p:txBody>
          <a:bodyPr/>
          <a:lstStyle/>
          <a:p>
            <a:pPr>
              <a:buFontTx/>
              <a:buNone/>
            </a:pPr>
            <a:r>
              <a:rPr lang="fa-IR"/>
              <a:t>ملزومات، دارايي‌هايي هستند كه به طورروزانه مصرف مي‌شود. (لوازم التحريرونظايرآن)</a:t>
            </a:r>
          </a:p>
          <a:p>
            <a:pPr>
              <a:buFontTx/>
              <a:buNone/>
            </a:pPr>
            <a:r>
              <a:rPr lang="fa-IR"/>
              <a:t>خريدهاي ملزومات در طي دوره در بدهكارحساب ملزومات ثبت مي‌شود</a:t>
            </a:r>
          </a:p>
          <a:p>
            <a:pPr>
              <a:buFontTx/>
              <a:buNone/>
            </a:pPr>
            <a:r>
              <a:rPr lang="fa-IR"/>
              <a:t>درانتهاي دوره مالي پس از شمارش موجودي,به ميزان قيمت ملزومات مصرف شده به بدهكار هزينه ملزومات منتقل مي‌شود</a:t>
            </a:r>
          </a:p>
          <a:p>
            <a:pPr>
              <a:buFontTx/>
              <a:buNone/>
            </a:pPr>
            <a:endParaRPr lang="en-US"/>
          </a:p>
        </p:txBody>
      </p:sp>
      <p:sp>
        <p:nvSpPr>
          <p:cNvPr id="4" name="Footer Placeholder 3"/>
          <p:cNvSpPr>
            <a:spLocks noGrp="1"/>
          </p:cNvSpPr>
          <p:nvPr>
            <p:ph type="ftr" sz="quarter" idx="11"/>
          </p:nvPr>
        </p:nvSpPr>
        <p:spPr/>
        <p:txBody>
          <a:bodyPr/>
          <a:lstStyle/>
          <a:p>
            <a:endParaRPr kumimoji="0" lang="en-US" dirty="0"/>
          </a:p>
        </p:txBody>
      </p:sp>
    </p:spTree>
  </p:cSld>
  <p:clrMapOvr>
    <a:masterClrMapping/>
  </p:clrMapOvr>
</p:sld>
</file>

<file path=ppt/slides/slide28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50594" name="Rectangle 2"/>
          <p:cNvSpPr>
            <a:spLocks noGrp="1" noChangeArrowheads="1"/>
          </p:cNvSpPr>
          <p:nvPr>
            <p:ph type="title"/>
          </p:nvPr>
        </p:nvSpPr>
        <p:spPr/>
        <p:txBody>
          <a:bodyPr/>
          <a:lstStyle/>
          <a:p>
            <a:r>
              <a:rPr lang="fa-IR"/>
              <a:t>مثال:</a:t>
            </a:r>
            <a:endParaRPr lang="en-US"/>
          </a:p>
        </p:txBody>
      </p:sp>
      <p:sp>
        <p:nvSpPr>
          <p:cNvPr id="750595" name="Rectangle 3"/>
          <p:cNvSpPr>
            <a:spLocks noGrp="1" noChangeArrowheads="1"/>
          </p:cNvSpPr>
          <p:nvPr>
            <p:ph idx="1"/>
          </p:nvPr>
        </p:nvSpPr>
        <p:spPr>
          <a:xfrm>
            <a:off x="611188" y="1989138"/>
            <a:ext cx="7847012" cy="2819400"/>
          </a:xfrm>
        </p:spPr>
        <p:txBody>
          <a:bodyPr/>
          <a:lstStyle/>
          <a:p>
            <a:pPr>
              <a:buFontTx/>
              <a:buNone/>
            </a:pPr>
            <a:r>
              <a:rPr lang="fa-IR"/>
              <a:t>موسسه آلفا در15ارديبهشت ماه مبلغ 40.000بابت خريدملزومات پرداخت نمود</a:t>
            </a:r>
          </a:p>
          <a:p>
            <a:pPr>
              <a:buFontTx/>
              <a:buNone/>
            </a:pPr>
            <a:r>
              <a:rPr lang="fa-IR" sz="2000"/>
              <a:t>15/2</a:t>
            </a:r>
            <a:r>
              <a:rPr lang="fa-IR"/>
              <a:t>ملزومات اداري	40.000</a:t>
            </a:r>
          </a:p>
          <a:p>
            <a:pPr>
              <a:buFontTx/>
              <a:buNone/>
            </a:pPr>
            <a:r>
              <a:rPr lang="fa-IR"/>
              <a:t>				بانك		40.000</a:t>
            </a:r>
          </a:p>
          <a:p>
            <a:pPr>
              <a:buFontTx/>
              <a:buNone/>
            </a:pPr>
            <a:r>
              <a:rPr lang="fa-IR"/>
              <a:t>	بابت خريد نقدي ملزومات</a:t>
            </a:r>
            <a:endParaRPr lang="en-US"/>
          </a:p>
        </p:txBody>
      </p:sp>
      <p:sp>
        <p:nvSpPr>
          <p:cNvPr id="4" name="Footer Placeholder 3"/>
          <p:cNvSpPr>
            <a:spLocks noGrp="1"/>
          </p:cNvSpPr>
          <p:nvPr>
            <p:ph type="ftr" sz="quarter" idx="11"/>
          </p:nvPr>
        </p:nvSpPr>
        <p:spPr/>
        <p:txBody>
          <a:bodyPr/>
          <a:lstStyle/>
          <a:p>
            <a:endParaRPr kumimoji="0" lang="en-US" dirty="0"/>
          </a:p>
        </p:txBody>
      </p:sp>
    </p:spTree>
  </p:cSld>
  <p:clrMapOvr>
    <a:masterClrMapping/>
  </p:clrMapOvr>
</p:sld>
</file>

<file path=ppt/slides/slide28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51620" name="Rectangle 4"/>
          <p:cNvSpPr>
            <a:spLocks noGrp="1" noChangeArrowheads="1"/>
          </p:cNvSpPr>
          <p:nvPr>
            <p:ph type="title"/>
          </p:nvPr>
        </p:nvSpPr>
        <p:spPr>
          <a:noFill/>
          <a:ln/>
        </p:spPr>
        <p:txBody>
          <a:bodyPr/>
          <a:lstStyle/>
          <a:p>
            <a:r>
              <a:rPr lang="fa-IR"/>
              <a:t>ثبت تعديلات مربوط به ملزومات</a:t>
            </a:r>
            <a:endParaRPr lang="en-US"/>
          </a:p>
        </p:txBody>
      </p:sp>
      <p:sp>
        <p:nvSpPr>
          <p:cNvPr id="751619" name="Rectangle 3"/>
          <p:cNvSpPr>
            <a:spLocks noGrp="1" noChangeArrowheads="1"/>
          </p:cNvSpPr>
          <p:nvPr>
            <p:ph idx="1"/>
          </p:nvPr>
        </p:nvSpPr>
        <p:spPr>
          <a:xfrm>
            <a:off x="611188" y="1989138"/>
            <a:ext cx="7847012" cy="3016250"/>
          </a:xfrm>
        </p:spPr>
        <p:txBody>
          <a:bodyPr/>
          <a:lstStyle/>
          <a:p>
            <a:pPr>
              <a:buFontTx/>
              <a:buNone/>
            </a:pPr>
            <a:r>
              <a:rPr lang="fa-IR"/>
              <a:t>عليرغم آنكه تا انتهاي سال،3نوبت ديگر ملزومات اداري به همان ميزان خريداري شد و در بدهكار حساب مذكور ثبت شد، مصرف ملزومات درطول دوره از حساب مذكور نشان داده نشده است درتاريخ29/12مقدارموجودي ملزومات اداري پس از شمارش بالغ بر15.000ريال مي‌باشد</a:t>
            </a:r>
            <a:endParaRPr lang="en-US"/>
          </a:p>
        </p:txBody>
      </p:sp>
      <p:sp>
        <p:nvSpPr>
          <p:cNvPr id="4" name="Footer Placeholder 3"/>
          <p:cNvSpPr>
            <a:spLocks noGrp="1"/>
          </p:cNvSpPr>
          <p:nvPr>
            <p:ph type="ftr" sz="quarter" idx="11"/>
          </p:nvPr>
        </p:nvSpPr>
        <p:spPr/>
        <p:txBody>
          <a:bodyPr/>
          <a:lstStyle/>
          <a:p>
            <a:endParaRPr kumimoji="0" lang="en-US" dirty="0"/>
          </a:p>
        </p:txBody>
      </p:sp>
    </p:spTree>
  </p:cSld>
  <p:clrMapOvr>
    <a:masterClrMapping/>
  </p:clrMapOvr>
</p:sld>
</file>

<file path=ppt/slides/slide28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52643" name="Rectangle 3"/>
          <p:cNvSpPr>
            <a:spLocks noGrp="1" noChangeArrowheads="1"/>
          </p:cNvSpPr>
          <p:nvPr>
            <p:ph idx="1"/>
          </p:nvPr>
        </p:nvSpPr>
        <p:spPr>
          <a:xfrm>
            <a:off x="611188" y="1989138"/>
            <a:ext cx="7847012" cy="2332037"/>
          </a:xfrm>
        </p:spPr>
        <p:txBody>
          <a:bodyPr/>
          <a:lstStyle/>
          <a:p>
            <a:pPr>
              <a:buFontTx/>
              <a:buNone/>
            </a:pPr>
            <a:r>
              <a:rPr lang="fa-IR"/>
              <a:t>29/12هزينه ملزومات		145.000</a:t>
            </a:r>
          </a:p>
          <a:p>
            <a:pPr>
              <a:buFontTx/>
              <a:buNone/>
            </a:pPr>
            <a:r>
              <a:rPr lang="fa-IR"/>
              <a:t>				موجودي ملزومات        145.000 </a:t>
            </a:r>
          </a:p>
          <a:p>
            <a:pPr>
              <a:buFontTx/>
              <a:buNone/>
            </a:pPr>
            <a:r>
              <a:rPr lang="fa-IR"/>
              <a:t>	تعديل حساب ملزومات اداري</a:t>
            </a:r>
          </a:p>
          <a:p>
            <a:pPr>
              <a:buFontTx/>
              <a:buNone/>
            </a:pPr>
            <a:endParaRPr lang="en-US"/>
          </a:p>
        </p:txBody>
      </p:sp>
      <p:sp>
        <p:nvSpPr>
          <p:cNvPr id="752644" name="Rectangle 4"/>
          <p:cNvSpPr>
            <a:spLocks noChangeArrowheads="1"/>
          </p:cNvSpPr>
          <p:nvPr/>
        </p:nvSpPr>
        <p:spPr bwMode="auto">
          <a:xfrm>
            <a:off x="1371600" y="404813"/>
            <a:ext cx="7772400" cy="762000"/>
          </a:xfrm>
          <a:prstGeom prst="rect">
            <a:avLst/>
          </a:prstGeom>
          <a:noFill/>
          <a:ln w="9525">
            <a:noFill/>
            <a:miter lim="800000"/>
            <a:headEnd/>
            <a:tailEnd/>
          </a:ln>
          <a:effectLst/>
        </p:spPr>
        <p:txBody>
          <a:bodyPr anchor="b">
            <a:spAutoFit/>
          </a:bodyPr>
          <a:lstStyle/>
          <a:p>
            <a:pPr eaLnBrk="1" hangingPunct="1"/>
            <a:r>
              <a:rPr lang="fa-IR" sz="4400">
                <a:solidFill>
                  <a:schemeClr val="tx2"/>
                </a:solidFill>
                <a:latin typeface="Times New Roman" pitchFamily="18" charset="0"/>
                <a:cs typeface="Zar" pitchFamily="2" charset="-78"/>
              </a:rPr>
              <a:t>ثبت تعديلات مربوط به ملزومات</a:t>
            </a:r>
            <a:endParaRPr lang="en-US" sz="4400">
              <a:solidFill>
                <a:schemeClr val="tx2"/>
              </a:solidFill>
              <a:latin typeface="Times New Roman" pitchFamily="18" charset="0"/>
              <a:cs typeface="Zar" pitchFamily="2" charset="-78"/>
            </a:endParaRPr>
          </a:p>
        </p:txBody>
      </p:sp>
      <p:sp>
        <p:nvSpPr>
          <p:cNvPr id="4" name="Footer Placeholder 3"/>
          <p:cNvSpPr>
            <a:spLocks noGrp="1"/>
          </p:cNvSpPr>
          <p:nvPr>
            <p:ph type="ftr" sz="quarter" idx="11"/>
          </p:nvPr>
        </p:nvSpPr>
        <p:spPr/>
        <p:txBody>
          <a:bodyPr/>
          <a:lstStyle/>
          <a:p>
            <a:endParaRPr kumimoji="0" lang="en-US"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57730" name="Rectangle 2"/>
          <p:cNvSpPr>
            <a:spLocks noGrp="1" noChangeArrowheads="1"/>
          </p:cNvSpPr>
          <p:nvPr>
            <p:ph type="title"/>
          </p:nvPr>
        </p:nvSpPr>
        <p:spPr/>
        <p:txBody>
          <a:bodyPr/>
          <a:lstStyle/>
          <a:p>
            <a:r>
              <a:rPr lang="fa-IR"/>
              <a:t>نكته:</a:t>
            </a:r>
            <a:endParaRPr lang="en-US"/>
          </a:p>
        </p:txBody>
      </p:sp>
      <p:sp>
        <p:nvSpPr>
          <p:cNvPr id="457731" name="Rectangle 3"/>
          <p:cNvSpPr>
            <a:spLocks noGrp="1" noChangeArrowheads="1"/>
          </p:cNvSpPr>
          <p:nvPr>
            <p:ph idx="1"/>
          </p:nvPr>
        </p:nvSpPr>
        <p:spPr>
          <a:xfrm>
            <a:off x="611188" y="1989138"/>
            <a:ext cx="7847012" cy="3017837"/>
          </a:xfrm>
        </p:spPr>
        <p:txBody>
          <a:bodyPr/>
          <a:lstStyle/>
          <a:p>
            <a:pPr>
              <a:buFontTx/>
              <a:buNone/>
            </a:pPr>
            <a:r>
              <a:rPr lang="fa-IR" sz="6000"/>
              <a:t>جزء دوم و سوم: ادعا است و قابل رويت نيست</a:t>
            </a:r>
          </a:p>
          <a:p>
            <a:pPr>
              <a:buFontTx/>
              <a:buNone/>
            </a:pPr>
            <a:r>
              <a:rPr lang="fa-IR" sz="6000"/>
              <a:t>جزء اول: نمود بيروني دارد</a:t>
            </a:r>
            <a:endParaRPr lang="en-US" sz="6000"/>
          </a:p>
        </p:txBody>
      </p:sp>
      <p:sp>
        <p:nvSpPr>
          <p:cNvPr id="4" name="Footer Placeholder 3"/>
          <p:cNvSpPr>
            <a:spLocks noGrp="1"/>
          </p:cNvSpPr>
          <p:nvPr>
            <p:ph type="ftr" sz="quarter" idx="11"/>
          </p:nvPr>
        </p:nvSpPr>
        <p:spPr/>
        <p:txBody>
          <a:bodyPr/>
          <a:lstStyle/>
          <a:p>
            <a:endParaRPr kumimoji="0" lang="en-US" dirty="0"/>
          </a:p>
        </p:txBody>
      </p:sp>
    </p:spTree>
  </p:cSld>
  <p:clrMapOvr>
    <a:masterClrMapping/>
  </p:clrMapOvr>
  <p:timing>
    <p:tnLst>
      <p:par>
        <p:cTn id="1" dur="indefinite" restart="never" nodeType="tmRoot"/>
      </p:par>
    </p:tnLst>
  </p:timing>
</p:sld>
</file>

<file path=ppt/slides/slide29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53704" name="Rectangle 40"/>
          <p:cNvSpPr>
            <a:spLocks noGrp="1" noChangeArrowheads="1"/>
          </p:cNvSpPr>
          <p:nvPr>
            <p:ph type="title"/>
          </p:nvPr>
        </p:nvSpPr>
        <p:spPr>
          <a:noFill/>
          <a:ln/>
        </p:spPr>
        <p:txBody>
          <a:bodyPr/>
          <a:lstStyle/>
          <a:p>
            <a:r>
              <a:rPr lang="fa-IR"/>
              <a:t>ثبت تعديلات مربوط به ملزومات</a:t>
            </a:r>
            <a:endParaRPr lang="en-US"/>
          </a:p>
        </p:txBody>
      </p:sp>
      <p:graphicFrame>
        <p:nvGraphicFramePr>
          <p:cNvPr id="753702" name="Group 38"/>
          <p:cNvGraphicFramePr>
            <a:graphicFrameLocks noGrp="1"/>
          </p:cNvGraphicFramePr>
          <p:nvPr>
            <p:ph type="tbl" idx="1"/>
          </p:nvPr>
        </p:nvGraphicFramePr>
        <p:xfrm>
          <a:off x="611188" y="1628775"/>
          <a:ext cx="7847012" cy="3746500"/>
        </p:xfrm>
        <a:graphic>
          <a:graphicData uri="http://schemas.openxmlformats.org/drawingml/2006/table">
            <a:tbl>
              <a:tblPr rtl="1"/>
              <a:tblGrid>
                <a:gridCol w="2949575">
                  <a:extLst>
                    <a:ext uri="{9D8B030D-6E8A-4147-A177-3AD203B41FA5}">
                      <a16:colId xmlns:a16="http://schemas.microsoft.com/office/drawing/2014/main" val="20000"/>
                    </a:ext>
                  </a:extLst>
                </a:gridCol>
                <a:gridCol w="1441450">
                  <a:extLst>
                    <a:ext uri="{9D8B030D-6E8A-4147-A177-3AD203B41FA5}">
                      <a16:colId xmlns:a16="http://schemas.microsoft.com/office/drawing/2014/main" val="20001"/>
                    </a:ext>
                  </a:extLst>
                </a:gridCol>
                <a:gridCol w="719137">
                  <a:extLst>
                    <a:ext uri="{9D8B030D-6E8A-4147-A177-3AD203B41FA5}">
                      <a16:colId xmlns:a16="http://schemas.microsoft.com/office/drawing/2014/main" val="20002"/>
                    </a:ext>
                  </a:extLst>
                </a:gridCol>
                <a:gridCol w="1439863">
                  <a:extLst>
                    <a:ext uri="{9D8B030D-6E8A-4147-A177-3AD203B41FA5}">
                      <a16:colId xmlns:a16="http://schemas.microsoft.com/office/drawing/2014/main" val="20003"/>
                    </a:ext>
                  </a:extLst>
                </a:gridCol>
                <a:gridCol w="1296987">
                  <a:extLst>
                    <a:ext uri="{9D8B030D-6E8A-4147-A177-3AD203B41FA5}">
                      <a16:colId xmlns:a16="http://schemas.microsoft.com/office/drawing/2014/main" val="20004"/>
                    </a:ext>
                  </a:extLst>
                </a:gridCol>
              </a:tblGrid>
              <a:tr h="360363">
                <a:tc gridSpan="2">
                  <a:txBody>
                    <a:bodyPr/>
                    <a:lstStyle/>
                    <a:p>
                      <a:pPr marL="0" marR="0" lvl="0" indent="0" algn="ctr" defTabSz="914400" rtl="1" eaLnBrk="1" fontAlgn="base" latinLnBrk="0" hangingPunct="1">
                        <a:lnSpc>
                          <a:spcPct val="100000"/>
                        </a:lnSpc>
                        <a:spcBef>
                          <a:spcPct val="0"/>
                        </a:spcBef>
                        <a:spcAft>
                          <a:spcPct val="0"/>
                        </a:spcAft>
                        <a:buClrTx/>
                        <a:buSzPct val="85000"/>
                        <a:buFontTx/>
                        <a:buNone/>
                        <a:tabLst/>
                      </a:pPr>
                      <a:r>
                        <a:rPr kumimoji="0" lang="fa-IR" sz="3200" b="1" i="0" u="none" strike="noStrike" cap="none" normalizeH="0" baseline="0" smtClean="0">
                          <a:ln>
                            <a:noFill/>
                          </a:ln>
                          <a:solidFill>
                            <a:schemeClr val="tx1"/>
                          </a:solidFill>
                          <a:effectLst/>
                          <a:latin typeface="Times New Roman" pitchFamily="18" charset="0"/>
                          <a:cs typeface="Lotus" pitchFamily="2" charset="-78"/>
                        </a:rPr>
                        <a:t>ملزومات اداري</a:t>
                      </a:r>
                      <a:endParaRPr kumimoji="0" lang="en-US" sz="3200" b="1" i="0" u="none" strike="noStrike" cap="none" normalizeH="0" baseline="0" smtClean="0">
                        <a:ln>
                          <a:noFill/>
                        </a:ln>
                        <a:solidFill>
                          <a:schemeClr val="tx1"/>
                        </a:solidFill>
                        <a:effectLst/>
                        <a:latin typeface="Times New Roman" pitchFamily="18" charset="0"/>
                        <a:cs typeface="Lotus" pitchFamily="2" charset="-78"/>
                      </a:endParaRPr>
                    </a:p>
                  </a:txBody>
                  <a:tcPr anchor="ctr" horzOverflow="overflow">
                    <a:lnL cap="flat">
                      <a:noFill/>
                    </a:lnL>
                    <a:lnR>
                      <a:noFill/>
                    </a:lnR>
                    <a:lnT cap="flat">
                      <a:noFill/>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pPr rtl="1"/>
                      <a:endParaRPr lang="fa-IR"/>
                    </a:p>
                  </a:txBody>
                  <a:tcPr/>
                </a:tc>
                <a:tc>
                  <a:txBody>
                    <a:bodyPr/>
                    <a:lstStyle/>
                    <a:p>
                      <a:pPr marL="0" marR="0" lvl="0" indent="0" algn="r" defTabSz="914400" rtl="1" eaLnBrk="1" fontAlgn="base" latinLnBrk="0" hangingPunct="1">
                        <a:lnSpc>
                          <a:spcPct val="100000"/>
                        </a:lnSpc>
                        <a:spcBef>
                          <a:spcPct val="20000"/>
                        </a:spcBef>
                        <a:spcAft>
                          <a:spcPct val="0"/>
                        </a:spcAft>
                        <a:buClrTx/>
                        <a:buSzPct val="85000"/>
                        <a:buFontTx/>
                        <a:buNone/>
                        <a:tabLst/>
                      </a:pPr>
                      <a:endParaRPr kumimoji="0" lang="en-US" sz="32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a:noFill/>
                    </a:lnL>
                    <a:lnR>
                      <a:noFill/>
                    </a:lnR>
                    <a:lnT cap="flat">
                      <a:noFill/>
                    </a:lnT>
                    <a:lnB>
                      <a:noFill/>
                    </a:lnB>
                    <a:lnTlToBr>
                      <a:noFill/>
                    </a:lnTlToBr>
                    <a:lnBlToTr>
                      <a:noFill/>
                    </a:lnBlToTr>
                    <a:noFill/>
                  </a:tcPr>
                </a:tc>
                <a:tc gridSpan="2">
                  <a:txBody>
                    <a:bodyPr/>
                    <a:lstStyle/>
                    <a:p>
                      <a:pPr marL="0" marR="0" lvl="0" indent="0" algn="ctr" defTabSz="914400" rtl="1" eaLnBrk="1" fontAlgn="base" latinLnBrk="0" hangingPunct="1">
                        <a:lnSpc>
                          <a:spcPct val="100000"/>
                        </a:lnSpc>
                        <a:spcBef>
                          <a:spcPct val="0"/>
                        </a:spcBef>
                        <a:spcAft>
                          <a:spcPct val="0"/>
                        </a:spcAft>
                        <a:buClrTx/>
                        <a:buSzPct val="85000"/>
                        <a:buFontTx/>
                        <a:buNone/>
                        <a:tabLst/>
                      </a:pPr>
                      <a:r>
                        <a:rPr kumimoji="0" lang="fa-IR" sz="3200" b="1" i="0" u="none" strike="noStrike" cap="none" normalizeH="0" baseline="0" smtClean="0">
                          <a:ln>
                            <a:noFill/>
                          </a:ln>
                          <a:solidFill>
                            <a:schemeClr val="tx1"/>
                          </a:solidFill>
                          <a:effectLst/>
                          <a:latin typeface="Times New Roman" pitchFamily="18" charset="0"/>
                          <a:cs typeface="Lotus" pitchFamily="2" charset="-78"/>
                        </a:rPr>
                        <a:t>هزينه ملزومات</a:t>
                      </a:r>
                      <a:endParaRPr kumimoji="0" lang="en-US" sz="3200" b="1" i="0" u="none" strike="noStrike" cap="none" normalizeH="0" baseline="0" smtClean="0">
                        <a:ln>
                          <a:noFill/>
                        </a:ln>
                        <a:solidFill>
                          <a:schemeClr val="tx1"/>
                        </a:solidFill>
                        <a:effectLst/>
                        <a:latin typeface="Times New Roman" pitchFamily="18" charset="0"/>
                        <a:cs typeface="Lotus" pitchFamily="2" charset="-78"/>
                      </a:endParaRPr>
                    </a:p>
                  </a:txBody>
                  <a:tcPr anchor="ctr" horzOverflow="overflow">
                    <a:lnL>
                      <a:noFill/>
                    </a:lnL>
                    <a:lnR cap="flat">
                      <a:noFill/>
                    </a:lnR>
                    <a:lnT cap="flat">
                      <a:noFill/>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pPr rtl="1"/>
                      <a:endParaRPr lang="fa-IR"/>
                    </a:p>
                  </a:txBody>
                  <a:tcPr/>
                </a:tc>
                <a:extLst>
                  <a:ext uri="{0D108BD9-81ED-4DB2-BD59-A6C34878D82A}">
                    <a16:rowId xmlns:a16="http://schemas.microsoft.com/office/drawing/2014/main" val="10000"/>
                  </a:ext>
                </a:extLst>
              </a:tr>
              <a:tr h="2590800">
                <a:tc>
                  <a:txBody>
                    <a:bodyPr/>
                    <a:lstStyle/>
                    <a:p>
                      <a:pPr marL="0" marR="0" lvl="0" indent="0" algn="ctr" defTabSz="914400" rtl="1" eaLnBrk="1" fontAlgn="base" latinLnBrk="0" hangingPunct="1">
                        <a:lnSpc>
                          <a:spcPct val="100000"/>
                        </a:lnSpc>
                        <a:spcBef>
                          <a:spcPct val="0"/>
                        </a:spcBef>
                        <a:spcAft>
                          <a:spcPct val="0"/>
                        </a:spcAft>
                        <a:buClrTx/>
                        <a:buSzPct val="85000"/>
                        <a:buFontTx/>
                        <a:buNone/>
                        <a:tabLst/>
                      </a:pPr>
                      <a:r>
                        <a:rPr kumimoji="0" lang="fa-IR" sz="3200" b="1" i="0" u="none" strike="noStrike" cap="none" normalizeH="0" baseline="0" smtClean="0">
                          <a:ln>
                            <a:noFill/>
                          </a:ln>
                          <a:solidFill>
                            <a:schemeClr val="tx1"/>
                          </a:solidFill>
                          <a:effectLst/>
                          <a:latin typeface="Times New Roman" pitchFamily="18" charset="0"/>
                          <a:ea typeface="Times New Roman" pitchFamily="18" charset="0"/>
                          <a:cs typeface="Lotus" pitchFamily="2" charset="-78"/>
                        </a:rPr>
                        <a:t>(15/2)40.000</a:t>
                      </a:r>
                    </a:p>
                    <a:p>
                      <a:pPr marL="0" marR="0" lvl="0" indent="0" algn="ctr" defTabSz="914400" rtl="1" eaLnBrk="1" fontAlgn="base" latinLnBrk="0" hangingPunct="1">
                        <a:lnSpc>
                          <a:spcPct val="100000"/>
                        </a:lnSpc>
                        <a:spcBef>
                          <a:spcPct val="0"/>
                        </a:spcBef>
                        <a:spcAft>
                          <a:spcPct val="0"/>
                        </a:spcAft>
                        <a:buClrTx/>
                        <a:buSzPct val="85000"/>
                        <a:buFontTx/>
                        <a:buNone/>
                        <a:tabLst/>
                      </a:pPr>
                      <a:r>
                        <a:rPr kumimoji="0" lang="fa-IR" sz="3200" b="1" i="0" u="none" strike="noStrike" cap="none" normalizeH="0" baseline="0" smtClean="0">
                          <a:ln>
                            <a:noFill/>
                          </a:ln>
                          <a:solidFill>
                            <a:schemeClr val="tx1"/>
                          </a:solidFill>
                          <a:effectLst/>
                          <a:latin typeface="Times New Roman" pitchFamily="18" charset="0"/>
                          <a:ea typeface="Times New Roman" pitchFamily="18" charset="0"/>
                          <a:cs typeface="Lotus" pitchFamily="2" charset="-78"/>
                        </a:rPr>
                        <a:t>(15/5)40.000</a:t>
                      </a:r>
                    </a:p>
                    <a:p>
                      <a:pPr marL="0" marR="0" lvl="0" indent="0" algn="ctr" defTabSz="914400" rtl="1" eaLnBrk="1" fontAlgn="base" latinLnBrk="0" hangingPunct="1">
                        <a:lnSpc>
                          <a:spcPct val="100000"/>
                        </a:lnSpc>
                        <a:spcBef>
                          <a:spcPct val="0"/>
                        </a:spcBef>
                        <a:spcAft>
                          <a:spcPct val="0"/>
                        </a:spcAft>
                        <a:buClrTx/>
                        <a:buSzPct val="85000"/>
                        <a:buFontTx/>
                        <a:buNone/>
                        <a:tabLst/>
                      </a:pPr>
                      <a:r>
                        <a:rPr kumimoji="0" lang="fa-IR" sz="3200" b="1" i="0" u="none" strike="noStrike" cap="none" normalizeH="0" baseline="0" smtClean="0">
                          <a:ln>
                            <a:noFill/>
                          </a:ln>
                          <a:solidFill>
                            <a:schemeClr val="tx1"/>
                          </a:solidFill>
                          <a:effectLst/>
                          <a:latin typeface="Times New Roman" pitchFamily="18" charset="0"/>
                          <a:ea typeface="Times New Roman" pitchFamily="18" charset="0"/>
                          <a:cs typeface="Lotus" pitchFamily="2" charset="-78"/>
                        </a:rPr>
                        <a:t>(15/8)40.000</a:t>
                      </a:r>
                    </a:p>
                    <a:p>
                      <a:pPr marL="0" marR="0" lvl="0" indent="0" algn="ctr" defTabSz="914400" rtl="1" eaLnBrk="1" fontAlgn="base" latinLnBrk="0" hangingPunct="1">
                        <a:lnSpc>
                          <a:spcPct val="100000"/>
                        </a:lnSpc>
                        <a:spcBef>
                          <a:spcPct val="0"/>
                        </a:spcBef>
                        <a:spcAft>
                          <a:spcPct val="0"/>
                        </a:spcAft>
                        <a:buClrTx/>
                        <a:buSzPct val="85000"/>
                        <a:buFontTx/>
                        <a:buNone/>
                        <a:tabLst/>
                      </a:pPr>
                      <a:r>
                        <a:rPr kumimoji="0" lang="fa-IR" sz="3200" b="1" i="0" u="none" strike="noStrike" cap="none" normalizeH="0" baseline="0" smtClean="0">
                          <a:ln>
                            <a:noFill/>
                          </a:ln>
                          <a:solidFill>
                            <a:schemeClr val="tx1"/>
                          </a:solidFill>
                          <a:effectLst/>
                          <a:latin typeface="Times New Roman" pitchFamily="18" charset="0"/>
                          <a:ea typeface="Times New Roman" pitchFamily="18" charset="0"/>
                          <a:cs typeface="Lotus" pitchFamily="2" charset="-78"/>
                        </a:rPr>
                        <a:t>(</a:t>
                      </a:r>
                      <a:r>
                        <a:rPr kumimoji="0" lang="fa-IR" sz="2800" b="1" i="0" u="none" strike="noStrike" cap="none" normalizeH="0" baseline="0" smtClean="0">
                          <a:ln>
                            <a:noFill/>
                          </a:ln>
                          <a:solidFill>
                            <a:schemeClr val="tx1"/>
                          </a:solidFill>
                          <a:effectLst/>
                          <a:latin typeface="Times New Roman" pitchFamily="18" charset="0"/>
                          <a:ea typeface="Times New Roman" pitchFamily="18" charset="0"/>
                          <a:cs typeface="Lotus" pitchFamily="2" charset="-78"/>
                        </a:rPr>
                        <a:t>15/11)</a:t>
                      </a:r>
                      <a:r>
                        <a:rPr kumimoji="0" lang="fa-IR" sz="3200" b="1" i="0" u="none" strike="noStrike" cap="none" normalizeH="0" baseline="0" smtClean="0">
                          <a:ln>
                            <a:noFill/>
                          </a:ln>
                          <a:solidFill>
                            <a:schemeClr val="tx1"/>
                          </a:solidFill>
                          <a:effectLst/>
                          <a:latin typeface="Times New Roman" pitchFamily="18" charset="0"/>
                          <a:ea typeface="Times New Roman" pitchFamily="18" charset="0"/>
                          <a:cs typeface="Lotus" pitchFamily="2" charset="-78"/>
                        </a:rPr>
                        <a:t>40.000</a:t>
                      </a:r>
                      <a:endParaRPr kumimoji="0" lang="en-US" sz="3200" b="1" i="0" u="none" strike="noStrike" cap="none" normalizeH="0" baseline="0" smtClean="0">
                        <a:ln>
                          <a:noFill/>
                        </a:ln>
                        <a:solidFill>
                          <a:schemeClr val="tx1"/>
                        </a:solidFill>
                        <a:effectLst/>
                        <a:latin typeface="Times New Roman" pitchFamily="18" charset="0"/>
                        <a:ea typeface="Times New Roman" pitchFamily="18" charset="0"/>
                        <a:cs typeface="Lotus" pitchFamily="2" charset="-78"/>
                      </a:endParaRPr>
                    </a:p>
                  </a:txBody>
                  <a:tcPr anchor="ctr" horzOverflow="overflow">
                    <a:lnL cap="flat">
                      <a:noFill/>
                    </a:lnL>
                    <a:lnR w="12700" cap="flat" cmpd="sng" algn="ctr">
                      <a:solidFill>
                        <a:schemeClr val="tx1"/>
                      </a:solidFill>
                      <a:prstDash val="solid"/>
                      <a:miter lim="800000"/>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1" eaLnBrk="0" fontAlgn="base" latinLnBrk="0" hangingPunct="0">
                        <a:lnSpc>
                          <a:spcPct val="100000"/>
                        </a:lnSpc>
                        <a:spcBef>
                          <a:spcPct val="0"/>
                        </a:spcBef>
                        <a:spcAft>
                          <a:spcPct val="0"/>
                        </a:spcAft>
                        <a:buClrTx/>
                        <a:buSzPct val="85000"/>
                        <a:buFontTx/>
                        <a:buNone/>
                        <a:tabLst/>
                      </a:pPr>
                      <a:r>
                        <a:rPr kumimoji="0" lang="fa-IR" sz="1800" b="1" i="0" u="none" strike="noStrike" cap="none" normalizeH="0" baseline="0" smtClean="0">
                          <a:ln>
                            <a:noFill/>
                          </a:ln>
                          <a:solidFill>
                            <a:schemeClr val="tx1"/>
                          </a:solidFill>
                          <a:effectLst/>
                          <a:latin typeface="Times New Roman" pitchFamily="18" charset="0"/>
                          <a:ea typeface="Times New Roman" pitchFamily="18" charset="0"/>
                          <a:cs typeface="Lotus" pitchFamily="2" charset="-78"/>
                        </a:rPr>
                        <a:t>(</a:t>
                      </a:r>
                      <a:r>
                        <a:rPr kumimoji="0" lang="fa-IR" sz="1600" b="1" i="0" u="none" strike="noStrike" cap="none" normalizeH="0" baseline="0" smtClean="0">
                          <a:ln>
                            <a:noFill/>
                          </a:ln>
                          <a:solidFill>
                            <a:schemeClr val="tx1"/>
                          </a:solidFill>
                          <a:effectLst/>
                          <a:latin typeface="Times New Roman" pitchFamily="18" charset="0"/>
                          <a:ea typeface="Times New Roman" pitchFamily="18" charset="0"/>
                          <a:cs typeface="Lotus" pitchFamily="2" charset="-78"/>
                        </a:rPr>
                        <a:t>29/12)</a:t>
                      </a:r>
                      <a:r>
                        <a:rPr kumimoji="0" lang="fa-IR" sz="1800" b="1" i="0" u="none" strike="noStrike" cap="none" normalizeH="0" baseline="0" smtClean="0">
                          <a:ln>
                            <a:noFill/>
                          </a:ln>
                          <a:solidFill>
                            <a:schemeClr val="tx1"/>
                          </a:solidFill>
                          <a:effectLst/>
                          <a:latin typeface="Times New Roman" pitchFamily="18" charset="0"/>
                          <a:ea typeface="Times New Roman" pitchFamily="18" charset="0"/>
                          <a:cs typeface="Lotus" pitchFamily="2" charset="-78"/>
                        </a:rPr>
                        <a:t>145.000</a:t>
                      </a:r>
                      <a:endParaRPr kumimoji="0" lang="ar-SA" sz="1800" b="1" i="0" u="none" strike="noStrike" cap="none" normalizeH="0" baseline="0" smtClean="0">
                        <a:ln>
                          <a:noFill/>
                        </a:ln>
                        <a:solidFill>
                          <a:schemeClr val="tx1"/>
                        </a:solidFill>
                        <a:effectLst/>
                        <a:latin typeface="Times New Roman" pitchFamily="18" charset="0"/>
                        <a:ea typeface="Times New Roman" pitchFamily="18" charset="0"/>
                        <a:cs typeface="Lotus" pitchFamily="2" charset="-78"/>
                      </a:endParaRPr>
                    </a:p>
                  </a:txBody>
                  <a:tcPr anchor="b" horzOverflow="overflow">
                    <a:lnL w="12700" cap="flat" cmpd="sng" algn="ctr">
                      <a:solidFill>
                        <a:schemeClr val="tx1"/>
                      </a:solidFill>
                      <a:prstDash val="solid"/>
                      <a:miter lim="800000"/>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rowSpan="2">
                  <a:txBody>
                    <a:bodyPr/>
                    <a:lstStyle/>
                    <a:p>
                      <a:pPr marL="0" marR="0" lvl="0" indent="0" algn="r" defTabSz="914400" rtl="1" eaLnBrk="1" fontAlgn="base" latinLnBrk="0" hangingPunct="1">
                        <a:lnSpc>
                          <a:spcPct val="100000"/>
                        </a:lnSpc>
                        <a:spcBef>
                          <a:spcPct val="20000"/>
                        </a:spcBef>
                        <a:spcAft>
                          <a:spcPct val="0"/>
                        </a:spcAft>
                        <a:buClrTx/>
                        <a:buSzPct val="85000"/>
                        <a:buFontTx/>
                        <a:buNone/>
                        <a:tabLst/>
                      </a:pPr>
                      <a:endParaRPr kumimoji="0" lang="en-US" sz="32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a:noFill/>
                    </a:lnL>
                    <a:lnR>
                      <a:noFill/>
                    </a:lnR>
                    <a:lnT>
                      <a:noFill/>
                    </a:lnT>
                    <a:lnB cap="flat">
                      <a:noFill/>
                    </a:lnB>
                    <a:lnTlToBr>
                      <a:noFill/>
                    </a:lnTlToBr>
                    <a:lnBlToTr>
                      <a:noFill/>
                    </a:lnBlToTr>
                    <a:noFill/>
                  </a:tcPr>
                </a:tc>
                <a:tc rowSpan="2">
                  <a:txBody>
                    <a:bodyPr/>
                    <a:lstStyle/>
                    <a:p>
                      <a:pPr marL="0" marR="0" lvl="0" indent="0" algn="ctr" defTabSz="914400" rtl="1" eaLnBrk="1" fontAlgn="base" latinLnBrk="0" hangingPunct="1">
                        <a:lnSpc>
                          <a:spcPct val="100000"/>
                        </a:lnSpc>
                        <a:spcBef>
                          <a:spcPct val="0"/>
                        </a:spcBef>
                        <a:spcAft>
                          <a:spcPct val="0"/>
                        </a:spcAft>
                        <a:buClrTx/>
                        <a:buSzPct val="85000"/>
                        <a:buFontTx/>
                        <a:buNone/>
                        <a:tabLst/>
                      </a:pPr>
                      <a:r>
                        <a:rPr kumimoji="0" lang="fa-IR" sz="3200" b="1" i="0" u="none" strike="noStrike" cap="none" normalizeH="0" baseline="0" smtClean="0">
                          <a:ln>
                            <a:noFill/>
                          </a:ln>
                          <a:solidFill>
                            <a:schemeClr val="tx1"/>
                          </a:solidFill>
                          <a:effectLst/>
                          <a:latin typeface="Times New Roman" pitchFamily="18" charset="0"/>
                          <a:ea typeface="Times New Roman" pitchFamily="18" charset="0"/>
                          <a:cs typeface="Lotus" pitchFamily="2" charset="-78"/>
                        </a:rPr>
                        <a:t>145.000</a:t>
                      </a:r>
                      <a:endParaRPr kumimoji="0" lang="en-US" sz="3200" b="1" i="0" u="none" strike="noStrike" cap="none" normalizeH="0" baseline="0" smtClean="0">
                        <a:ln>
                          <a:noFill/>
                        </a:ln>
                        <a:solidFill>
                          <a:schemeClr val="tx1"/>
                        </a:solidFill>
                        <a:effectLst/>
                        <a:latin typeface="Times New Roman" pitchFamily="18" charset="0"/>
                        <a:ea typeface="Times New Roman" pitchFamily="18" charset="0"/>
                        <a:cs typeface="Lotus" pitchFamily="2" charset="-78"/>
                      </a:endParaRPr>
                    </a:p>
                  </a:txBody>
                  <a:tcPr horzOverflow="overflow">
                    <a:lnL>
                      <a:noFill/>
                    </a:lnL>
                    <a:lnR w="12700" cap="flat" cmpd="sng" algn="ctr">
                      <a:solidFill>
                        <a:schemeClr val="tx1"/>
                      </a:solidFill>
                      <a:prstDash val="solid"/>
                      <a:miter lim="800000"/>
                      <a:headEnd type="none" w="med" len="med"/>
                      <a:tailEnd type="none" w="med" len="med"/>
                    </a:lnR>
                    <a:lnT w="12700" cap="flat" cmpd="sng" algn="ctr">
                      <a:solidFill>
                        <a:srgbClr val="000000"/>
                      </a:solidFill>
                      <a:prstDash val="solid"/>
                      <a:round/>
                      <a:headEnd type="none" w="med" len="med"/>
                      <a:tailEnd type="none" w="med" len="med"/>
                    </a:lnT>
                    <a:lnB cap="flat">
                      <a:noFill/>
                    </a:lnB>
                    <a:lnTlToBr>
                      <a:noFill/>
                    </a:lnTlToBr>
                    <a:lnBlToTr>
                      <a:noFill/>
                    </a:lnBlToTr>
                    <a:noFill/>
                  </a:tcPr>
                </a:tc>
                <a:tc rowSpan="2">
                  <a:txBody>
                    <a:bodyPr/>
                    <a:lstStyle/>
                    <a:p>
                      <a:pPr marL="0" marR="0" lvl="0" indent="0" algn="ctr" defTabSz="914400" rtl="1" eaLnBrk="1" fontAlgn="base" latinLnBrk="0" hangingPunct="1">
                        <a:lnSpc>
                          <a:spcPct val="100000"/>
                        </a:lnSpc>
                        <a:spcBef>
                          <a:spcPct val="0"/>
                        </a:spcBef>
                        <a:spcAft>
                          <a:spcPct val="0"/>
                        </a:spcAft>
                        <a:buClrTx/>
                        <a:buSzPct val="85000"/>
                        <a:buFontTx/>
                        <a:buNone/>
                        <a:tabLst/>
                      </a:pPr>
                      <a:endParaRPr kumimoji="0" lang="en-US" sz="3200" b="1" i="0" u="none" strike="noStrike" cap="none" normalizeH="0" baseline="0" smtClean="0">
                        <a:ln>
                          <a:noFill/>
                        </a:ln>
                        <a:solidFill>
                          <a:schemeClr val="tx1"/>
                        </a:solidFill>
                        <a:effectLst/>
                        <a:latin typeface="Times New Roman" pitchFamily="18" charset="0"/>
                        <a:ea typeface="Times New Roman" pitchFamily="18" charset="0"/>
                        <a:cs typeface="Lotus" pitchFamily="2" charset="-78"/>
                      </a:endParaRPr>
                    </a:p>
                  </a:txBody>
                  <a:tcPr anchor="ctr" horzOverflow="overflow">
                    <a:lnL w="12700" cap="flat" cmpd="sng" algn="ctr">
                      <a:solidFill>
                        <a:schemeClr val="tx1"/>
                      </a:solidFill>
                      <a:prstDash val="solid"/>
                      <a:miter lim="800000"/>
                      <a:headEnd type="none" w="med" len="med"/>
                      <a:tailEnd type="none" w="med" len="med"/>
                    </a:lnL>
                    <a:lnR cap="flat">
                      <a:noFill/>
                    </a:lnR>
                    <a:lnT w="12700" cap="flat" cmpd="sng" algn="ctr">
                      <a:solidFill>
                        <a:srgbClr val="000000"/>
                      </a:solidFill>
                      <a:prstDash val="solid"/>
                      <a:round/>
                      <a:headEnd type="none" w="med" len="med"/>
                      <a:tailEnd type="none" w="med" len="med"/>
                    </a:lnT>
                    <a:lnB cap="flat">
                      <a:noFill/>
                    </a:lnB>
                    <a:lnTlToBr>
                      <a:noFill/>
                    </a:lnTlToBr>
                    <a:lnBlToTr>
                      <a:noFill/>
                    </a:lnBlToTr>
                    <a:noFill/>
                  </a:tcPr>
                </a:tc>
                <a:extLst>
                  <a:ext uri="{0D108BD9-81ED-4DB2-BD59-A6C34878D82A}">
                    <a16:rowId xmlns:a16="http://schemas.microsoft.com/office/drawing/2014/main" val="10001"/>
                  </a:ext>
                </a:extLst>
              </a:tr>
              <a:tr h="503238">
                <a:tc>
                  <a:txBody>
                    <a:bodyPr/>
                    <a:lstStyle/>
                    <a:p>
                      <a:pPr marL="0" marR="0" lvl="0" indent="0" algn="ctr" defTabSz="914400" rtl="1" eaLnBrk="0" fontAlgn="base" latinLnBrk="0" hangingPunct="0">
                        <a:lnSpc>
                          <a:spcPct val="100000"/>
                        </a:lnSpc>
                        <a:spcBef>
                          <a:spcPct val="0"/>
                        </a:spcBef>
                        <a:spcAft>
                          <a:spcPct val="0"/>
                        </a:spcAft>
                        <a:buClrTx/>
                        <a:buSzPct val="85000"/>
                        <a:buFontTx/>
                        <a:buNone/>
                        <a:tabLst/>
                      </a:pPr>
                      <a:r>
                        <a:rPr kumimoji="0" lang="fa-IR" sz="3200" b="1" i="0" u="none" strike="noStrike" cap="none" normalizeH="0" baseline="0" smtClean="0">
                          <a:ln>
                            <a:noFill/>
                          </a:ln>
                          <a:solidFill>
                            <a:schemeClr val="tx1"/>
                          </a:solidFill>
                          <a:effectLst/>
                          <a:latin typeface="Times New Roman" pitchFamily="18" charset="0"/>
                          <a:ea typeface="Times New Roman" pitchFamily="18" charset="0"/>
                          <a:cs typeface="Lotus" pitchFamily="2" charset="-78"/>
                        </a:rPr>
                        <a:t>مانده15.000</a:t>
                      </a:r>
                      <a:endParaRPr kumimoji="0" lang="ar-SA" sz="3200" b="1" i="0" u="none" strike="noStrike" cap="none" normalizeH="0" baseline="0" smtClean="0">
                        <a:ln>
                          <a:noFill/>
                        </a:ln>
                        <a:solidFill>
                          <a:schemeClr val="tx1"/>
                        </a:solidFill>
                        <a:effectLst/>
                        <a:latin typeface="Times New Roman" pitchFamily="18" charset="0"/>
                        <a:ea typeface="Times New Roman" pitchFamily="18" charset="0"/>
                        <a:cs typeface="Lotus" pitchFamily="2" charset="-78"/>
                      </a:endParaRPr>
                    </a:p>
                  </a:txBody>
                  <a:tcPr anchor="ctr" horzOverflow="overflow">
                    <a:lnL cap="flat">
                      <a:noFill/>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cap="flat">
                      <a:noFill/>
                    </a:lnB>
                    <a:lnTlToBr>
                      <a:noFill/>
                    </a:lnTlToBr>
                    <a:lnBlToTr>
                      <a:noFill/>
                    </a:lnBlToTr>
                    <a:noFill/>
                  </a:tcPr>
                </a:tc>
                <a:tc>
                  <a:txBody>
                    <a:bodyPr/>
                    <a:lstStyle/>
                    <a:p>
                      <a:pPr marL="0" marR="0" lvl="0" indent="0" algn="ctr" defTabSz="914400" rtl="1" eaLnBrk="0" fontAlgn="base" latinLnBrk="0" hangingPunct="0">
                        <a:lnSpc>
                          <a:spcPct val="100000"/>
                        </a:lnSpc>
                        <a:spcBef>
                          <a:spcPct val="0"/>
                        </a:spcBef>
                        <a:spcAft>
                          <a:spcPct val="0"/>
                        </a:spcAft>
                        <a:buClrTx/>
                        <a:buSzPct val="85000"/>
                        <a:buFontTx/>
                        <a:buNone/>
                        <a:tabLst/>
                      </a:pPr>
                      <a:endParaRPr kumimoji="0" lang="ar-SA" sz="3200" b="1" i="0" u="none" strike="noStrike" cap="none" normalizeH="0" baseline="0" smtClean="0">
                        <a:ln>
                          <a:noFill/>
                        </a:ln>
                        <a:solidFill>
                          <a:schemeClr val="tx1"/>
                        </a:solidFill>
                        <a:effectLst/>
                        <a:latin typeface="Arial" pitchFamily="34" charset="0"/>
                        <a:ea typeface="Times New Roman" pitchFamily="18" charset="0"/>
                        <a:cs typeface="Lotus" pitchFamily="2" charset="-78"/>
                      </a:endParaRPr>
                    </a:p>
                  </a:txBody>
                  <a:tcPr anchor="ctr" horzOverflow="overflow">
                    <a:lnL w="12700" cap="flat" cmpd="sng" algn="ctr">
                      <a:solidFill>
                        <a:schemeClr val="tx1"/>
                      </a:solidFill>
                      <a:prstDash val="solid"/>
                      <a:miter lim="800000"/>
                      <a:headEnd type="none" w="med" len="med"/>
                      <a:tailEnd type="none" w="med" len="med"/>
                    </a:lnL>
                    <a:lnR>
                      <a:noFill/>
                    </a:lnR>
                    <a:lnT w="12700" cap="flat" cmpd="sng" algn="ctr">
                      <a:solidFill>
                        <a:schemeClr val="tx1"/>
                      </a:solidFill>
                      <a:prstDash val="solid"/>
                      <a:miter lim="800000"/>
                      <a:headEnd type="none" w="med" len="med"/>
                      <a:tailEnd type="none" w="med" len="med"/>
                    </a:lnT>
                    <a:lnB cap="flat">
                      <a:noFill/>
                    </a:lnB>
                    <a:lnTlToBr>
                      <a:noFill/>
                    </a:lnTlToBr>
                    <a:lnBlToTr>
                      <a:noFill/>
                    </a:lnBlToTr>
                    <a:noFill/>
                  </a:tcPr>
                </a:tc>
                <a:tc vMerge="1">
                  <a:txBody>
                    <a:bodyPr/>
                    <a:lstStyle/>
                    <a:p>
                      <a:pPr rtl="1"/>
                      <a:endParaRPr lang="fa-IR"/>
                    </a:p>
                  </a:txBody>
                  <a:tcPr/>
                </a:tc>
                <a:tc vMerge="1">
                  <a:txBody>
                    <a:bodyPr/>
                    <a:lstStyle/>
                    <a:p>
                      <a:pPr rtl="1"/>
                      <a:endParaRPr lang="fa-IR"/>
                    </a:p>
                  </a:txBody>
                  <a:tcPr/>
                </a:tc>
                <a:tc vMerge="1">
                  <a:txBody>
                    <a:bodyPr/>
                    <a:lstStyle/>
                    <a:p>
                      <a:pPr rtl="1"/>
                      <a:endParaRPr lang="fa-IR"/>
                    </a:p>
                  </a:txBody>
                  <a:tcPr/>
                </a:tc>
                <a:extLst>
                  <a:ext uri="{0D108BD9-81ED-4DB2-BD59-A6C34878D82A}">
                    <a16:rowId xmlns:a16="http://schemas.microsoft.com/office/drawing/2014/main" val="10002"/>
                  </a:ext>
                </a:extLst>
              </a:tr>
            </a:tbl>
          </a:graphicData>
        </a:graphic>
      </p:graphicFrame>
      <p:sp>
        <p:nvSpPr>
          <p:cNvPr id="753703" name="Line 39"/>
          <p:cNvSpPr>
            <a:spLocks noChangeShapeType="1"/>
          </p:cNvSpPr>
          <p:nvPr/>
        </p:nvSpPr>
        <p:spPr bwMode="auto">
          <a:xfrm flipH="1" flipV="1">
            <a:off x="2771775" y="2708275"/>
            <a:ext cx="1295400" cy="1728788"/>
          </a:xfrm>
          <a:prstGeom prst="line">
            <a:avLst/>
          </a:prstGeom>
          <a:noFill/>
          <a:ln w="76200">
            <a:solidFill>
              <a:schemeClr val="tx1"/>
            </a:solidFill>
            <a:miter lim="800000"/>
            <a:headEnd/>
            <a:tailEnd type="triangle" w="med" len="med"/>
          </a:ln>
          <a:effectLst/>
        </p:spPr>
        <p:txBody>
          <a:bodyPr wrap="none"/>
          <a:lstStyle/>
          <a:p>
            <a:endParaRPr lang="fa-IR"/>
          </a:p>
        </p:txBody>
      </p:sp>
    </p:spTree>
  </p:cSld>
  <p:clrMapOvr>
    <a:masterClrMapping/>
  </p:clrMapOvr>
</p:sld>
</file>

<file path=ppt/slides/slide29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54693" name="Rectangle 5"/>
          <p:cNvSpPr>
            <a:spLocks noGrp="1" noChangeArrowheads="1"/>
          </p:cNvSpPr>
          <p:nvPr>
            <p:ph type="title"/>
          </p:nvPr>
        </p:nvSpPr>
        <p:spPr>
          <a:xfrm>
            <a:off x="971550" y="719138"/>
            <a:ext cx="7772400" cy="519112"/>
          </a:xfrm>
          <a:noFill/>
          <a:ln/>
        </p:spPr>
        <p:txBody>
          <a:bodyPr/>
          <a:lstStyle/>
          <a:p>
            <a:r>
              <a:rPr lang="fa-IR" sz="2800"/>
              <a:t>ثبت تعديلات مربوط به پيش پرداخت- </a:t>
            </a:r>
            <a:r>
              <a:rPr lang="fa-IR" sz="2000"/>
              <a:t>روش ثبت در حساب هزينه</a:t>
            </a:r>
            <a:endParaRPr lang="en-US" sz="2000"/>
          </a:p>
        </p:txBody>
      </p:sp>
      <p:sp>
        <p:nvSpPr>
          <p:cNvPr id="754691" name="Rectangle 3"/>
          <p:cNvSpPr>
            <a:spLocks noGrp="1" noChangeArrowheads="1"/>
          </p:cNvSpPr>
          <p:nvPr>
            <p:ph idx="1"/>
          </p:nvPr>
        </p:nvSpPr>
        <p:spPr>
          <a:xfrm>
            <a:off x="611188" y="1989138"/>
            <a:ext cx="7847012" cy="2722562"/>
          </a:xfrm>
        </p:spPr>
        <p:txBody>
          <a:bodyPr/>
          <a:lstStyle/>
          <a:p>
            <a:pPr>
              <a:buFontTx/>
              <a:buNone/>
            </a:pPr>
            <a:r>
              <a:rPr lang="fa-IR"/>
              <a:t>برخي از حسابداران ترجيح مي‌دهند پيش پرداختهاي</a:t>
            </a:r>
          </a:p>
          <a:p>
            <a:pPr>
              <a:buFontTx/>
              <a:buNone/>
            </a:pPr>
            <a:r>
              <a:rPr lang="fa-IR"/>
              <a:t>هزينه را مستقيماً دربدهكار يك حساب هزينه ثبت نمايند.دراين حالت آن قسمت را كه منقضي نشده است به يك حساب دارايي منتقل مي كنيم </a:t>
            </a:r>
          </a:p>
          <a:p>
            <a:pPr>
              <a:buFontTx/>
              <a:buNone/>
            </a:pPr>
            <a:endParaRPr lang="en-US"/>
          </a:p>
        </p:txBody>
      </p:sp>
      <p:sp>
        <p:nvSpPr>
          <p:cNvPr id="4" name="Footer Placeholder 3"/>
          <p:cNvSpPr>
            <a:spLocks noGrp="1"/>
          </p:cNvSpPr>
          <p:nvPr>
            <p:ph type="ftr" sz="quarter" idx="11"/>
          </p:nvPr>
        </p:nvSpPr>
        <p:spPr/>
        <p:txBody>
          <a:bodyPr/>
          <a:lstStyle/>
          <a:p>
            <a:endParaRPr kumimoji="0" lang="en-US" dirty="0"/>
          </a:p>
        </p:txBody>
      </p:sp>
    </p:spTree>
  </p:cSld>
  <p:clrMapOvr>
    <a:masterClrMapping/>
  </p:clrMapOvr>
</p:sld>
</file>

<file path=ppt/slides/slide29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55720" name="Rectangle 8"/>
          <p:cNvSpPr>
            <a:spLocks noGrp="1" noChangeArrowheads="1"/>
          </p:cNvSpPr>
          <p:nvPr>
            <p:ph type="title"/>
          </p:nvPr>
        </p:nvSpPr>
        <p:spPr>
          <a:xfrm>
            <a:off x="971550" y="781050"/>
            <a:ext cx="7772400" cy="457200"/>
          </a:xfrm>
          <a:noFill/>
          <a:ln/>
        </p:spPr>
        <p:txBody>
          <a:bodyPr/>
          <a:lstStyle/>
          <a:p>
            <a:r>
              <a:rPr lang="fa-IR" sz="2400"/>
              <a:t>ثبت تعديلات مربوط به پيش پرداخت- روش ثبت در حساب هزينه</a:t>
            </a:r>
            <a:endParaRPr lang="en-US" sz="2400"/>
          </a:p>
        </p:txBody>
      </p:sp>
      <p:sp>
        <p:nvSpPr>
          <p:cNvPr id="755715" name="Rectangle 3"/>
          <p:cNvSpPr>
            <a:spLocks noGrp="1" noChangeArrowheads="1"/>
          </p:cNvSpPr>
          <p:nvPr>
            <p:ph idx="1"/>
          </p:nvPr>
        </p:nvSpPr>
        <p:spPr>
          <a:xfrm>
            <a:off x="611188" y="1989138"/>
            <a:ext cx="7847012" cy="3160712"/>
          </a:xfrm>
        </p:spPr>
        <p:txBody>
          <a:bodyPr/>
          <a:lstStyle/>
          <a:p>
            <a:pPr>
              <a:buFontTx/>
              <a:buNone/>
            </a:pPr>
            <a:r>
              <a:rPr lang="fa-IR" sz="4800"/>
              <a:t>مثال :</a:t>
            </a:r>
          </a:p>
          <a:p>
            <a:pPr>
              <a:buFontTx/>
              <a:buNone/>
            </a:pPr>
            <a:r>
              <a:rPr lang="fa-IR"/>
              <a:t>موسسه بتا مبالغ پرداختي بيمه را در حساب هزينه ثبت</a:t>
            </a:r>
          </a:p>
          <a:p>
            <a:pPr>
              <a:buFontTx/>
              <a:buNone/>
            </a:pPr>
            <a:r>
              <a:rPr lang="fa-IR"/>
              <a:t>مينمايد فرضا پرداخت مبلغ240.000ريال بابت بيمه </a:t>
            </a:r>
          </a:p>
          <a:p>
            <a:pPr>
              <a:buFontTx/>
              <a:buNone/>
            </a:pPr>
            <a:r>
              <a:rPr lang="fa-IR"/>
              <a:t>يك اتومبيل درتاريخ 1/8 اين گونه در دفتر روزنامه</a:t>
            </a:r>
          </a:p>
          <a:p>
            <a:pPr>
              <a:buFontTx/>
              <a:buNone/>
            </a:pPr>
            <a:r>
              <a:rPr lang="fa-IR"/>
              <a:t>ثبت شده است </a:t>
            </a:r>
            <a:endParaRPr lang="en-US"/>
          </a:p>
        </p:txBody>
      </p:sp>
      <p:sp>
        <p:nvSpPr>
          <p:cNvPr id="4" name="Footer Placeholder 3"/>
          <p:cNvSpPr>
            <a:spLocks noGrp="1"/>
          </p:cNvSpPr>
          <p:nvPr>
            <p:ph type="ftr" sz="quarter" idx="11"/>
          </p:nvPr>
        </p:nvSpPr>
        <p:spPr/>
        <p:txBody>
          <a:bodyPr/>
          <a:lstStyle/>
          <a:p>
            <a:endParaRPr kumimoji="0" lang="en-US" dirty="0"/>
          </a:p>
        </p:txBody>
      </p:sp>
    </p:spTree>
  </p:cSld>
  <p:clrMapOvr>
    <a:masterClrMapping/>
  </p:clrMapOvr>
</p:sld>
</file>

<file path=ppt/slides/slide29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56742" name="Rectangle 6"/>
          <p:cNvSpPr>
            <a:spLocks noGrp="1" noChangeArrowheads="1"/>
          </p:cNvSpPr>
          <p:nvPr>
            <p:ph type="title"/>
          </p:nvPr>
        </p:nvSpPr>
        <p:spPr>
          <a:xfrm>
            <a:off x="971550" y="781050"/>
            <a:ext cx="7772400" cy="457200"/>
          </a:xfrm>
          <a:noFill/>
          <a:ln/>
        </p:spPr>
        <p:txBody>
          <a:bodyPr/>
          <a:lstStyle/>
          <a:p>
            <a:r>
              <a:rPr lang="fa-IR" sz="2400"/>
              <a:t>ثبت تعديلات مربوط به پيش پرداخت- روش ثبت در حساب هزينه</a:t>
            </a:r>
            <a:endParaRPr lang="en-US" sz="2400"/>
          </a:p>
        </p:txBody>
      </p:sp>
      <p:sp>
        <p:nvSpPr>
          <p:cNvPr id="756739" name="Rectangle 3"/>
          <p:cNvSpPr>
            <a:spLocks noGrp="1" noChangeArrowheads="1"/>
          </p:cNvSpPr>
          <p:nvPr>
            <p:ph idx="1"/>
          </p:nvPr>
        </p:nvSpPr>
        <p:spPr>
          <a:xfrm>
            <a:off x="611188" y="1989138"/>
            <a:ext cx="7847012" cy="1747837"/>
          </a:xfrm>
        </p:spPr>
        <p:txBody>
          <a:bodyPr/>
          <a:lstStyle/>
          <a:p>
            <a:pPr>
              <a:buFontTx/>
              <a:buNone/>
            </a:pPr>
            <a:r>
              <a:rPr lang="fa-IR"/>
              <a:t>1/8 هزينه بيمه اتومبيل000/240</a:t>
            </a:r>
          </a:p>
          <a:p>
            <a:pPr>
              <a:buFontTx/>
              <a:buNone/>
            </a:pPr>
            <a:r>
              <a:rPr lang="fa-IR"/>
              <a:t>				بانك		000/240</a:t>
            </a:r>
          </a:p>
          <a:p>
            <a:pPr>
              <a:buFontTx/>
              <a:buNone/>
            </a:pPr>
            <a:r>
              <a:rPr lang="fa-IR"/>
              <a:t>	بابت پرداخت بيمه اتومبيل</a:t>
            </a:r>
            <a:endParaRPr lang="en-US"/>
          </a:p>
        </p:txBody>
      </p:sp>
      <p:sp>
        <p:nvSpPr>
          <p:cNvPr id="4" name="Footer Placeholder 3"/>
          <p:cNvSpPr>
            <a:spLocks noGrp="1"/>
          </p:cNvSpPr>
          <p:nvPr>
            <p:ph type="ftr" sz="quarter" idx="11"/>
          </p:nvPr>
        </p:nvSpPr>
        <p:spPr/>
        <p:txBody>
          <a:bodyPr/>
          <a:lstStyle/>
          <a:p>
            <a:endParaRPr kumimoji="0" lang="en-US" dirty="0"/>
          </a:p>
        </p:txBody>
      </p:sp>
    </p:spTree>
  </p:cSld>
  <p:clrMapOvr>
    <a:masterClrMapping/>
  </p:clrMapOvr>
</p:sld>
</file>

<file path=ppt/slides/slide29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57766" name="Rectangle 6"/>
          <p:cNvSpPr>
            <a:spLocks noGrp="1" noChangeArrowheads="1"/>
          </p:cNvSpPr>
          <p:nvPr>
            <p:ph type="title"/>
          </p:nvPr>
        </p:nvSpPr>
        <p:spPr>
          <a:xfrm>
            <a:off x="971550" y="781050"/>
            <a:ext cx="7772400" cy="457200"/>
          </a:xfrm>
          <a:noFill/>
          <a:ln/>
        </p:spPr>
        <p:txBody>
          <a:bodyPr/>
          <a:lstStyle/>
          <a:p>
            <a:r>
              <a:rPr lang="fa-IR" sz="2400"/>
              <a:t>ثبت تعديلات مربوط به پيش پرداخت- روش ثبت در حساب هزينه</a:t>
            </a:r>
            <a:endParaRPr lang="en-US" sz="2400"/>
          </a:p>
        </p:txBody>
      </p:sp>
      <p:sp>
        <p:nvSpPr>
          <p:cNvPr id="757763" name="Rectangle 3"/>
          <p:cNvSpPr>
            <a:spLocks noGrp="1" noChangeArrowheads="1"/>
          </p:cNvSpPr>
          <p:nvPr>
            <p:ph idx="1"/>
          </p:nvPr>
        </p:nvSpPr>
        <p:spPr>
          <a:xfrm>
            <a:off x="0" y="1989138"/>
            <a:ext cx="8820150" cy="2844800"/>
          </a:xfrm>
        </p:spPr>
        <p:txBody>
          <a:bodyPr/>
          <a:lstStyle/>
          <a:p>
            <a:pPr>
              <a:buFontTx/>
              <a:buNone/>
            </a:pPr>
            <a:r>
              <a:rPr lang="fa-IR"/>
              <a:t>در انتهاي دوره مالي محاسبات مربوط انجام مي‌شود</a:t>
            </a:r>
          </a:p>
          <a:p>
            <a:pPr>
              <a:buFontTx/>
              <a:buNone/>
            </a:pPr>
            <a:r>
              <a:rPr lang="fa-IR"/>
              <a:t>حق بيمه ماهانه                    20.000= 12</a:t>
            </a:r>
            <a:r>
              <a:rPr lang="en-US"/>
              <a:t>÷</a:t>
            </a:r>
            <a:r>
              <a:rPr lang="fa-IR"/>
              <a:t> 240.000</a:t>
            </a:r>
          </a:p>
          <a:p>
            <a:pPr>
              <a:buFontTx/>
              <a:buNone/>
            </a:pPr>
            <a:r>
              <a:rPr lang="fa-IR"/>
              <a:t>حق بيمه منتفي شده            100.000= 5 </a:t>
            </a:r>
            <a:r>
              <a:rPr lang="en-US">
                <a:sym typeface="Wingdings 2" pitchFamily="18" charset="2"/>
              </a:rPr>
              <a:t></a:t>
            </a:r>
            <a:r>
              <a:rPr lang="fa-IR">
                <a:sym typeface="Wingdings 2" pitchFamily="18" charset="2"/>
              </a:rPr>
              <a:t>20.000</a:t>
            </a:r>
          </a:p>
          <a:p>
            <a:pPr>
              <a:buFontTx/>
              <a:buNone/>
            </a:pPr>
            <a:r>
              <a:rPr lang="fa-IR">
                <a:sym typeface="Wingdings 2" pitchFamily="18" charset="2"/>
              </a:rPr>
              <a:t>				140.000= 100.000- 240.000</a:t>
            </a:r>
          </a:p>
          <a:p>
            <a:pPr>
              <a:buFontTx/>
              <a:buNone/>
            </a:pPr>
            <a:r>
              <a:rPr lang="fa-IR" sz="2800">
                <a:sym typeface="Wingdings 2" pitchFamily="18" charset="2"/>
              </a:rPr>
              <a:t>حق بيمه منتفي نشده</a:t>
            </a:r>
            <a:endParaRPr lang="en-US" sz="2800">
              <a:sym typeface="Wingdings 2" pitchFamily="18" charset="2"/>
            </a:endParaRPr>
          </a:p>
        </p:txBody>
      </p:sp>
      <p:sp>
        <p:nvSpPr>
          <p:cNvPr id="4" name="Footer Placeholder 3"/>
          <p:cNvSpPr>
            <a:spLocks noGrp="1"/>
          </p:cNvSpPr>
          <p:nvPr>
            <p:ph type="ftr" sz="quarter" idx="11"/>
          </p:nvPr>
        </p:nvSpPr>
        <p:spPr/>
        <p:txBody>
          <a:bodyPr/>
          <a:lstStyle/>
          <a:p>
            <a:endParaRPr kumimoji="0" lang="en-US" dirty="0"/>
          </a:p>
        </p:txBody>
      </p:sp>
    </p:spTree>
  </p:cSld>
  <p:clrMapOvr>
    <a:masterClrMapping/>
  </p:clrMapOvr>
</p:sld>
</file>

<file path=ppt/slides/slide29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58790" name="Rectangle 6"/>
          <p:cNvSpPr>
            <a:spLocks noGrp="1" noChangeArrowheads="1"/>
          </p:cNvSpPr>
          <p:nvPr>
            <p:ph type="title"/>
          </p:nvPr>
        </p:nvSpPr>
        <p:spPr>
          <a:xfrm>
            <a:off x="971550" y="781050"/>
            <a:ext cx="7772400" cy="457200"/>
          </a:xfrm>
          <a:noFill/>
          <a:ln/>
        </p:spPr>
        <p:txBody>
          <a:bodyPr/>
          <a:lstStyle/>
          <a:p>
            <a:r>
              <a:rPr lang="fa-IR" sz="2400"/>
              <a:t>ثبت تعديلات مربوط به پيش پرداخت- روش ثبت در حساب هزينه</a:t>
            </a:r>
            <a:endParaRPr lang="en-US" sz="2400"/>
          </a:p>
        </p:txBody>
      </p:sp>
      <p:sp>
        <p:nvSpPr>
          <p:cNvPr id="758787" name="Rectangle 3"/>
          <p:cNvSpPr>
            <a:spLocks noGrp="1" noChangeArrowheads="1"/>
          </p:cNvSpPr>
          <p:nvPr>
            <p:ph idx="1"/>
          </p:nvPr>
        </p:nvSpPr>
        <p:spPr>
          <a:xfrm>
            <a:off x="395288" y="1989138"/>
            <a:ext cx="8424862" cy="1747837"/>
          </a:xfrm>
        </p:spPr>
        <p:txBody>
          <a:bodyPr/>
          <a:lstStyle/>
          <a:p>
            <a:pPr>
              <a:buFontTx/>
              <a:buNone/>
            </a:pPr>
            <a:r>
              <a:rPr lang="fa-IR"/>
              <a:t>29/12پيش پرداخت بيمه اتومبيل 140.000</a:t>
            </a:r>
          </a:p>
          <a:p>
            <a:pPr>
              <a:buFontTx/>
              <a:buNone/>
            </a:pPr>
            <a:r>
              <a:rPr lang="fa-IR"/>
              <a:t>				هزينه بيمه اتومبيل  	140.000</a:t>
            </a:r>
            <a:endParaRPr lang="en-US"/>
          </a:p>
          <a:p>
            <a:pPr>
              <a:buFontTx/>
              <a:buNone/>
            </a:pPr>
            <a:r>
              <a:rPr lang="fa-IR"/>
              <a:t>	تعديل حساب هزينه بيمه اتومبيل</a:t>
            </a:r>
            <a:endParaRPr lang="en-US"/>
          </a:p>
        </p:txBody>
      </p:sp>
      <p:sp>
        <p:nvSpPr>
          <p:cNvPr id="4" name="Footer Placeholder 3"/>
          <p:cNvSpPr>
            <a:spLocks noGrp="1"/>
          </p:cNvSpPr>
          <p:nvPr>
            <p:ph type="ftr" sz="quarter" idx="11"/>
          </p:nvPr>
        </p:nvSpPr>
        <p:spPr/>
        <p:txBody>
          <a:bodyPr/>
          <a:lstStyle/>
          <a:p>
            <a:endParaRPr kumimoji="0" lang="en-US" dirty="0"/>
          </a:p>
        </p:txBody>
      </p:sp>
    </p:spTree>
  </p:cSld>
  <p:clrMapOvr>
    <a:masterClrMapping/>
  </p:clrMapOvr>
</p:sld>
</file>

<file path=ppt/slides/slide29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59850" name="Rectangle 42"/>
          <p:cNvSpPr>
            <a:spLocks noGrp="1" noChangeArrowheads="1"/>
          </p:cNvSpPr>
          <p:nvPr>
            <p:ph type="title"/>
          </p:nvPr>
        </p:nvSpPr>
        <p:spPr>
          <a:xfrm>
            <a:off x="1763713" y="598488"/>
            <a:ext cx="6980237" cy="396875"/>
          </a:xfrm>
          <a:noFill/>
          <a:ln/>
        </p:spPr>
        <p:txBody>
          <a:bodyPr/>
          <a:lstStyle/>
          <a:p>
            <a:r>
              <a:rPr lang="fa-IR" sz="2000"/>
              <a:t>ثبت تعديلات مربوط به پيش پرداخت- روش ثبت در حساب هزينه</a:t>
            </a:r>
            <a:endParaRPr lang="en-US" sz="2000"/>
          </a:p>
        </p:txBody>
      </p:sp>
      <p:graphicFrame>
        <p:nvGraphicFramePr>
          <p:cNvPr id="759849" name="Group 41"/>
          <p:cNvGraphicFramePr>
            <a:graphicFrameLocks noGrp="1"/>
          </p:cNvGraphicFramePr>
          <p:nvPr>
            <p:ph type="tbl" idx="1"/>
          </p:nvPr>
        </p:nvGraphicFramePr>
        <p:xfrm>
          <a:off x="611188" y="1989138"/>
          <a:ext cx="7847012" cy="2260600"/>
        </p:xfrm>
        <a:graphic>
          <a:graphicData uri="http://schemas.openxmlformats.org/drawingml/2006/table">
            <a:tbl>
              <a:tblPr rtl="1"/>
              <a:tblGrid>
                <a:gridCol w="2014537">
                  <a:extLst>
                    <a:ext uri="{9D8B030D-6E8A-4147-A177-3AD203B41FA5}">
                      <a16:colId xmlns:a16="http://schemas.microsoft.com/office/drawing/2014/main" val="20000"/>
                    </a:ext>
                  </a:extLst>
                </a:gridCol>
                <a:gridCol w="1484313">
                  <a:extLst>
                    <a:ext uri="{9D8B030D-6E8A-4147-A177-3AD203B41FA5}">
                      <a16:colId xmlns:a16="http://schemas.microsoft.com/office/drawing/2014/main" val="20001"/>
                    </a:ext>
                  </a:extLst>
                </a:gridCol>
                <a:gridCol w="603250">
                  <a:extLst>
                    <a:ext uri="{9D8B030D-6E8A-4147-A177-3AD203B41FA5}">
                      <a16:colId xmlns:a16="http://schemas.microsoft.com/office/drawing/2014/main" val="20002"/>
                    </a:ext>
                  </a:extLst>
                </a:gridCol>
                <a:gridCol w="2041525">
                  <a:extLst>
                    <a:ext uri="{9D8B030D-6E8A-4147-A177-3AD203B41FA5}">
                      <a16:colId xmlns:a16="http://schemas.microsoft.com/office/drawing/2014/main" val="20003"/>
                    </a:ext>
                  </a:extLst>
                </a:gridCol>
                <a:gridCol w="1703387">
                  <a:extLst>
                    <a:ext uri="{9D8B030D-6E8A-4147-A177-3AD203B41FA5}">
                      <a16:colId xmlns:a16="http://schemas.microsoft.com/office/drawing/2014/main" val="20004"/>
                    </a:ext>
                  </a:extLst>
                </a:gridCol>
              </a:tblGrid>
              <a:tr h="681038">
                <a:tc gridSpan="2">
                  <a:txBody>
                    <a:bodyPr/>
                    <a:lstStyle/>
                    <a:p>
                      <a:pPr marL="0" marR="0" lvl="0" indent="0" algn="ctr" defTabSz="914400" rtl="1" eaLnBrk="1" fontAlgn="base" latinLnBrk="0" hangingPunct="1">
                        <a:lnSpc>
                          <a:spcPct val="100000"/>
                        </a:lnSpc>
                        <a:spcBef>
                          <a:spcPct val="0"/>
                        </a:spcBef>
                        <a:spcAft>
                          <a:spcPct val="0"/>
                        </a:spcAft>
                        <a:buClrTx/>
                        <a:buSzPct val="85000"/>
                        <a:buFontTx/>
                        <a:buNone/>
                        <a:tabLst/>
                      </a:pPr>
                      <a:r>
                        <a:rPr kumimoji="0" lang="fa-IR" sz="3200" b="1" i="0" u="none" strike="noStrike" cap="none" normalizeH="0" baseline="0" smtClean="0">
                          <a:ln>
                            <a:noFill/>
                          </a:ln>
                          <a:solidFill>
                            <a:schemeClr val="tx1"/>
                          </a:solidFill>
                          <a:effectLst/>
                          <a:latin typeface="Times New Roman" pitchFamily="18" charset="0"/>
                          <a:cs typeface="Lotus" pitchFamily="2" charset="-78"/>
                        </a:rPr>
                        <a:t>هزينه بيمه اتومبيل</a:t>
                      </a:r>
                      <a:endParaRPr kumimoji="0" lang="en-US" sz="3200" b="1" i="0" u="none" strike="noStrike" cap="none" normalizeH="0" baseline="0" smtClean="0">
                        <a:ln>
                          <a:noFill/>
                        </a:ln>
                        <a:solidFill>
                          <a:schemeClr val="tx1"/>
                        </a:solidFill>
                        <a:effectLst/>
                        <a:latin typeface="Times New Roman" pitchFamily="18" charset="0"/>
                        <a:cs typeface="Lotus" pitchFamily="2" charset="-78"/>
                      </a:endParaRPr>
                    </a:p>
                  </a:txBody>
                  <a:tcPr anchor="ctr" horzOverflow="overflow">
                    <a:lnL cap="flat">
                      <a:noFill/>
                    </a:lnL>
                    <a:lnR>
                      <a:noFill/>
                    </a:lnR>
                    <a:lnT cap="flat">
                      <a:noFill/>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pPr rtl="1"/>
                      <a:endParaRPr lang="fa-IR"/>
                    </a:p>
                  </a:txBody>
                  <a:tcPr/>
                </a:tc>
                <a:tc>
                  <a:txBody>
                    <a:bodyPr/>
                    <a:lstStyle/>
                    <a:p>
                      <a:pPr marL="0" marR="0" lvl="0" indent="0" algn="r" defTabSz="914400" rtl="1" eaLnBrk="1" fontAlgn="base" latinLnBrk="0" hangingPunct="1">
                        <a:lnSpc>
                          <a:spcPct val="100000"/>
                        </a:lnSpc>
                        <a:spcBef>
                          <a:spcPct val="20000"/>
                        </a:spcBef>
                        <a:spcAft>
                          <a:spcPct val="0"/>
                        </a:spcAft>
                        <a:buClrTx/>
                        <a:buSzPct val="85000"/>
                        <a:buFontTx/>
                        <a:buNone/>
                        <a:tabLst/>
                      </a:pPr>
                      <a:endParaRPr kumimoji="0" lang="en-US" sz="32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a:noFill/>
                    </a:lnL>
                    <a:lnR>
                      <a:noFill/>
                    </a:lnR>
                    <a:lnT cap="flat">
                      <a:noFill/>
                    </a:lnT>
                    <a:lnB>
                      <a:noFill/>
                    </a:lnB>
                    <a:lnTlToBr>
                      <a:noFill/>
                    </a:lnTlToBr>
                    <a:lnBlToTr>
                      <a:noFill/>
                    </a:lnBlToTr>
                    <a:noFill/>
                  </a:tcPr>
                </a:tc>
                <a:tc gridSpan="2">
                  <a:txBody>
                    <a:bodyPr/>
                    <a:lstStyle/>
                    <a:p>
                      <a:pPr marL="0" marR="0" lvl="0" indent="0" algn="ctr" defTabSz="914400" rtl="1" eaLnBrk="1" fontAlgn="base" latinLnBrk="0" hangingPunct="1">
                        <a:lnSpc>
                          <a:spcPct val="100000"/>
                        </a:lnSpc>
                        <a:spcBef>
                          <a:spcPct val="0"/>
                        </a:spcBef>
                        <a:spcAft>
                          <a:spcPct val="0"/>
                        </a:spcAft>
                        <a:buClrTx/>
                        <a:buSzPct val="85000"/>
                        <a:buFontTx/>
                        <a:buNone/>
                        <a:tabLst/>
                      </a:pPr>
                      <a:r>
                        <a:rPr kumimoji="0" lang="fa-IR" sz="3200" b="1" i="0" u="none" strike="noStrike" cap="none" normalizeH="0" baseline="0" smtClean="0">
                          <a:ln>
                            <a:noFill/>
                          </a:ln>
                          <a:solidFill>
                            <a:schemeClr val="tx1"/>
                          </a:solidFill>
                          <a:effectLst/>
                          <a:latin typeface="Times New Roman" pitchFamily="18" charset="0"/>
                          <a:cs typeface="Lotus" pitchFamily="2" charset="-78"/>
                        </a:rPr>
                        <a:t>پيش پرداخت بيمه اتومبيل</a:t>
                      </a:r>
                      <a:endParaRPr kumimoji="0" lang="en-US" sz="3200" b="1" i="0" u="none" strike="noStrike" cap="none" normalizeH="0" baseline="0" smtClean="0">
                        <a:ln>
                          <a:noFill/>
                        </a:ln>
                        <a:solidFill>
                          <a:schemeClr val="tx1"/>
                        </a:solidFill>
                        <a:effectLst/>
                        <a:latin typeface="Times New Roman" pitchFamily="18" charset="0"/>
                        <a:cs typeface="Lotus" pitchFamily="2" charset="-78"/>
                      </a:endParaRPr>
                    </a:p>
                  </a:txBody>
                  <a:tcPr anchor="ctr" horzOverflow="overflow">
                    <a:lnL>
                      <a:noFill/>
                    </a:lnL>
                    <a:lnR cap="flat">
                      <a:noFill/>
                    </a:lnR>
                    <a:lnT cap="flat">
                      <a:noFill/>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pPr rtl="1"/>
                      <a:endParaRPr lang="fa-IR"/>
                    </a:p>
                  </a:txBody>
                  <a:tcPr/>
                </a:tc>
                <a:extLst>
                  <a:ext uri="{0D108BD9-81ED-4DB2-BD59-A6C34878D82A}">
                    <a16:rowId xmlns:a16="http://schemas.microsoft.com/office/drawing/2014/main" val="10000"/>
                  </a:ext>
                </a:extLst>
              </a:tr>
              <a:tr h="1550988">
                <a:tc>
                  <a:txBody>
                    <a:bodyPr/>
                    <a:lstStyle/>
                    <a:p>
                      <a:pPr marL="0" marR="0" lvl="0" indent="0" algn="ctr" defTabSz="914400" rtl="1" eaLnBrk="1" fontAlgn="base" latinLnBrk="0" hangingPunct="1">
                        <a:lnSpc>
                          <a:spcPct val="100000"/>
                        </a:lnSpc>
                        <a:spcBef>
                          <a:spcPct val="0"/>
                        </a:spcBef>
                        <a:spcAft>
                          <a:spcPct val="0"/>
                        </a:spcAft>
                        <a:buClrTx/>
                        <a:buSzPct val="85000"/>
                        <a:buFontTx/>
                        <a:buNone/>
                        <a:tabLst/>
                      </a:pPr>
                      <a:r>
                        <a:rPr kumimoji="0" lang="fa-IR" sz="3200" b="1" i="0" u="none" strike="noStrike" cap="none" normalizeH="0" baseline="0" smtClean="0">
                          <a:ln>
                            <a:noFill/>
                          </a:ln>
                          <a:solidFill>
                            <a:schemeClr val="tx1"/>
                          </a:solidFill>
                          <a:effectLst/>
                          <a:latin typeface="Times New Roman" pitchFamily="18" charset="0"/>
                          <a:ea typeface="Times New Roman" pitchFamily="18" charset="0"/>
                          <a:cs typeface="Lotus" pitchFamily="2" charset="-78"/>
                        </a:rPr>
                        <a:t>(</a:t>
                      </a:r>
                      <a:r>
                        <a:rPr kumimoji="0" lang="fa-IR" sz="2800" b="1" i="0" u="none" strike="noStrike" cap="none" normalizeH="0" baseline="0" smtClean="0">
                          <a:ln>
                            <a:noFill/>
                          </a:ln>
                          <a:solidFill>
                            <a:schemeClr val="tx1"/>
                          </a:solidFill>
                          <a:effectLst/>
                          <a:latin typeface="Times New Roman" pitchFamily="18" charset="0"/>
                          <a:ea typeface="Times New Roman" pitchFamily="18" charset="0"/>
                          <a:cs typeface="Lotus" pitchFamily="2" charset="-78"/>
                        </a:rPr>
                        <a:t>1/8)240.000</a:t>
                      </a:r>
                      <a:endParaRPr kumimoji="0" lang="en-US" sz="2800" b="1" i="0" u="none" strike="noStrike" cap="none" normalizeH="0" baseline="0" smtClean="0">
                        <a:ln>
                          <a:noFill/>
                        </a:ln>
                        <a:solidFill>
                          <a:schemeClr val="tx1"/>
                        </a:solidFill>
                        <a:effectLst/>
                        <a:latin typeface="Times New Roman" pitchFamily="18" charset="0"/>
                        <a:ea typeface="Times New Roman" pitchFamily="18" charset="0"/>
                        <a:cs typeface="Lotus" pitchFamily="2" charset="-78"/>
                      </a:endParaRPr>
                    </a:p>
                  </a:txBody>
                  <a:tcPr anchor="ctr" horzOverflow="overflow">
                    <a:lnL cap="flat">
                      <a:noFill/>
                    </a:lnL>
                    <a:lnR w="12700" cap="flat" cmpd="sng" algn="ctr">
                      <a:solidFill>
                        <a:schemeClr val="tx1"/>
                      </a:solidFill>
                      <a:prstDash val="solid"/>
                      <a:miter lim="800000"/>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r" defTabSz="914400" rtl="1" eaLnBrk="0" fontAlgn="base" latinLnBrk="0" hangingPunct="0">
                        <a:lnSpc>
                          <a:spcPct val="100000"/>
                        </a:lnSpc>
                        <a:spcBef>
                          <a:spcPct val="0"/>
                        </a:spcBef>
                        <a:spcAft>
                          <a:spcPct val="0"/>
                        </a:spcAft>
                        <a:buClrTx/>
                        <a:buSzPct val="85000"/>
                        <a:buFontTx/>
                        <a:buNone/>
                        <a:tabLst/>
                      </a:pPr>
                      <a:r>
                        <a:rPr kumimoji="0" lang="fa-IR" sz="1800" b="1" i="0" u="none" strike="noStrike" cap="none" normalizeH="0" baseline="0" smtClean="0">
                          <a:ln>
                            <a:noFill/>
                          </a:ln>
                          <a:solidFill>
                            <a:schemeClr val="tx1"/>
                          </a:solidFill>
                          <a:effectLst/>
                          <a:latin typeface="Times New Roman" pitchFamily="18" charset="0"/>
                          <a:ea typeface="Times New Roman" pitchFamily="18" charset="0"/>
                          <a:cs typeface="Lotus" pitchFamily="2" charset="-78"/>
                        </a:rPr>
                        <a:t>      (29/12)140.000      </a:t>
                      </a:r>
                      <a:endParaRPr kumimoji="0" lang="ar-SA" sz="1800" b="1" i="0" u="none" strike="noStrike" cap="none" normalizeH="0" baseline="0" smtClean="0">
                        <a:ln>
                          <a:noFill/>
                        </a:ln>
                        <a:solidFill>
                          <a:schemeClr val="tx1"/>
                        </a:solidFill>
                        <a:effectLst/>
                        <a:latin typeface="Times New Roman" pitchFamily="18" charset="0"/>
                        <a:ea typeface="Times New Roman" pitchFamily="18" charset="0"/>
                        <a:cs typeface="Lotus" pitchFamily="2" charset="-78"/>
                      </a:endParaRPr>
                    </a:p>
                  </a:txBody>
                  <a:tcPr anchor="ctr" horzOverflow="overflow">
                    <a:lnL w="12700" cap="flat" cmpd="sng" algn="ctr">
                      <a:solidFill>
                        <a:schemeClr val="tx1"/>
                      </a:solidFill>
                      <a:prstDash val="solid"/>
                      <a:miter lim="800000"/>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rowSpan="2">
                  <a:txBody>
                    <a:bodyPr/>
                    <a:lstStyle/>
                    <a:p>
                      <a:pPr marL="0" marR="0" lvl="0" indent="0" algn="r" defTabSz="914400" rtl="1" eaLnBrk="1" fontAlgn="base" latinLnBrk="0" hangingPunct="1">
                        <a:lnSpc>
                          <a:spcPct val="100000"/>
                        </a:lnSpc>
                        <a:spcBef>
                          <a:spcPct val="20000"/>
                        </a:spcBef>
                        <a:spcAft>
                          <a:spcPct val="0"/>
                        </a:spcAft>
                        <a:buClrTx/>
                        <a:buSzPct val="85000"/>
                        <a:buFontTx/>
                        <a:buNone/>
                        <a:tabLst/>
                      </a:pPr>
                      <a:endParaRPr kumimoji="0" lang="en-US" sz="32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a:noFill/>
                    </a:lnL>
                    <a:lnR>
                      <a:noFill/>
                    </a:lnR>
                    <a:lnT>
                      <a:noFill/>
                    </a:lnT>
                    <a:lnB cap="flat">
                      <a:noFill/>
                    </a:lnB>
                    <a:lnTlToBr>
                      <a:noFill/>
                    </a:lnTlToBr>
                    <a:lnBlToTr>
                      <a:noFill/>
                    </a:lnBlToTr>
                    <a:noFill/>
                  </a:tcPr>
                </a:tc>
                <a:tc rowSpan="2">
                  <a:txBody>
                    <a:bodyPr/>
                    <a:lstStyle/>
                    <a:p>
                      <a:pPr marL="0" marR="0" lvl="0" indent="0" algn="r" defTabSz="914400" rtl="1" eaLnBrk="1" fontAlgn="base" latinLnBrk="0" hangingPunct="1">
                        <a:lnSpc>
                          <a:spcPct val="100000"/>
                        </a:lnSpc>
                        <a:spcBef>
                          <a:spcPct val="0"/>
                        </a:spcBef>
                        <a:spcAft>
                          <a:spcPct val="0"/>
                        </a:spcAft>
                        <a:buClrTx/>
                        <a:buSzPct val="85000"/>
                        <a:buFontTx/>
                        <a:buNone/>
                        <a:tabLst/>
                      </a:pPr>
                      <a:r>
                        <a:rPr kumimoji="0" lang="fa-IR" sz="2400" b="1" i="0" u="none" strike="noStrike" cap="none" normalizeH="0" baseline="0" smtClean="0">
                          <a:ln>
                            <a:noFill/>
                          </a:ln>
                          <a:solidFill>
                            <a:schemeClr val="tx1"/>
                          </a:solidFill>
                          <a:effectLst/>
                          <a:latin typeface="Times New Roman" pitchFamily="18" charset="0"/>
                          <a:ea typeface="Times New Roman" pitchFamily="18" charset="0"/>
                          <a:cs typeface="Lotus" pitchFamily="2" charset="-78"/>
                        </a:rPr>
                        <a:t>(29/12)140.000</a:t>
                      </a:r>
                      <a:endParaRPr kumimoji="0" lang="en-US" sz="2400" b="1" i="0" u="none" strike="noStrike" cap="none" normalizeH="0" baseline="0" smtClean="0">
                        <a:ln>
                          <a:noFill/>
                        </a:ln>
                        <a:solidFill>
                          <a:schemeClr val="tx1"/>
                        </a:solidFill>
                        <a:effectLst/>
                        <a:latin typeface="Times New Roman" pitchFamily="18" charset="0"/>
                        <a:ea typeface="Times New Roman" pitchFamily="18" charset="0"/>
                        <a:cs typeface="Lotus" pitchFamily="2" charset="-78"/>
                      </a:endParaRPr>
                    </a:p>
                  </a:txBody>
                  <a:tcPr anchor="ctr" horzOverflow="overflow">
                    <a:lnL>
                      <a:noFill/>
                    </a:lnL>
                    <a:lnR w="12700" cap="flat" cmpd="sng" algn="ctr">
                      <a:solidFill>
                        <a:schemeClr val="tx1"/>
                      </a:solidFill>
                      <a:prstDash val="solid"/>
                      <a:miter lim="800000"/>
                      <a:headEnd type="none" w="med" len="med"/>
                      <a:tailEnd type="none" w="med" len="med"/>
                    </a:lnR>
                    <a:lnT w="12700" cap="flat" cmpd="sng" algn="ctr">
                      <a:solidFill>
                        <a:srgbClr val="000000"/>
                      </a:solidFill>
                      <a:prstDash val="solid"/>
                      <a:round/>
                      <a:headEnd type="none" w="med" len="med"/>
                      <a:tailEnd type="none" w="med" len="med"/>
                    </a:lnT>
                    <a:lnB cap="flat">
                      <a:noFill/>
                    </a:lnB>
                    <a:lnTlToBr>
                      <a:noFill/>
                    </a:lnTlToBr>
                    <a:lnBlToTr>
                      <a:noFill/>
                    </a:lnBlToTr>
                    <a:noFill/>
                  </a:tcPr>
                </a:tc>
                <a:tc rowSpan="2">
                  <a:txBody>
                    <a:bodyPr/>
                    <a:lstStyle/>
                    <a:p>
                      <a:pPr marL="0" marR="0" lvl="0" indent="0" algn="ctr" defTabSz="914400" rtl="1" eaLnBrk="1" fontAlgn="base" latinLnBrk="0" hangingPunct="1">
                        <a:lnSpc>
                          <a:spcPct val="100000"/>
                        </a:lnSpc>
                        <a:spcBef>
                          <a:spcPct val="0"/>
                        </a:spcBef>
                        <a:spcAft>
                          <a:spcPct val="0"/>
                        </a:spcAft>
                        <a:buClrTx/>
                        <a:buSzPct val="85000"/>
                        <a:buFontTx/>
                        <a:buNone/>
                        <a:tabLst/>
                      </a:pPr>
                      <a:endParaRPr kumimoji="0" lang="en-US" sz="3200" b="1" i="0" u="none" strike="noStrike" cap="none" normalizeH="0" baseline="0" smtClean="0">
                        <a:ln>
                          <a:noFill/>
                        </a:ln>
                        <a:solidFill>
                          <a:schemeClr val="tx1"/>
                        </a:solidFill>
                        <a:effectLst/>
                        <a:latin typeface="Times New Roman" pitchFamily="18" charset="0"/>
                        <a:ea typeface="Times New Roman" pitchFamily="18" charset="0"/>
                        <a:cs typeface="Lotus" pitchFamily="2" charset="-78"/>
                      </a:endParaRPr>
                    </a:p>
                  </a:txBody>
                  <a:tcPr anchor="ctr" horzOverflow="overflow">
                    <a:lnL w="12700" cap="flat" cmpd="sng" algn="ctr">
                      <a:solidFill>
                        <a:schemeClr val="tx1"/>
                      </a:solidFill>
                      <a:prstDash val="solid"/>
                      <a:miter lim="800000"/>
                      <a:headEnd type="none" w="med" len="med"/>
                      <a:tailEnd type="none" w="med" len="med"/>
                    </a:lnL>
                    <a:lnR cap="flat">
                      <a:noFill/>
                    </a:lnR>
                    <a:lnT w="12700" cap="flat" cmpd="sng" algn="ctr">
                      <a:solidFill>
                        <a:srgbClr val="000000"/>
                      </a:solidFill>
                      <a:prstDash val="solid"/>
                      <a:round/>
                      <a:headEnd type="none" w="med" len="med"/>
                      <a:tailEnd type="none" w="med" len="med"/>
                    </a:lnT>
                    <a:lnB cap="flat">
                      <a:noFill/>
                    </a:lnB>
                    <a:lnTlToBr>
                      <a:noFill/>
                    </a:lnTlToBr>
                    <a:lnBlToTr>
                      <a:noFill/>
                    </a:lnBlToTr>
                    <a:noFill/>
                  </a:tcPr>
                </a:tc>
                <a:extLst>
                  <a:ext uri="{0D108BD9-81ED-4DB2-BD59-A6C34878D82A}">
                    <a16:rowId xmlns:a16="http://schemas.microsoft.com/office/drawing/2014/main" val="10001"/>
                  </a:ext>
                </a:extLst>
              </a:tr>
              <a:tr h="828675">
                <a:tc>
                  <a:txBody>
                    <a:bodyPr/>
                    <a:lstStyle/>
                    <a:p>
                      <a:pPr marL="0" marR="0" lvl="0" indent="0" algn="ctr" defTabSz="914400" rtl="1" eaLnBrk="0" fontAlgn="base" latinLnBrk="0" hangingPunct="0">
                        <a:lnSpc>
                          <a:spcPct val="100000"/>
                        </a:lnSpc>
                        <a:spcBef>
                          <a:spcPct val="0"/>
                        </a:spcBef>
                        <a:spcAft>
                          <a:spcPct val="0"/>
                        </a:spcAft>
                        <a:buClrTx/>
                        <a:buSzPct val="85000"/>
                        <a:buFontTx/>
                        <a:buNone/>
                        <a:tabLst/>
                      </a:pPr>
                      <a:r>
                        <a:rPr kumimoji="0" lang="fa-IR" sz="3200" b="1" i="0" u="none" strike="noStrike" cap="none" normalizeH="0" baseline="0" smtClean="0">
                          <a:ln>
                            <a:noFill/>
                          </a:ln>
                          <a:solidFill>
                            <a:schemeClr val="tx1"/>
                          </a:solidFill>
                          <a:effectLst/>
                          <a:latin typeface="Times New Roman" pitchFamily="18" charset="0"/>
                          <a:ea typeface="Times New Roman" pitchFamily="18" charset="0"/>
                          <a:cs typeface="Lotus" pitchFamily="2" charset="-78"/>
                        </a:rPr>
                        <a:t>مانده100.000</a:t>
                      </a:r>
                      <a:endParaRPr kumimoji="0" lang="ar-SA" sz="3200" b="1" i="0" u="none" strike="noStrike" cap="none" normalizeH="0" baseline="0" smtClean="0">
                        <a:ln>
                          <a:noFill/>
                        </a:ln>
                        <a:solidFill>
                          <a:schemeClr val="tx1"/>
                        </a:solidFill>
                        <a:effectLst/>
                        <a:latin typeface="Times New Roman" pitchFamily="18" charset="0"/>
                        <a:ea typeface="Times New Roman" pitchFamily="18" charset="0"/>
                        <a:cs typeface="Lotus" pitchFamily="2" charset="-78"/>
                      </a:endParaRPr>
                    </a:p>
                  </a:txBody>
                  <a:tcPr anchor="ctr" horzOverflow="overflow">
                    <a:lnL cap="flat">
                      <a:noFill/>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cap="flat">
                      <a:noFill/>
                    </a:lnB>
                    <a:lnTlToBr>
                      <a:noFill/>
                    </a:lnTlToBr>
                    <a:lnBlToTr>
                      <a:noFill/>
                    </a:lnBlToTr>
                    <a:noFill/>
                  </a:tcPr>
                </a:tc>
                <a:tc>
                  <a:txBody>
                    <a:bodyPr/>
                    <a:lstStyle/>
                    <a:p>
                      <a:pPr marL="0" marR="0" lvl="0" indent="0" algn="ctr" defTabSz="914400" rtl="1" eaLnBrk="0" fontAlgn="base" latinLnBrk="0" hangingPunct="0">
                        <a:lnSpc>
                          <a:spcPct val="100000"/>
                        </a:lnSpc>
                        <a:spcBef>
                          <a:spcPct val="0"/>
                        </a:spcBef>
                        <a:spcAft>
                          <a:spcPct val="0"/>
                        </a:spcAft>
                        <a:buClrTx/>
                        <a:buSzPct val="85000"/>
                        <a:buFontTx/>
                        <a:buNone/>
                        <a:tabLst/>
                      </a:pPr>
                      <a:endParaRPr kumimoji="0" lang="ar-SA" sz="3200" b="1" i="0" u="none" strike="noStrike" cap="none" normalizeH="0" baseline="0" smtClean="0">
                        <a:ln>
                          <a:noFill/>
                        </a:ln>
                        <a:solidFill>
                          <a:schemeClr val="tx1"/>
                        </a:solidFill>
                        <a:effectLst/>
                        <a:latin typeface="Arial" pitchFamily="34" charset="0"/>
                        <a:ea typeface="Times New Roman" pitchFamily="18" charset="0"/>
                        <a:cs typeface="Lotus" pitchFamily="2" charset="-78"/>
                      </a:endParaRPr>
                    </a:p>
                  </a:txBody>
                  <a:tcPr anchor="ctr" horzOverflow="overflow">
                    <a:lnL w="12700" cap="flat" cmpd="sng" algn="ctr">
                      <a:solidFill>
                        <a:schemeClr val="tx1"/>
                      </a:solidFill>
                      <a:prstDash val="solid"/>
                      <a:miter lim="800000"/>
                      <a:headEnd type="none" w="med" len="med"/>
                      <a:tailEnd type="none" w="med" len="med"/>
                    </a:lnL>
                    <a:lnR>
                      <a:noFill/>
                    </a:lnR>
                    <a:lnT w="12700" cap="flat" cmpd="sng" algn="ctr">
                      <a:solidFill>
                        <a:schemeClr val="tx1"/>
                      </a:solidFill>
                      <a:prstDash val="solid"/>
                      <a:miter lim="800000"/>
                      <a:headEnd type="none" w="med" len="med"/>
                      <a:tailEnd type="none" w="med" len="med"/>
                    </a:lnT>
                    <a:lnB cap="flat">
                      <a:noFill/>
                    </a:lnB>
                    <a:lnTlToBr>
                      <a:noFill/>
                    </a:lnTlToBr>
                    <a:lnBlToTr>
                      <a:noFill/>
                    </a:lnBlToTr>
                    <a:noFill/>
                  </a:tcPr>
                </a:tc>
                <a:tc vMerge="1">
                  <a:txBody>
                    <a:bodyPr/>
                    <a:lstStyle/>
                    <a:p>
                      <a:pPr rtl="1"/>
                      <a:endParaRPr lang="fa-IR"/>
                    </a:p>
                  </a:txBody>
                  <a:tcPr/>
                </a:tc>
                <a:tc vMerge="1">
                  <a:txBody>
                    <a:bodyPr/>
                    <a:lstStyle/>
                    <a:p>
                      <a:pPr rtl="1"/>
                      <a:endParaRPr lang="fa-IR"/>
                    </a:p>
                  </a:txBody>
                  <a:tcPr/>
                </a:tc>
                <a:tc vMerge="1">
                  <a:txBody>
                    <a:bodyPr/>
                    <a:lstStyle/>
                    <a:p>
                      <a:pPr rtl="1"/>
                      <a:endParaRPr lang="fa-IR"/>
                    </a:p>
                  </a:txBody>
                  <a:tcPr/>
                </a:tc>
                <a:extLst>
                  <a:ext uri="{0D108BD9-81ED-4DB2-BD59-A6C34878D82A}">
                    <a16:rowId xmlns:a16="http://schemas.microsoft.com/office/drawing/2014/main" val="10002"/>
                  </a:ext>
                </a:extLst>
              </a:tr>
            </a:tbl>
          </a:graphicData>
        </a:graphic>
      </p:graphicFrame>
    </p:spTree>
  </p:cSld>
  <p:clrMapOvr>
    <a:masterClrMapping/>
  </p:clrMapOvr>
</p:sld>
</file>

<file path=ppt/slides/slide29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60838" name="Rectangle 6"/>
          <p:cNvSpPr>
            <a:spLocks noGrp="1" noChangeArrowheads="1"/>
          </p:cNvSpPr>
          <p:nvPr>
            <p:ph type="title"/>
          </p:nvPr>
        </p:nvSpPr>
        <p:spPr>
          <a:xfrm>
            <a:off x="971550" y="781050"/>
            <a:ext cx="7772400" cy="457200"/>
          </a:xfrm>
          <a:noFill/>
          <a:ln/>
        </p:spPr>
        <p:txBody>
          <a:bodyPr/>
          <a:lstStyle/>
          <a:p>
            <a:r>
              <a:rPr lang="fa-IR" sz="2400"/>
              <a:t>ثبت تعديلات مربوط به پيش پرداخت- روش ثبت در حساب هزينه</a:t>
            </a:r>
            <a:endParaRPr lang="en-US" sz="2400"/>
          </a:p>
        </p:txBody>
      </p:sp>
      <p:sp>
        <p:nvSpPr>
          <p:cNvPr id="760835" name="Rectangle 3"/>
          <p:cNvSpPr>
            <a:spLocks noGrp="1" noChangeArrowheads="1"/>
          </p:cNvSpPr>
          <p:nvPr>
            <p:ph idx="1"/>
          </p:nvPr>
        </p:nvSpPr>
        <p:spPr>
          <a:xfrm>
            <a:off x="611188" y="1989138"/>
            <a:ext cx="7847012" cy="3209925"/>
          </a:xfrm>
        </p:spPr>
        <p:txBody>
          <a:bodyPr/>
          <a:lstStyle/>
          <a:p>
            <a:pPr>
              <a:buFontTx/>
              <a:buNone/>
            </a:pPr>
            <a:r>
              <a:rPr lang="fa-IR"/>
              <a:t>همانگونه كه قبلاً آموختيم هزينه بيمه اتومبيل به سودوزيان منتقل ودر محاسبه سود خالص تاثير مي‌نهد. </a:t>
            </a:r>
          </a:p>
          <a:p>
            <a:pPr>
              <a:buFontTx/>
              <a:buNone/>
            </a:pPr>
            <a:r>
              <a:rPr lang="fa-IR"/>
              <a:t>مانده وپيش پرداخت بيمه اتومبيل نيز به سال بعد منتقل مي شود</a:t>
            </a:r>
          </a:p>
          <a:p>
            <a:pPr>
              <a:buFontTx/>
              <a:buNone/>
            </a:pPr>
            <a:r>
              <a:rPr lang="fa-IR"/>
              <a:t>امّا...</a:t>
            </a:r>
            <a:endParaRPr lang="en-US"/>
          </a:p>
        </p:txBody>
      </p:sp>
      <p:sp>
        <p:nvSpPr>
          <p:cNvPr id="4" name="Footer Placeholder 3"/>
          <p:cNvSpPr>
            <a:spLocks noGrp="1"/>
          </p:cNvSpPr>
          <p:nvPr>
            <p:ph type="ftr" sz="quarter" idx="11"/>
          </p:nvPr>
        </p:nvSpPr>
        <p:spPr/>
        <p:txBody>
          <a:bodyPr/>
          <a:lstStyle/>
          <a:p>
            <a:endParaRPr kumimoji="0" lang="en-US" dirty="0"/>
          </a:p>
        </p:txBody>
      </p:sp>
    </p:spTree>
  </p:cSld>
  <p:clrMapOvr>
    <a:masterClrMapping/>
  </p:clrMapOvr>
</p:sld>
</file>

<file path=ppt/slides/slide29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61862" name="Rectangle 6"/>
          <p:cNvSpPr>
            <a:spLocks noGrp="1" noChangeArrowheads="1"/>
          </p:cNvSpPr>
          <p:nvPr>
            <p:ph type="title"/>
          </p:nvPr>
        </p:nvSpPr>
        <p:spPr>
          <a:xfrm>
            <a:off x="971550" y="781050"/>
            <a:ext cx="7772400" cy="457200"/>
          </a:xfrm>
          <a:noFill/>
          <a:ln/>
        </p:spPr>
        <p:txBody>
          <a:bodyPr/>
          <a:lstStyle/>
          <a:p>
            <a:r>
              <a:rPr lang="fa-IR" sz="2400"/>
              <a:t>ثبت تعديلات مربوط به پيش پرداخت- روش ثبت در حساب هزينه</a:t>
            </a:r>
            <a:endParaRPr lang="en-US" sz="2400"/>
          </a:p>
        </p:txBody>
      </p:sp>
      <p:sp>
        <p:nvSpPr>
          <p:cNvPr id="761859" name="Rectangle 3"/>
          <p:cNvSpPr>
            <a:spLocks noGrp="1" noChangeArrowheads="1"/>
          </p:cNvSpPr>
          <p:nvPr>
            <p:ph idx="1"/>
          </p:nvPr>
        </p:nvSpPr>
        <p:spPr>
          <a:xfrm>
            <a:off x="611188" y="1989138"/>
            <a:ext cx="7847012" cy="2625725"/>
          </a:xfrm>
        </p:spPr>
        <p:txBody>
          <a:bodyPr/>
          <a:lstStyle/>
          <a:p>
            <a:pPr>
              <a:buFontTx/>
              <a:buNone/>
            </a:pPr>
            <a:r>
              <a:rPr lang="fa-IR"/>
              <a:t>چون روش موسسه بتاثبت پيش پرداخت در حساب هزينه است، به منظور حفظ ثبات رويه در ابتداي سال بعد مي‌بايد مانده پيش پرداخت بيمه مجدداٌ به حساب هزينه منتقل گردد </a:t>
            </a:r>
          </a:p>
          <a:p>
            <a:pPr>
              <a:buFontTx/>
              <a:buNone/>
            </a:pPr>
            <a:r>
              <a:rPr lang="fa-IR"/>
              <a:t>پس</a:t>
            </a:r>
            <a:endParaRPr lang="en-US"/>
          </a:p>
        </p:txBody>
      </p:sp>
      <p:sp>
        <p:nvSpPr>
          <p:cNvPr id="4" name="Footer Placeholder 3"/>
          <p:cNvSpPr>
            <a:spLocks noGrp="1"/>
          </p:cNvSpPr>
          <p:nvPr>
            <p:ph type="ftr" sz="quarter" idx="11"/>
          </p:nvPr>
        </p:nvSpPr>
        <p:spPr/>
        <p:txBody>
          <a:bodyPr/>
          <a:lstStyle/>
          <a:p>
            <a:endParaRPr kumimoji="0" lang="en-US" dirty="0"/>
          </a:p>
        </p:txBody>
      </p:sp>
    </p:spTree>
  </p:cSld>
  <p:clrMapOvr>
    <a:masterClrMapping/>
  </p:clrMapOvr>
</p:sld>
</file>

<file path=ppt/slides/slide29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62886" name="Rectangle 6"/>
          <p:cNvSpPr>
            <a:spLocks noGrp="1" noChangeArrowheads="1"/>
          </p:cNvSpPr>
          <p:nvPr>
            <p:ph type="title"/>
          </p:nvPr>
        </p:nvSpPr>
        <p:spPr>
          <a:xfrm>
            <a:off x="971550" y="781050"/>
            <a:ext cx="7772400" cy="457200"/>
          </a:xfrm>
          <a:noFill/>
          <a:ln/>
        </p:spPr>
        <p:txBody>
          <a:bodyPr/>
          <a:lstStyle/>
          <a:p>
            <a:r>
              <a:rPr lang="fa-IR" sz="2400"/>
              <a:t>ثبت تعديلات مربوط به پيش پرداخت- روش ثبت در حساب هزينه</a:t>
            </a:r>
            <a:endParaRPr lang="en-US" sz="2400"/>
          </a:p>
        </p:txBody>
      </p:sp>
      <p:sp>
        <p:nvSpPr>
          <p:cNvPr id="762883" name="Rectangle 3"/>
          <p:cNvSpPr>
            <a:spLocks noGrp="1" noChangeArrowheads="1"/>
          </p:cNvSpPr>
          <p:nvPr>
            <p:ph idx="1"/>
          </p:nvPr>
        </p:nvSpPr>
        <p:spPr>
          <a:xfrm>
            <a:off x="611188" y="1989138"/>
            <a:ext cx="7847012" cy="1747837"/>
          </a:xfrm>
        </p:spPr>
        <p:txBody>
          <a:bodyPr/>
          <a:lstStyle/>
          <a:p>
            <a:pPr>
              <a:buFontTx/>
              <a:buNone/>
            </a:pPr>
            <a:r>
              <a:rPr lang="fa-IR"/>
              <a:t>1/1 هزينه بيمه اتومبيل 140.000</a:t>
            </a:r>
          </a:p>
          <a:p>
            <a:pPr>
              <a:buFontTx/>
              <a:buNone/>
            </a:pPr>
            <a:r>
              <a:rPr lang="fa-IR"/>
              <a:t>			پيش پرداخت بيمه اتومبيل140.000</a:t>
            </a:r>
          </a:p>
          <a:p>
            <a:pPr>
              <a:buFontTx/>
              <a:buNone/>
            </a:pPr>
            <a:r>
              <a:rPr lang="fa-IR"/>
              <a:t>ثبت پيش پرداخت در هزينه بيمه</a:t>
            </a:r>
            <a:endParaRPr lang="en-US"/>
          </a:p>
        </p:txBody>
      </p:sp>
      <p:sp>
        <p:nvSpPr>
          <p:cNvPr id="4" name="Footer Placeholder 3"/>
          <p:cNvSpPr>
            <a:spLocks noGrp="1"/>
          </p:cNvSpPr>
          <p:nvPr>
            <p:ph type="ftr" sz="quarter" idx="11"/>
          </p:nvPr>
        </p:nvSpPr>
        <p:spPr/>
        <p:txBody>
          <a:bodyPr/>
          <a:lstStyle/>
          <a:p>
            <a:endParaRPr kumimoji="0"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054" name="Rectangle 6"/>
          <p:cNvSpPr>
            <a:spLocks noGrp="1" noChangeArrowheads="1"/>
          </p:cNvSpPr>
          <p:nvPr>
            <p:ph type="subTitle" idx="1"/>
          </p:nvPr>
        </p:nvSpPr>
        <p:spPr>
          <a:xfrm>
            <a:off x="900113" y="1989138"/>
            <a:ext cx="6400800" cy="3932237"/>
          </a:xfrm>
          <a:noFill/>
        </p:spPr>
        <p:txBody>
          <a:bodyPr/>
          <a:lstStyle/>
          <a:p>
            <a:r>
              <a:rPr lang="fa-IR" sz="6000" i="1"/>
              <a:t>هدف :</a:t>
            </a:r>
          </a:p>
          <a:p>
            <a:r>
              <a:rPr lang="fa-IR" sz="6000" i="1"/>
              <a:t> آشنايي با تاريخچه حسابداري، تعاريف و مفاهيم آن</a:t>
            </a:r>
            <a:endParaRPr lang="en-US" sz="6000" i="1"/>
          </a:p>
        </p:txBody>
      </p:sp>
      <p:pic>
        <p:nvPicPr>
          <p:cNvPr id="2052" name="Picture 4" descr="j0156979"/>
          <p:cNvPicPr>
            <a:picLocks noChangeAspect="1" noChangeArrowheads="1"/>
          </p:cNvPicPr>
          <p:nvPr/>
        </p:nvPicPr>
        <p:blipFill>
          <a:blip r:embed="rId3"/>
          <a:srcRect/>
          <a:stretch>
            <a:fillRect/>
          </a:stretch>
        </p:blipFill>
        <p:spPr bwMode="auto">
          <a:xfrm>
            <a:off x="6804025" y="4292600"/>
            <a:ext cx="2057400" cy="1976438"/>
          </a:xfrm>
          <a:prstGeom prst="rect">
            <a:avLst/>
          </a:prstGeom>
          <a:noFill/>
        </p:spPr>
      </p:pic>
      <p:sp>
        <p:nvSpPr>
          <p:cNvPr id="2055" name="WordArt 7" descr="Paper bag"/>
          <p:cNvSpPr>
            <a:spLocks noChangeArrowheads="1" noChangeShapeType="1" noTextEdit="1"/>
          </p:cNvSpPr>
          <p:nvPr/>
        </p:nvSpPr>
        <p:spPr bwMode="auto">
          <a:xfrm>
            <a:off x="5286380" y="857232"/>
            <a:ext cx="3240087" cy="792162"/>
          </a:xfrm>
          <a:prstGeom prst="rect">
            <a:avLst/>
          </a:prstGeom>
        </p:spPr>
        <p:txBody>
          <a:bodyPr wrap="none" fromWordArt="1">
            <a:prstTxWarp prst="textCascadeUp">
              <a:avLst>
                <a:gd name="adj" fmla="val 100000"/>
              </a:avLst>
            </a:prstTxWarp>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fa-IR" sz="3600" kern="1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Arial Black"/>
              </a:rPr>
              <a:t>فصل اول</a:t>
            </a:r>
          </a:p>
        </p:txBody>
      </p:sp>
      <p:sp>
        <p:nvSpPr>
          <p:cNvPr id="5" name="Footer Placeholder 4"/>
          <p:cNvSpPr>
            <a:spLocks noGrp="1"/>
          </p:cNvSpPr>
          <p:nvPr>
            <p:ph type="ftr" sz="quarter" idx="11"/>
          </p:nvPr>
        </p:nvSpPr>
        <p:spPr/>
        <p:txBody>
          <a:bodyPr/>
          <a:lstStyle/>
          <a:p>
            <a:endParaRPr kumimoji="0" lang="en-US" dirty="0"/>
          </a:p>
        </p:txBody>
      </p:sp>
    </p:spTree>
  </p:cSld>
  <p:clrMapOvr>
    <a:masterClrMapping/>
  </p:clrMapOvr>
  <p:transition>
    <p:blinds dir="vert"/>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58754" name="Rectangle 2"/>
          <p:cNvSpPr>
            <a:spLocks noGrp="1" noChangeArrowheads="1"/>
          </p:cNvSpPr>
          <p:nvPr>
            <p:ph type="title"/>
          </p:nvPr>
        </p:nvSpPr>
        <p:spPr>
          <a:xfrm>
            <a:off x="1093788" y="115888"/>
            <a:ext cx="7772400" cy="1311275"/>
          </a:xfrm>
        </p:spPr>
        <p:txBody>
          <a:bodyPr/>
          <a:lstStyle/>
          <a:p>
            <a:r>
              <a:rPr lang="fa-IR" sz="4000"/>
              <a:t>چگونه يك فعاليت مالي بر معادله حسابداري تاثير مي‌نهد.</a:t>
            </a:r>
            <a:endParaRPr lang="en-US" sz="4000"/>
          </a:p>
        </p:txBody>
      </p:sp>
      <p:sp>
        <p:nvSpPr>
          <p:cNvPr id="458755" name="Rectangle 3"/>
          <p:cNvSpPr>
            <a:spLocks noGrp="1" noChangeArrowheads="1"/>
          </p:cNvSpPr>
          <p:nvPr>
            <p:ph idx="1"/>
          </p:nvPr>
        </p:nvSpPr>
        <p:spPr>
          <a:xfrm>
            <a:off x="611188" y="1989138"/>
            <a:ext cx="7847012" cy="3322637"/>
          </a:xfrm>
        </p:spPr>
        <p:txBody>
          <a:bodyPr/>
          <a:lstStyle/>
          <a:p>
            <a:pPr>
              <a:buFontTx/>
              <a:buNone/>
            </a:pPr>
            <a:r>
              <a:rPr lang="fa-IR" sz="4400"/>
              <a:t>1- سرمايه گذاري اوليه</a:t>
            </a:r>
          </a:p>
          <a:p>
            <a:pPr>
              <a:buFontTx/>
              <a:buNone/>
            </a:pPr>
            <a:r>
              <a:rPr lang="fa-IR" sz="4000"/>
              <a:t>آقاي مالكي فكر مي</a:t>
            </a:r>
            <a:r>
              <a:rPr lang="fa-IR" sz="4000">
                <a:cs typeface="Arial" pitchFamily="34" charset="0"/>
              </a:rPr>
              <a:t>‌</a:t>
            </a:r>
            <a:r>
              <a:rPr lang="fa-IR" sz="4000"/>
              <a:t>كند يك تعميرگاه دايركند تا زمانيكه </a:t>
            </a:r>
            <a:r>
              <a:rPr lang="fa-IR" sz="4000" u="sng">
                <a:solidFill>
                  <a:srgbClr val="FF0000"/>
                </a:solidFill>
              </a:rPr>
              <a:t>فكر مي</a:t>
            </a:r>
            <a:r>
              <a:rPr lang="fa-IR" sz="4000" u="sng">
                <a:solidFill>
                  <a:srgbClr val="FF0000"/>
                </a:solidFill>
                <a:cs typeface="Arial" pitchFamily="34" charset="0"/>
              </a:rPr>
              <a:t>‌</a:t>
            </a:r>
            <a:r>
              <a:rPr lang="fa-IR" sz="4000" u="sng">
                <a:solidFill>
                  <a:srgbClr val="FF0000"/>
                </a:solidFill>
              </a:rPr>
              <a:t>كند</a:t>
            </a:r>
            <a:r>
              <a:rPr lang="fa-IR" sz="4000"/>
              <a:t> و اقدام ننموده است معادله حسابداري ايشان در تعميرگاه چنين است </a:t>
            </a:r>
            <a:endParaRPr lang="en-US" sz="4000"/>
          </a:p>
        </p:txBody>
      </p:sp>
      <p:sp>
        <p:nvSpPr>
          <p:cNvPr id="4" name="Footer Placeholder 3"/>
          <p:cNvSpPr>
            <a:spLocks noGrp="1"/>
          </p:cNvSpPr>
          <p:nvPr>
            <p:ph type="ftr" sz="quarter" idx="11"/>
          </p:nvPr>
        </p:nvSpPr>
        <p:spPr/>
        <p:txBody>
          <a:bodyPr/>
          <a:lstStyle/>
          <a:p>
            <a:endParaRPr kumimoji="0" lang="en-US" dirty="0"/>
          </a:p>
        </p:txBody>
      </p:sp>
    </p:spTree>
  </p:cSld>
  <p:clrMapOvr>
    <a:masterClrMapping/>
  </p:clrMapOvr>
  <p:timing>
    <p:tnLst>
      <p:par>
        <p:cTn id="1" dur="indefinite" restart="never" nodeType="tmRoot"/>
      </p:par>
    </p:tnLst>
  </p:timing>
</p:sld>
</file>

<file path=ppt/slides/slide30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63908" name="Rectangle 4"/>
          <p:cNvSpPr>
            <a:spLocks noGrp="1" noChangeArrowheads="1"/>
          </p:cNvSpPr>
          <p:nvPr>
            <p:ph type="title"/>
          </p:nvPr>
        </p:nvSpPr>
        <p:spPr>
          <a:xfrm>
            <a:off x="1763713" y="538163"/>
            <a:ext cx="6980237" cy="457200"/>
          </a:xfrm>
          <a:noFill/>
          <a:ln/>
        </p:spPr>
        <p:txBody>
          <a:bodyPr/>
          <a:lstStyle/>
          <a:p>
            <a:r>
              <a:rPr lang="fa-IR" sz="2400"/>
              <a:t>ثبت تعديلات مربوط به ملزومات- روش ثبت در حساب هزينه</a:t>
            </a:r>
            <a:endParaRPr lang="en-US" sz="2400"/>
          </a:p>
        </p:txBody>
      </p:sp>
      <p:sp>
        <p:nvSpPr>
          <p:cNvPr id="763907" name="Rectangle 3"/>
          <p:cNvSpPr>
            <a:spLocks noGrp="1" noChangeArrowheads="1"/>
          </p:cNvSpPr>
          <p:nvPr>
            <p:ph idx="1"/>
          </p:nvPr>
        </p:nvSpPr>
        <p:spPr>
          <a:xfrm>
            <a:off x="611188" y="1989138"/>
            <a:ext cx="7847012" cy="3403600"/>
          </a:xfrm>
        </p:spPr>
        <p:txBody>
          <a:bodyPr/>
          <a:lstStyle/>
          <a:p>
            <a:pPr>
              <a:buFontTx/>
              <a:buNone/>
            </a:pPr>
            <a:r>
              <a:rPr lang="fa-IR"/>
              <a:t>در موسسه بتا ملزومات نيز در حساب هزينه ثبت ميشود بر اين اساس خريد100.000ملزومات دردفتر روزنامه</a:t>
            </a:r>
          </a:p>
          <a:p>
            <a:pPr>
              <a:buFontTx/>
              <a:buNone/>
            </a:pPr>
            <a:r>
              <a:rPr lang="fa-IR"/>
              <a:t>اينگونه ثبت  ميشود</a:t>
            </a:r>
          </a:p>
          <a:p>
            <a:pPr>
              <a:buFontTx/>
              <a:buNone/>
            </a:pPr>
            <a:r>
              <a:rPr lang="fa-IR"/>
              <a:t>4/11هزينه ملزومات100.000</a:t>
            </a:r>
          </a:p>
          <a:p>
            <a:pPr>
              <a:buFontTx/>
              <a:buNone/>
            </a:pPr>
            <a:r>
              <a:rPr lang="fa-IR"/>
              <a:t>				بانك			100.000</a:t>
            </a:r>
          </a:p>
          <a:p>
            <a:pPr>
              <a:buFontTx/>
              <a:buNone/>
            </a:pPr>
            <a:r>
              <a:rPr lang="fa-IR"/>
              <a:t>بابت خريد ملزومات</a:t>
            </a:r>
            <a:endParaRPr lang="en-US"/>
          </a:p>
        </p:txBody>
      </p:sp>
      <p:sp>
        <p:nvSpPr>
          <p:cNvPr id="4" name="Footer Placeholder 3"/>
          <p:cNvSpPr>
            <a:spLocks noGrp="1"/>
          </p:cNvSpPr>
          <p:nvPr>
            <p:ph type="ftr" sz="quarter" idx="11"/>
          </p:nvPr>
        </p:nvSpPr>
        <p:spPr/>
        <p:txBody>
          <a:bodyPr/>
          <a:lstStyle/>
          <a:p>
            <a:endParaRPr kumimoji="0" lang="en-US" dirty="0"/>
          </a:p>
        </p:txBody>
      </p:sp>
    </p:spTree>
  </p:cSld>
  <p:clrMapOvr>
    <a:masterClrMapping/>
  </p:clrMapOvr>
</p:sld>
</file>

<file path=ppt/slides/slide30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64932" name="Rectangle 4"/>
          <p:cNvSpPr>
            <a:spLocks noGrp="1" noChangeArrowheads="1"/>
          </p:cNvSpPr>
          <p:nvPr>
            <p:ph type="title"/>
          </p:nvPr>
        </p:nvSpPr>
        <p:spPr>
          <a:xfrm>
            <a:off x="1763713" y="538163"/>
            <a:ext cx="6980237" cy="457200"/>
          </a:xfrm>
          <a:noFill/>
          <a:ln/>
        </p:spPr>
        <p:txBody>
          <a:bodyPr/>
          <a:lstStyle/>
          <a:p>
            <a:r>
              <a:rPr lang="fa-IR" sz="2400"/>
              <a:t>ثبت تعديلات مربوط به ملزومات- روش ثبت در حساب هزينه</a:t>
            </a:r>
            <a:endParaRPr lang="en-US" sz="2400"/>
          </a:p>
        </p:txBody>
      </p:sp>
      <p:sp>
        <p:nvSpPr>
          <p:cNvPr id="764931" name="Rectangle 3"/>
          <p:cNvSpPr>
            <a:spLocks noGrp="1" noChangeArrowheads="1"/>
          </p:cNvSpPr>
          <p:nvPr>
            <p:ph idx="1"/>
          </p:nvPr>
        </p:nvSpPr>
        <p:spPr>
          <a:xfrm>
            <a:off x="611188" y="1989138"/>
            <a:ext cx="7847012" cy="3403600"/>
          </a:xfrm>
        </p:spPr>
        <p:txBody>
          <a:bodyPr/>
          <a:lstStyle/>
          <a:p>
            <a:pPr>
              <a:buFontTx/>
              <a:buNone/>
            </a:pPr>
            <a:r>
              <a:rPr lang="fa-IR"/>
              <a:t>با فرض اينكه در انتهاي دوره مبلغ 35.000 ريال ملزومات در موسسه موجود باشد.</a:t>
            </a:r>
          </a:p>
          <a:p>
            <a:pPr>
              <a:buFontTx/>
              <a:buNone/>
            </a:pPr>
            <a:endParaRPr lang="fa-IR"/>
          </a:p>
          <a:p>
            <a:pPr>
              <a:buFontTx/>
              <a:buNone/>
            </a:pPr>
            <a:r>
              <a:rPr lang="fa-IR"/>
              <a:t>29/12 ملزومات اداري 35.000</a:t>
            </a:r>
          </a:p>
          <a:p>
            <a:pPr>
              <a:buFontTx/>
              <a:buNone/>
            </a:pPr>
            <a:r>
              <a:rPr lang="fa-IR"/>
              <a:t>				هزينه ملزومات 35.000</a:t>
            </a:r>
          </a:p>
          <a:p>
            <a:pPr>
              <a:buFontTx/>
              <a:buNone/>
            </a:pPr>
            <a:r>
              <a:rPr lang="fa-IR"/>
              <a:t>اصلاح حساب ملزومات</a:t>
            </a:r>
            <a:endParaRPr lang="en-US"/>
          </a:p>
        </p:txBody>
      </p:sp>
      <p:sp>
        <p:nvSpPr>
          <p:cNvPr id="4" name="Footer Placeholder 3"/>
          <p:cNvSpPr>
            <a:spLocks noGrp="1"/>
          </p:cNvSpPr>
          <p:nvPr>
            <p:ph type="ftr" sz="quarter" idx="11"/>
          </p:nvPr>
        </p:nvSpPr>
        <p:spPr/>
        <p:txBody>
          <a:bodyPr/>
          <a:lstStyle/>
          <a:p>
            <a:endParaRPr kumimoji="0" lang="en-US" dirty="0"/>
          </a:p>
        </p:txBody>
      </p:sp>
    </p:spTree>
  </p:cSld>
  <p:clrMapOvr>
    <a:masterClrMapping/>
  </p:clrMapOvr>
</p:sld>
</file>

<file path=ppt/slides/slide30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65984" name="Rectangle 32"/>
          <p:cNvSpPr>
            <a:spLocks noGrp="1" noChangeArrowheads="1"/>
          </p:cNvSpPr>
          <p:nvPr>
            <p:ph type="title"/>
          </p:nvPr>
        </p:nvSpPr>
        <p:spPr>
          <a:xfrm>
            <a:off x="1763713" y="538163"/>
            <a:ext cx="6980237" cy="457200"/>
          </a:xfrm>
          <a:noFill/>
          <a:ln/>
        </p:spPr>
        <p:txBody>
          <a:bodyPr/>
          <a:lstStyle/>
          <a:p>
            <a:r>
              <a:rPr lang="fa-IR" sz="2400"/>
              <a:t>ثبت تعديلات مربوط به ملزومات- روش ثبت در حساب هزينه</a:t>
            </a:r>
            <a:endParaRPr lang="en-US" sz="2400"/>
          </a:p>
        </p:txBody>
      </p:sp>
      <p:graphicFrame>
        <p:nvGraphicFramePr>
          <p:cNvPr id="765983" name="Group 31"/>
          <p:cNvGraphicFramePr>
            <a:graphicFrameLocks noGrp="1"/>
          </p:cNvGraphicFramePr>
          <p:nvPr>
            <p:ph type="tbl" idx="1"/>
          </p:nvPr>
        </p:nvGraphicFramePr>
        <p:xfrm>
          <a:off x="611188" y="1989138"/>
          <a:ext cx="7847012" cy="2260600"/>
        </p:xfrm>
        <a:graphic>
          <a:graphicData uri="http://schemas.openxmlformats.org/drawingml/2006/table">
            <a:tbl>
              <a:tblPr rtl="1"/>
              <a:tblGrid>
                <a:gridCol w="1824037">
                  <a:extLst>
                    <a:ext uri="{9D8B030D-6E8A-4147-A177-3AD203B41FA5}">
                      <a16:colId xmlns:a16="http://schemas.microsoft.com/office/drawing/2014/main" val="20000"/>
                    </a:ext>
                  </a:extLst>
                </a:gridCol>
                <a:gridCol w="1674813">
                  <a:extLst>
                    <a:ext uri="{9D8B030D-6E8A-4147-A177-3AD203B41FA5}">
                      <a16:colId xmlns:a16="http://schemas.microsoft.com/office/drawing/2014/main" val="20001"/>
                    </a:ext>
                  </a:extLst>
                </a:gridCol>
                <a:gridCol w="987425">
                  <a:extLst>
                    <a:ext uri="{9D8B030D-6E8A-4147-A177-3AD203B41FA5}">
                      <a16:colId xmlns:a16="http://schemas.microsoft.com/office/drawing/2014/main" val="20002"/>
                    </a:ext>
                  </a:extLst>
                </a:gridCol>
                <a:gridCol w="1657350">
                  <a:extLst>
                    <a:ext uri="{9D8B030D-6E8A-4147-A177-3AD203B41FA5}">
                      <a16:colId xmlns:a16="http://schemas.microsoft.com/office/drawing/2014/main" val="20003"/>
                    </a:ext>
                  </a:extLst>
                </a:gridCol>
                <a:gridCol w="1703387">
                  <a:extLst>
                    <a:ext uri="{9D8B030D-6E8A-4147-A177-3AD203B41FA5}">
                      <a16:colId xmlns:a16="http://schemas.microsoft.com/office/drawing/2014/main" val="20004"/>
                    </a:ext>
                  </a:extLst>
                </a:gridCol>
              </a:tblGrid>
              <a:tr h="719138">
                <a:tc gridSpan="2">
                  <a:txBody>
                    <a:bodyPr/>
                    <a:lstStyle/>
                    <a:p>
                      <a:pPr marL="0" marR="0" lvl="0" indent="0" algn="ctr" defTabSz="914400" rtl="1" eaLnBrk="1" fontAlgn="base" latinLnBrk="0" hangingPunct="1">
                        <a:lnSpc>
                          <a:spcPct val="100000"/>
                        </a:lnSpc>
                        <a:spcBef>
                          <a:spcPct val="0"/>
                        </a:spcBef>
                        <a:spcAft>
                          <a:spcPct val="0"/>
                        </a:spcAft>
                        <a:buClrTx/>
                        <a:buSzPct val="85000"/>
                        <a:buFontTx/>
                        <a:buNone/>
                        <a:tabLst/>
                      </a:pPr>
                      <a:r>
                        <a:rPr kumimoji="0" lang="fa-IR" sz="3200" b="1" i="0" u="none" strike="noStrike" cap="none" normalizeH="0" baseline="0" smtClean="0">
                          <a:ln>
                            <a:noFill/>
                          </a:ln>
                          <a:solidFill>
                            <a:schemeClr val="tx1"/>
                          </a:solidFill>
                          <a:effectLst/>
                          <a:latin typeface="Times New Roman" pitchFamily="18" charset="0"/>
                          <a:cs typeface="Lotus" pitchFamily="2" charset="-78"/>
                        </a:rPr>
                        <a:t>هزينه ملزومات</a:t>
                      </a:r>
                      <a:endParaRPr kumimoji="0" lang="en-US" sz="3200" b="1" i="0" u="none" strike="noStrike" cap="none" normalizeH="0" baseline="0" smtClean="0">
                        <a:ln>
                          <a:noFill/>
                        </a:ln>
                        <a:solidFill>
                          <a:schemeClr val="tx1"/>
                        </a:solidFill>
                        <a:effectLst/>
                        <a:latin typeface="Times New Roman" pitchFamily="18" charset="0"/>
                        <a:cs typeface="Lotus" pitchFamily="2" charset="-78"/>
                      </a:endParaRPr>
                    </a:p>
                  </a:txBody>
                  <a:tcPr anchor="ctr" horzOverflow="overflow">
                    <a:lnL cap="flat">
                      <a:noFill/>
                    </a:lnL>
                    <a:lnR>
                      <a:noFill/>
                    </a:lnR>
                    <a:lnT cap="flat">
                      <a:noFill/>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pPr rtl="1"/>
                      <a:endParaRPr lang="fa-IR"/>
                    </a:p>
                  </a:txBody>
                  <a:tcPr/>
                </a:tc>
                <a:tc>
                  <a:txBody>
                    <a:bodyPr/>
                    <a:lstStyle/>
                    <a:p>
                      <a:pPr marL="0" marR="0" lvl="0" indent="0" algn="r" defTabSz="914400" rtl="1" eaLnBrk="1" fontAlgn="base" latinLnBrk="0" hangingPunct="1">
                        <a:lnSpc>
                          <a:spcPct val="100000"/>
                        </a:lnSpc>
                        <a:spcBef>
                          <a:spcPct val="20000"/>
                        </a:spcBef>
                        <a:spcAft>
                          <a:spcPct val="0"/>
                        </a:spcAft>
                        <a:buClrTx/>
                        <a:buSzPct val="85000"/>
                        <a:buFontTx/>
                        <a:buNone/>
                        <a:tabLst/>
                      </a:pPr>
                      <a:endParaRPr kumimoji="0" lang="en-US" sz="32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a:noFill/>
                    </a:lnL>
                    <a:lnR>
                      <a:noFill/>
                    </a:lnR>
                    <a:lnT cap="flat">
                      <a:noFill/>
                    </a:lnT>
                    <a:lnB>
                      <a:noFill/>
                    </a:lnB>
                    <a:lnTlToBr>
                      <a:noFill/>
                    </a:lnTlToBr>
                    <a:lnBlToTr>
                      <a:noFill/>
                    </a:lnBlToTr>
                    <a:noFill/>
                  </a:tcPr>
                </a:tc>
                <a:tc gridSpan="2">
                  <a:txBody>
                    <a:bodyPr/>
                    <a:lstStyle/>
                    <a:p>
                      <a:pPr marL="0" marR="0" lvl="0" indent="0" algn="ctr" defTabSz="914400" rtl="1" eaLnBrk="1" fontAlgn="base" latinLnBrk="0" hangingPunct="1">
                        <a:lnSpc>
                          <a:spcPct val="100000"/>
                        </a:lnSpc>
                        <a:spcBef>
                          <a:spcPct val="0"/>
                        </a:spcBef>
                        <a:spcAft>
                          <a:spcPct val="0"/>
                        </a:spcAft>
                        <a:buClrTx/>
                        <a:buSzPct val="85000"/>
                        <a:buFontTx/>
                        <a:buNone/>
                        <a:tabLst/>
                      </a:pPr>
                      <a:r>
                        <a:rPr kumimoji="0" lang="fa-IR" sz="3200" b="1" i="0" u="none" strike="noStrike" cap="none" normalizeH="0" baseline="0" smtClean="0">
                          <a:ln>
                            <a:noFill/>
                          </a:ln>
                          <a:solidFill>
                            <a:schemeClr val="tx1"/>
                          </a:solidFill>
                          <a:effectLst/>
                          <a:latin typeface="Times New Roman" pitchFamily="18" charset="0"/>
                          <a:cs typeface="Lotus" pitchFamily="2" charset="-78"/>
                        </a:rPr>
                        <a:t>ملزومات اداري</a:t>
                      </a:r>
                      <a:endParaRPr kumimoji="0" lang="en-US" sz="3200" b="1" i="0" u="none" strike="noStrike" cap="none" normalizeH="0" baseline="0" smtClean="0">
                        <a:ln>
                          <a:noFill/>
                        </a:ln>
                        <a:solidFill>
                          <a:schemeClr val="tx1"/>
                        </a:solidFill>
                        <a:effectLst/>
                        <a:latin typeface="Times New Roman" pitchFamily="18" charset="0"/>
                        <a:cs typeface="Lotus" pitchFamily="2" charset="-78"/>
                      </a:endParaRPr>
                    </a:p>
                  </a:txBody>
                  <a:tcPr anchor="ctr" horzOverflow="overflow">
                    <a:lnL>
                      <a:noFill/>
                    </a:lnL>
                    <a:lnR cap="flat">
                      <a:noFill/>
                    </a:lnR>
                    <a:lnT cap="flat">
                      <a:noFill/>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pPr rtl="1"/>
                      <a:endParaRPr lang="fa-IR"/>
                    </a:p>
                  </a:txBody>
                  <a:tcPr/>
                </a:tc>
                <a:extLst>
                  <a:ext uri="{0D108BD9-81ED-4DB2-BD59-A6C34878D82A}">
                    <a16:rowId xmlns:a16="http://schemas.microsoft.com/office/drawing/2014/main" val="10000"/>
                  </a:ext>
                </a:extLst>
              </a:tr>
              <a:tr h="792163">
                <a:tc>
                  <a:txBody>
                    <a:bodyPr/>
                    <a:lstStyle/>
                    <a:p>
                      <a:pPr marL="0" marR="0" lvl="0" indent="0" algn="ctr" defTabSz="914400" rtl="1" eaLnBrk="1" fontAlgn="base" latinLnBrk="0" hangingPunct="1">
                        <a:lnSpc>
                          <a:spcPct val="100000"/>
                        </a:lnSpc>
                        <a:spcBef>
                          <a:spcPct val="0"/>
                        </a:spcBef>
                        <a:spcAft>
                          <a:spcPct val="0"/>
                        </a:spcAft>
                        <a:buClrTx/>
                        <a:buSzPct val="85000"/>
                        <a:buFontTx/>
                        <a:buNone/>
                        <a:tabLst/>
                      </a:pPr>
                      <a:r>
                        <a:rPr kumimoji="0" lang="fa-IR" sz="3200" b="1" i="0" u="none" strike="noStrike" cap="none" normalizeH="0" baseline="0" smtClean="0">
                          <a:ln>
                            <a:noFill/>
                          </a:ln>
                          <a:solidFill>
                            <a:schemeClr val="tx1"/>
                          </a:solidFill>
                          <a:effectLst/>
                          <a:latin typeface="Times New Roman" pitchFamily="18" charset="0"/>
                          <a:ea typeface="Times New Roman" pitchFamily="18" charset="0"/>
                          <a:cs typeface="Lotus" pitchFamily="2" charset="-78"/>
                        </a:rPr>
                        <a:t>100.000</a:t>
                      </a:r>
                      <a:endParaRPr kumimoji="0" lang="en-US" sz="3200" b="1" i="0" u="none" strike="noStrike" cap="none" normalizeH="0" baseline="0" smtClean="0">
                        <a:ln>
                          <a:noFill/>
                        </a:ln>
                        <a:solidFill>
                          <a:schemeClr val="tx1"/>
                        </a:solidFill>
                        <a:effectLst/>
                        <a:latin typeface="Times New Roman" pitchFamily="18" charset="0"/>
                        <a:ea typeface="Times New Roman" pitchFamily="18" charset="0"/>
                        <a:cs typeface="Lotus" pitchFamily="2" charset="-78"/>
                      </a:endParaRPr>
                    </a:p>
                  </a:txBody>
                  <a:tcPr anchor="ctr" horzOverflow="overflow">
                    <a:lnL cap="flat">
                      <a:noFill/>
                    </a:lnL>
                    <a:lnR w="12700" cap="flat" cmpd="sng" algn="ctr">
                      <a:solidFill>
                        <a:schemeClr val="tx1"/>
                      </a:solidFill>
                      <a:prstDash val="solid"/>
                      <a:miter lim="800000"/>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1" eaLnBrk="0" fontAlgn="base" latinLnBrk="0" hangingPunct="0">
                        <a:lnSpc>
                          <a:spcPct val="100000"/>
                        </a:lnSpc>
                        <a:spcBef>
                          <a:spcPct val="0"/>
                        </a:spcBef>
                        <a:spcAft>
                          <a:spcPct val="0"/>
                        </a:spcAft>
                        <a:buClrTx/>
                        <a:buSzPct val="85000"/>
                        <a:buFontTx/>
                        <a:buNone/>
                        <a:tabLst/>
                      </a:pPr>
                      <a:r>
                        <a:rPr kumimoji="0" lang="fa-IR" sz="3200" b="1" i="0" u="none" strike="noStrike" cap="none" normalizeH="0" baseline="0" smtClean="0">
                          <a:ln>
                            <a:noFill/>
                          </a:ln>
                          <a:solidFill>
                            <a:schemeClr val="tx1"/>
                          </a:solidFill>
                          <a:effectLst/>
                          <a:latin typeface="Times New Roman" pitchFamily="18" charset="0"/>
                          <a:ea typeface="Times New Roman" pitchFamily="18" charset="0"/>
                          <a:cs typeface="Lotus" pitchFamily="2" charset="-78"/>
                        </a:rPr>
                        <a:t>35.000</a:t>
                      </a:r>
                      <a:endParaRPr kumimoji="0" lang="ar-SA" sz="3200" b="1" i="0" u="none" strike="noStrike" cap="none" normalizeH="0" baseline="0" smtClean="0">
                        <a:ln>
                          <a:noFill/>
                        </a:ln>
                        <a:solidFill>
                          <a:schemeClr val="tx1"/>
                        </a:solidFill>
                        <a:effectLst/>
                        <a:latin typeface="Times New Roman" pitchFamily="18" charset="0"/>
                        <a:ea typeface="Times New Roman" pitchFamily="18" charset="0"/>
                        <a:cs typeface="Lotus" pitchFamily="2" charset="-78"/>
                      </a:endParaRPr>
                    </a:p>
                  </a:txBody>
                  <a:tcPr anchor="ctr" horzOverflow="overflow">
                    <a:lnL w="12700" cap="flat" cmpd="sng" algn="ctr">
                      <a:solidFill>
                        <a:schemeClr val="tx1"/>
                      </a:solidFill>
                      <a:prstDash val="solid"/>
                      <a:miter lim="800000"/>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rowSpan="2">
                  <a:txBody>
                    <a:bodyPr/>
                    <a:lstStyle/>
                    <a:p>
                      <a:pPr marL="0" marR="0" lvl="0" indent="0" algn="r" defTabSz="914400" rtl="1" eaLnBrk="1" fontAlgn="base" latinLnBrk="0" hangingPunct="1">
                        <a:lnSpc>
                          <a:spcPct val="100000"/>
                        </a:lnSpc>
                        <a:spcBef>
                          <a:spcPct val="20000"/>
                        </a:spcBef>
                        <a:spcAft>
                          <a:spcPct val="0"/>
                        </a:spcAft>
                        <a:buClrTx/>
                        <a:buSzPct val="85000"/>
                        <a:buFontTx/>
                        <a:buNone/>
                        <a:tabLst/>
                      </a:pPr>
                      <a:endParaRPr kumimoji="0" lang="en-US" sz="32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a:noFill/>
                    </a:lnL>
                    <a:lnR>
                      <a:noFill/>
                    </a:lnR>
                    <a:lnT>
                      <a:noFill/>
                    </a:lnT>
                    <a:lnB cap="flat">
                      <a:noFill/>
                    </a:lnB>
                    <a:lnTlToBr>
                      <a:noFill/>
                    </a:lnTlToBr>
                    <a:lnBlToTr>
                      <a:noFill/>
                    </a:lnBlToTr>
                    <a:noFill/>
                  </a:tcPr>
                </a:tc>
                <a:tc rowSpan="2">
                  <a:txBody>
                    <a:bodyPr/>
                    <a:lstStyle/>
                    <a:p>
                      <a:pPr marL="0" marR="0" lvl="0" indent="0" algn="ctr" defTabSz="914400" rtl="1" eaLnBrk="1" fontAlgn="base" latinLnBrk="0" hangingPunct="1">
                        <a:lnSpc>
                          <a:spcPct val="100000"/>
                        </a:lnSpc>
                        <a:spcBef>
                          <a:spcPct val="0"/>
                        </a:spcBef>
                        <a:spcAft>
                          <a:spcPct val="0"/>
                        </a:spcAft>
                        <a:buClrTx/>
                        <a:buSzPct val="85000"/>
                        <a:buFontTx/>
                        <a:buNone/>
                        <a:tabLst/>
                      </a:pPr>
                      <a:r>
                        <a:rPr kumimoji="0" lang="fa-IR" sz="3200" b="1" i="0" u="none" strike="noStrike" cap="none" normalizeH="0" baseline="0" smtClean="0">
                          <a:ln>
                            <a:noFill/>
                          </a:ln>
                          <a:solidFill>
                            <a:schemeClr val="tx1"/>
                          </a:solidFill>
                          <a:effectLst/>
                          <a:latin typeface="Times New Roman" pitchFamily="18" charset="0"/>
                          <a:ea typeface="Times New Roman" pitchFamily="18" charset="0"/>
                          <a:cs typeface="Lotus" pitchFamily="2" charset="-78"/>
                        </a:rPr>
                        <a:t>35.000</a:t>
                      </a:r>
                      <a:endParaRPr kumimoji="0" lang="en-US" sz="3200" b="1" i="0" u="none" strike="noStrike" cap="none" normalizeH="0" baseline="0" smtClean="0">
                        <a:ln>
                          <a:noFill/>
                        </a:ln>
                        <a:solidFill>
                          <a:schemeClr val="tx1"/>
                        </a:solidFill>
                        <a:effectLst/>
                        <a:latin typeface="Times New Roman" pitchFamily="18" charset="0"/>
                        <a:ea typeface="Times New Roman" pitchFamily="18" charset="0"/>
                        <a:cs typeface="Lotus" pitchFamily="2" charset="-78"/>
                      </a:endParaRPr>
                    </a:p>
                  </a:txBody>
                  <a:tcPr anchor="ctr" horzOverflow="overflow">
                    <a:lnL>
                      <a:noFill/>
                    </a:lnL>
                    <a:lnR w="12700" cap="flat" cmpd="sng" algn="ctr">
                      <a:solidFill>
                        <a:schemeClr val="tx1"/>
                      </a:solidFill>
                      <a:prstDash val="solid"/>
                      <a:miter lim="800000"/>
                      <a:headEnd type="none" w="med" len="med"/>
                      <a:tailEnd type="none" w="med" len="med"/>
                    </a:lnR>
                    <a:lnT w="12700" cap="flat" cmpd="sng" algn="ctr">
                      <a:solidFill>
                        <a:srgbClr val="000000"/>
                      </a:solidFill>
                      <a:prstDash val="solid"/>
                      <a:round/>
                      <a:headEnd type="none" w="med" len="med"/>
                      <a:tailEnd type="none" w="med" len="med"/>
                    </a:lnT>
                    <a:lnB cap="flat">
                      <a:noFill/>
                    </a:lnB>
                    <a:lnTlToBr>
                      <a:noFill/>
                    </a:lnTlToBr>
                    <a:lnBlToTr>
                      <a:noFill/>
                    </a:lnBlToTr>
                    <a:noFill/>
                  </a:tcPr>
                </a:tc>
                <a:tc rowSpan="2">
                  <a:txBody>
                    <a:bodyPr/>
                    <a:lstStyle/>
                    <a:p>
                      <a:pPr marL="0" marR="0" lvl="0" indent="0" algn="ctr" defTabSz="914400" rtl="1" eaLnBrk="1" fontAlgn="base" latinLnBrk="0" hangingPunct="1">
                        <a:lnSpc>
                          <a:spcPct val="100000"/>
                        </a:lnSpc>
                        <a:spcBef>
                          <a:spcPct val="0"/>
                        </a:spcBef>
                        <a:spcAft>
                          <a:spcPct val="0"/>
                        </a:spcAft>
                        <a:buClrTx/>
                        <a:buSzPct val="85000"/>
                        <a:buFontTx/>
                        <a:buNone/>
                        <a:tabLst/>
                      </a:pPr>
                      <a:endParaRPr kumimoji="0" lang="en-US" sz="3200" b="1" i="0" u="none" strike="noStrike" cap="none" normalizeH="0" baseline="0" smtClean="0">
                        <a:ln>
                          <a:noFill/>
                        </a:ln>
                        <a:solidFill>
                          <a:schemeClr val="tx1"/>
                        </a:solidFill>
                        <a:effectLst/>
                        <a:latin typeface="Times New Roman" pitchFamily="18" charset="0"/>
                        <a:ea typeface="Times New Roman" pitchFamily="18" charset="0"/>
                        <a:cs typeface="Lotus" pitchFamily="2" charset="-78"/>
                      </a:endParaRPr>
                    </a:p>
                  </a:txBody>
                  <a:tcPr anchor="ctr" horzOverflow="overflow">
                    <a:lnL w="12700" cap="flat" cmpd="sng" algn="ctr">
                      <a:solidFill>
                        <a:schemeClr val="tx1"/>
                      </a:solidFill>
                      <a:prstDash val="solid"/>
                      <a:miter lim="800000"/>
                      <a:headEnd type="none" w="med" len="med"/>
                      <a:tailEnd type="none" w="med" len="med"/>
                    </a:lnL>
                    <a:lnR cap="flat">
                      <a:noFill/>
                    </a:lnR>
                    <a:lnT w="12700" cap="flat" cmpd="sng" algn="ctr">
                      <a:solidFill>
                        <a:srgbClr val="000000"/>
                      </a:solidFill>
                      <a:prstDash val="solid"/>
                      <a:round/>
                      <a:headEnd type="none" w="med" len="med"/>
                      <a:tailEnd type="none" w="med" len="med"/>
                    </a:lnT>
                    <a:lnB cap="flat">
                      <a:noFill/>
                    </a:lnB>
                    <a:lnTlToBr>
                      <a:noFill/>
                    </a:lnTlToBr>
                    <a:lnBlToTr>
                      <a:noFill/>
                    </a:lnBlToTr>
                    <a:noFill/>
                  </a:tcPr>
                </a:tc>
                <a:extLst>
                  <a:ext uri="{0D108BD9-81ED-4DB2-BD59-A6C34878D82A}">
                    <a16:rowId xmlns:a16="http://schemas.microsoft.com/office/drawing/2014/main" val="10001"/>
                  </a:ext>
                </a:extLst>
              </a:tr>
              <a:tr h="874713">
                <a:tc>
                  <a:txBody>
                    <a:bodyPr/>
                    <a:lstStyle/>
                    <a:p>
                      <a:pPr marL="0" marR="0" lvl="0" indent="0" algn="ctr" defTabSz="914400" rtl="1" eaLnBrk="0" fontAlgn="base" latinLnBrk="0" hangingPunct="0">
                        <a:lnSpc>
                          <a:spcPct val="100000"/>
                        </a:lnSpc>
                        <a:spcBef>
                          <a:spcPct val="0"/>
                        </a:spcBef>
                        <a:spcAft>
                          <a:spcPct val="0"/>
                        </a:spcAft>
                        <a:buClrTx/>
                        <a:buSzPct val="85000"/>
                        <a:buFontTx/>
                        <a:buNone/>
                        <a:tabLst/>
                      </a:pPr>
                      <a:r>
                        <a:rPr kumimoji="0" lang="fa-IR" sz="3200" b="1" i="0" u="none" strike="noStrike" cap="none" normalizeH="0" baseline="0" smtClean="0">
                          <a:ln>
                            <a:noFill/>
                          </a:ln>
                          <a:solidFill>
                            <a:schemeClr val="tx1"/>
                          </a:solidFill>
                          <a:effectLst/>
                          <a:latin typeface="Times New Roman" pitchFamily="18" charset="0"/>
                          <a:ea typeface="Times New Roman" pitchFamily="18" charset="0"/>
                          <a:cs typeface="Lotus" pitchFamily="2" charset="-78"/>
                        </a:rPr>
                        <a:t>مانده75.000</a:t>
                      </a:r>
                      <a:endParaRPr kumimoji="0" lang="ar-SA" sz="3200" b="1" i="0" u="none" strike="noStrike" cap="none" normalizeH="0" baseline="0" smtClean="0">
                        <a:ln>
                          <a:noFill/>
                        </a:ln>
                        <a:solidFill>
                          <a:schemeClr val="tx1"/>
                        </a:solidFill>
                        <a:effectLst/>
                        <a:latin typeface="Times New Roman" pitchFamily="18" charset="0"/>
                        <a:ea typeface="Times New Roman" pitchFamily="18" charset="0"/>
                        <a:cs typeface="Lotus" pitchFamily="2" charset="-78"/>
                      </a:endParaRPr>
                    </a:p>
                  </a:txBody>
                  <a:tcPr anchor="ctr" horzOverflow="overflow">
                    <a:lnL cap="flat">
                      <a:noFill/>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cap="flat">
                      <a:noFill/>
                    </a:lnB>
                    <a:lnTlToBr>
                      <a:noFill/>
                    </a:lnTlToBr>
                    <a:lnBlToTr>
                      <a:noFill/>
                    </a:lnBlToTr>
                    <a:noFill/>
                  </a:tcPr>
                </a:tc>
                <a:tc>
                  <a:txBody>
                    <a:bodyPr/>
                    <a:lstStyle/>
                    <a:p>
                      <a:pPr marL="0" marR="0" lvl="0" indent="0" algn="ctr" defTabSz="914400" rtl="1" eaLnBrk="0" fontAlgn="base" latinLnBrk="0" hangingPunct="0">
                        <a:lnSpc>
                          <a:spcPct val="100000"/>
                        </a:lnSpc>
                        <a:spcBef>
                          <a:spcPct val="0"/>
                        </a:spcBef>
                        <a:spcAft>
                          <a:spcPct val="0"/>
                        </a:spcAft>
                        <a:buClrTx/>
                        <a:buSzPct val="85000"/>
                        <a:buFontTx/>
                        <a:buNone/>
                        <a:tabLst/>
                      </a:pPr>
                      <a:endParaRPr kumimoji="0" lang="ar-SA" sz="3200" b="1" i="0" u="none" strike="noStrike" cap="none" normalizeH="0" baseline="0" smtClean="0">
                        <a:ln>
                          <a:noFill/>
                        </a:ln>
                        <a:solidFill>
                          <a:schemeClr val="tx1"/>
                        </a:solidFill>
                        <a:effectLst/>
                        <a:latin typeface="Arial" pitchFamily="34" charset="0"/>
                        <a:ea typeface="Times New Roman" pitchFamily="18" charset="0"/>
                        <a:cs typeface="Lotus" pitchFamily="2" charset="-78"/>
                      </a:endParaRPr>
                    </a:p>
                  </a:txBody>
                  <a:tcPr anchor="ctr" horzOverflow="overflow">
                    <a:lnL w="12700" cap="flat" cmpd="sng" algn="ctr">
                      <a:solidFill>
                        <a:schemeClr val="tx1"/>
                      </a:solidFill>
                      <a:prstDash val="solid"/>
                      <a:miter lim="800000"/>
                      <a:headEnd type="none" w="med" len="med"/>
                      <a:tailEnd type="none" w="med" len="med"/>
                    </a:lnL>
                    <a:lnR>
                      <a:noFill/>
                    </a:lnR>
                    <a:lnT w="12700" cap="flat" cmpd="sng" algn="ctr">
                      <a:solidFill>
                        <a:schemeClr val="tx1"/>
                      </a:solidFill>
                      <a:prstDash val="solid"/>
                      <a:miter lim="800000"/>
                      <a:headEnd type="none" w="med" len="med"/>
                      <a:tailEnd type="none" w="med" len="med"/>
                    </a:lnT>
                    <a:lnB cap="flat">
                      <a:noFill/>
                    </a:lnB>
                    <a:lnTlToBr>
                      <a:noFill/>
                    </a:lnTlToBr>
                    <a:lnBlToTr>
                      <a:noFill/>
                    </a:lnBlToTr>
                    <a:noFill/>
                  </a:tcPr>
                </a:tc>
                <a:tc vMerge="1">
                  <a:txBody>
                    <a:bodyPr/>
                    <a:lstStyle/>
                    <a:p>
                      <a:pPr rtl="1"/>
                      <a:endParaRPr lang="fa-IR"/>
                    </a:p>
                  </a:txBody>
                  <a:tcPr/>
                </a:tc>
                <a:tc vMerge="1">
                  <a:txBody>
                    <a:bodyPr/>
                    <a:lstStyle/>
                    <a:p>
                      <a:pPr rtl="1"/>
                      <a:endParaRPr lang="fa-IR"/>
                    </a:p>
                  </a:txBody>
                  <a:tcPr/>
                </a:tc>
                <a:tc vMerge="1">
                  <a:txBody>
                    <a:bodyPr/>
                    <a:lstStyle/>
                    <a:p>
                      <a:pPr rtl="1"/>
                      <a:endParaRPr lang="fa-IR"/>
                    </a:p>
                  </a:txBody>
                  <a:tcPr/>
                </a:tc>
                <a:extLst>
                  <a:ext uri="{0D108BD9-81ED-4DB2-BD59-A6C34878D82A}">
                    <a16:rowId xmlns:a16="http://schemas.microsoft.com/office/drawing/2014/main" val="10002"/>
                  </a:ext>
                </a:extLst>
              </a:tr>
            </a:tbl>
          </a:graphicData>
        </a:graphic>
      </p:graphicFrame>
    </p:spTree>
  </p:cSld>
  <p:clrMapOvr>
    <a:masterClrMapping/>
  </p:clrMapOvr>
</p:sld>
</file>

<file path=ppt/slides/slide30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66978" name="Rectangle 2"/>
          <p:cNvSpPr>
            <a:spLocks noGrp="1" noChangeArrowheads="1"/>
          </p:cNvSpPr>
          <p:nvPr>
            <p:ph type="title"/>
          </p:nvPr>
        </p:nvSpPr>
        <p:spPr/>
        <p:txBody>
          <a:bodyPr/>
          <a:lstStyle/>
          <a:p>
            <a:r>
              <a:rPr lang="fa-IR"/>
              <a:t> </a:t>
            </a:r>
            <a:endParaRPr lang="en-US"/>
          </a:p>
        </p:txBody>
      </p:sp>
      <p:sp>
        <p:nvSpPr>
          <p:cNvPr id="766979" name="Rectangle 3"/>
          <p:cNvSpPr>
            <a:spLocks noGrp="1" noChangeArrowheads="1"/>
          </p:cNvSpPr>
          <p:nvPr>
            <p:ph idx="1"/>
          </p:nvPr>
        </p:nvSpPr>
        <p:spPr>
          <a:xfrm>
            <a:off x="611188" y="1989138"/>
            <a:ext cx="7847012" cy="2819400"/>
          </a:xfrm>
        </p:spPr>
        <p:txBody>
          <a:bodyPr/>
          <a:lstStyle/>
          <a:p>
            <a:pPr>
              <a:buFontTx/>
              <a:buNone/>
            </a:pPr>
            <a:r>
              <a:rPr lang="fa-IR"/>
              <a:t>با توجه به روش موسسه بتا، در ابتداي سال بعد ثبت زير ضروري است</a:t>
            </a:r>
          </a:p>
          <a:p>
            <a:pPr>
              <a:buFontTx/>
              <a:buNone/>
            </a:pPr>
            <a:r>
              <a:rPr lang="fa-IR"/>
              <a:t>1/1 هزينه ملزومات اداري 35.000</a:t>
            </a:r>
          </a:p>
          <a:p>
            <a:pPr>
              <a:buFontTx/>
              <a:buNone/>
            </a:pPr>
            <a:r>
              <a:rPr lang="fa-IR"/>
              <a:t>					ملزومات اداري 35.000</a:t>
            </a:r>
          </a:p>
          <a:p>
            <a:pPr>
              <a:buFontTx/>
              <a:buNone/>
            </a:pPr>
            <a:r>
              <a:rPr lang="fa-IR"/>
              <a:t>انتقال مانده ملزومات به هزينه</a:t>
            </a:r>
            <a:endParaRPr lang="en-US"/>
          </a:p>
        </p:txBody>
      </p:sp>
      <p:sp>
        <p:nvSpPr>
          <p:cNvPr id="766980" name="Rectangle 4"/>
          <p:cNvSpPr>
            <a:spLocks noChangeArrowheads="1"/>
          </p:cNvSpPr>
          <p:nvPr/>
        </p:nvSpPr>
        <p:spPr bwMode="auto">
          <a:xfrm>
            <a:off x="1763713" y="538163"/>
            <a:ext cx="6980237" cy="457200"/>
          </a:xfrm>
          <a:prstGeom prst="rect">
            <a:avLst/>
          </a:prstGeom>
          <a:noFill/>
          <a:ln w="9525">
            <a:noFill/>
            <a:miter lim="800000"/>
            <a:headEnd/>
            <a:tailEnd/>
          </a:ln>
          <a:effectLst/>
        </p:spPr>
        <p:txBody>
          <a:bodyPr anchor="b">
            <a:spAutoFit/>
          </a:bodyPr>
          <a:lstStyle/>
          <a:p>
            <a:pPr eaLnBrk="1" hangingPunct="1"/>
            <a:r>
              <a:rPr lang="fa-IR" sz="2400">
                <a:solidFill>
                  <a:schemeClr val="tx2"/>
                </a:solidFill>
                <a:latin typeface="Times New Roman" pitchFamily="18" charset="0"/>
                <a:cs typeface="Zar" pitchFamily="2" charset="-78"/>
              </a:rPr>
              <a:t>ثبت تعديلات مربوط به ملزومات- روش ثبت در حساب هزينه</a:t>
            </a:r>
            <a:endParaRPr lang="en-US" sz="2400">
              <a:solidFill>
                <a:schemeClr val="tx2"/>
              </a:solidFill>
              <a:latin typeface="Times New Roman" pitchFamily="18" charset="0"/>
              <a:cs typeface="Zar" pitchFamily="2" charset="-78"/>
            </a:endParaRPr>
          </a:p>
        </p:txBody>
      </p:sp>
      <p:sp>
        <p:nvSpPr>
          <p:cNvPr id="5" name="Footer Placeholder 4"/>
          <p:cNvSpPr>
            <a:spLocks noGrp="1"/>
          </p:cNvSpPr>
          <p:nvPr>
            <p:ph type="ftr" sz="quarter" idx="11"/>
          </p:nvPr>
        </p:nvSpPr>
        <p:spPr/>
        <p:txBody>
          <a:bodyPr/>
          <a:lstStyle/>
          <a:p>
            <a:endParaRPr kumimoji="0" lang="en-US" dirty="0"/>
          </a:p>
        </p:txBody>
      </p:sp>
    </p:spTree>
  </p:cSld>
  <p:clrMapOvr>
    <a:masterClrMapping/>
  </p:clrMapOvr>
</p:sld>
</file>

<file path=ppt/slides/slide30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75170" name="Rectangle 2"/>
          <p:cNvSpPr>
            <a:spLocks noGrp="1" noChangeArrowheads="1"/>
          </p:cNvSpPr>
          <p:nvPr>
            <p:ph type="title"/>
          </p:nvPr>
        </p:nvSpPr>
        <p:spPr>
          <a:xfrm>
            <a:off x="1093788" y="725488"/>
            <a:ext cx="7772400" cy="701675"/>
          </a:xfrm>
        </p:spPr>
        <p:txBody>
          <a:bodyPr/>
          <a:lstStyle/>
          <a:p>
            <a:r>
              <a:rPr lang="fa-IR" sz="4000"/>
              <a:t>اصلاح پيش دريافت درآمد</a:t>
            </a:r>
            <a:endParaRPr lang="en-US" sz="2800"/>
          </a:p>
        </p:txBody>
      </p:sp>
      <p:sp>
        <p:nvSpPr>
          <p:cNvPr id="775171" name="Rectangle 3"/>
          <p:cNvSpPr>
            <a:spLocks noGrp="1" noChangeArrowheads="1"/>
          </p:cNvSpPr>
          <p:nvPr>
            <p:ph idx="1"/>
          </p:nvPr>
        </p:nvSpPr>
        <p:spPr>
          <a:xfrm>
            <a:off x="611188" y="1989138"/>
            <a:ext cx="7847012" cy="3113087"/>
          </a:xfrm>
        </p:spPr>
        <p:txBody>
          <a:bodyPr/>
          <a:lstStyle/>
          <a:p>
            <a:pPr>
              <a:buFontTx/>
              <a:buNone/>
            </a:pPr>
            <a:r>
              <a:rPr lang="fa-IR"/>
              <a:t>2- اصلاح پيش دريافت‌هاي درآمد</a:t>
            </a:r>
          </a:p>
          <a:p>
            <a:pPr>
              <a:buFontTx/>
              <a:buNone/>
            </a:pPr>
            <a:r>
              <a:rPr lang="fa-IR"/>
              <a:t>اگر موسسه‌اي مبلغي را از مشتريان خود دريافت نمايد تا در آينده، كالا يا خدماتي را ارائه نمايد، مبلغ دريافت شده به عنوان پيش دريافت در آمد تلقي و ماهيتاً تا ماداميكه كالا و خدمت تحويل نشده نوعي بدهي است</a:t>
            </a:r>
            <a:endParaRPr lang="en-US"/>
          </a:p>
        </p:txBody>
      </p:sp>
      <p:sp>
        <p:nvSpPr>
          <p:cNvPr id="4" name="Footer Placeholder 3"/>
          <p:cNvSpPr>
            <a:spLocks noGrp="1"/>
          </p:cNvSpPr>
          <p:nvPr>
            <p:ph type="ftr" sz="quarter" idx="11"/>
          </p:nvPr>
        </p:nvSpPr>
        <p:spPr/>
        <p:txBody>
          <a:bodyPr/>
          <a:lstStyle/>
          <a:p>
            <a:endParaRPr kumimoji="0" lang="en-US" dirty="0"/>
          </a:p>
        </p:txBody>
      </p:sp>
    </p:spTree>
  </p:cSld>
  <p:clrMapOvr>
    <a:masterClrMapping/>
  </p:clrMapOvr>
</p:sld>
</file>

<file path=ppt/slides/slide30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76196" name="Rectangle 4"/>
          <p:cNvSpPr>
            <a:spLocks noGrp="1" noChangeArrowheads="1"/>
          </p:cNvSpPr>
          <p:nvPr>
            <p:ph type="title"/>
          </p:nvPr>
        </p:nvSpPr>
        <p:spPr>
          <a:xfrm>
            <a:off x="1093788" y="785813"/>
            <a:ext cx="7772400" cy="641350"/>
          </a:xfrm>
          <a:noFill/>
          <a:ln/>
        </p:spPr>
        <p:txBody>
          <a:bodyPr/>
          <a:lstStyle/>
          <a:p>
            <a:r>
              <a:rPr lang="fa-IR" sz="3600"/>
              <a:t>اصلاح پيش دريافت درآمد</a:t>
            </a:r>
            <a:endParaRPr lang="en-US" sz="3600"/>
          </a:p>
        </p:txBody>
      </p:sp>
      <p:sp>
        <p:nvSpPr>
          <p:cNvPr id="776195" name="Rectangle 3"/>
          <p:cNvSpPr>
            <a:spLocks noGrp="1" noChangeArrowheads="1"/>
          </p:cNvSpPr>
          <p:nvPr>
            <p:ph idx="1"/>
          </p:nvPr>
        </p:nvSpPr>
        <p:spPr>
          <a:xfrm>
            <a:off x="611188" y="1989138"/>
            <a:ext cx="7847012" cy="3306762"/>
          </a:xfrm>
        </p:spPr>
        <p:txBody>
          <a:bodyPr/>
          <a:lstStyle/>
          <a:p>
            <a:pPr>
              <a:buFontTx/>
              <a:buNone/>
            </a:pPr>
            <a:r>
              <a:rPr lang="fa-IR"/>
              <a:t>روش ثبت به دو صورت خواهد بود.</a:t>
            </a:r>
          </a:p>
          <a:p>
            <a:pPr>
              <a:buFontTx/>
              <a:buNone/>
            </a:pPr>
            <a:r>
              <a:rPr lang="fa-IR"/>
              <a:t>1- ثبت در حساب يك بدهي</a:t>
            </a:r>
          </a:p>
          <a:p>
            <a:pPr>
              <a:buFontTx/>
              <a:buNone/>
            </a:pPr>
            <a:r>
              <a:rPr lang="fa-IR"/>
              <a:t>در اين حالت مبلغ دريافت شده در بدهكار بانك / صندوق ثبت و حساب پيش دريافت در آمد بستانكار مي‌گردد</a:t>
            </a:r>
          </a:p>
          <a:p>
            <a:pPr>
              <a:buFontTx/>
              <a:buNone/>
            </a:pPr>
            <a:r>
              <a:rPr lang="fa-IR"/>
              <a:t>مثال</a:t>
            </a:r>
            <a:endParaRPr lang="en-US"/>
          </a:p>
        </p:txBody>
      </p:sp>
      <p:sp>
        <p:nvSpPr>
          <p:cNvPr id="4" name="Footer Placeholder 3"/>
          <p:cNvSpPr>
            <a:spLocks noGrp="1"/>
          </p:cNvSpPr>
          <p:nvPr>
            <p:ph type="ftr" sz="quarter" idx="11"/>
          </p:nvPr>
        </p:nvSpPr>
        <p:spPr/>
        <p:txBody>
          <a:bodyPr/>
          <a:lstStyle/>
          <a:p>
            <a:endParaRPr kumimoji="0" lang="en-US" dirty="0"/>
          </a:p>
        </p:txBody>
      </p:sp>
    </p:spTree>
  </p:cSld>
  <p:clrMapOvr>
    <a:masterClrMapping/>
  </p:clrMapOvr>
</p:sld>
</file>

<file path=ppt/slides/slide30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77220" name="Rectangle 4"/>
          <p:cNvSpPr>
            <a:spLocks noGrp="1" noChangeArrowheads="1"/>
          </p:cNvSpPr>
          <p:nvPr>
            <p:ph type="title"/>
          </p:nvPr>
        </p:nvSpPr>
        <p:spPr>
          <a:xfrm>
            <a:off x="1093788" y="847725"/>
            <a:ext cx="7772400" cy="579438"/>
          </a:xfrm>
          <a:noFill/>
          <a:ln/>
        </p:spPr>
        <p:txBody>
          <a:bodyPr/>
          <a:lstStyle/>
          <a:p>
            <a:r>
              <a:rPr lang="fa-IR" sz="3200"/>
              <a:t>اصلاح پيش دريافت درآمد - ثبت در بدهي</a:t>
            </a:r>
            <a:endParaRPr lang="en-US" sz="3200"/>
          </a:p>
        </p:txBody>
      </p:sp>
      <p:sp>
        <p:nvSpPr>
          <p:cNvPr id="777219" name="Rectangle 3"/>
          <p:cNvSpPr>
            <a:spLocks noGrp="1" noChangeArrowheads="1"/>
          </p:cNvSpPr>
          <p:nvPr>
            <p:ph idx="1"/>
          </p:nvPr>
        </p:nvSpPr>
        <p:spPr>
          <a:xfrm>
            <a:off x="611188" y="1989138"/>
            <a:ext cx="7847012" cy="2722562"/>
          </a:xfrm>
        </p:spPr>
        <p:txBody>
          <a:bodyPr/>
          <a:lstStyle/>
          <a:p>
            <a:pPr>
              <a:buFontTx/>
              <a:buNone/>
            </a:pPr>
            <a:r>
              <a:rPr lang="fa-IR"/>
              <a:t>شركت آلفا با دريافت مبلغ 150.000 ريال متعهد مي‌شود كه پشتيباني كامپيوترهاي شركت گاما را به مدت 6ماه بعهده بگيرد</a:t>
            </a:r>
          </a:p>
          <a:p>
            <a:pPr>
              <a:buFontTx/>
              <a:buNone/>
            </a:pPr>
            <a:r>
              <a:rPr lang="fa-IR"/>
              <a:t>1/11 بانك 150.000</a:t>
            </a:r>
          </a:p>
          <a:p>
            <a:pPr>
              <a:buFontTx/>
              <a:buNone/>
            </a:pPr>
            <a:r>
              <a:rPr lang="fa-IR"/>
              <a:t>				پيش دريافت درآمد 150.000</a:t>
            </a:r>
            <a:endParaRPr lang="en-US"/>
          </a:p>
        </p:txBody>
      </p:sp>
      <p:sp>
        <p:nvSpPr>
          <p:cNvPr id="4" name="Footer Placeholder 3"/>
          <p:cNvSpPr>
            <a:spLocks noGrp="1"/>
          </p:cNvSpPr>
          <p:nvPr>
            <p:ph type="ftr" sz="quarter" idx="11"/>
          </p:nvPr>
        </p:nvSpPr>
        <p:spPr/>
        <p:txBody>
          <a:bodyPr/>
          <a:lstStyle/>
          <a:p>
            <a:endParaRPr kumimoji="0" lang="en-US" dirty="0"/>
          </a:p>
        </p:txBody>
      </p:sp>
    </p:spTree>
  </p:cSld>
  <p:clrMapOvr>
    <a:masterClrMapping/>
  </p:clrMapOvr>
</p:sld>
</file>

<file path=ppt/slides/slide30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78244" name="Rectangle 4"/>
          <p:cNvSpPr>
            <a:spLocks noGrp="1" noChangeArrowheads="1"/>
          </p:cNvSpPr>
          <p:nvPr>
            <p:ph type="title"/>
          </p:nvPr>
        </p:nvSpPr>
        <p:spPr>
          <a:xfrm>
            <a:off x="1116013" y="476250"/>
            <a:ext cx="7772400" cy="641350"/>
          </a:xfrm>
          <a:noFill/>
          <a:ln/>
        </p:spPr>
        <p:txBody>
          <a:bodyPr/>
          <a:lstStyle/>
          <a:p>
            <a:r>
              <a:rPr lang="fa-IR" sz="3600"/>
              <a:t>اصلاح پيش دريافت درآمد - ثبت در بدهي</a:t>
            </a:r>
            <a:endParaRPr lang="en-US" sz="3600"/>
          </a:p>
        </p:txBody>
      </p:sp>
      <p:sp>
        <p:nvSpPr>
          <p:cNvPr id="778243" name="Rectangle 3"/>
          <p:cNvSpPr>
            <a:spLocks noGrp="1" noChangeArrowheads="1"/>
          </p:cNvSpPr>
          <p:nvPr>
            <p:ph idx="1"/>
          </p:nvPr>
        </p:nvSpPr>
        <p:spPr>
          <a:xfrm>
            <a:off x="611188" y="1989138"/>
            <a:ext cx="7847012" cy="1554162"/>
          </a:xfrm>
        </p:spPr>
        <p:txBody>
          <a:bodyPr/>
          <a:lstStyle/>
          <a:p>
            <a:pPr>
              <a:buFontTx/>
              <a:buNone/>
            </a:pPr>
            <a:r>
              <a:rPr lang="fa-IR"/>
              <a:t>در انتهاي سال مالي شركت آلفا خدمات 2ماه را انجام داده است، در نتيجه مبلغ 2ماه از بدهي مذكور، به عنوان درآمد تحقيق يافته است</a:t>
            </a:r>
            <a:endParaRPr lang="en-US"/>
          </a:p>
        </p:txBody>
      </p:sp>
      <p:sp>
        <p:nvSpPr>
          <p:cNvPr id="4" name="Footer Placeholder 3"/>
          <p:cNvSpPr>
            <a:spLocks noGrp="1"/>
          </p:cNvSpPr>
          <p:nvPr>
            <p:ph type="ftr" sz="quarter" idx="11"/>
          </p:nvPr>
        </p:nvSpPr>
        <p:spPr/>
        <p:txBody>
          <a:bodyPr/>
          <a:lstStyle/>
          <a:p>
            <a:endParaRPr kumimoji="0" lang="en-US" dirty="0"/>
          </a:p>
        </p:txBody>
      </p:sp>
    </p:spTree>
  </p:cSld>
  <p:clrMapOvr>
    <a:masterClrMapping/>
  </p:clrMapOvr>
</p:sld>
</file>

<file path=ppt/slides/slide30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79268" name="Rectangle 4"/>
          <p:cNvSpPr>
            <a:spLocks noGrp="1" noChangeArrowheads="1"/>
          </p:cNvSpPr>
          <p:nvPr>
            <p:ph type="title"/>
          </p:nvPr>
        </p:nvSpPr>
        <p:spPr>
          <a:xfrm>
            <a:off x="1093788" y="785813"/>
            <a:ext cx="7772400" cy="641350"/>
          </a:xfrm>
          <a:noFill/>
          <a:ln/>
        </p:spPr>
        <p:txBody>
          <a:bodyPr/>
          <a:lstStyle/>
          <a:p>
            <a:r>
              <a:rPr lang="fa-IR" sz="3600"/>
              <a:t>اصلاح پيش دريافت درآمد - ثبت در بدهي</a:t>
            </a:r>
            <a:endParaRPr lang="en-US" sz="3600"/>
          </a:p>
        </p:txBody>
      </p:sp>
      <p:sp>
        <p:nvSpPr>
          <p:cNvPr id="779267" name="Rectangle 3"/>
          <p:cNvSpPr>
            <a:spLocks noGrp="1" noChangeArrowheads="1"/>
          </p:cNvSpPr>
          <p:nvPr>
            <p:ph idx="1"/>
          </p:nvPr>
        </p:nvSpPr>
        <p:spPr>
          <a:xfrm>
            <a:off x="611188" y="1989138"/>
            <a:ext cx="7847012" cy="2332037"/>
          </a:xfrm>
        </p:spPr>
        <p:txBody>
          <a:bodyPr/>
          <a:lstStyle/>
          <a:p>
            <a:pPr>
              <a:buFontTx/>
              <a:buNone/>
            </a:pPr>
            <a:r>
              <a:rPr lang="fa-IR"/>
              <a:t>29/12 پيش دريافت درآمد 50.000</a:t>
            </a:r>
          </a:p>
          <a:p>
            <a:pPr>
              <a:buFontTx/>
              <a:buNone/>
            </a:pPr>
            <a:r>
              <a:rPr lang="fa-IR"/>
              <a:t>				درآمد حاصل از خدمات 50.000</a:t>
            </a:r>
          </a:p>
          <a:p>
            <a:pPr>
              <a:buFontTx/>
              <a:buNone/>
            </a:pPr>
            <a:r>
              <a:rPr lang="fa-IR"/>
              <a:t>ثبت درآمد تحقق يافته 2 ماهه</a:t>
            </a:r>
          </a:p>
          <a:p>
            <a:pPr>
              <a:buFontTx/>
              <a:buNone/>
            </a:pPr>
            <a:r>
              <a:rPr lang="fa-IR"/>
              <a:t>قرارداد با شركت گاما</a:t>
            </a:r>
            <a:endParaRPr lang="en-US"/>
          </a:p>
        </p:txBody>
      </p:sp>
      <p:sp>
        <p:nvSpPr>
          <p:cNvPr id="4" name="Footer Placeholder 3"/>
          <p:cNvSpPr>
            <a:spLocks noGrp="1"/>
          </p:cNvSpPr>
          <p:nvPr>
            <p:ph type="ftr" sz="quarter" idx="11"/>
          </p:nvPr>
        </p:nvSpPr>
        <p:spPr/>
        <p:txBody>
          <a:bodyPr/>
          <a:lstStyle/>
          <a:p>
            <a:endParaRPr kumimoji="0" lang="en-US" dirty="0"/>
          </a:p>
        </p:txBody>
      </p:sp>
    </p:spTree>
  </p:cSld>
  <p:clrMapOvr>
    <a:masterClrMapping/>
  </p:clrMapOvr>
</p:sld>
</file>

<file path=ppt/slides/slide30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80321" name="Rectangle 33"/>
          <p:cNvSpPr>
            <a:spLocks noGrp="1" noChangeArrowheads="1"/>
          </p:cNvSpPr>
          <p:nvPr>
            <p:ph type="title"/>
          </p:nvPr>
        </p:nvSpPr>
        <p:spPr>
          <a:xfrm>
            <a:off x="1093788" y="785813"/>
            <a:ext cx="7772400" cy="641350"/>
          </a:xfrm>
          <a:noFill/>
          <a:ln/>
        </p:spPr>
        <p:txBody>
          <a:bodyPr/>
          <a:lstStyle/>
          <a:p>
            <a:r>
              <a:rPr lang="fa-IR" sz="3600"/>
              <a:t>اصلاح پيش دريافت درآمد - ثبت در بدهي</a:t>
            </a:r>
            <a:endParaRPr lang="en-US" sz="3600"/>
          </a:p>
        </p:txBody>
      </p:sp>
      <p:graphicFrame>
        <p:nvGraphicFramePr>
          <p:cNvPr id="780320" name="Group 32"/>
          <p:cNvGraphicFramePr>
            <a:graphicFrameLocks noGrp="1"/>
          </p:cNvGraphicFramePr>
          <p:nvPr>
            <p:ph type="tbl" idx="1"/>
          </p:nvPr>
        </p:nvGraphicFramePr>
        <p:xfrm>
          <a:off x="611188" y="1989138"/>
          <a:ext cx="7847012" cy="2260600"/>
        </p:xfrm>
        <a:graphic>
          <a:graphicData uri="http://schemas.openxmlformats.org/drawingml/2006/table">
            <a:tbl>
              <a:tblPr rtl="1"/>
              <a:tblGrid>
                <a:gridCol w="1509712">
                  <a:extLst>
                    <a:ext uri="{9D8B030D-6E8A-4147-A177-3AD203B41FA5}">
                      <a16:colId xmlns:a16="http://schemas.microsoft.com/office/drawing/2014/main" val="20000"/>
                    </a:ext>
                  </a:extLst>
                </a:gridCol>
                <a:gridCol w="2305050">
                  <a:extLst>
                    <a:ext uri="{9D8B030D-6E8A-4147-A177-3AD203B41FA5}">
                      <a16:colId xmlns:a16="http://schemas.microsoft.com/office/drawing/2014/main" val="20001"/>
                    </a:ext>
                  </a:extLst>
                </a:gridCol>
                <a:gridCol w="671513">
                  <a:extLst>
                    <a:ext uri="{9D8B030D-6E8A-4147-A177-3AD203B41FA5}">
                      <a16:colId xmlns:a16="http://schemas.microsoft.com/office/drawing/2014/main" val="20002"/>
                    </a:ext>
                  </a:extLst>
                </a:gridCol>
                <a:gridCol w="1657350">
                  <a:extLst>
                    <a:ext uri="{9D8B030D-6E8A-4147-A177-3AD203B41FA5}">
                      <a16:colId xmlns:a16="http://schemas.microsoft.com/office/drawing/2014/main" val="20003"/>
                    </a:ext>
                  </a:extLst>
                </a:gridCol>
                <a:gridCol w="1703387">
                  <a:extLst>
                    <a:ext uri="{9D8B030D-6E8A-4147-A177-3AD203B41FA5}">
                      <a16:colId xmlns:a16="http://schemas.microsoft.com/office/drawing/2014/main" val="20004"/>
                    </a:ext>
                  </a:extLst>
                </a:gridCol>
              </a:tblGrid>
              <a:tr h="681038">
                <a:tc gridSpan="2">
                  <a:txBody>
                    <a:bodyPr/>
                    <a:lstStyle/>
                    <a:p>
                      <a:pPr marL="0" marR="0" lvl="0" indent="0" algn="ctr" defTabSz="914400" rtl="1" eaLnBrk="1" fontAlgn="base" latinLnBrk="0" hangingPunct="1">
                        <a:lnSpc>
                          <a:spcPct val="100000"/>
                        </a:lnSpc>
                        <a:spcBef>
                          <a:spcPct val="0"/>
                        </a:spcBef>
                        <a:spcAft>
                          <a:spcPct val="0"/>
                        </a:spcAft>
                        <a:buClrTx/>
                        <a:buSzPct val="85000"/>
                        <a:buFontTx/>
                        <a:buNone/>
                        <a:tabLst/>
                      </a:pPr>
                      <a:r>
                        <a:rPr kumimoji="0" lang="fa-IR" sz="3200" b="1" i="0" u="none" strike="noStrike" cap="none" normalizeH="0" baseline="0" smtClean="0">
                          <a:ln>
                            <a:noFill/>
                          </a:ln>
                          <a:solidFill>
                            <a:schemeClr val="tx1"/>
                          </a:solidFill>
                          <a:effectLst/>
                          <a:latin typeface="Times New Roman" pitchFamily="18" charset="0"/>
                          <a:cs typeface="Lotus" pitchFamily="2" charset="-78"/>
                        </a:rPr>
                        <a:t>پيش دريافت درآمد</a:t>
                      </a:r>
                      <a:endParaRPr kumimoji="0" lang="en-US" sz="3200" b="1" i="0" u="none" strike="noStrike" cap="none" normalizeH="0" baseline="0" smtClean="0">
                        <a:ln>
                          <a:noFill/>
                        </a:ln>
                        <a:solidFill>
                          <a:schemeClr val="tx1"/>
                        </a:solidFill>
                        <a:effectLst/>
                        <a:latin typeface="Times New Roman" pitchFamily="18" charset="0"/>
                        <a:cs typeface="Lotus" pitchFamily="2" charset="-78"/>
                      </a:endParaRPr>
                    </a:p>
                  </a:txBody>
                  <a:tcPr anchor="ctr" horzOverflow="overflow">
                    <a:lnL cap="flat">
                      <a:noFill/>
                    </a:lnL>
                    <a:lnR>
                      <a:noFill/>
                    </a:lnR>
                    <a:lnT cap="flat">
                      <a:noFill/>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pPr rtl="1"/>
                      <a:endParaRPr lang="fa-IR"/>
                    </a:p>
                  </a:txBody>
                  <a:tcPr/>
                </a:tc>
                <a:tc>
                  <a:txBody>
                    <a:bodyPr/>
                    <a:lstStyle/>
                    <a:p>
                      <a:pPr marL="0" marR="0" lvl="0" indent="0" algn="r" defTabSz="914400" rtl="1" eaLnBrk="1" fontAlgn="base" latinLnBrk="0" hangingPunct="1">
                        <a:lnSpc>
                          <a:spcPct val="100000"/>
                        </a:lnSpc>
                        <a:spcBef>
                          <a:spcPct val="20000"/>
                        </a:spcBef>
                        <a:spcAft>
                          <a:spcPct val="0"/>
                        </a:spcAft>
                        <a:buClrTx/>
                        <a:buSzPct val="85000"/>
                        <a:buFontTx/>
                        <a:buNone/>
                        <a:tabLst/>
                      </a:pPr>
                      <a:endParaRPr kumimoji="0" lang="en-US" sz="32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a:noFill/>
                    </a:lnL>
                    <a:lnR>
                      <a:noFill/>
                    </a:lnR>
                    <a:lnT cap="flat">
                      <a:noFill/>
                    </a:lnT>
                    <a:lnB>
                      <a:noFill/>
                    </a:lnB>
                    <a:lnTlToBr>
                      <a:noFill/>
                    </a:lnTlToBr>
                    <a:lnBlToTr>
                      <a:noFill/>
                    </a:lnBlToTr>
                    <a:noFill/>
                  </a:tcPr>
                </a:tc>
                <a:tc gridSpan="2">
                  <a:txBody>
                    <a:bodyPr/>
                    <a:lstStyle/>
                    <a:p>
                      <a:pPr marL="0" marR="0" lvl="0" indent="0" algn="ctr" defTabSz="914400" rtl="1" eaLnBrk="1" fontAlgn="base" latinLnBrk="0" hangingPunct="1">
                        <a:lnSpc>
                          <a:spcPct val="100000"/>
                        </a:lnSpc>
                        <a:spcBef>
                          <a:spcPct val="0"/>
                        </a:spcBef>
                        <a:spcAft>
                          <a:spcPct val="0"/>
                        </a:spcAft>
                        <a:buClrTx/>
                        <a:buSzPct val="85000"/>
                        <a:buFontTx/>
                        <a:buNone/>
                        <a:tabLst/>
                      </a:pPr>
                      <a:r>
                        <a:rPr kumimoji="0" lang="fa-IR" sz="3200" b="1" i="0" u="none" strike="noStrike" cap="none" normalizeH="0" baseline="0" smtClean="0">
                          <a:ln>
                            <a:noFill/>
                          </a:ln>
                          <a:solidFill>
                            <a:schemeClr val="tx1"/>
                          </a:solidFill>
                          <a:effectLst/>
                          <a:latin typeface="Times New Roman" pitchFamily="18" charset="0"/>
                          <a:cs typeface="Lotus" pitchFamily="2" charset="-78"/>
                        </a:rPr>
                        <a:t>درآمد حاصل از خدمات</a:t>
                      </a:r>
                      <a:endParaRPr kumimoji="0" lang="en-US" sz="3200" b="1" i="0" u="none" strike="noStrike" cap="none" normalizeH="0" baseline="0" smtClean="0">
                        <a:ln>
                          <a:noFill/>
                        </a:ln>
                        <a:solidFill>
                          <a:schemeClr val="tx1"/>
                        </a:solidFill>
                        <a:effectLst/>
                        <a:latin typeface="Times New Roman" pitchFamily="18" charset="0"/>
                        <a:cs typeface="Lotus" pitchFamily="2" charset="-78"/>
                      </a:endParaRPr>
                    </a:p>
                  </a:txBody>
                  <a:tcPr anchor="ctr" horzOverflow="overflow">
                    <a:lnL>
                      <a:noFill/>
                    </a:lnL>
                    <a:lnR cap="flat">
                      <a:noFill/>
                    </a:lnR>
                    <a:lnT cap="flat">
                      <a:noFill/>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pPr rtl="1"/>
                      <a:endParaRPr lang="fa-IR"/>
                    </a:p>
                  </a:txBody>
                  <a:tcPr/>
                </a:tc>
                <a:extLst>
                  <a:ext uri="{0D108BD9-81ED-4DB2-BD59-A6C34878D82A}">
                    <a16:rowId xmlns:a16="http://schemas.microsoft.com/office/drawing/2014/main" val="10000"/>
                  </a:ext>
                </a:extLst>
              </a:tr>
              <a:tr h="750888">
                <a:tc>
                  <a:txBody>
                    <a:bodyPr/>
                    <a:lstStyle/>
                    <a:p>
                      <a:pPr marL="0" marR="0" lvl="0" indent="0" algn="ctr" defTabSz="914400" rtl="1" eaLnBrk="1" fontAlgn="base" latinLnBrk="0" hangingPunct="1">
                        <a:lnSpc>
                          <a:spcPct val="100000"/>
                        </a:lnSpc>
                        <a:spcBef>
                          <a:spcPct val="0"/>
                        </a:spcBef>
                        <a:spcAft>
                          <a:spcPct val="0"/>
                        </a:spcAft>
                        <a:buClrTx/>
                        <a:buSzPct val="85000"/>
                        <a:buFontTx/>
                        <a:buNone/>
                        <a:tabLst/>
                      </a:pPr>
                      <a:r>
                        <a:rPr kumimoji="0" lang="fa-IR" sz="3200" b="1" i="0" u="none" strike="noStrike" cap="none" normalizeH="0" baseline="0" smtClean="0">
                          <a:ln>
                            <a:noFill/>
                          </a:ln>
                          <a:solidFill>
                            <a:schemeClr val="tx1"/>
                          </a:solidFill>
                          <a:effectLst/>
                          <a:latin typeface="Times New Roman" pitchFamily="18" charset="0"/>
                          <a:ea typeface="Times New Roman" pitchFamily="18" charset="0"/>
                          <a:cs typeface="Lotus" pitchFamily="2" charset="-78"/>
                        </a:rPr>
                        <a:t>(29/12)50.000</a:t>
                      </a:r>
                      <a:endParaRPr kumimoji="0" lang="en-US" sz="3200" b="1" i="0" u="none" strike="noStrike" cap="none" normalizeH="0" baseline="0" smtClean="0">
                        <a:ln>
                          <a:noFill/>
                        </a:ln>
                        <a:solidFill>
                          <a:schemeClr val="tx1"/>
                        </a:solidFill>
                        <a:effectLst/>
                        <a:latin typeface="Times New Roman" pitchFamily="18" charset="0"/>
                        <a:ea typeface="Times New Roman" pitchFamily="18" charset="0"/>
                        <a:cs typeface="Lotus" pitchFamily="2" charset="-78"/>
                      </a:endParaRPr>
                    </a:p>
                  </a:txBody>
                  <a:tcPr anchor="ctr" horzOverflow="overflow">
                    <a:lnL cap="flat">
                      <a:noFill/>
                    </a:lnL>
                    <a:lnR w="12700" cap="flat" cmpd="sng" algn="ctr">
                      <a:solidFill>
                        <a:schemeClr val="tx1"/>
                      </a:solidFill>
                      <a:prstDash val="solid"/>
                      <a:miter lim="800000"/>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1" eaLnBrk="0" fontAlgn="base" latinLnBrk="0" hangingPunct="0">
                        <a:lnSpc>
                          <a:spcPct val="100000"/>
                        </a:lnSpc>
                        <a:spcBef>
                          <a:spcPct val="0"/>
                        </a:spcBef>
                        <a:spcAft>
                          <a:spcPct val="0"/>
                        </a:spcAft>
                        <a:buClrTx/>
                        <a:buSzPct val="85000"/>
                        <a:buFontTx/>
                        <a:buNone/>
                        <a:tabLst/>
                      </a:pPr>
                      <a:r>
                        <a:rPr kumimoji="0" lang="fa-IR" sz="3200" b="1" i="0" u="none" strike="noStrike" cap="none" normalizeH="0" baseline="0" smtClean="0">
                          <a:ln>
                            <a:noFill/>
                          </a:ln>
                          <a:solidFill>
                            <a:schemeClr val="tx1"/>
                          </a:solidFill>
                          <a:effectLst/>
                          <a:latin typeface="Times New Roman" pitchFamily="18" charset="0"/>
                          <a:ea typeface="Times New Roman" pitchFamily="18" charset="0"/>
                          <a:cs typeface="Lotus" pitchFamily="2" charset="-78"/>
                        </a:rPr>
                        <a:t>(1/11)150.000</a:t>
                      </a:r>
                      <a:endParaRPr kumimoji="0" lang="ar-SA" sz="3200" b="1" i="0" u="none" strike="noStrike" cap="none" normalizeH="0" baseline="0" smtClean="0">
                        <a:ln>
                          <a:noFill/>
                        </a:ln>
                        <a:solidFill>
                          <a:schemeClr val="tx1"/>
                        </a:solidFill>
                        <a:effectLst/>
                        <a:latin typeface="Times New Roman" pitchFamily="18" charset="0"/>
                        <a:ea typeface="Times New Roman" pitchFamily="18" charset="0"/>
                        <a:cs typeface="Lotus" pitchFamily="2" charset="-78"/>
                      </a:endParaRPr>
                    </a:p>
                  </a:txBody>
                  <a:tcPr anchor="ctr" horzOverflow="overflow">
                    <a:lnL w="12700" cap="flat" cmpd="sng" algn="ctr">
                      <a:solidFill>
                        <a:schemeClr val="tx1"/>
                      </a:solidFill>
                      <a:prstDash val="solid"/>
                      <a:miter lim="800000"/>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rowSpan="2">
                  <a:txBody>
                    <a:bodyPr/>
                    <a:lstStyle/>
                    <a:p>
                      <a:pPr marL="0" marR="0" lvl="0" indent="0" algn="r" defTabSz="914400" rtl="1" eaLnBrk="1" fontAlgn="base" latinLnBrk="0" hangingPunct="1">
                        <a:lnSpc>
                          <a:spcPct val="100000"/>
                        </a:lnSpc>
                        <a:spcBef>
                          <a:spcPct val="20000"/>
                        </a:spcBef>
                        <a:spcAft>
                          <a:spcPct val="0"/>
                        </a:spcAft>
                        <a:buClrTx/>
                        <a:buSzPct val="85000"/>
                        <a:buFontTx/>
                        <a:buNone/>
                        <a:tabLst/>
                      </a:pPr>
                      <a:endParaRPr kumimoji="0" lang="en-US" sz="32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a:noFill/>
                    </a:lnL>
                    <a:lnR>
                      <a:noFill/>
                    </a:lnR>
                    <a:lnT>
                      <a:noFill/>
                    </a:lnT>
                    <a:lnB cap="flat">
                      <a:noFill/>
                    </a:lnB>
                    <a:lnTlToBr>
                      <a:noFill/>
                    </a:lnTlToBr>
                    <a:lnBlToTr>
                      <a:noFill/>
                    </a:lnBlToTr>
                    <a:noFill/>
                  </a:tcPr>
                </a:tc>
                <a:tc rowSpan="2">
                  <a:txBody>
                    <a:bodyPr/>
                    <a:lstStyle/>
                    <a:p>
                      <a:pPr marL="0" marR="0" lvl="0" indent="0" algn="ctr" defTabSz="914400" rtl="1" eaLnBrk="1" fontAlgn="base" latinLnBrk="0" hangingPunct="1">
                        <a:lnSpc>
                          <a:spcPct val="100000"/>
                        </a:lnSpc>
                        <a:spcBef>
                          <a:spcPct val="0"/>
                        </a:spcBef>
                        <a:spcAft>
                          <a:spcPct val="0"/>
                        </a:spcAft>
                        <a:buClrTx/>
                        <a:buSzPct val="85000"/>
                        <a:buFontTx/>
                        <a:buNone/>
                        <a:tabLst/>
                      </a:pPr>
                      <a:endParaRPr kumimoji="0" lang="en-US" sz="3200" b="1" i="0" u="none" strike="noStrike" cap="none" normalizeH="0" baseline="0" smtClean="0">
                        <a:ln>
                          <a:noFill/>
                        </a:ln>
                        <a:solidFill>
                          <a:schemeClr val="tx1"/>
                        </a:solidFill>
                        <a:effectLst/>
                        <a:latin typeface="Times New Roman" pitchFamily="18" charset="0"/>
                        <a:ea typeface="Times New Roman" pitchFamily="18" charset="0"/>
                        <a:cs typeface="Lotus" pitchFamily="2" charset="-78"/>
                      </a:endParaRPr>
                    </a:p>
                  </a:txBody>
                  <a:tcPr anchor="ctr" horzOverflow="overflow">
                    <a:lnL>
                      <a:noFill/>
                    </a:lnL>
                    <a:lnR w="12700" cap="flat" cmpd="sng" algn="ctr">
                      <a:solidFill>
                        <a:schemeClr val="tx1"/>
                      </a:solidFill>
                      <a:prstDash val="solid"/>
                      <a:miter lim="800000"/>
                      <a:headEnd type="none" w="med" len="med"/>
                      <a:tailEnd type="none" w="med" len="med"/>
                    </a:lnR>
                    <a:lnT w="12700" cap="flat" cmpd="sng" algn="ctr">
                      <a:solidFill>
                        <a:srgbClr val="000000"/>
                      </a:solidFill>
                      <a:prstDash val="solid"/>
                      <a:round/>
                      <a:headEnd type="none" w="med" len="med"/>
                      <a:tailEnd type="none" w="med" len="med"/>
                    </a:lnT>
                    <a:lnB cap="flat">
                      <a:noFill/>
                    </a:lnB>
                    <a:lnTlToBr>
                      <a:noFill/>
                    </a:lnTlToBr>
                    <a:lnBlToTr>
                      <a:noFill/>
                    </a:lnBlToTr>
                    <a:noFill/>
                  </a:tcPr>
                </a:tc>
                <a:tc rowSpan="2">
                  <a:txBody>
                    <a:bodyPr/>
                    <a:lstStyle/>
                    <a:p>
                      <a:pPr marL="0" marR="0" lvl="0" indent="0" algn="ctr" defTabSz="914400" rtl="1" eaLnBrk="1" fontAlgn="base" latinLnBrk="0" hangingPunct="1">
                        <a:lnSpc>
                          <a:spcPct val="100000"/>
                        </a:lnSpc>
                        <a:spcBef>
                          <a:spcPct val="0"/>
                        </a:spcBef>
                        <a:spcAft>
                          <a:spcPct val="0"/>
                        </a:spcAft>
                        <a:buClrTx/>
                        <a:buSzPct val="85000"/>
                        <a:buFontTx/>
                        <a:buNone/>
                        <a:tabLst/>
                      </a:pPr>
                      <a:r>
                        <a:rPr kumimoji="0" lang="fa-IR" sz="3200" b="1" i="0" u="none" strike="noStrike" cap="none" normalizeH="0" baseline="0" smtClean="0">
                          <a:ln>
                            <a:noFill/>
                          </a:ln>
                          <a:solidFill>
                            <a:schemeClr val="tx1"/>
                          </a:solidFill>
                          <a:effectLst/>
                          <a:latin typeface="Times New Roman" pitchFamily="18" charset="0"/>
                          <a:ea typeface="Times New Roman" pitchFamily="18" charset="0"/>
                          <a:cs typeface="Lotus" pitchFamily="2" charset="-78"/>
                        </a:rPr>
                        <a:t>50.000</a:t>
                      </a:r>
                      <a:endParaRPr kumimoji="0" lang="en-US" sz="3200" b="1" i="0" u="none" strike="noStrike" cap="none" normalizeH="0" baseline="0" smtClean="0">
                        <a:ln>
                          <a:noFill/>
                        </a:ln>
                        <a:solidFill>
                          <a:schemeClr val="tx1"/>
                        </a:solidFill>
                        <a:effectLst/>
                        <a:latin typeface="Times New Roman" pitchFamily="18" charset="0"/>
                        <a:ea typeface="Times New Roman" pitchFamily="18" charset="0"/>
                        <a:cs typeface="Lotus" pitchFamily="2" charset="-78"/>
                      </a:endParaRPr>
                    </a:p>
                  </a:txBody>
                  <a:tcPr anchor="ctr" horzOverflow="overflow">
                    <a:lnL w="12700" cap="flat" cmpd="sng" algn="ctr">
                      <a:solidFill>
                        <a:schemeClr val="tx1"/>
                      </a:solidFill>
                      <a:prstDash val="solid"/>
                      <a:miter lim="800000"/>
                      <a:headEnd type="none" w="med" len="med"/>
                      <a:tailEnd type="none" w="med" len="med"/>
                    </a:lnL>
                    <a:lnR cap="flat">
                      <a:noFill/>
                    </a:lnR>
                    <a:lnT w="12700" cap="flat" cmpd="sng" algn="ctr">
                      <a:solidFill>
                        <a:srgbClr val="000000"/>
                      </a:solidFill>
                      <a:prstDash val="solid"/>
                      <a:round/>
                      <a:headEnd type="none" w="med" len="med"/>
                      <a:tailEnd type="none" w="med" len="med"/>
                    </a:lnT>
                    <a:lnB cap="flat">
                      <a:noFill/>
                    </a:lnB>
                    <a:lnTlToBr>
                      <a:noFill/>
                    </a:lnTlToBr>
                    <a:lnBlToTr>
                      <a:noFill/>
                    </a:lnBlToTr>
                    <a:noFill/>
                  </a:tcPr>
                </a:tc>
                <a:extLst>
                  <a:ext uri="{0D108BD9-81ED-4DB2-BD59-A6C34878D82A}">
                    <a16:rowId xmlns:a16="http://schemas.microsoft.com/office/drawing/2014/main" val="10001"/>
                  </a:ext>
                </a:extLst>
              </a:tr>
              <a:tr h="828675">
                <a:tc>
                  <a:txBody>
                    <a:bodyPr/>
                    <a:lstStyle/>
                    <a:p>
                      <a:pPr marL="0" marR="0" lvl="0" indent="0" algn="ctr" defTabSz="914400" rtl="1" eaLnBrk="0" fontAlgn="base" latinLnBrk="0" hangingPunct="0">
                        <a:lnSpc>
                          <a:spcPct val="100000"/>
                        </a:lnSpc>
                        <a:spcBef>
                          <a:spcPct val="0"/>
                        </a:spcBef>
                        <a:spcAft>
                          <a:spcPct val="0"/>
                        </a:spcAft>
                        <a:buClrTx/>
                        <a:buSzPct val="85000"/>
                        <a:buFontTx/>
                        <a:buNone/>
                        <a:tabLst/>
                      </a:pPr>
                      <a:endParaRPr kumimoji="0" lang="ar-SA" sz="3200" b="1" i="0" u="none" strike="noStrike" cap="none" normalizeH="0" baseline="0" smtClean="0">
                        <a:ln>
                          <a:noFill/>
                        </a:ln>
                        <a:solidFill>
                          <a:schemeClr val="tx1"/>
                        </a:solidFill>
                        <a:effectLst/>
                        <a:latin typeface="Times New Roman" pitchFamily="18" charset="0"/>
                        <a:ea typeface="Times New Roman" pitchFamily="18" charset="0"/>
                        <a:cs typeface="Lotus" pitchFamily="2" charset="-78"/>
                      </a:endParaRPr>
                    </a:p>
                  </a:txBody>
                  <a:tcPr anchor="ctr" horzOverflow="overflow">
                    <a:lnL cap="flat">
                      <a:noFill/>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cap="flat">
                      <a:noFill/>
                    </a:lnB>
                    <a:lnTlToBr>
                      <a:noFill/>
                    </a:lnTlToBr>
                    <a:lnBlToTr>
                      <a:noFill/>
                    </a:lnBlToTr>
                    <a:noFill/>
                  </a:tcPr>
                </a:tc>
                <a:tc>
                  <a:txBody>
                    <a:bodyPr/>
                    <a:lstStyle/>
                    <a:p>
                      <a:pPr marL="0" marR="0" lvl="0" indent="0" algn="ctr" defTabSz="914400" rtl="1" eaLnBrk="0" fontAlgn="base" latinLnBrk="0" hangingPunct="0">
                        <a:lnSpc>
                          <a:spcPct val="100000"/>
                        </a:lnSpc>
                        <a:spcBef>
                          <a:spcPct val="0"/>
                        </a:spcBef>
                        <a:spcAft>
                          <a:spcPct val="0"/>
                        </a:spcAft>
                        <a:buClrTx/>
                        <a:buSzPct val="85000"/>
                        <a:buFontTx/>
                        <a:buNone/>
                        <a:tabLst/>
                      </a:pPr>
                      <a:r>
                        <a:rPr kumimoji="0" lang="fa-IR" sz="3200" b="1" i="0" u="none" strike="noStrike" cap="none" normalizeH="0" baseline="0" smtClean="0">
                          <a:ln>
                            <a:noFill/>
                          </a:ln>
                          <a:solidFill>
                            <a:schemeClr val="tx1"/>
                          </a:solidFill>
                          <a:effectLst/>
                          <a:latin typeface="Times New Roman" pitchFamily="18" charset="0"/>
                          <a:ea typeface="Times New Roman" pitchFamily="18" charset="0"/>
                          <a:cs typeface="Lotus" pitchFamily="2" charset="-78"/>
                        </a:rPr>
                        <a:t>مانده100.000</a:t>
                      </a:r>
                      <a:endParaRPr kumimoji="0" lang="ar-SA" sz="3200" b="1" i="0" u="none" strike="noStrike" cap="none" normalizeH="0" baseline="0" smtClean="0">
                        <a:ln>
                          <a:noFill/>
                        </a:ln>
                        <a:solidFill>
                          <a:schemeClr val="tx1"/>
                        </a:solidFill>
                        <a:effectLst/>
                        <a:latin typeface="Times New Roman" pitchFamily="18" charset="0"/>
                        <a:ea typeface="Times New Roman" pitchFamily="18" charset="0"/>
                        <a:cs typeface="Lotus" pitchFamily="2" charset="-78"/>
                      </a:endParaRPr>
                    </a:p>
                  </a:txBody>
                  <a:tcPr anchor="ctr" horzOverflow="overflow">
                    <a:lnL w="12700" cap="flat" cmpd="sng" algn="ctr">
                      <a:solidFill>
                        <a:schemeClr val="tx1"/>
                      </a:solidFill>
                      <a:prstDash val="solid"/>
                      <a:miter lim="800000"/>
                      <a:headEnd type="none" w="med" len="med"/>
                      <a:tailEnd type="none" w="med" len="med"/>
                    </a:lnL>
                    <a:lnR>
                      <a:noFill/>
                    </a:lnR>
                    <a:lnT w="12700" cap="flat" cmpd="sng" algn="ctr">
                      <a:solidFill>
                        <a:schemeClr val="tx1"/>
                      </a:solidFill>
                      <a:prstDash val="solid"/>
                      <a:miter lim="800000"/>
                      <a:headEnd type="none" w="med" len="med"/>
                      <a:tailEnd type="none" w="med" len="med"/>
                    </a:lnT>
                    <a:lnB cap="flat">
                      <a:noFill/>
                    </a:lnB>
                    <a:lnTlToBr>
                      <a:noFill/>
                    </a:lnTlToBr>
                    <a:lnBlToTr>
                      <a:noFill/>
                    </a:lnBlToTr>
                    <a:noFill/>
                  </a:tcPr>
                </a:tc>
                <a:tc vMerge="1">
                  <a:txBody>
                    <a:bodyPr/>
                    <a:lstStyle/>
                    <a:p>
                      <a:pPr rtl="1"/>
                      <a:endParaRPr lang="fa-IR"/>
                    </a:p>
                  </a:txBody>
                  <a:tcPr/>
                </a:tc>
                <a:tc vMerge="1">
                  <a:txBody>
                    <a:bodyPr/>
                    <a:lstStyle/>
                    <a:p>
                      <a:pPr rtl="1"/>
                      <a:endParaRPr lang="fa-IR"/>
                    </a:p>
                  </a:txBody>
                  <a:tcPr/>
                </a:tc>
                <a:tc vMerge="1">
                  <a:txBody>
                    <a:bodyPr/>
                    <a:lstStyle/>
                    <a:p>
                      <a:pPr rtl="1"/>
                      <a:endParaRPr lang="fa-IR"/>
                    </a:p>
                  </a:txBody>
                  <a:tcPr/>
                </a:tc>
                <a:extLst>
                  <a:ext uri="{0D108BD9-81ED-4DB2-BD59-A6C34878D82A}">
                    <a16:rowId xmlns:a16="http://schemas.microsoft.com/office/drawing/2014/main" val="10002"/>
                  </a:ext>
                </a:extLst>
              </a:tr>
            </a:tbl>
          </a:graphicData>
        </a:graphic>
      </p:graphicFrame>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59778" name="Rectangle 2"/>
          <p:cNvSpPr>
            <a:spLocks noGrp="1" noChangeArrowheads="1"/>
          </p:cNvSpPr>
          <p:nvPr>
            <p:ph type="title"/>
          </p:nvPr>
        </p:nvSpPr>
        <p:spPr/>
        <p:txBody>
          <a:bodyPr/>
          <a:lstStyle/>
          <a:p>
            <a:pPr algn="ctr"/>
            <a:r>
              <a:rPr lang="fa-IR"/>
              <a:t>تعميرگاه مالكي</a:t>
            </a:r>
            <a:endParaRPr lang="en-US"/>
          </a:p>
        </p:txBody>
      </p:sp>
      <p:sp>
        <p:nvSpPr>
          <p:cNvPr id="459779" name="Rectangle 3"/>
          <p:cNvSpPr>
            <a:spLocks noGrp="1" noChangeArrowheads="1"/>
          </p:cNvSpPr>
          <p:nvPr>
            <p:ph idx="1"/>
          </p:nvPr>
        </p:nvSpPr>
        <p:spPr>
          <a:xfrm>
            <a:off x="250825" y="2541588"/>
            <a:ext cx="8059738" cy="2103437"/>
          </a:xfrm>
        </p:spPr>
        <p:txBody>
          <a:bodyPr/>
          <a:lstStyle/>
          <a:p>
            <a:pPr>
              <a:buFontTx/>
              <a:buNone/>
            </a:pPr>
            <a:r>
              <a:rPr lang="fa-IR" sz="6000"/>
              <a:t>دارائي ها = بدهيها + سرمايه</a:t>
            </a:r>
          </a:p>
          <a:p>
            <a:pPr>
              <a:buFontTx/>
              <a:buNone/>
            </a:pPr>
            <a:r>
              <a:rPr lang="fa-IR" sz="6000"/>
              <a:t>	     </a:t>
            </a:r>
            <a:r>
              <a:rPr lang="en-US" sz="6000">
                <a:sym typeface="Wingdings 2" pitchFamily="18" charset="2"/>
              </a:rPr>
              <a:t></a:t>
            </a:r>
            <a:r>
              <a:rPr lang="fa-IR" sz="6000"/>
              <a:t>  =    </a:t>
            </a:r>
            <a:r>
              <a:rPr lang="en-US" sz="6000">
                <a:sym typeface="Wingdings 2" pitchFamily="18" charset="2"/>
              </a:rPr>
              <a:t></a:t>
            </a:r>
            <a:r>
              <a:rPr lang="fa-IR" sz="6000">
                <a:sym typeface="Wingdings 2" pitchFamily="18" charset="2"/>
              </a:rPr>
              <a:t> </a:t>
            </a:r>
            <a:r>
              <a:rPr lang="fa-IR" sz="6000"/>
              <a:t>  +   </a:t>
            </a:r>
            <a:r>
              <a:rPr lang="en-US" sz="6000">
                <a:sym typeface="Wingdings 2" pitchFamily="18" charset="2"/>
              </a:rPr>
              <a:t></a:t>
            </a:r>
          </a:p>
        </p:txBody>
      </p:sp>
      <p:sp>
        <p:nvSpPr>
          <p:cNvPr id="4" name="Footer Placeholder 3"/>
          <p:cNvSpPr>
            <a:spLocks noGrp="1"/>
          </p:cNvSpPr>
          <p:nvPr>
            <p:ph type="ftr" sz="quarter" idx="11"/>
          </p:nvPr>
        </p:nvSpPr>
        <p:spPr/>
        <p:txBody>
          <a:bodyPr/>
          <a:lstStyle/>
          <a:p>
            <a:endParaRPr kumimoji="0" lang="en-US" dirty="0"/>
          </a:p>
        </p:txBody>
      </p:sp>
    </p:spTree>
  </p:cSld>
  <p:clrMapOvr>
    <a:masterClrMapping/>
  </p:clrMapOvr>
  <p:timing>
    <p:tnLst>
      <p:par>
        <p:cTn id="1" dur="indefinite" restart="never" nodeType="tmRoot"/>
      </p:par>
    </p:tnLst>
  </p:timing>
</p:sld>
</file>

<file path=ppt/slides/slide3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81316" name="Rectangle 4"/>
          <p:cNvSpPr>
            <a:spLocks noGrp="1" noChangeArrowheads="1"/>
          </p:cNvSpPr>
          <p:nvPr>
            <p:ph type="title"/>
          </p:nvPr>
        </p:nvSpPr>
        <p:spPr>
          <a:xfrm>
            <a:off x="1093788" y="785813"/>
            <a:ext cx="7772400" cy="641350"/>
          </a:xfrm>
          <a:noFill/>
          <a:ln/>
        </p:spPr>
        <p:txBody>
          <a:bodyPr/>
          <a:lstStyle/>
          <a:p>
            <a:r>
              <a:rPr lang="fa-IR" sz="3600"/>
              <a:t>اصلاح پيش دريافت درآمد - ثبت در درآمد</a:t>
            </a:r>
            <a:endParaRPr lang="en-US" sz="3600"/>
          </a:p>
        </p:txBody>
      </p:sp>
      <p:sp>
        <p:nvSpPr>
          <p:cNvPr id="781315" name="Rectangle 3"/>
          <p:cNvSpPr>
            <a:spLocks noGrp="1" noChangeArrowheads="1"/>
          </p:cNvSpPr>
          <p:nvPr>
            <p:ph idx="1"/>
          </p:nvPr>
        </p:nvSpPr>
        <p:spPr>
          <a:xfrm>
            <a:off x="611188" y="1989138"/>
            <a:ext cx="7847012" cy="2235200"/>
          </a:xfrm>
        </p:spPr>
        <p:txBody>
          <a:bodyPr/>
          <a:lstStyle/>
          <a:p>
            <a:pPr>
              <a:buFontTx/>
              <a:buNone/>
            </a:pPr>
            <a:r>
              <a:rPr lang="fa-IR"/>
              <a:t>اگر حسابدار شركت مبلغ مذكور را به عنوان درآمد تلقي نمايد و آنرا در حساب درآمد ثبت نمايد</a:t>
            </a:r>
          </a:p>
          <a:p>
            <a:pPr>
              <a:buFontTx/>
              <a:buNone/>
            </a:pPr>
            <a:r>
              <a:rPr lang="fa-IR"/>
              <a:t>1/11 بانك 150.000</a:t>
            </a:r>
          </a:p>
          <a:p>
            <a:pPr>
              <a:buFontTx/>
              <a:buNone/>
            </a:pPr>
            <a:r>
              <a:rPr lang="fa-IR"/>
              <a:t>			درآمد حاصل از خدمات150.000</a:t>
            </a:r>
            <a:endParaRPr lang="en-US"/>
          </a:p>
        </p:txBody>
      </p:sp>
      <p:sp>
        <p:nvSpPr>
          <p:cNvPr id="4" name="Footer Placeholder 3"/>
          <p:cNvSpPr>
            <a:spLocks noGrp="1"/>
          </p:cNvSpPr>
          <p:nvPr>
            <p:ph type="ftr" sz="quarter" idx="11"/>
          </p:nvPr>
        </p:nvSpPr>
        <p:spPr/>
        <p:txBody>
          <a:bodyPr/>
          <a:lstStyle/>
          <a:p>
            <a:endParaRPr kumimoji="0" lang="en-US" dirty="0"/>
          </a:p>
        </p:txBody>
      </p:sp>
    </p:spTree>
  </p:cSld>
  <p:clrMapOvr>
    <a:masterClrMapping/>
  </p:clrMapOvr>
</p:sld>
</file>

<file path=ppt/slides/slide3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82340" name="Rectangle 4"/>
          <p:cNvSpPr>
            <a:spLocks noGrp="1" noChangeArrowheads="1"/>
          </p:cNvSpPr>
          <p:nvPr>
            <p:ph type="title"/>
          </p:nvPr>
        </p:nvSpPr>
        <p:spPr>
          <a:xfrm>
            <a:off x="1093788" y="785813"/>
            <a:ext cx="7772400" cy="641350"/>
          </a:xfrm>
          <a:noFill/>
          <a:ln/>
        </p:spPr>
        <p:txBody>
          <a:bodyPr/>
          <a:lstStyle/>
          <a:p>
            <a:r>
              <a:rPr lang="fa-IR" sz="3600"/>
              <a:t>اصلاح پيش دريافت درآمد - ثبت در درآمد</a:t>
            </a:r>
            <a:endParaRPr lang="en-US" sz="3600"/>
          </a:p>
        </p:txBody>
      </p:sp>
      <p:sp>
        <p:nvSpPr>
          <p:cNvPr id="782339" name="Rectangle 3"/>
          <p:cNvSpPr>
            <a:spLocks noGrp="1" noChangeArrowheads="1"/>
          </p:cNvSpPr>
          <p:nvPr>
            <p:ph idx="1"/>
          </p:nvPr>
        </p:nvSpPr>
        <p:spPr>
          <a:xfrm>
            <a:off x="611188" y="1989138"/>
            <a:ext cx="7847012" cy="3306762"/>
          </a:xfrm>
        </p:spPr>
        <p:txBody>
          <a:bodyPr/>
          <a:lstStyle/>
          <a:p>
            <a:pPr>
              <a:buFontTx/>
              <a:buNone/>
            </a:pPr>
            <a:r>
              <a:rPr lang="fa-IR"/>
              <a:t>در انتهاي سال مالي فقط 2ماه از مبلغ مذكور درآمد و 4ماه آن بدهي است لذا مبلغ بدهي به حساب پيش دريافت درآمد منتقل مي‌شود</a:t>
            </a:r>
          </a:p>
          <a:p>
            <a:pPr>
              <a:buFontTx/>
              <a:buNone/>
            </a:pPr>
            <a:r>
              <a:rPr lang="fa-IR"/>
              <a:t>29/12 درآمد حاصل از خدمات 100.000</a:t>
            </a:r>
          </a:p>
          <a:p>
            <a:pPr>
              <a:buFontTx/>
              <a:buNone/>
            </a:pPr>
            <a:r>
              <a:rPr lang="fa-IR"/>
              <a:t>				پيش دريافت درآمد 100.000</a:t>
            </a:r>
          </a:p>
          <a:p>
            <a:pPr>
              <a:buFontTx/>
              <a:buNone/>
            </a:pPr>
            <a:r>
              <a:rPr lang="fa-IR"/>
              <a:t>تعديل حساب درآمد</a:t>
            </a:r>
            <a:endParaRPr lang="en-US"/>
          </a:p>
        </p:txBody>
      </p:sp>
      <p:sp>
        <p:nvSpPr>
          <p:cNvPr id="4" name="Footer Placeholder 3"/>
          <p:cNvSpPr>
            <a:spLocks noGrp="1"/>
          </p:cNvSpPr>
          <p:nvPr>
            <p:ph type="ftr" sz="quarter" idx="11"/>
          </p:nvPr>
        </p:nvSpPr>
        <p:spPr/>
        <p:txBody>
          <a:bodyPr/>
          <a:lstStyle/>
          <a:p>
            <a:endParaRPr kumimoji="0" lang="en-US" dirty="0"/>
          </a:p>
        </p:txBody>
      </p:sp>
    </p:spTree>
  </p:cSld>
  <p:clrMapOvr>
    <a:masterClrMapping/>
  </p:clrMapOvr>
</p:sld>
</file>

<file path=ppt/slides/slide3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83364" name="Rectangle 4"/>
          <p:cNvSpPr>
            <a:spLocks noGrp="1" noChangeArrowheads="1"/>
          </p:cNvSpPr>
          <p:nvPr>
            <p:ph type="title"/>
          </p:nvPr>
        </p:nvSpPr>
        <p:spPr>
          <a:xfrm>
            <a:off x="1093788" y="785813"/>
            <a:ext cx="7772400" cy="641350"/>
          </a:xfrm>
          <a:noFill/>
          <a:ln/>
        </p:spPr>
        <p:txBody>
          <a:bodyPr/>
          <a:lstStyle/>
          <a:p>
            <a:r>
              <a:rPr lang="fa-IR" sz="3600"/>
              <a:t>اصلاح پيش دريافت درآمد - ثبت در درآمد</a:t>
            </a:r>
            <a:endParaRPr lang="en-US" sz="3600"/>
          </a:p>
        </p:txBody>
      </p:sp>
      <p:sp>
        <p:nvSpPr>
          <p:cNvPr id="783363" name="Rectangle 3"/>
          <p:cNvSpPr>
            <a:spLocks noGrp="1" noChangeArrowheads="1"/>
          </p:cNvSpPr>
          <p:nvPr>
            <p:ph idx="1"/>
          </p:nvPr>
        </p:nvSpPr>
        <p:spPr>
          <a:xfrm>
            <a:off x="611188" y="1989138"/>
            <a:ext cx="7847012" cy="2041525"/>
          </a:xfrm>
        </p:spPr>
        <p:txBody>
          <a:bodyPr/>
          <a:lstStyle/>
          <a:p>
            <a:pPr>
              <a:buFontTx/>
              <a:buNone/>
            </a:pPr>
            <a:r>
              <a:rPr lang="fa-IR"/>
              <a:t>مانده حساب دريافت درآمد به عنوان يك حساب دائمي به سال بعد منتقل مي‌شود به منظور حفظ ثبات رويه در ابتداي سال مجدداً مبلغ مذكور از بدهي به حساب درآمد منتقل مي‌شود</a:t>
            </a:r>
            <a:endParaRPr lang="en-US"/>
          </a:p>
        </p:txBody>
      </p:sp>
      <p:sp>
        <p:nvSpPr>
          <p:cNvPr id="4" name="Footer Placeholder 3"/>
          <p:cNvSpPr>
            <a:spLocks noGrp="1"/>
          </p:cNvSpPr>
          <p:nvPr>
            <p:ph type="ftr" sz="quarter" idx="11"/>
          </p:nvPr>
        </p:nvSpPr>
        <p:spPr/>
        <p:txBody>
          <a:bodyPr/>
          <a:lstStyle/>
          <a:p>
            <a:endParaRPr kumimoji="0" lang="en-US" dirty="0"/>
          </a:p>
        </p:txBody>
      </p:sp>
    </p:spTree>
  </p:cSld>
  <p:clrMapOvr>
    <a:masterClrMapping/>
  </p:clrMapOvr>
</p:sld>
</file>

<file path=ppt/slides/slide3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84388" name="Rectangle 4"/>
          <p:cNvSpPr>
            <a:spLocks noGrp="1" noChangeArrowheads="1"/>
          </p:cNvSpPr>
          <p:nvPr>
            <p:ph type="title"/>
          </p:nvPr>
        </p:nvSpPr>
        <p:spPr>
          <a:xfrm>
            <a:off x="1093788" y="785813"/>
            <a:ext cx="7772400" cy="641350"/>
          </a:xfrm>
          <a:noFill/>
          <a:ln/>
        </p:spPr>
        <p:txBody>
          <a:bodyPr/>
          <a:lstStyle/>
          <a:p>
            <a:r>
              <a:rPr lang="fa-IR" sz="3600"/>
              <a:t>اصلاح پيش دريافت درآمد - ثبت در درآمد</a:t>
            </a:r>
            <a:endParaRPr lang="en-US" sz="3600"/>
          </a:p>
        </p:txBody>
      </p:sp>
      <p:sp>
        <p:nvSpPr>
          <p:cNvPr id="784387" name="Rectangle 3"/>
          <p:cNvSpPr>
            <a:spLocks noGrp="1" noChangeArrowheads="1"/>
          </p:cNvSpPr>
          <p:nvPr>
            <p:ph idx="1"/>
          </p:nvPr>
        </p:nvSpPr>
        <p:spPr>
          <a:xfrm>
            <a:off x="611188" y="1989138"/>
            <a:ext cx="7847012" cy="1163637"/>
          </a:xfrm>
        </p:spPr>
        <p:txBody>
          <a:bodyPr/>
          <a:lstStyle/>
          <a:p>
            <a:pPr>
              <a:buFontTx/>
              <a:buNone/>
            </a:pPr>
            <a:r>
              <a:rPr lang="fa-IR"/>
              <a:t>1/1  پيش دريافت درآمد 100.000</a:t>
            </a:r>
          </a:p>
          <a:p>
            <a:pPr>
              <a:buFontTx/>
              <a:buNone/>
            </a:pPr>
            <a:r>
              <a:rPr lang="fa-IR"/>
              <a:t>                              درآمد حاصل از خدمات 100.000</a:t>
            </a:r>
            <a:endParaRPr lang="en-US"/>
          </a:p>
        </p:txBody>
      </p:sp>
      <p:sp>
        <p:nvSpPr>
          <p:cNvPr id="4" name="Footer Placeholder 3"/>
          <p:cNvSpPr>
            <a:spLocks noGrp="1"/>
          </p:cNvSpPr>
          <p:nvPr>
            <p:ph type="ftr" sz="quarter" idx="11"/>
          </p:nvPr>
        </p:nvSpPr>
        <p:spPr/>
        <p:txBody>
          <a:bodyPr/>
          <a:lstStyle/>
          <a:p>
            <a:endParaRPr kumimoji="0" lang="en-US" dirty="0"/>
          </a:p>
        </p:txBody>
      </p:sp>
    </p:spTree>
  </p:cSld>
  <p:clrMapOvr>
    <a:masterClrMapping/>
  </p:clrMapOvr>
</p:sld>
</file>

<file path=ppt/slides/slide3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85410" name="Rectangle 2"/>
          <p:cNvSpPr>
            <a:spLocks noGrp="1" noChangeArrowheads="1"/>
          </p:cNvSpPr>
          <p:nvPr>
            <p:ph type="title"/>
          </p:nvPr>
        </p:nvSpPr>
        <p:spPr/>
        <p:txBody>
          <a:bodyPr/>
          <a:lstStyle/>
          <a:p>
            <a:r>
              <a:rPr lang="fa-IR"/>
              <a:t>3- هزينه‌هاي ثبت نشده</a:t>
            </a:r>
            <a:endParaRPr lang="en-US"/>
          </a:p>
        </p:txBody>
      </p:sp>
      <p:sp>
        <p:nvSpPr>
          <p:cNvPr id="785411" name="Rectangle 3"/>
          <p:cNvSpPr>
            <a:spLocks noGrp="1" noChangeArrowheads="1"/>
          </p:cNvSpPr>
          <p:nvPr>
            <p:ph idx="1"/>
          </p:nvPr>
        </p:nvSpPr>
        <p:spPr>
          <a:xfrm>
            <a:off x="323850" y="1989138"/>
            <a:ext cx="8424863" cy="3306762"/>
          </a:xfrm>
        </p:spPr>
        <p:txBody>
          <a:bodyPr/>
          <a:lstStyle/>
          <a:p>
            <a:pPr>
              <a:buFontTx/>
              <a:buNone/>
            </a:pPr>
            <a:endParaRPr lang="fa-IR"/>
          </a:p>
          <a:p>
            <a:pPr>
              <a:buFontTx/>
              <a:buNone/>
            </a:pPr>
            <a:r>
              <a:rPr lang="fa-IR"/>
              <a:t>اينگونه هزينه‌ها تحقق يافته‌اند اما در دفاتر ثبت نشده اند.</a:t>
            </a:r>
          </a:p>
          <a:p>
            <a:pPr>
              <a:buFontTx/>
              <a:buNone/>
            </a:pPr>
            <a:endParaRPr lang="fa-IR"/>
          </a:p>
          <a:p>
            <a:pPr>
              <a:buFontTx/>
              <a:buNone/>
            </a:pPr>
            <a:r>
              <a:rPr lang="fa-IR"/>
              <a:t> مثال، اجاره ماهانه دفتر در حالتي كه اواسط ماه اسفند قرارداد اجاره تنظيم شده باشد و پرداخت منوط به اتمام يك ماه كامل باشد.</a:t>
            </a:r>
            <a:endParaRPr lang="en-US"/>
          </a:p>
        </p:txBody>
      </p:sp>
      <p:sp>
        <p:nvSpPr>
          <p:cNvPr id="4" name="Footer Placeholder 3"/>
          <p:cNvSpPr>
            <a:spLocks noGrp="1"/>
          </p:cNvSpPr>
          <p:nvPr>
            <p:ph type="ftr" sz="quarter" idx="11"/>
          </p:nvPr>
        </p:nvSpPr>
        <p:spPr/>
        <p:txBody>
          <a:bodyPr/>
          <a:lstStyle/>
          <a:p>
            <a:endParaRPr kumimoji="0" lang="en-US" dirty="0"/>
          </a:p>
        </p:txBody>
      </p:sp>
    </p:spTree>
  </p:cSld>
  <p:clrMapOvr>
    <a:masterClrMapping/>
  </p:clrMapOvr>
</p:sld>
</file>

<file path=ppt/slides/slide3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86436" name="Rectangle 4"/>
          <p:cNvSpPr>
            <a:spLocks noGrp="1" noChangeArrowheads="1"/>
          </p:cNvSpPr>
          <p:nvPr>
            <p:ph type="title"/>
          </p:nvPr>
        </p:nvSpPr>
        <p:spPr>
          <a:noFill/>
          <a:ln/>
        </p:spPr>
        <p:txBody>
          <a:bodyPr/>
          <a:lstStyle/>
          <a:p>
            <a:r>
              <a:rPr lang="fa-IR"/>
              <a:t>3- هزينه‌هاي ثبت نشده</a:t>
            </a:r>
            <a:endParaRPr lang="en-US"/>
          </a:p>
        </p:txBody>
      </p:sp>
      <p:sp>
        <p:nvSpPr>
          <p:cNvPr id="786435" name="Rectangle 3"/>
          <p:cNvSpPr>
            <a:spLocks noGrp="1" noChangeArrowheads="1"/>
          </p:cNvSpPr>
          <p:nvPr>
            <p:ph idx="1"/>
          </p:nvPr>
        </p:nvSpPr>
        <p:spPr>
          <a:xfrm>
            <a:off x="611188" y="1989138"/>
            <a:ext cx="7847012" cy="3600450"/>
          </a:xfrm>
        </p:spPr>
        <p:txBody>
          <a:bodyPr/>
          <a:lstStyle/>
          <a:p>
            <a:pPr>
              <a:buFontTx/>
              <a:buNone/>
            </a:pPr>
            <a:r>
              <a:rPr lang="fa-IR"/>
              <a:t>مثال: فرض كنيد موسسه آلفا در 15 اسفند ماه يك فروشنده را با حقوق ماهانه 200.000 ريال به كارگيرد، با توجه به تنظيم گزارش پس از يك ماه انجام كار، در انتهاي اسفند ماه فروشنده مذكور به اندازه نيمي از حقوق ماهانه خود را طلب دارد، هرچند مبلغي دريافت ننمايد.</a:t>
            </a:r>
          </a:p>
          <a:p>
            <a:pPr algn="l">
              <a:buFontTx/>
              <a:buNone/>
            </a:pPr>
            <a:r>
              <a:rPr lang="fa-IR"/>
              <a:t>پس</a:t>
            </a:r>
            <a:endParaRPr lang="en-US"/>
          </a:p>
        </p:txBody>
      </p:sp>
      <p:sp>
        <p:nvSpPr>
          <p:cNvPr id="4" name="Footer Placeholder 3"/>
          <p:cNvSpPr>
            <a:spLocks noGrp="1"/>
          </p:cNvSpPr>
          <p:nvPr>
            <p:ph type="ftr" sz="quarter" idx="11"/>
          </p:nvPr>
        </p:nvSpPr>
        <p:spPr/>
        <p:txBody>
          <a:bodyPr/>
          <a:lstStyle/>
          <a:p>
            <a:endParaRPr kumimoji="0" lang="en-US" dirty="0"/>
          </a:p>
        </p:txBody>
      </p:sp>
    </p:spTree>
  </p:cSld>
  <p:clrMapOvr>
    <a:masterClrMapping/>
  </p:clrMapOvr>
</p:sld>
</file>

<file path=ppt/slides/slide3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88484" name="Rectangle 4"/>
          <p:cNvSpPr>
            <a:spLocks noGrp="1" noChangeArrowheads="1"/>
          </p:cNvSpPr>
          <p:nvPr>
            <p:ph type="title"/>
          </p:nvPr>
        </p:nvSpPr>
        <p:spPr>
          <a:noFill/>
          <a:ln/>
        </p:spPr>
        <p:txBody>
          <a:bodyPr/>
          <a:lstStyle/>
          <a:p>
            <a:r>
              <a:rPr lang="fa-IR"/>
              <a:t>3- هزينه‌هاي ثبت نشده</a:t>
            </a:r>
            <a:endParaRPr lang="en-US"/>
          </a:p>
        </p:txBody>
      </p:sp>
      <p:sp>
        <p:nvSpPr>
          <p:cNvPr id="788483" name="Rectangle 3"/>
          <p:cNvSpPr>
            <a:spLocks noGrp="1" noChangeArrowheads="1"/>
          </p:cNvSpPr>
          <p:nvPr>
            <p:ph idx="1"/>
          </p:nvPr>
        </p:nvSpPr>
        <p:spPr>
          <a:xfrm>
            <a:off x="611188" y="1989138"/>
            <a:ext cx="7847012" cy="1747837"/>
          </a:xfrm>
        </p:spPr>
        <p:txBody>
          <a:bodyPr/>
          <a:lstStyle/>
          <a:p>
            <a:pPr>
              <a:buFontTx/>
              <a:buNone/>
            </a:pPr>
            <a:r>
              <a:rPr lang="fa-IR"/>
              <a:t>4-هزينه حقوق 100.000</a:t>
            </a:r>
          </a:p>
          <a:p>
            <a:pPr>
              <a:buFontTx/>
              <a:buNone/>
            </a:pPr>
            <a:r>
              <a:rPr lang="fa-IR"/>
              <a:t>				حقوق پرداختني 100.000</a:t>
            </a:r>
          </a:p>
          <a:p>
            <a:pPr>
              <a:buFontTx/>
              <a:buNone/>
            </a:pPr>
            <a:r>
              <a:rPr lang="fa-IR"/>
              <a:t>ثبت حقوق 15روز فروشنده</a:t>
            </a:r>
            <a:endParaRPr lang="en-US"/>
          </a:p>
        </p:txBody>
      </p:sp>
      <p:sp>
        <p:nvSpPr>
          <p:cNvPr id="4" name="Footer Placeholder 3"/>
          <p:cNvSpPr>
            <a:spLocks noGrp="1"/>
          </p:cNvSpPr>
          <p:nvPr>
            <p:ph type="ftr" sz="quarter" idx="11"/>
          </p:nvPr>
        </p:nvSpPr>
        <p:spPr/>
        <p:txBody>
          <a:bodyPr/>
          <a:lstStyle/>
          <a:p>
            <a:endParaRPr kumimoji="0" lang="en-US" dirty="0"/>
          </a:p>
        </p:txBody>
      </p:sp>
    </p:spTree>
  </p:cSld>
  <p:clrMapOvr>
    <a:masterClrMapping/>
  </p:clrMapOvr>
</p:sld>
</file>

<file path=ppt/slides/slide3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87488" name="Rectangle 32"/>
          <p:cNvSpPr>
            <a:spLocks noGrp="1" noChangeArrowheads="1"/>
          </p:cNvSpPr>
          <p:nvPr>
            <p:ph type="title"/>
          </p:nvPr>
        </p:nvSpPr>
        <p:spPr>
          <a:noFill/>
          <a:ln/>
        </p:spPr>
        <p:txBody>
          <a:bodyPr/>
          <a:lstStyle/>
          <a:p>
            <a:r>
              <a:rPr lang="fa-IR"/>
              <a:t>3- هزينه‌هاي ثبت نشده</a:t>
            </a:r>
            <a:endParaRPr lang="en-US"/>
          </a:p>
        </p:txBody>
      </p:sp>
      <p:graphicFrame>
        <p:nvGraphicFramePr>
          <p:cNvPr id="787495" name="Group 39"/>
          <p:cNvGraphicFramePr>
            <a:graphicFrameLocks noGrp="1"/>
          </p:cNvGraphicFramePr>
          <p:nvPr>
            <p:ph type="tbl" idx="1"/>
          </p:nvPr>
        </p:nvGraphicFramePr>
        <p:xfrm>
          <a:off x="611188" y="1989138"/>
          <a:ext cx="8208962" cy="1431925"/>
        </p:xfrm>
        <a:graphic>
          <a:graphicData uri="http://schemas.openxmlformats.org/drawingml/2006/table">
            <a:tbl>
              <a:tblPr rtl="1"/>
              <a:tblGrid>
                <a:gridCol w="2257425">
                  <a:extLst>
                    <a:ext uri="{9D8B030D-6E8A-4147-A177-3AD203B41FA5}">
                      <a16:colId xmlns:a16="http://schemas.microsoft.com/office/drawing/2014/main" val="20000"/>
                    </a:ext>
                  </a:extLst>
                </a:gridCol>
                <a:gridCol w="1403350">
                  <a:extLst>
                    <a:ext uri="{9D8B030D-6E8A-4147-A177-3AD203B41FA5}">
                      <a16:colId xmlns:a16="http://schemas.microsoft.com/office/drawing/2014/main" val="20001"/>
                    </a:ext>
                  </a:extLst>
                </a:gridCol>
                <a:gridCol w="1031875">
                  <a:extLst>
                    <a:ext uri="{9D8B030D-6E8A-4147-A177-3AD203B41FA5}">
                      <a16:colId xmlns:a16="http://schemas.microsoft.com/office/drawing/2014/main" val="20002"/>
                    </a:ext>
                  </a:extLst>
                </a:gridCol>
                <a:gridCol w="1571625">
                  <a:extLst>
                    <a:ext uri="{9D8B030D-6E8A-4147-A177-3AD203B41FA5}">
                      <a16:colId xmlns:a16="http://schemas.microsoft.com/office/drawing/2014/main" val="20003"/>
                    </a:ext>
                  </a:extLst>
                </a:gridCol>
                <a:gridCol w="1944687">
                  <a:extLst>
                    <a:ext uri="{9D8B030D-6E8A-4147-A177-3AD203B41FA5}">
                      <a16:colId xmlns:a16="http://schemas.microsoft.com/office/drawing/2014/main" val="20004"/>
                    </a:ext>
                  </a:extLst>
                </a:gridCol>
              </a:tblGrid>
              <a:tr h="681038">
                <a:tc gridSpan="2">
                  <a:txBody>
                    <a:bodyPr/>
                    <a:lstStyle/>
                    <a:p>
                      <a:pPr marL="0" marR="0" lvl="0" indent="0" algn="ctr" defTabSz="914400" rtl="1" eaLnBrk="1" fontAlgn="base" latinLnBrk="0" hangingPunct="1">
                        <a:lnSpc>
                          <a:spcPct val="100000"/>
                        </a:lnSpc>
                        <a:spcBef>
                          <a:spcPct val="0"/>
                        </a:spcBef>
                        <a:spcAft>
                          <a:spcPct val="0"/>
                        </a:spcAft>
                        <a:buClrTx/>
                        <a:buSzPct val="85000"/>
                        <a:buFontTx/>
                        <a:buNone/>
                        <a:tabLst/>
                      </a:pPr>
                      <a:r>
                        <a:rPr kumimoji="0" lang="fa-IR" sz="3200" b="1" i="0" u="none" strike="noStrike" cap="none" normalizeH="0" baseline="0" smtClean="0">
                          <a:ln>
                            <a:noFill/>
                          </a:ln>
                          <a:solidFill>
                            <a:schemeClr val="tx1"/>
                          </a:solidFill>
                          <a:effectLst/>
                          <a:latin typeface="Times New Roman" pitchFamily="18" charset="0"/>
                          <a:cs typeface="Lotus" pitchFamily="2" charset="-78"/>
                        </a:rPr>
                        <a:t>هزينه حقوق</a:t>
                      </a:r>
                      <a:endParaRPr kumimoji="0" lang="en-US" sz="3200" b="1" i="0" u="none" strike="noStrike" cap="none" normalizeH="0" baseline="0" smtClean="0">
                        <a:ln>
                          <a:noFill/>
                        </a:ln>
                        <a:solidFill>
                          <a:schemeClr val="tx1"/>
                        </a:solidFill>
                        <a:effectLst/>
                        <a:latin typeface="Times New Roman" pitchFamily="18" charset="0"/>
                        <a:cs typeface="Lotus" pitchFamily="2" charset="-78"/>
                      </a:endParaRPr>
                    </a:p>
                  </a:txBody>
                  <a:tcPr anchor="ctr" horzOverflow="overflow">
                    <a:lnL cap="flat">
                      <a:noFill/>
                    </a:lnL>
                    <a:lnR>
                      <a:noFill/>
                    </a:lnR>
                    <a:lnT cap="flat">
                      <a:noFill/>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pPr rtl="1"/>
                      <a:endParaRPr lang="fa-IR"/>
                    </a:p>
                  </a:txBody>
                  <a:tcPr/>
                </a:tc>
                <a:tc>
                  <a:txBody>
                    <a:bodyPr/>
                    <a:lstStyle/>
                    <a:p>
                      <a:pPr marL="0" marR="0" lvl="0" indent="0" algn="r" defTabSz="914400" rtl="1" eaLnBrk="1" fontAlgn="base" latinLnBrk="0" hangingPunct="1">
                        <a:lnSpc>
                          <a:spcPct val="100000"/>
                        </a:lnSpc>
                        <a:spcBef>
                          <a:spcPct val="20000"/>
                        </a:spcBef>
                        <a:spcAft>
                          <a:spcPct val="0"/>
                        </a:spcAft>
                        <a:buClrTx/>
                        <a:buSzPct val="85000"/>
                        <a:buFontTx/>
                        <a:buNone/>
                        <a:tabLst/>
                      </a:pPr>
                      <a:endParaRPr kumimoji="0" lang="en-US" sz="32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a:noFill/>
                    </a:lnL>
                    <a:lnR>
                      <a:noFill/>
                    </a:lnR>
                    <a:lnT cap="flat">
                      <a:noFill/>
                    </a:lnT>
                    <a:lnB>
                      <a:noFill/>
                    </a:lnB>
                    <a:lnTlToBr>
                      <a:noFill/>
                    </a:lnTlToBr>
                    <a:lnBlToTr>
                      <a:noFill/>
                    </a:lnBlToTr>
                    <a:noFill/>
                  </a:tcPr>
                </a:tc>
                <a:tc gridSpan="2">
                  <a:txBody>
                    <a:bodyPr/>
                    <a:lstStyle/>
                    <a:p>
                      <a:pPr marL="0" marR="0" lvl="0" indent="0" algn="ctr" defTabSz="914400" rtl="1" eaLnBrk="1" fontAlgn="base" latinLnBrk="0" hangingPunct="1">
                        <a:lnSpc>
                          <a:spcPct val="100000"/>
                        </a:lnSpc>
                        <a:spcBef>
                          <a:spcPct val="0"/>
                        </a:spcBef>
                        <a:spcAft>
                          <a:spcPct val="0"/>
                        </a:spcAft>
                        <a:buClrTx/>
                        <a:buSzPct val="85000"/>
                        <a:buFontTx/>
                        <a:buNone/>
                        <a:tabLst/>
                      </a:pPr>
                      <a:r>
                        <a:rPr kumimoji="0" lang="fa-IR" sz="3200" b="1" i="0" u="none" strike="noStrike" cap="none" normalizeH="0" baseline="0" smtClean="0">
                          <a:ln>
                            <a:noFill/>
                          </a:ln>
                          <a:solidFill>
                            <a:schemeClr val="tx1"/>
                          </a:solidFill>
                          <a:effectLst/>
                          <a:latin typeface="Times New Roman" pitchFamily="18" charset="0"/>
                          <a:cs typeface="Lotus" pitchFamily="2" charset="-78"/>
                        </a:rPr>
                        <a:t>حقوق پرداختني</a:t>
                      </a:r>
                      <a:endParaRPr kumimoji="0" lang="en-US" sz="3200" b="1" i="0" u="none" strike="noStrike" cap="none" normalizeH="0" baseline="0" smtClean="0">
                        <a:ln>
                          <a:noFill/>
                        </a:ln>
                        <a:solidFill>
                          <a:schemeClr val="tx1"/>
                        </a:solidFill>
                        <a:effectLst/>
                        <a:latin typeface="Times New Roman" pitchFamily="18" charset="0"/>
                        <a:cs typeface="Lotus" pitchFamily="2" charset="-78"/>
                      </a:endParaRPr>
                    </a:p>
                  </a:txBody>
                  <a:tcPr anchor="ctr" horzOverflow="overflow">
                    <a:lnL>
                      <a:noFill/>
                    </a:lnL>
                    <a:lnR cap="flat">
                      <a:noFill/>
                    </a:lnR>
                    <a:lnT cap="flat">
                      <a:noFill/>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pPr rtl="1"/>
                      <a:endParaRPr lang="fa-IR"/>
                    </a:p>
                  </a:txBody>
                  <a:tcPr/>
                </a:tc>
                <a:extLst>
                  <a:ext uri="{0D108BD9-81ED-4DB2-BD59-A6C34878D82A}">
                    <a16:rowId xmlns:a16="http://schemas.microsoft.com/office/drawing/2014/main" val="10000"/>
                  </a:ext>
                </a:extLst>
              </a:tr>
              <a:tr h="750888">
                <a:tc>
                  <a:txBody>
                    <a:bodyPr/>
                    <a:lstStyle/>
                    <a:p>
                      <a:pPr marL="0" marR="0" lvl="0" indent="0" algn="r" defTabSz="914400" rtl="1" eaLnBrk="1" fontAlgn="base" latinLnBrk="0" hangingPunct="1">
                        <a:lnSpc>
                          <a:spcPct val="100000"/>
                        </a:lnSpc>
                        <a:spcBef>
                          <a:spcPct val="0"/>
                        </a:spcBef>
                        <a:spcAft>
                          <a:spcPct val="0"/>
                        </a:spcAft>
                        <a:buClrTx/>
                        <a:buSzPct val="85000"/>
                        <a:buFontTx/>
                        <a:buNone/>
                        <a:tabLst/>
                      </a:pPr>
                      <a:r>
                        <a:rPr kumimoji="0" lang="fa-IR" sz="2800" b="1" i="0" u="none" strike="noStrike" cap="none" normalizeH="0" baseline="0" smtClean="0">
                          <a:ln>
                            <a:noFill/>
                          </a:ln>
                          <a:solidFill>
                            <a:schemeClr val="tx1"/>
                          </a:solidFill>
                          <a:effectLst/>
                          <a:latin typeface="Times New Roman" pitchFamily="18" charset="0"/>
                          <a:ea typeface="Times New Roman" pitchFamily="18" charset="0"/>
                          <a:cs typeface="Lotus" pitchFamily="2" charset="-78"/>
                        </a:rPr>
                        <a:t>(29/12)100.000</a:t>
                      </a:r>
                      <a:endParaRPr kumimoji="0" lang="en-US" sz="2800" b="1" i="0" u="none" strike="noStrike" cap="none" normalizeH="0" baseline="0" smtClean="0">
                        <a:ln>
                          <a:noFill/>
                        </a:ln>
                        <a:solidFill>
                          <a:schemeClr val="tx1"/>
                        </a:solidFill>
                        <a:effectLst/>
                        <a:latin typeface="Times New Roman" pitchFamily="18" charset="0"/>
                        <a:ea typeface="Times New Roman" pitchFamily="18" charset="0"/>
                        <a:cs typeface="Lotus" pitchFamily="2" charset="-78"/>
                      </a:endParaRPr>
                    </a:p>
                  </a:txBody>
                  <a:tcPr anchor="ctr" horzOverflow="overflow">
                    <a:lnL cap="flat">
                      <a:noFill/>
                    </a:lnL>
                    <a:lnR w="12700" cap="flat" cmpd="sng" algn="ctr">
                      <a:solidFill>
                        <a:schemeClr val="tx1"/>
                      </a:solidFill>
                      <a:prstDash val="solid"/>
                      <a:miter lim="800000"/>
                      <a:headEnd type="none" w="med" len="med"/>
                      <a:tailEnd type="none" w="med" len="med"/>
                    </a:lnR>
                    <a:lnT w="12700" cap="flat" cmpd="sng" algn="ctr">
                      <a:solidFill>
                        <a:srgbClr val="000000"/>
                      </a:solidFill>
                      <a:prstDash val="solid"/>
                      <a:round/>
                      <a:headEnd type="none" w="med" len="med"/>
                      <a:tailEnd type="none" w="med" len="med"/>
                    </a:lnT>
                    <a:lnB cap="flat">
                      <a:noFill/>
                    </a:lnB>
                    <a:lnTlToBr>
                      <a:noFill/>
                    </a:lnTlToBr>
                    <a:lnBlToTr>
                      <a:noFill/>
                    </a:lnBlToTr>
                    <a:noFill/>
                  </a:tcPr>
                </a:tc>
                <a:tc>
                  <a:txBody>
                    <a:bodyPr/>
                    <a:lstStyle/>
                    <a:p>
                      <a:pPr marL="0" marR="0" lvl="0" indent="0" algn="ctr" defTabSz="914400" rtl="1" eaLnBrk="0" fontAlgn="base" latinLnBrk="0" hangingPunct="0">
                        <a:lnSpc>
                          <a:spcPct val="100000"/>
                        </a:lnSpc>
                        <a:spcBef>
                          <a:spcPct val="0"/>
                        </a:spcBef>
                        <a:spcAft>
                          <a:spcPct val="0"/>
                        </a:spcAft>
                        <a:buClrTx/>
                        <a:buSzPct val="85000"/>
                        <a:buFontTx/>
                        <a:buNone/>
                        <a:tabLst/>
                      </a:pPr>
                      <a:endParaRPr kumimoji="0" lang="ar-SA" sz="3200" b="1" i="0" u="none" strike="noStrike" cap="none" normalizeH="0" baseline="0" smtClean="0">
                        <a:ln>
                          <a:noFill/>
                        </a:ln>
                        <a:solidFill>
                          <a:schemeClr val="tx1"/>
                        </a:solidFill>
                        <a:effectLst/>
                        <a:latin typeface="Times New Roman" pitchFamily="18" charset="0"/>
                        <a:ea typeface="Times New Roman" pitchFamily="18" charset="0"/>
                        <a:cs typeface="Lotus" pitchFamily="2" charset="-78"/>
                      </a:endParaRPr>
                    </a:p>
                  </a:txBody>
                  <a:tcPr anchor="ctr" horzOverflow="overflow">
                    <a:lnL w="12700" cap="flat" cmpd="sng" algn="ctr">
                      <a:solidFill>
                        <a:schemeClr val="tx1"/>
                      </a:solidFill>
                      <a:prstDash val="solid"/>
                      <a:miter lim="800000"/>
                      <a:headEnd type="none" w="med" len="med"/>
                      <a:tailEnd type="none" w="med" len="med"/>
                    </a:lnL>
                    <a:lnR>
                      <a:noFill/>
                    </a:lnR>
                    <a:lnT w="12700" cap="flat" cmpd="sng" algn="ctr">
                      <a:solidFill>
                        <a:srgbClr val="000000"/>
                      </a:solidFill>
                      <a:prstDash val="solid"/>
                      <a:round/>
                      <a:headEnd type="none" w="med" len="med"/>
                      <a:tailEnd type="none" w="med" len="med"/>
                    </a:lnT>
                    <a:lnB cap="flat">
                      <a:noFill/>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Pct val="85000"/>
                        <a:buFontTx/>
                        <a:buNone/>
                        <a:tabLst/>
                      </a:pPr>
                      <a:endParaRPr kumimoji="0" lang="en-US" sz="32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a:noFill/>
                    </a:lnL>
                    <a:lnR>
                      <a:noFill/>
                    </a:lnR>
                    <a:lnT>
                      <a:noFill/>
                    </a:lnT>
                    <a:lnB cap="flat">
                      <a:noFill/>
                    </a:lnB>
                    <a:lnTlToBr>
                      <a:noFill/>
                    </a:lnTlToBr>
                    <a:lnBlToTr>
                      <a:noFill/>
                    </a:lnBlToTr>
                    <a:noFill/>
                  </a:tcPr>
                </a:tc>
                <a:tc>
                  <a:txBody>
                    <a:bodyPr/>
                    <a:lstStyle/>
                    <a:p>
                      <a:pPr marL="0" marR="0" lvl="0" indent="0" algn="ctr" defTabSz="914400" rtl="1" eaLnBrk="1" fontAlgn="base" latinLnBrk="0" hangingPunct="1">
                        <a:lnSpc>
                          <a:spcPct val="100000"/>
                        </a:lnSpc>
                        <a:spcBef>
                          <a:spcPct val="0"/>
                        </a:spcBef>
                        <a:spcAft>
                          <a:spcPct val="0"/>
                        </a:spcAft>
                        <a:buClrTx/>
                        <a:buSzPct val="85000"/>
                        <a:buFontTx/>
                        <a:buNone/>
                        <a:tabLst/>
                      </a:pPr>
                      <a:endParaRPr kumimoji="0" lang="en-US" sz="3200" b="1" i="0" u="none" strike="noStrike" cap="none" normalizeH="0" baseline="0" smtClean="0">
                        <a:ln>
                          <a:noFill/>
                        </a:ln>
                        <a:solidFill>
                          <a:schemeClr val="tx1"/>
                        </a:solidFill>
                        <a:effectLst/>
                        <a:latin typeface="Times New Roman" pitchFamily="18" charset="0"/>
                        <a:ea typeface="Times New Roman" pitchFamily="18" charset="0"/>
                        <a:cs typeface="Lotus" pitchFamily="2" charset="-78"/>
                      </a:endParaRPr>
                    </a:p>
                  </a:txBody>
                  <a:tcPr anchor="ctr" horzOverflow="overflow">
                    <a:lnL>
                      <a:noFill/>
                    </a:lnL>
                    <a:lnR w="12700" cap="flat" cmpd="sng" algn="ctr">
                      <a:solidFill>
                        <a:schemeClr val="tx1"/>
                      </a:solidFill>
                      <a:prstDash val="solid"/>
                      <a:miter lim="800000"/>
                      <a:headEnd type="none" w="med" len="med"/>
                      <a:tailEnd type="none" w="med" len="med"/>
                    </a:lnR>
                    <a:lnT w="12700" cap="flat" cmpd="sng" algn="ctr">
                      <a:solidFill>
                        <a:srgbClr val="000000"/>
                      </a:solidFill>
                      <a:prstDash val="solid"/>
                      <a:round/>
                      <a:headEnd type="none" w="med" len="med"/>
                      <a:tailEnd type="none" w="med" len="med"/>
                    </a:lnT>
                    <a:lnB cap="flat">
                      <a:noFill/>
                    </a:lnB>
                    <a:lnTlToBr>
                      <a:noFill/>
                    </a:lnTlToBr>
                    <a:lnBlToTr>
                      <a:noFill/>
                    </a:lnBlToTr>
                    <a:noFill/>
                  </a:tcPr>
                </a:tc>
                <a:tc>
                  <a:txBody>
                    <a:bodyPr/>
                    <a:lstStyle/>
                    <a:p>
                      <a:pPr marL="0" marR="0" lvl="0" indent="0" algn="r" defTabSz="914400" rtl="1" eaLnBrk="1" fontAlgn="base" latinLnBrk="0" hangingPunct="1">
                        <a:lnSpc>
                          <a:spcPct val="100000"/>
                        </a:lnSpc>
                        <a:spcBef>
                          <a:spcPct val="0"/>
                        </a:spcBef>
                        <a:spcAft>
                          <a:spcPct val="0"/>
                        </a:spcAft>
                        <a:buClrTx/>
                        <a:buSzPct val="85000"/>
                        <a:buFontTx/>
                        <a:buNone/>
                        <a:tabLst/>
                      </a:pPr>
                      <a:r>
                        <a:rPr kumimoji="0" lang="fa-IR" sz="2400" b="1" i="0" u="none" strike="noStrike" cap="none" normalizeH="0" baseline="0" smtClean="0">
                          <a:ln>
                            <a:noFill/>
                          </a:ln>
                          <a:solidFill>
                            <a:schemeClr val="tx1"/>
                          </a:solidFill>
                          <a:effectLst/>
                          <a:latin typeface="Times New Roman" pitchFamily="18" charset="0"/>
                          <a:ea typeface="Times New Roman" pitchFamily="18" charset="0"/>
                          <a:cs typeface="Lotus" pitchFamily="2" charset="-78"/>
                        </a:rPr>
                        <a:t>(29/12)100.000</a:t>
                      </a:r>
                      <a:endParaRPr kumimoji="0" lang="en-US" sz="2400" b="1" i="0" u="none" strike="noStrike" cap="none" normalizeH="0" baseline="0" smtClean="0">
                        <a:ln>
                          <a:noFill/>
                        </a:ln>
                        <a:solidFill>
                          <a:schemeClr val="tx1"/>
                        </a:solidFill>
                        <a:effectLst/>
                        <a:latin typeface="Times New Roman" pitchFamily="18" charset="0"/>
                        <a:ea typeface="Times New Roman" pitchFamily="18" charset="0"/>
                        <a:cs typeface="Lotus" pitchFamily="2" charset="-78"/>
                      </a:endParaRPr>
                    </a:p>
                  </a:txBody>
                  <a:tcPr anchor="ctr" horzOverflow="overflow">
                    <a:lnL w="12700" cap="flat" cmpd="sng" algn="ctr">
                      <a:solidFill>
                        <a:schemeClr val="tx1"/>
                      </a:solidFill>
                      <a:prstDash val="solid"/>
                      <a:miter lim="800000"/>
                      <a:headEnd type="none" w="med" len="med"/>
                      <a:tailEnd type="none" w="med" len="med"/>
                    </a:lnL>
                    <a:lnR cap="flat">
                      <a:noFill/>
                    </a:lnR>
                    <a:lnT w="12700" cap="flat" cmpd="sng" algn="ctr">
                      <a:solidFill>
                        <a:srgbClr val="000000"/>
                      </a:solidFill>
                      <a:prstDash val="solid"/>
                      <a:round/>
                      <a:headEnd type="none" w="med" len="med"/>
                      <a:tailEnd type="none" w="med" len="med"/>
                    </a:lnT>
                    <a:lnB cap="flat">
                      <a:noFill/>
                    </a:lnB>
                    <a:lnTlToBr>
                      <a:noFill/>
                    </a:lnTlToBr>
                    <a:lnBlToTr>
                      <a:noFill/>
                    </a:lnBlToTr>
                    <a:noFill/>
                  </a:tcPr>
                </a:tc>
                <a:extLst>
                  <a:ext uri="{0D108BD9-81ED-4DB2-BD59-A6C34878D82A}">
                    <a16:rowId xmlns:a16="http://schemas.microsoft.com/office/drawing/2014/main" val="10001"/>
                  </a:ext>
                </a:extLst>
              </a:tr>
            </a:tbl>
          </a:graphicData>
        </a:graphic>
      </p:graphicFrame>
    </p:spTree>
  </p:cSld>
  <p:clrMapOvr>
    <a:masterClrMapping/>
  </p:clrMapOvr>
</p:sld>
</file>

<file path=ppt/slides/slide3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89506" name="Rectangle 2"/>
          <p:cNvSpPr>
            <a:spLocks noGrp="1" noChangeArrowheads="1"/>
          </p:cNvSpPr>
          <p:nvPr>
            <p:ph type="title"/>
          </p:nvPr>
        </p:nvSpPr>
        <p:spPr>
          <a:xfrm>
            <a:off x="1476375" y="665163"/>
            <a:ext cx="7389813" cy="762000"/>
          </a:xfrm>
        </p:spPr>
        <p:txBody>
          <a:bodyPr/>
          <a:lstStyle/>
          <a:p>
            <a:r>
              <a:rPr lang="fa-IR"/>
              <a:t>4- در آمدهای ثبت نشده </a:t>
            </a:r>
            <a:endParaRPr lang="en-US"/>
          </a:p>
        </p:txBody>
      </p:sp>
      <p:sp>
        <p:nvSpPr>
          <p:cNvPr id="789507" name="Rectangle 3"/>
          <p:cNvSpPr>
            <a:spLocks noGrp="1" noChangeArrowheads="1"/>
          </p:cNvSpPr>
          <p:nvPr>
            <p:ph idx="1"/>
          </p:nvPr>
        </p:nvSpPr>
        <p:spPr>
          <a:xfrm>
            <a:off x="611188" y="1989138"/>
            <a:ext cx="7847012" cy="2722562"/>
          </a:xfrm>
        </p:spPr>
        <p:txBody>
          <a:bodyPr/>
          <a:lstStyle/>
          <a:p>
            <a:pPr>
              <a:buFontTx/>
              <a:buNone/>
            </a:pPr>
            <a:endParaRPr lang="fa-IR"/>
          </a:p>
          <a:p>
            <a:pPr>
              <a:buFontTx/>
              <a:buNone/>
            </a:pPr>
            <a:r>
              <a:rPr lang="fa-IR"/>
              <a:t>درآمدهايي که تحقق يافته است ولي دريافت و ثبت نشده است</a:t>
            </a:r>
          </a:p>
          <a:p>
            <a:pPr>
              <a:buFontTx/>
              <a:buNone/>
            </a:pPr>
            <a:r>
              <a:rPr lang="fa-IR"/>
              <a:t>فرضاً موسسه قراردادي را منعقد و دريافت وجه منوط به اجراي کامل كار باشد. </a:t>
            </a:r>
            <a:endParaRPr lang="en-US"/>
          </a:p>
        </p:txBody>
      </p:sp>
      <p:sp>
        <p:nvSpPr>
          <p:cNvPr id="4" name="Footer Placeholder 3"/>
          <p:cNvSpPr>
            <a:spLocks noGrp="1"/>
          </p:cNvSpPr>
          <p:nvPr>
            <p:ph type="ftr" sz="quarter" idx="11"/>
          </p:nvPr>
        </p:nvSpPr>
        <p:spPr/>
        <p:txBody>
          <a:bodyPr/>
          <a:lstStyle/>
          <a:p>
            <a:endParaRPr kumimoji="0" lang="en-US" dirty="0"/>
          </a:p>
        </p:txBody>
      </p:sp>
    </p:spTree>
  </p:cSld>
  <p:clrMapOvr>
    <a:masterClrMapping/>
  </p:clrMapOvr>
</p:sld>
</file>

<file path=ppt/slides/slide3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90532" name="Rectangle 4"/>
          <p:cNvSpPr>
            <a:spLocks noGrp="1" noChangeArrowheads="1"/>
          </p:cNvSpPr>
          <p:nvPr>
            <p:ph type="title"/>
          </p:nvPr>
        </p:nvSpPr>
        <p:spPr>
          <a:noFill/>
          <a:ln/>
        </p:spPr>
        <p:txBody>
          <a:bodyPr/>
          <a:lstStyle/>
          <a:p>
            <a:r>
              <a:rPr lang="fa-IR"/>
              <a:t>4- در آمدهای ثبت نشده </a:t>
            </a:r>
            <a:endParaRPr lang="en-US"/>
          </a:p>
        </p:txBody>
      </p:sp>
      <p:sp>
        <p:nvSpPr>
          <p:cNvPr id="790531" name="Rectangle 3"/>
          <p:cNvSpPr>
            <a:spLocks noGrp="1" noChangeArrowheads="1"/>
          </p:cNvSpPr>
          <p:nvPr>
            <p:ph idx="1"/>
          </p:nvPr>
        </p:nvSpPr>
        <p:spPr>
          <a:xfrm>
            <a:off x="611188" y="1989138"/>
            <a:ext cx="7847012" cy="1554162"/>
          </a:xfrm>
        </p:spPr>
        <p:txBody>
          <a:bodyPr/>
          <a:lstStyle/>
          <a:p>
            <a:pPr>
              <a:buFontTx/>
              <a:buNone/>
            </a:pPr>
            <a:r>
              <a:rPr lang="fa-IR"/>
              <a:t>در چنين حالتي به ميزان كار انجام شده مي‌بايد درآمد شناسايي شده و در بستانكار حساب درآمد ثبت شود</a:t>
            </a:r>
            <a:endParaRPr lang="en-US"/>
          </a:p>
        </p:txBody>
      </p:sp>
      <p:sp>
        <p:nvSpPr>
          <p:cNvPr id="4" name="Footer Placeholder 3"/>
          <p:cNvSpPr>
            <a:spLocks noGrp="1"/>
          </p:cNvSpPr>
          <p:nvPr>
            <p:ph type="ftr" sz="quarter" idx="11"/>
          </p:nvPr>
        </p:nvSpPr>
        <p:spPr/>
        <p:txBody>
          <a:bodyPr/>
          <a:lstStyle/>
          <a:p>
            <a:endParaRPr kumimoji="0" lang="en-US"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60802" name="Rectangle 2"/>
          <p:cNvSpPr>
            <a:spLocks noGrp="1" noChangeArrowheads="1"/>
          </p:cNvSpPr>
          <p:nvPr>
            <p:ph type="title"/>
          </p:nvPr>
        </p:nvSpPr>
        <p:spPr/>
        <p:txBody>
          <a:bodyPr/>
          <a:lstStyle/>
          <a:p>
            <a:r>
              <a:rPr lang="fa-IR"/>
              <a:t>فعاليت شماره يک:</a:t>
            </a:r>
            <a:endParaRPr lang="en-US"/>
          </a:p>
        </p:txBody>
      </p:sp>
      <p:sp>
        <p:nvSpPr>
          <p:cNvPr id="460803" name="Rectangle 3"/>
          <p:cNvSpPr>
            <a:spLocks noGrp="1" noChangeArrowheads="1"/>
          </p:cNvSpPr>
          <p:nvPr>
            <p:ph idx="1"/>
          </p:nvPr>
        </p:nvSpPr>
        <p:spPr>
          <a:xfrm>
            <a:off x="611188" y="1989138"/>
            <a:ext cx="7847012" cy="2819400"/>
          </a:xfrm>
        </p:spPr>
        <p:txBody>
          <a:bodyPr>
            <a:normAutofit/>
          </a:bodyPr>
          <a:lstStyle/>
          <a:p>
            <a:pPr>
              <a:buFontTx/>
              <a:buNone/>
            </a:pPr>
            <a:r>
              <a:rPr lang="fa-IR"/>
              <a:t>به محض واريز 10.000 ريال وجه نقد به حساب بانك ر معادله چنين مي</a:t>
            </a:r>
            <a:r>
              <a:rPr lang="fa-IR">
                <a:cs typeface="Arial" pitchFamily="34" charset="0"/>
              </a:rPr>
              <a:t>‌</a:t>
            </a:r>
            <a:r>
              <a:rPr lang="fa-IR"/>
              <a:t>شود (تاريخ 10اسفند)</a:t>
            </a:r>
          </a:p>
          <a:p>
            <a:pPr>
              <a:buFontTx/>
              <a:buNone/>
            </a:pPr>
            <a:r>
              <a:rPr lang="fa-IR"/>
              <a:t>دارائي</a:t>
            </a:r>
            <a:r>
              <a:rPr lang="fa-IR">
                <a:cs typeface="Arial" pitchFamily="34" charset="0"/>
              </a:rPr>
              <a:t>‌</a:t>
            </a:r>
            <a:r>
              <a:rPr lang="fa-IR"/>
              <a:t>ها    =         بدهيها       + حقوق صاحبان سرمايه</a:t>
            </a:r>
          </a:p>
          <a:p>
            <a:pPr>
              <a:buFontTx/>
              <a:buNone/>
            </a:pPr>
            <a:r>
              <a:rPr lang="fa-IR"/>
              <a:t>      بانك     =  </a:t>
            </a:r>
            <a:r>
              <a:rPr lang="fa-IR" sz="2400"/>
              <a:t>حسابهاي پرداختني</a:t>
            </a:r>
            <a:r>
              <a:rPr lang="fa-IR"/>
              <a:t> + </a:t>
            </a:r>
            <a:r>
              <a:rPr lang="fa-IR" sz="2800"/>
              <a:t>سرمايه آقاي مالكي</a:t>
            </a:r>
          </a:p>
          <a:p>
            <a:pPr>
              <a:buFontTx/>
              <a:buNone/>
            </a:pPr>
            <a:r>
              <a:rPr lang="fa-IR"/>
              <a:t>10.000 +  =                  0        +       10.000+</a:t>
            </a:r>
            <a:endParaRPr lang="en-US"/>
          </a:p>
        </p:txBody>
      </p:sp>
      <p:sp>
        <p:nvSpPr>
          <p:cNvPr id="4" name="Footer Placeholder 3"/>
          <p:cNvSpPr>
            <a:spLocks noGrp="1"/>
          </p:cNvSpPr>
          <p:nvPr>
            <p:ph type="ftr" sz="quarter" idx="11"/>
          </p:nvPr>
        </p:nvSpPr>
        <p:spPr/>
        <p:txBody>
          <a:bodyPr/>
          <a:lstStyle/>
          <a:p>
            <a:endParaRPr kumimoji="0" lang="en-US" dirty="0"/>
          </a:p>
        </p:txBody>
      </p:sp>
    </p:spTree>
  </p:cSld>
  <p:clrMapOvr>
    <a:masterClrMapping/>
  </p:clrMapOvr>
  <p:timing>
    <p:tnLst>
      <p:par>
        <p:cTn id="1" dur="indefinite" restart="never" nodeType="tmRoot"/>
      </p:par>
    </p:tnLst>
  </p:timing>
</p:sld>
</file>

<file path=ppt/slides/slide3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91557" name="Rectangle 5"/>
          <p:cNvSpPr>
            <a:spLocks noGrp="1" noChangeArrowheads="1"/>
          </p:cNvSpPr>
          <p:nvPr>
            <p:ph type="title"/>
          </p:nvPr>
        </p:nvSpPr>
        <p:spPr>
          <a:noFill/>
          <a:ln/>
        </p:spPr>
        <p:txBody>
          <a:bodyPr/>
          <a:lstStyle/>
          <a:p>
            <a:r>
              <a:rPr lang="fa-IR"/>
              <a:t>4- در آمدهای ثبت نشده </a:t>
            </a:r>
            <a:endParaRPr lang="en-US"/>
          </a:p>
        </p:txBody>
      </p:sp>
      <p:sp>
        <p:nvSpPr>
          <p:cNvPr id="791555" name="Rectangle 3"/>
          <p:cNvSpPr>
            <a:spLocks noGrp="1" noChangeArrowheads="1"/>
          </p:cNvSpPr>
          <p:nvPr>
            <p:ph idx="1"/>
          </p:nvPr>
        </p:nvSpPr>
        <p:spPr>
          <a:xfrm>
            <a:off x="611188" y="1989138"/>
            <a:ext cx="7847012" cy="3113087"/>
          </a:xfrm>
        </p:spPr>
        <p:txBody>
          <a:bodyPr/>
          <a:lstStyle/>
          <a:p>
            <a:pPr>
              <a:buFontTx/>
              <a:buNone/>
            </a:pPr>
            <a:r>
              <a:rPr lang="fa-IR"/>
              <a:t>مثال: شركت آلفا بدون دريافت وجهي پشتيباني خدمات كامپيوتري شركت پيام را طبق قراردادي به ميزان 90.000 ريال به عهده گرفته است اگر در انتهاي اسفند ماه براساس نظر كارشناسان 30% كار انجام شده باشد </a:t>
            </a:r>
          </a:p>
          <a:p>
            <a:pPr>
              <a:buFontTx/>
              <a:buNone/>
            </a:pPr>
            <a:r>
              <a:rPr lang="fa-IR"/>
              <a:t>ثبت دفتر روزنامه</a:t>
            </a:r>
            <a:endParaRPr lang="en-US"/>
          </a:p>
        </p:txBody>
      </p:sp>
      <p:sp>
        <p:nvSpPr>
          <p:cNvPr id="4" name="Footer Placeholder 3"/>
          <p:cNvSpPr>
            <a:spLocks noGrp="1"/>
          </p:cNvSpPr>
          <p:nvPr>
            <p:ph type="ftr" sz="quarter" idx="11"/>
          </p:nvPr>
        </p:nvSpPr>
        <p:spPr/>
        <p:txBody>
          <a:bodyPr/>
          <a:lstStyle/>
          <a:p>
            <a:endParaRPr kumimoji="0" lang="en-US" dirty="0"/>
          </a:p>
        </p:txBody>
      </p:sp>
    </p:spTree>
  </p:cSld>
  <p:clrMapOvr>
    <a:masterClrMapping/>
  </p:clrMapOvr>
</p:sld>
</file>

<file path=ppt/slides/slide3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92580" name="Rectangle 4"/>
          <p:cNvSpPr>
            <a:spLocks noGrp="1" noChangeArrowheads="1"/>
          </p:cNvSpPr>
          <p:nvPr>
            <p:ph type="title"/>
          </p:nvPr>
        </p:nvSpPr>
        <p:spPr>
          <a:noFill/>
          <a:ln/>
        </p:spPr>
        <p:txBody>
          <a:bodyPr/>
          <a:lstStyle/>
          <a:p>
            <a:r>
              <a:rPr lang="fa-IR"/>
              <a:t>4- در آمدهای ثبت نشده </a:t>
            </a:r>
            <a:endParaRPr lang="en-US"/>
          </a:p>
        </p:txBody>
      </p:sp>
      <p:sp>
        <p:nvSpPr>
          <p:cNvPr id="792579" name="Rectangle 3"/>
          <p:cNvSpPr>
            <a:spLocks noGrp="1" noChangeArrowheads="1"/>
          </p:cNvSpPr>
          <p:nvPr>
            <p:ph idx="1"/>
          </p:nvPr>
        </p:nvSpPr>
        <p:spPr>
          <a:xfrm>
            <a:off x="611188" y="1989138"/>
            <a:ext cx="7847012" cy="1747837"/>
          </a:xfrm>
        </p:spPr>
        <p:txBody>
          <a:bodyPr/>
          <a:lstStyle/>
          <a:p>
            <a:pPr>
              <a:buFontTx/>
              <a:buNone/>
            </a:pPr>
            <a:r>
              <a:rPr lang="fa-IR"/>
              <a:t>29/12 درآمد دريافتني 27.000</a:t>
            </a:r>
          </a:p>
          <a:p>
            <a:pPr>
              <a:buFontTx/>
              <a:buNone/>
            </a:pPr>
            <a:r>
              <a:rPr lang="fa-IR"/>
              <a:t>				درآمد حاصل از خدمات 27.000</a:t>
            </a:r>
          </a:p>
          <a:p>
            <a:pPr>
              <a:buFontTx/>
              <a:buNone/>
            </a:pPr>
            <a:r>
              <a:rPr lang="fa-IR"/>
              <a:t>ثبت درآمد تحقيق يافته</a:t>
            </a:r>
            <a:endParaRPr lang="en-US"/>
          </a:p>
        </p:txBody>
      </p:sp>
      <p:sp>
        <p:nvSpPr>
          <p:cNvPr id="4" name="Footer Placeholder 3"/>
          <p:cNvSpPr>
            <a:spLocks noGrp="1"/>
          </p:cNvSpPr>
          <p:nvPr>
            <p:ph type="ftr" sz="quarter" idx="11"/>
          </p:nvPr>
        </p:nvSpPr>
        <p:spPr/>
        <p:txBody>
          <a:bodyPr/>
          <a:lstStyle/>
          <a:p>
            <a:endParaRPr kumimoji="0" lang="en-US" dirty="0"/>
          </a:p>
        </p:txBody>
      </p:sp>
    </p:spTree>
  </p:cSld>
  <p:clrMapOvr>
    <a:masterClrMapping/>
  </p:clrMapOvr>
</p:sld>
</file>

<file path=ppt/slides/slide32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93630" name="Rectangle 30"/>
          <p:cNvSpPr>
            <a:spLocks noGrp="1" noChangeArrowheads="1"/>
          </p:cNvSpPr>
          <p:nvPr>
            <p:ph type="title"/>
          </p:nvPr>
        </p:nvSpPr>
        <p:spPr>
          <a:noFill/>
          <a:ln/>
        </p:spPr>
        <p:txBody>
          <a:bodyPr/>
          <a:lstStyle/>
          <a:p>
            <a:r>
              <a:rPr lang="fa-IR"/>
              <a:t>4- در آمدهای ثبت نشده </a:t>
            </a:r>
            <a:endParaRPr lang="en-US"/>
          </a:p>
        </p:txBody>
      </p:sp>
      <p:graphicFrame>
        <p:nvGraphicFramePr>
          <p:cNvPr id="793632" name="Group 32"/>
          <p:cNvGraphicFramePr>
            <a:graphicFrameLocks noGrp="1"/>
          </p:cNvGraphicFramePr>
          <p:nvPr>
            <p:ph type="tbl" idx="1"/>
          </p:nvPr>
        </p:nvGraphicFramePr>
        <p:xfrm>
          <a:off x="611188" y="1989138"/>
          <a:ext cx="7847012" cy="2260600"/>
        </p:xfrm>
        <a:graphic>
          <a:graphicData uri="http://schemas.openxmlformats.org/drawingml/2006/table">
            <a:tbl>
              <a:tblPr rtl="1"/>
              <a:tblGrid>
                <a:gridCol w="1824037">
                  <a:extLst>
                    <a:ext uri="{9D8B030D-6E8A-4147-A177-3AD203B41FA5}">
                      <a16:colId xmlns:a16="http://schemas.microsoft.com/office/drawing/2014/main" val="20000"/>
                    </a:ext>
                  </a:extLst>
                </a:gridCol>
                <a:gridCol w="1674813">
                  <a:extLst>
                    <a:ext uri="{9D8B030D-6E8A-4147-A177-3AD203B41FA5}">
                      <a16:colId xmlns:a16="http://schemas.microsoft.com/office/drawing/2014/main" val="20001"/>
                    </a:ext>
                  </a:extLst>
                </a:gridCol>
                <a:gridCol w="987425">
                  <a:extLst>
                    <a:ext uri="{9D8B030D-6E8A-4147-A177-3AD203B41FA5}">
                      <a16:colId xmlns:a16="http://schemas.microsoft.com/office/drawing/2014/main" val="20002"/>
                    </a:ext>
                  </a:extLst>
                </a:gridCol>
                <a:gridCol w="1657350">
                  <a:extLst>
                    <a:ext uri="{9D8B030D-6E8A-4147-A177-3AD203B41FA5}">
                      <a16:colId xmlns:a16="http://schemas.microsoft.com/office/drawing/2014/main" val="20003"/>
                    </a:ext>
                  </a:extLst>
                </a:gridCol>
                <a:gridCol w="1703387">
                  <a:extLst>
                    <a:ext uri="{9D8B030D-6E8A-4147-A177-3AD203B41FA5}">
                      <a16:colId xmlns:a16="http://schemas.microsoft.com/office/drawing/2014/main" val="20004"/>
                    </a:ext>
                  </a:extLst>
                </a:gridCol>
              </a:tblGrid>
              <a:tr h="681038">
                <a:tc gridSpan="2">
                  <a:txBody>
                    <a:bodyPr/>
                    <a:lstStyle/>
                    <a:p>
                      <a:pPr marL="0" marR="0" lvl="0" indent="0" algn="ctr" defTabSz="914400" rtl="1" eaLnBrk="1" fontAlgn="base" latinLnBrk="0" hangingPunct="1">
                        <a:lnSpc>
                          <a:spcPct val="100000"/>
                        </a:lnSpc>
                        <a:spcBef>
                          <a:spcPct val="0"/>
                        </a:spcBef>
                        <a:spcAft>
                          <a:spcPct val="0"/>
                        </a:spcAft>
                        <a:buClrTx/>
                        <a:buSzPct val="85000"/>
                        <a:buFontTx/>
                        <a:buNone/>
                        <a:tabLst/>
                      </a:pPr>
                      <a:r>
                        <a:rPr kumimoji="0" lang="fa-IR" sz="3200" b="1" i="0" u="none" strike="noStrike" cap="none" normalizeH="0" baseline="0" smtClean="0">
                          <a:ln>
                            <a:noFill/>
                          </a:ln>
                          <a:solidFill>
                            <a:schemeClr val="tx1"/>
                          </a:solidFill>
                          <a:effectLst/>
                          <a:latin typeface="Times New Roman" pitchFamily="18" charset="0"/>
                          <a:cs typeface="Lotus" pitchFamily="2" charset="-78"/>
                        </a:rPr>
                        <a:t>درآمد دريافتني</a:t>
                      </a:r>
                      <a:endParaRPr kumimoji="0" lang="en-US" sz="3200" b="1" i="0" u="none" strike="noStrike" cap="none" normalizeH="0" baseline="0" smtClean="0">
                        <a:ln>
                          <a:noFill/>
                        </a:ln>
                        <a:solidFill>
                          <a:schemeClr val="tx1"/>
                        </a:solidFill>
                        <a:effectLst/>
                        <a:latin typeface="Times New Roman" pitchFamily="18" charset="0"/>
                        <a:cs typeface="Lotus" pitchFamily="2" charset="-78"/>
                      </a:endParaRPr>
                    </a:p>
                  </a:txBody>
                  <a:tcPr anchor="ctr" horzOverflow="overflow">
                    <a:lnL cap="flat">
                      <a:noFill/>
                    </a:lnL>
                    <a:lnR>
                      <a:noFill/>
                    </a:lnR>
                    <a:lnT cap="flat">
                      <a:noFill/>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pPr rtl="1"/>
                      <a:endParaRPr lang="fa-IR"/>
                    </a:p>
                  </a:txBody>
                  <a:tcPr/>
                </a:tc>
                <a:tc>
                  <a:txBody>
                    <a:bodyPr/>
                    <a:lstStyle/>
                    <a:p>
                      <a:pPr marL="0" marR="0" lvl="0" indent="0" algn="r" defTabSz="914400" rtl="1" eaLnBrk="1" fontAlgn="base" latinLnBrk="0" hangingPunct="1">
                        <a:lnSpc>
                          <a:spcPct val="100000"/>
                        </a:lnSpc>
                        <a:spcBef>
                          <a:spcPct val="20000"/>
                        </a:spcBef>
                        <a:spcAft>
                          <a:spcPct val="0"/>
                        </a:spcAft>
                        <a:buClrTx/>
                        <a:buSzPct val="85000"/>
                        <a:buFontTx/>
                        <a:buNone/>
                        <a:tabLst/>
                      </a:pPr>
                      <a:endParaRPr kumimoji="0" lang="en-US" sz="32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a:noFill/>
                    </a:lnL>
                    <a:lnR>
                      <a:noFill/>
                    </a:lnR>
                    <a:lnT cap="flat">
                      <a:noFill/>
                    </a:lnT>
                    <a:lnB>
                      <a:noFill/>
                    </a:lnB>
                    <a:lnTlToBr>
                      <a:noFill/>
                    </a:lnTlToBr>
                    <a:lnBlToTr>
                      <a:noFill/>
                    </a:lnBlToTr>
                    <a:noFill/>
                  </a:tcPr>
                </a:tc>
                <a:tc gridSpan="2">
                  <a:txBody>
                    <a:bodyPr/>
                    <a:lstStyle/>
                    <a:p>
                      <a:pPr marL="0" marR="0" lvl="0" indent="0" algn="ctr" defTabSz="914400" rtl="1" eaLnBrk="1" fontAlgn="base" latinLnBrk="0" hangingPunct="1">
                        <a:lnSpc>
                          <a:spcPct val="100000"/>
                        </a:lnSpc>
                        <a:spcBef>
                          <a:spcPct val="0"/>
                        </a:spcBef>
                        <a:spcAft>
                          <a:spcPct val="0"/>
                        </a:spcAft>
                        <a:buClrTx/>
                        <a:buSzPct val="85000"/>
                        <a:buFontTx/>
                        <a:buNone/>
                        <a:tabLst/>
                      </a:pPr>
                      <a:r>
                        <a:rPr kumimoji="0" lang="fa-IR" sz="2400" b="1" i="0" u="none" strike="noStrike" cap="none" normalizeH="0" baseline="0" smtClean="0">
                          <a:ln>
                            <a:noFill/>
                          </a:ln>
                          <a:solidFill>
                            <a:schemeClr val="tx1"/>
                          </a:solidFill>
                          <a:effectLst/>
                          <a:latin typeface="Times New Roman" pitchFamily="18" charset="0"/>
                          <a:cs typeface="Lotus" pitchFamily="2" charset="-78"/>
                        </a:rPr>
                        <a:t>درآمد حاصل از خدمات</a:t>
                      </a:r>
                      <a:endParaRPr kumimoji="0" lang="en-US" sz="2400" b="1" i="0" u="none" strike="noStrike" cap="none" normalizeH="0" baseline="0" smtClean="0">
                        <a:ln>
                          <a:noFill/>
                        </a:ln>
                        <a:solidFill>
                          <a:schemeClr val="tx1"/>
                        </a:solidFill>
                        <a:effectLst/>
                        <a:latin typeface="Times New Roman" pitchFamily="18" charset="0"/>
                        <a:cs typeface="Lotus" pitchFamily="2" charset="-78"/>
                      </a:endParaRPr>
                    </a:p>
                  </a:txBody>
                  <a:tcPr anchor="ctr" horzOverflow="overflow">
                    <a:lnL>
                      <a:noFill/>
                    </a:lnL>
                    <a:lnR cap="flat">
                      <a:noFill/>
                    </a:lnR>
                    <a:lnT cap="flat">
                      <a:noFill/>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pPr rtl="1"/>
                      <a:endParaRPr lang="fa-IR"/>
                    </a:p>
                  </a:txBody>
                  <a:tcPr/>
                </a:tc>
                <a:extLst>
                  <a:ext uri="{0D108BD9-81ED-4DB2-BD59-A6C34878D82A}">
                    <a16:rowId xmlns:a16="http://schemas.microsoft.com/office/drawing/2014/main" val="10000"/>
                  </a:ext>
                </a:extLst>
              </a:tr>
              <a:tr h="750888">
                <a:tc>
                  <a:txBody>
                    <a:bodyPr/>
                    <a:lstStyle/>
                    <a:p>
                      <a:pPr marL="0" marR="0" lvl="0" indent="0" algn="ctr" defTabSz="914400" rtl="1" eaLnBrk="1" fontAlgn="base" latinLnBrk="0" hangingPunct="1">
                        <a:lnSpc>
                          <a:spcPct val="100000"/>
                        </a:lnSpc>
                        <a:spcBef>
                          <a:spcPct val="0"/>
                        </a:spcBef>
                        <a:spcAft>
                          <a:spcPct val="0"/>
                        </a:spcAft>
                        <a:buClrTx/>
                        <a:buSzPct val="85000"/>
                        <a:buFontTx/>
                        <a:buNone/>
                        <a:tabLst/>
                      </a:pPr>
                      <a:r>
                        <a:rPr kumimoji="0" lang="fa-IR" sz="3200" b="1" i="0" u="none" strike="noStrike" cap="none" normalizeH="0" baseline="0" smtClean="0">
                          <a:ln>
                            <a:noFill/>
                          </a:ln>
                          <a:solidFill>
                            <a:schemeClr val="tx1"/>
                          </a:solidFill>
                          <a:effectLst/>
                          <a:latin typeface="Times New Roman" pitchFamily="18" charset="0"/>
                          <a:ea typeface="Times New Roman" pitchFamily="18" charset="0"/>
                          <a:cs typeface="Lotus" pitchFamily="2" charset="-78"/>
                        </a:rPr>
                        <a:t>27.000</a:t>
                      </a:r>
                      <a:endParaRPr kumimoji="0" lang="en-US" sz="3200" b="1" i="0" u="none" strike="noStrike" cap="none" normalizeH="0" baseline="0" smtClean="0">
                        <a:ln>
                          <a:noFill/>
                        </a:ln>
                        <a:solidFill>
                          <a:schemeClr val="tx1"/>
                        </a:solidFill>
                        <a:effectLst/>
                        <a:latin typeface="Times New Roman" pitchFamily="18" charset="0"/>
                        <a:ea typeface="Times New Roman" pitchFamily="18" charset="0"/>
                        <a:cs typeface="Lotus" pitchFamily="2" charset="-78"/>
                      </a:endParaRPr>
                    </a:p>
                  </a:txBody>
                  <a:tcPr anchor="ctr" horzOverflow="overflow">
                    <a:lnL cap="flat">
                      <a:noFill/>
                    </a:lnL>
                    <a:lnR w="12700" cap="flat" cmpd="sng" algn="ctr">
                      <a:solidFill>
                        <a:schemeClr val="tx1"/>
                      </a:solidFill>
                      <a:prstDash val="solid"/>
                      <a:miter lim="800000"/>
                      <a:headEnd type="none" w="med" len="med"/>
                      <a:tailEnd type="none" w="med" len="med"/>
                    </a:lnR>
                    <a:lnT w="12700" cap="flat" cmpd="sng" algn="ctr">
                      <a:solidFill>
                        <a:srgbClr val="000000"/>
                      </a:solidFill>
                      <a:prstDash val="solid"/>
                      <a:round/>
                      <a:headEnd type="none" w="med" len="med"/>
                      <a:tailEnd type="none" w="med" len="med"/>
                    </a:lnT>
                    <a:lnB cap="flat">
                      <a:noFill/>
                    </a:lnB>
                    <a:lnTlToBr>
                      <a:noFill/>
                    </a:lnTlToBr>
                    <a:lnBlToTr>
                      <a:noFill/>
                    </a:lnBlToTr>
                    <a:noFill/>
                  </a:tcPr>
                </a:tc>
                <a:tc>
                  <a:txBody>
                    <a:bodyPr/>
                    <a:lstStyle/>
                    <a:p>
                      <a:pPr marL="0" marR="0" lvl="0" indent="0" algn="ctr" defTabSz="914400" rtl="1" eaLnBrk="0" fontAlgn="base" latinLnBrk="0" hangingPunct="0">
                        <a:lnSpc>
                          <a:spcPct val="100000"/>
                        </a:lnSpc>
                        <a:spcBef>
                          <a:spcPct val="0"/>
                        </a:spcBef>
                        <a:spcAft>
                          <a:spcPct val="0"/>
                        </a:spcAft>
                        <a:buClrTx/>
                        <a:buSzPct val="85000"/>
                        <a:buFontTx/>
                        <a:buNone/>
                        <a:tabLst/>
                      </a:pPr>
                      <a:endParaRPr kumimoji="0" lang="ar-SA" sz="3200" b="1" i="0" u="none" strike="noStrike" cap="none" normalizeH="0" baseline="0" smtClean="0">
                        <a:ln>
                          <a:noFill/>
                        </a:ln>
                        <a:solidFill>
                          <a:schemeClr val="tx1"/>
                        </a:solidFill>
                        <a:effectLst/>
                        <a:latin typeface="Times New Roman" pitchFamily="18" charset="0"/>
                        <a:ea typeface="Times New Roman" pitchFamily="18" charset="0"/>
                        <a:cs typeface="Lotus" pitchFamily="2" charset="-78"/>
                      </a:endParaRPr>
                    </a:p>
                  </a:txBody>
                  <a:tcPr anchor="ctr" horzOverflow="overflow">
                    <a:lnL w="12700" cap="flat" cmpd="sng" algn="ctr">
                      <a:solidFill>
                        <a:schemeClr val="tx1"/>
                      </a:solidFill>
                      <a:prstDash val="solid"/>
                      <a:miter lim="800000"/>
                      <a:headEnd type="none" w="med" len="med"/>
                      <a:tailEnd type="none" w="med" len="med"/>
                    </a:lnL>
                    <a:lnR>
                      <a:noFill/>
                    </a:lnR>
                    <a:lnT w="12700" cap="flat" cmpd="sng" algn="ctr">
                      <a:solidFill>
                        <a:srgbClr val="000000"/>
                      </a:solidFill>
                      <a:prstDash val="solid"/>
                      <a:round/>
                      <a:headEnd type="none" w="med" len="med"/>
                      <a:tailEnd type="none" w="med" len="med"/>
                    </a:lnT>
                    <a:lnB cap="flat">
                      <a:noFill/>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Pct val="85000"/>
                        <a:buFontTx/>
                        <a:buNone/>
                        <a:tabLst/>
                      </a:pPr>
                      <a:endParaRPr kumimoji="0" lang="en-US" sz="32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a:noFill/>
                    </a:lnL>
                    <a:lnR>
                      <a:noFill/>
                    </a:lnR>
                    <a:lnT>
                      <a:noFill/>
                    </a:lnT>
                    <a:lnB cap="flat">
                      <a:noFill/>
                    </a:lnB>
                    <a:lnTlToBr>
                      <a:noFill/>
                    </a:lnTlToBr>
                    <a:lnBlToTr>
                      <a:noFill/>
                    </a:lnBlToTr>
                    <a:noFill/>
                  </a:tcPr>
                </a:tc>
                <a:tc>
                  <a:txBody>
                    <a:bodyPr/>
                    <a:lstStyle/>
                    <a:p>
                      <a:pPr marL="0" marR="0" lvl="0" indent="0" algn="ctr" defTabSz="914400" rtl="1" eaLnBrk="1" fontAlgn="base" latinLnBrk="0" hangingPunct="1">
                        <a:lnSpc>
                          <a:spcPct val="100000"/>
                        </a:lnSpc>
                        <a:spcBef>
                          <a:spcPct val="0"/>
                        </a:spcBef>
                        <a:spcAft>
                          <a:spcPct val="0"/>
                        </a:spcAft>
                        <a:buClrTx/>
                        <a:buSzPct val="85000"/>
                        <a:buFontTx/>
                        <a:buNone/>
                        <a:tabLst/>
                      </a:pPr>
                      <a:endParaRPr kumimoji="0" lang="en-US" sz="3200" b="1" i="0" u="none" strike="noStrike" cap="none" normalizeH="0" baseline="0" smtClean="0">
                        <a:ln>
                          <a:noFill/>
                        </a:ln>
                        <a:solidFill>
                          <a:schemeClr val="tx1"/>
                        </a:solidFill>
                        <a:effectLst/>
                        <a:latin typeface="Times New Roman" pitchFamily="18" charset="0"/>
                        <a:ea typeface="Times New Roman" pitchFamily="18" charset="0"/>
                        <a:cs typeface="Lotus" pitchFamily="2" charset="-78"/>
                      </a:endParaRPr>
                    </a:p>
                  </a:txBody>
                  <a:tcPr anchor="ctr" horzOverflow="overflow">
                    <a:lnL>
                      <a:noFill/>
                    </a:lnL>
                    <a:lnR w="12700" cap="flat" cmpd="sng" algn="ctr">
                      <a:solidFill>
                        <a:schemeClr val="tx1"/>
                      </a:solidFill>
                      <a:prstDash val="solid"/>
                      <a:miter lim="800000"/>
                      <a:headEnd type="none" w="med" len="med"/>
                      <a:tailEnd type="none" w="med" len="med"/>
                    </a:lnR>
                    <a:lnT w="12700" cap="flat" cmpd="sng" algn="ctr">
                      <a:solidFill>
                        <a:srgbClr val="000000"/>
                      </a:solidFill>
                      <a:prstDash val="solid"/>
                      <a:round/>
                      <a:headEnd type="none" w="med" len="med"/>
                      <a:tailEnd type="none" w="med" len="med"/>
                    </a:lnT>
                    <a:lnB cap="flat">
                      <a:noFill/>
                    </a:lnB>
                    <a:lnTlToBr>
                      <a:noFill/>
                    </a:lnTlToBr>
                    <a:lnBlToTr>
                      <a:noFill/>
                    </a:lnBlToTr>
                    <a:noFill/>
                  </a:tcPr>
                </a:tc>
                <a:tc>
                  <a:txBody>
                    <a:bodyPr/>
                    <a:lstStyle/>
                    <a:p>
                      <a:pPr marL="0" marR="0" lvl="0" indent="0" algn="ctr" defTabSz="914400" rtl="1" eaLnBrk="1" fontAlgn="base" latinLnBrk="0" hangingPunct="1">
                        <a:lnSpc>
                          <a:spcPct val="100000"/>
                        </a:lnSpc>
                        <a:spcBef>
                          <a:spcPct val="0"/>
                        </a:spcBef>
                        <a:spcAft>
                          <a:spcPct val="0"/>
                        </a:spcAft>
                        <a:buClrTx/>
                        <a:buSzPct val="85000"/>
                        <a:buFontTx/>
                        <a:buNone/>
                        <a:tabLst/>
                      </a:pPr>
                      <a:r>
                        <a:rPr kumimoji="0" lang="fa-IR" sz="3200" b="1" i="0" u="none" strike="noStrike" cap="none" normalizeH="0" baseline="0" smtClean="0">
                          <a:ln>
                            <a:noFill/>
                          </a:ln>
                          <a:solidFill>
                            <a:schemeClr val="tx1"/>
                          </a:solidFill>
                          <a:effectLst/>
                          <a:latin typeface="Times New Roman" pitchFamily="18" charset="0"/>
                          <a:ea typeface="Times New Roman" pitchFamily="18" charset="0"/>
                          <a:cs typeface="Lotus" pitchFamily="2" charset="-78"/>
                        </a:rPr>
                        <a:t>27.000</a:t>
                      </a:r>
                      <a:endParaRPr kumimoji="0" lang="en-US" sz="3200" b="1" i="0" u="none" strike="noStrike" cap="none" normalizeH="0" baseline="0" smtClean="0">
                        <a:ln>
                          <a:noFill/>
                        </a:ln>
                        <a:solidFill>
                          <a:schemeClr val="tx1"/>
                        </a:solidFill>
                        <a:effectLst/>
                        <a:latin typeface="Times New Roman" pitchFamily="18" charset="0"/>
                        <a:ea typeface="Times New Roman" pitchFamily="18" charset="0"/>
                        <a:cs typeface="Lotus" pitchFamily="2" charset="-78"/>
                      </a:endParaRPr>
                    </a:p>
                  </a:txBody>
                  <a:tcPr anchor="ctr" horzOverflow="overflow">
                    <a:lnL w="12700" cap="flat" cmpd="sng" algn="ctr">
                      <a:solidFill>
                        <a:schemeClr val="tx1"/>
                      </a:solidFill>
                      <a:prstDash val="solid"/>
                      <a:miter lim="800000"/>
                      <a:headEnd type="none" w="med" len="med"/>
                      <a:tailEnd type="none" w="med" len="med"/>
                    </a:lnL>
                    <a:lnR cap="flat">
                      <a:noFill/>
                    </a:lnR>
                    <a:lnT w="12700" cap="flat" cmpd="sng" algn="ctr">
                      <a:solidFill>
                        <a:srgbClr val="000000"/>
                      </a:solidFill>
                      <a:prstDash val="solid"/>
                      <a:round/>
                      <a:headEnd type="none" w="med" len="med"/>
                      <a:tailEnd type="none" w="med" len="med"/>
                    </a:lnT>
                    <a:lnB cap="flat">
                      <a:noFill/>
                    </a:lnB>
                    <a:lnTlToBr>
                      <a:noFill/>
                    </a:lnTlToBr>
                    <a:lnBlToTr>
                      <a:noFill/>
                    </a:lnBlToTr>
                    <a:noFill/>
                  </a:tcPr>
                </a:tc>
                <a:extLst>
                  <a:ext uri="{0D108BD9-81ED-4DB2-BD59-A6C34878D82A}">
                    <a16:rowId xmlns:a16="http://schemas.microsoft.com/office/drawing/2014/main" val="10001"/>
                  </a:ext>
                </a:extLst>
              </a:tr>
            </a:tbl>
          </a:graphicData>
        </a:graphic>
      </p:graphicFrame>
    </p:spTree>
  </p:cSld>
  <p:clrMapOvr>
    <a:masterClrMapping/>
  </p:clrMapOvr>
</p:sld>
</file>

<file path=ppt/slides/slide32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94627" name="Rectangle 3"/>
          <p:cNvSpPr>
            <a:spLocks noGrp="1" noChangeArrowheads="1"/>
          </p:cNvSpPr>
          <p:nvPr>
            <p:ph idx="1"/>
          </p:nvPr>
        </p:nvSpPr>
        <p:spPr>
          <a:xfrm>
            <a:off x="611188" y="1989138"/>
            <a:ext cx="7847012" cy="3500437"/>
          </a:xfrm>
        </p:spPr>
        <p:txBody>
          <a:bodyPr/>
          <a:lstStyle/>
          <a:p>
            <a:pPr>
              <a:buFontTx/>
              <a:buNone/>
            </a:pPr>
            <a:r>
              <a:rPr lang="fa-IR"/>
              <a:t>پس از انجام اصلاحات:</a:t>
            </a:r>
          </a:p>
          <a:p>
            <a:pPr>
              <a:buFontTx/>
              <a:buNone/>
            </a:pPr>
            <a:r>
              <a:rPr lang="fa-IR"/>
              <a:t>تنظيم صورتهاي مالي</a:t>
            </a:r>
          </a:p>
          <a:p>
            <a:pPr>
              <a:buFontTx/>
              <a:buNone/>
            </a:pPr>
            <a:r>
              <a:rPr lang="fa-IR"/>
              <a:t>				- تراز نامه</a:t>
            </a:r>
          </a:p>
          <a:p>
            <a:pPr>
              <a:buFontTx/>
              <a:buNone/>
            </a:pPr>
            <a:r>
              <a:rPr lang="fa-IR"/>
              <a:t>				- صورت سود و زيان</a:t>
            </a:r>
          </a:p>
          <a:p>
            <a:pPr>
              <a:buFontTx/>
              <a:buNone/>
            </a:pPr>
            <a:r>
              <a:rPr lang="fa-IR"/>
              <a:t>				- صورت سرمايه</a:t>
            </a:r>
          </a:p>
          <a:p>
            <a:pPr>
              <a:buFontTx/>
              <a:buNone/>
            </a:pPr>
            <a:r>
              <a:rPr lang="fa-IR"/>
              <a:t>و كاربرگ</a:t>
            </a:r>
            <a:endParaRPr lang="en-US"/>
          </a:p>
        </p:txBody>
      </p:sp>
      <p:sp>
        <p:nvSpPr>
          <p:cNvPr id="3" name="Footer Placeholder 2"/>
          <p:cNvSpPr>
            <a:spLocks noGrp="1"/>
          </p:cNvSpPr>
          <p:nvPr>
            <p:ph type="ftr" sz="quarter" idx="11"/>
          </p:nvPr>
        </p:nvSpPr>
        <p:spPr/>
        <p:txBody>
          <a:bodyPr/>
          <a:lstStyle/>
          <a:p>
            <a:endParaRPr kumimoji="0" lang="en-US" dirty="0"/>
          </a:p>
        </p:txBody>
      </p:sp>
    </p:spTree>
  </p:cSld>
  <p:clrMapOvr>
    <a:masterClrMapping/>
  </p:clrMapOvr>
</p:sld>
</file>

<file path=ppt/slides/slide32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95651" name="Rectangle 3"/>
          <p:cNvSpPr>
            <a:spLocks noGrp="1" noChangeArrowheads="1"/>
          </p:cNvSpPr>
          <p:nvPr>
            <p:ph idx="1"/>
          </p:nvPr>
        </p:nvSpPr>
        <p:spPr>
          <a:xfrm>
            <a:off x="611188" y="1989138"/>
            <a:ext cx="7847012" cy="2722562"/>
          </a:xfrm>
        </p:spPr>
        <p:txBody>
          <a:bodyPr/>
          <a:lstStyle/>
          <a:p>
            <a:pPr>
              <a:buFontTx/>
              <a:buNone/>
            </a:pPr>
            <a:r>
              <a:rPr lang="fa-IR"/>
              <a:t>فرآيند بستي حسابهاي موقت و دائم </a:t>
            </a:r>
          </a:p>
          <a:p>
            <a:pPr>
              <a:buFontTx/>
              <a:buNone/>
            </a:pPr>
            <a:r>
              <a:rPr lang="fa-IR"/>
              <a:t>1- كليه حسابهاي موقتي كه مانده بستانكار دارند         ( فروش كالا- درآمدها- برگشت از خريد و ...)</a:t>
            </a:r>
          </a:p>
          <a:p>
            <a:pPr>
              <a:buFontTx/>
              <a:buNone/>
            </a:pPr>
            <a:r>
              <a:rPr lang="fa-IR"/>
              <a:t>    به اندازه مانده، بدهكار شده و در مقابل خلاصه سود و زيان بستانكار مي‌شود</a:t>
            </a:r>
            <a:endParaRPr lang="en-US"/>
          </a:p>
        </p:txBody>
      </p:sp>
      <p:sp>
        <p:nvSpPr>
          <p:cNvPr id="3" name="Footer Placeholder 2"/>
          <p:cNvSpPr>
            <a:spLocks noGrp="1"/>
          </p:cNvSpPr>
          <p:nvPr>
            <p:ph type="ftr" sz="quarter" idx="11"/>
          </p:nvPr>
        </p:nvSpPr>
        <p:spPr/>
        <p:txBody>
          <a:bodyPr/>
          <a:lstStyle/>
          <a:p>
            <a:endParaRPr kumimoji="0" lang="en-US" dirty="0"/>
          </a:p>
        </p:txBody>
      </p:sp>
    </p:spTree>
  </p:cSld>
  <p:clrMapOvr>
    <a:masterClrMapping/>
  </p:clrMapOvr>
</p:sld>
</file>

<file path=ppt/slides/slide32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96674" name="Rectangle 2"/>
          <p:cNvSpPr>
            <a:spLocks noGrp="1" noChangeArrowheads="1"/>
          </p:cNvSpPr>
          <p:nvPr>
            <p:ph type="title"/>
          </p:nvPr>
        </p:nvSpPr>
        <p:spPr>
          <a:xfrm>
            <a:off x="1093788" y="785813"/>
            <a:ext cx="7772400" cy="641350"/>
          </a:xfrm>
        </p:spPr>
        <p:txBody>
          <a:bodyPr/>
          <a:lstStyle/>
          <a:p>
            <a:r>
              <a:rPr lang="fa-IR" sz="3600"/>
              <a:t>ثبت دفتر روزنامه بستن حسابهای موقت:</a:t>
            </a:r>
            <a:endParaRPr lang="en-US" sz="3600"/>
          </a:p>
        </p:txBody>
      </p:sp>
      <p:sp>
        <p:nvSpPr>
          <p:cNvPr id="796675" name="Rectangle 3"/>
          <p:cNvSpPr>
            <a:spLocks noGrp="1" noChangeArrowheads="1"/>
          </p:cNvSpPr>
          <p:nvPr>
            <p:ph idx="1"/>
          </p:nvPr>
        </p:nvSpPr>
        <p:spPr>
          <a:xfrm>
            <a:off x="611188" y="1989138"/>
            <a:ext cx="7847012" cy="3500437"/>
          </a:xfrm>
        </p:spPr>
        <p:txBody>
          <a:bodyPr/>
          <a:lstStyle/>
          <a:p>
            <a:pPr>
              <a:buFontTx/>
              <a:buNone/>
            </a:pPr>
            <a:r>
              <a:rPr lang="fa-IR"/>
              <a:t>فروش 			   </a:t>
            </a:r>
            <a:r>
              <a:rPr lang="en-US"/>
              <a:t>XXX</a:t>
            </a:r>
          </a:p>
          <a:p>
            <a:pPr>
              <a:buFontTx/>
              <a:buNone/>
            </a:pPr>
            <a:r>
              <a:rPr lang="fa-IR"/>
              <a:t>درآمد بهره			   </a:t>
            </a:r>
            <a:r>
              <a:rPr lang="en-US"/>
              <a:t>XXX			</a:t>
            </a:r>
            <a:endParaRPr lang="fa-IR"/>
          </a:p>
          <a:p>
            <a:pPr>
              <a:buFontTx/>
              <a:buNone/>
            </a:pPr>
            <a:r>
              <a:rPr lang="fa-IR"/>
              <a:t>درآمد اجاره			   </a:t>
            </a:r>
            <a:r>
              <a:rPr lang="en-US"/>
              <a:t>XXX</a:t>
            </a:r>
            <a:endParaRPr lang="fa-IR"/>
          </a:p>
          <a:p>
            <a:pPr>
              <a:buFontTx/>
              <a:buNone/>
            </a:pPr>
            <a:r>
              <a:rPr lang="fa-IR"/>
              <a:t>برگشت از خريد و تحقيقات </a:t>
            </a:r>
            <a:r>
              <a:rPr lang="en-US"/>
              <a:t>XXX</a:t>
            </a:r>
            <a:endParaRPr lang="fa-IR"/>
          </a:p>
          <a:p>
            <a:pPr>
              <a:buFontTx/>
              <a:buNone/>
            </a:pPr>
            <a:r>
              <a:rPr lang="fa-IR"/>
              <a:t>تخفيفات نقدي خريد	   </a:t>
            </a:r>
            <a:r>
              <a:rPr lang="en-US"/>
              <a:t>XXX</a:t>
            </a:r>
            <a:endParaRPr lang="fa-IR"/>
          </a:p>
          <a:p>
            <a:pPr>
              <a:buFontTx/>
              <a:buNone/>
            </a:pPr>
            <a:r>
              <a:rPr lang="fa-IR"/>
              <a:t>				خلاصه سودو زيان </a:t>
            </a:r>
            <a:r>
              <a:rPr lang="en-US"/>
              <a:t>XXX</a:t>
            </a:r>
          </a:p>
        </p:txBody>
      </p:sp>
      <p:sp>
        <p:nvSpPr>
          <p:cNvPr id="4" name="Footer Placeholder 3"/>
          <p:cNvSpPr>
            <a:spLocks noGrp="1"/>
          </p:cNvSpPr>
          <p:nvPr>
            <p:ph type="ftr" sz="quarter" idx="11"/>
          </p:nvPr>
        </p:nvSpPr>
        <p:spPr/>
        <p:txBody>
          <a:bodyPr/>
          <a:lstStyle/>
          <a:p>
            <a:endParaRPr kumimoji="0" lang="en-US" dirty="0"/>
          </a:p>
        </p:txBody>
      </p:sp>
    </p:spTree>
  </p:cSld>
  <p:clrMapOvr>
    <a:masterClrMapping/>
  </p:clrMapOvr>
</p:sld>
</file>

<file path=ppt/slides/slide32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97700" name="Rectangle 4"/>
          <p:cNvSpPr>
            <a:spLocks noGrp="1" noChangeArrowheads="1"/>
          </p:cNvSpPr>
          <p:nvPr>
            <p:ph type="title"/>
          </p:nvPr>
        </p:nvSpPr>
        <p:spPr>
          <a:xfrm>
            <a:off x="1093788" y="725488"/>
            <a:ext cx="7772400" cy="701675"/>
          </a:xfrm>
          <a:noFill/>
          <a:ln/>
        </p:spPr>
        <p:txBody>
          <a:bodyPr/>
          <a:lstStyle/>
          <a:p>
            <a:r>
              <a:rPr lang="fa-IR" sz="4000"/>
              <a:t>ثبت دفتر روزنامه بستن حسابهای موقت:</a:t>
            </a:r>
            <a:endParaRPr lang="en-US" sz="4000"/>
          </a:p>
        </p:txBody>
      </p:sp>
      <p:sp>
        <p:nvSpPr>
          <p:cNvPr id="797699" name="Rectangle 3"/>
          <p:cNvSpPr>
            <a:spLocks noGrp="1" noChangeArrowheads="1"/>
          </p:cNvSpPr>
          <p:nvPr>
            <p:ph idx="1"/>
          </p:nvPr>
        </p:nvSpPr>
        <p:spPr>
          <a:xfrm>
            <a:off x="611188" y="1989138"/>
            <a:ext cx="7847012" cy="2138362"/>
          </a:xfrm>
        </p:spPr>
        <p:txBody>
          <a:bodyPr/>
          <a:lstStyle/>
          <a:p>
            <a:pPr>
              <a:buFontTx/>
              <a:buNone/>
            </a:pPr>
            <a:r>
              <a:rPr lang="fa-IR"/>
              <a:t>2- كليه حسابهاي موقتي كه مانده بدهكار دارند</a:t>
            </a:r>
          </a:p>
          <a:p>
            <a:pPr>
              <a:buFontTx/>
              <a:buNone/>
            </a:pPr>
            <a:r>
              <a:rPr lang="fa-IR"/>
              <a:t>(خريد كالا- برگشت از فروش و تخفيفات – هزينه‌ها و ...) به ميزان مانده، بستانكار شده و در مقابل حساب خلاصه سودو زيان بدهكار مي‌شود.</a:t>
            </a:r>
            <a:endParaRPr lang="en-US"/>
          </a:p>
        </p:txBody>
      </p:sp>
      <p:sp>
        <p:nvSpPr>
          <p:cNvPr id="4" name="Footer Placeholder 3"/>
          <p:cNvSpPr>
            <a:spLocks noGrp="1"/>
          </p:cNvSpPr>
          <p:nvPr>
            <p:ph type="ftr" sz="quarter" idx="11"/>
          </p:nvPr>
        </p:nvSpPr>
        <p:spPr/>
        <p:txBody>
          <a:bodyPr/>
          <a:lstStyle/>
          <a:p>
            <a:endParaRPr kumimoji="0" lang="en-US" dirty="0"/>
          </a:p>
        </p:txBody>
      </p:sp>
    </p:spTree>
  </p:cSld>
  <p:clrMapOvr>
    <a:masterClrMapping/>
  </p:clrMapOvr>
</p:sld>
</file>

<file path=ppt/slides/slide32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98725" name="Rectangle 5"/>
          <p:cNvSpPr>
            <a:spLocks noGrp="1" noChangeArrowheads="1"/>
          </p:cNvSpPr>
          <p:nvPr>
            <p:ph type="title"/>
          </p:nvPr>
        </p:nvSpPr>
        <p:spPr>
          <a:xfrm>
            <a:off x="1093788" y="725488"/>
            <a:ext cx="7772400" cy="701675"/>
          </a:xfrm>
          <a:noFill/>
          <a:ln/>
        </p:spPr>
        <p:txBody>
          <a:bodyPr/>
          <a:lstStyle/>
          <a:p>
            <a:r>
              <a:rPr lang="fa-IR" sz="4000"/>
              <a:t>ثبت دفتر روزنامه بستن حسابهای موقت:</a:t>
            </a:r>
            <a:endParaRPr lang="en-US" sz="4000"/>
          </a:p>
        </p:txBody>
      </p:sp>
      <p:sp>
        <p:nvSpPr>
          <p:cNvPr id="798723" name="Rectangle 3"/>
          <p:cNvSpPr>
            <a:spLocks noGrp="1" noChangeArrowheads="1"/>
          </p:cNvSpPr>
          <p:nvPr>
            <p:ph idx="1"/>
          </p:nvPr>
        </p:nvSpPr>
        <p:spPr>
          <a:xfrm>
            <a:off x="179388" y="1557338"/>
            <a:ext cx="8713787" cy="5253037"/>
          </a:xfrm>
        </p:spPr>
        <p:txBody>
          <a:bodyPr/>
          <a:lstStyle/>
          <a:p>
            <a:pPr>
              <a:buFontTx/>
              <a:buNone/>
            </a:pPr>
            <a:r>
              <a:rPr lang="fa-IR"/>
              <a:t>29/12 خلاصه سودو زيان   </a:t>
            </a:r>
            <a:r>
              <a:rPr lang="en-US"/>
              <a:t>XXX</a:t>
            </a:r>
            <a:r>
              <a:rPr lang="fa-IR"/>
              <a:t>		</a:t>
            </a:r>
          </a:p>
          <a:p>
            <a:pPr>
              <a:buFontTx/>
              <a:buNone/>
            </a:pPr>
            <a:r>
              <a:rPr lang="fa-IR"/>
              <a:t>				خريد 					 </a:t>
            </a:r>
            <a:r>
              <a:rPr lang="en-US"/>
              <a:t>XXX</a:t>
            </a:r>
            <a:endParaRPr lang="fa-IR"/>
          </a:p>
          <a:p>
            <a:pPr>
              <a:buFontTx/>
              <a:buNone/>
            </a:pPr>
            <a:r>
              <a:rPr lang="fa-IR"/>
              <a:t>				هزينه هاي مستقيم خريد		 </a:t>
            </a:r>
            <a:r>
              <a:rPr lang="en-US"/>
              <a:t>XXX	</a:t>
            </a:r>
            <a:endParaRPr lang="fa-IR"/>
          </a:p>
          <a:p>
            <a:pPr>
              <a:buFontTx/>
              <a:buNone/>
            </a:pPr>
            <a:r>
              <a:rPr lang="fa-IR"/>
              <a:t>				برگشت از فروش و تخفيفات	 </a:t>
            </a:r>
            <a:r>
              <a:rPr lang="en-US"/>
              <a:t>XXX</a:t>
            </a:r>
            <a:endParaRPr lang="fa-IR"/>
          </a:p>
          <a:p>
            <a:pPr>
              <a:buFontTx/>
              <a:buNone/>
            </a:pPr>
            <a:r>
              <a:rPr lang="fa-IR"/>
              <a:t>				تخفيفات نقدي فروش		 </a:t>
            </a:r>
            <a:r>
              <a:rPr lang="en-US"/>
              <a:t>XXX</a:t>
            </a:r>
            <a:endParaRPr lang="fa-IR"/>
          </a:p>
          <a:p>
            <a:pPr>
              <a:buFontTx/>
              <a:buNone/>
            </a:pPr>
            <a:r>
              <a:rPr lang="fa-IR"/>
              <a:t>				هزينه حقوق فروشندگان		 </a:t>
            </a:r>
            <a:r>
              <a:rPr lang="en-US"/>
              <a:t>XXX</a:t>
            </a:r>
            <a:endParaRPr lang="fa-IR"/>
          </a:p>
          <a:p>
            <a:pPr>
              <a:buFontTx/>
              <a:buNone/>
            </a:pPr>
            <a:r>
              <a:rPr lang="fa-IR"/>
              <a:t>				هزينه آگهي 			 </a:t>
            </a:r>
            <a:r>
              <a:rPr lang="en-US"/>
              <a:t>XXX</a:t>
            </a:r>
            <a:endParaRPr lang="fa-IR"/>
          </a:p>
          <a:p>
            <a:pPr>
              <a:buFontTx/>
              <a:buNone/>
            </a:pPr>
            <a:r>
              <a:rPr lang="fa-IR"/>
              <a:t>				هزينه ...				 </a:t>
            </a:r>
            <a:r>
              <a:rPr lang="en-US"/>
              <a:t>XXX</a:t>
            </a:r>
            <a:endParaRPr lang="fa-IR"/>
          </a:p>
          <a:p>
            <a:pPr>
              <a:buFontTx/>
              <a:buNone/>
            </a:pPr>
            <a:r>
              <a:rPr lang="fa-IR"/>
              <a:t>		</a:t>
            </a:r>
            <a:endParaRPr lang="en-US"/>
          </a:p>
        </p:txBody>
      </p:sp>
      <p:sp>
        <p:nvSpPr>
          <p:cNvPr id="4" name="Footer Placeholder 3"/>
          <p:cNvSpPr>
            <a:spLocks noGrp="1"/>
          </p:cNvSpPr>
          <p:nvPr>
            <p:ph type="ftr" sz="quarter" idx="11"/>
          </p:nvPr>
        </p:nvSpPr>
        <p:spPr/>
        <p:txBody>
          <a:bodyPr/>
          <a:lstStyle/>
          <a:p>
            <a:endParaRPr kumimoji="0" lang="en-US" dirty="0"/>
          </a:p>
        </p:txBody>
      </p:sp>
    </p:spTree>
  </p:cSld>
  <p:clrMapOvr>
    <a:masterClrMapping/>
  </p:clrMapOvr>
</p:sld>
</file>

<file path=ppt/slides/slide32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99748" name="Rectangle 4"/>
          <p:cNvSpPr>
            <a:spLocks noGrp="1" noChangeArrowheads="1"/>
          </p:cNvSpPr>
          <p:nvPr>
            <p:ph type="title"/>
          </p:nvPr>
        </p:nvSpPr>
        <p:spPr>
          <a:xfrm>
            <a:off x="1093788" y="725488"/>
            <a:ext cx="7772400" cy="701675"/>
          </a:xfrm>
          <a:noFill/>
          <a:ln/>
        </p:spPr>
        <p:txBody>
          <a:bodyPr/>
          <a:lstStyle/>
          <a:p>
            <a:r>
              <a:rPr lang="fa-IR" sz="4000"/>
              <a:t>ثبت دفتر روزنامه بستن حسابهای موقت:</a:t>
            </a:r>
            <a:endParaRPr lang="en-US" sz="4000"/>
          </a:p>
        </p:txBody>
      </p:sp>
      <p:sp>
        <p:nvSpPr>
          <p:cNvPr id="799747" name="Rectangle 3"/>
          <p:cNvSpPr>
            <a:spLocks noGrp="1" noChangeArrowheads="1"/>
          </p:cNvSpPr>
          <p:nvPr>
            <p:ph idx="1"/>
          </p:nvPr>
        </p:nvSpPr>
        <p:spPr>
          <a:xfrm>
            <a:off x="611188" y="1989138"/>
            <a:ext cx="7847012" cy="2916237"/>
          </a:xfrm>
        </p:spPr>
        <p:txBody>
          <a:bodyPr/>
          <a:lstStyle/>
          <a:p>
            <a:pPr>
              <a:buFontTx/>
              <a:buNone/>
            </a:pPr>
            <a:r>
              <a:rPr lang="fa-IR"/>
              <a:t>3- مانده حساب خلاصه سودوزيان</a:t>
            </a:r>
          </a:p>
          <a:p>
            <a:pPr>
              <a:buFontTx/>
              <a:buNone/>
            </a:pPr>
            <a:r>
              <a:rPr lang="fa-IR"/>
              <a:t>اگر بدهكار باشد نشاندهنده زيان خالص</a:t>
            </a:r>
          </a:p>
          <a:p>
            <a:pPr>
              <a:buFontTx/>
              <a:buNone/>
            </a:pPr>
            <a:r>
              <a:rPr lang="fa-IR"/>
              <a:t>اگر بستانكار باشد نشاندهنده سود خالص</a:t>
            </a:r>
          </a:p>
          <a:p>
            <a:pPr>
              <a:buFontTx/>
              <a:buNone/>
            </a:pPr>
            <a:r>
              <a:rPr lang="fa-IR"/>
              <a:t>است و</a:t>
            </a:r>
          </a:p>
          <a:p>
            <a:pPr>
              <a:buFontTx/>
              <a:buNone/>
            </a:pPr>
            <a:r>
              <a:rPr lang="fa-IR"/>
              <a:t> بايد به حساب سرمايه منتقل شود</a:t>
            </a:r>
            <a:endParaRPr lang="en-US"/>
          </a:p>
        </p:txBody>
      </p:sp>
      <p:sp>
        <p:nvSpPr>
          <p:cNvPr id="4" name="Footer Placeholder 3"/>
          <p:cNvSpPr>
            <a:spLocks noGrp="1"/>
          </p:cNvSpPr>
          <p:nvPr>
            <p:ph type="ftr" sz="quarter" idx="11"/>
          </p:nvPr>
        </p:nvSpPr>
        <p:spPr/>
        <p:txBody>
          <a:bodyPr/>
          <a:lstStyle/>
          <a:p>
            <a:endParaRPr kumimoji="0" lang="en-US" dirty="0"/>
          </a:p>
        </p:txBody>
      </p:sp>
    </p:spTree>
  </p:cSld>
  <p:clrMapOvr>
    <a:masterClrMapping/>
  </p:clrMapOvr>
</p:sld>
</file>

<file path=ppt/slides/slide32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00770" name="Rectangle 2"/>
          <p:cNvSpPr>
            <a:spLocks noGrp="1" noChangeArrowheads="1"/>
          </p:cNvSpPr>
          <p:nvPr>
            <p:ph type="title"/>
          </p:nvPr>
        </p:nvSpPr>
        <p:spPr/>
        <p:txBody>
          <a:bodyPr/>
          <a:lstStyle/>
          <a:p>
            <a:r>
              <a:rPr lang="fa-IR"/>
              <a:t>بستن حساب سود وزيان </a:t>
            </a:r>
            <a:endParaRPr lang="en-US"/>
          </a:p>
        </p:txBody>
      </p:sp>
      <p:sp>
        <p:nvSpPr>
          <p:cNvPr id="800771" name="Rectangle 3"/>
          <p:cNvSpPr>
            <a:spLocks noGrp="1" noChangeArrowheads="1"/>
          </p:cNvSpPr>
          <p:nvPr>
            <p:ph idx="1"/>
          </p:nvPr>
        </p:nvSpPr>
        <p:spPr>
          <a:xfrm>
            <a:off x="611188" y="1989138"/>
            <a:ext cx="7847012" cy="3500437"/>
          </a:xfrm>
        </p:spPr>
        <p:txBody>
          <a:bodyPr/>
          <a:lstStyle/>
          <a:p>
            <a:pPr>
              <a:buFontTx/>
              <a:buNone/>
            </a:pPr>
            <a:r>
              <a:rPr lang="fa-IR"/>
              <a:t>در حالت سود:</a:t>
            </a:r>
          </a:p>
          <a:p>
            <a:pPr>
              <a:buFontTx/>
              <a:buNone/>
            </a:pPr>
            <a:r>
              <a:rPr lang="fa-IR"/>
              <a:t>خلاصه سود وزيان		 </a:t>
            </a:r>
            <a:r>
              <a:rPr lang="en-US"/>
              <a:t>XXX</a:t>
            </a:r>
            <a:endParaRPr lang="fa-IR"/>
          </a:p>
          <a:p>
            <a:pPr>
              <a:buFontTx/>
              <a:buNone/>
            </a:pPr>
            <a:r>
              <a:rPr lang="fa-IR"/>
              <a:t>			سرمايه 		 </a:t>
            </a:r>
            <a:r>
              <a:rPr lang="en-US"/>
              <a:t>XXX</a:t>
            </a:r>
            <a:endParaRPr lang="fa-IR"/>
          </a:p>
          <a:p>
            <a:pPr>
              <a:buFontTx/>
              <a:buNone/>
            </a:pPr>
            <a:r>
              <a:rPr lang="fa-IR"/>
              <a:t>درحالت زيان:</a:t>
            </a:r>
          </a:p>
          <a:p>
            <a:pPr>
              <a:buFontTx/>
              <a:buNone/>
            </a:pPr>
            <a:r>
              <a:rPr lang="fa-IR"/>
              <a:t>سرمايه           </a:t>
            </a:r>
            <a:r>
              <a:rPr lang="en-US"/>
              <a:t>XXX</a:t>
            </a:r>
            <a:endParaRPr lang="fa-IR"/>
          </a:p>
          <a:p>
            <a:pPr>
              <a:buFontTx/>
              <a:buNone/>
            </a:pPr>
            <a:r>
              <a:rPr lang="fa-IR"/>
              <a:t>			خلاصه سودوزيان 	 </a:t>
            </a:r>
            <a:r>
              <a:rPr lang="en-US"/>
              <a:t>XXX</a:t>
            </a:r>
          </a:p>
        </p:txBody>
      </p:sp>
      <p:sp>
        <p:nvSpPr>
          <p:cNvPr id="4" name="Footer Placeholder 3"/>
          <p:cNvSpPr>
            <a:spLocks noGrp="1"/>
          </p:cNvSpPr>
          <p:nvPr>
            <p:ph type="ftr" sz="quarter" idx="11"/>
          </p:nvPr>
        </p:nvSpPr>
        <p:spPr/>
        <p:txBody>
          <a:bodyPr/>
          <a:lstStyle/>
          <a:p>
            <a:endParaRPr kumimoji="0" lang="en-US"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61826" name="Rectangle 2"/>
          <p:cNvSpPr>
            <a:spLocks noGrp="1" noChangeArrowheads="1"/>
          </p:cNvSpPr>
          <p:nvPr>
            <p:ph type="title"/>
          </p:nvPr>
        </p:nvSpPr>
        <p:spPr>
          <a:xfrm>
            <a:off x="1093788" y="236538"/>
            <a:ext cx="7772400" cy="1190625"/>
          </a:xfrm>
        </p:spPr>
        <p:txBody>
          <a:bodyPr/>
          <a:lstStyle/>
          <a:p>
            <a:r>
              <a:rPr lang="fa-IR" sz="3600"/>
              <a:t>2- خريد مقداري اثاثه به ارزش 200 ريال به طور نقد به تاريخ 11اسفند</a:t>
            </a:r>
            <a:endParaRPr lang="en-US" sz="3600"/>
          </a:p>
        </p:txBody>
      </p:sp>
      <p:graphicFrame>
        <p:nvGraphicFramePr>
          <p:cNvPr id="462545" name="Group 721"/>
          <p:cNvGraphicFramePr>
            <a:graphicFrameLocks noGrp="1"/>
          </p:cNvGraphicFramePr>
          <p:nvPr/>
        </p:nvGraphicFramePr>
        <p:xfrm>
          <a:off x="250825" y="1547813"/>
          <a:ext cx="8531225" cy="4799648"/>
        </p:xfrm>
        <a:graphic>
          <a:graphicData uri="http://schemas.openxmlformats.org/drawingml/2006/table">
            <a:tbl>
              <a:tblPr/>
              <a:tblGrid>
                <a:gridCol w="1439863">
                  <a:extLst>
                    <a:ext uri="{9D8B030D-6E8A-4147-A177-3AD203B41FA5}">
                      <a16:colId xmlns:a16="http://schemas.microsoft.com/office/drawing/2014/main" val="20000"/>
                    </a:ext>
                  </a:extLst>
                </a:gridCol>
                <a:gridCol w="288925">
                  <a:extLst>
                    <a:ext uri="{9D8B030D-6E8A-4147-A177-3AD203B41FA5}">
                      <a16:colId xmlns:a16="http://schemas.microsoft.com/office/drawing/2014/main" val="20001"/>
                    </a:ext>
                  </a:extLst>
                </a:gridCol>
                <a:gridCol w="863600">
                  <a:extLst>
                    <a:ext uri="{9D8B030D-6E8A-4147-A177-3AD203B41FA5}">
                      <a16:colId xmlns:a16="http://schemas.microsoft.com/office/drawing/2014/main" val="20002"/>
                    </a:ext>
                  </a:extLst>
                </a:gridCol>
                <a:gridCol w="823912">
                  <a:extLst>
                    <a:ext uri="{9D8B030D-6E8A-4147-A177-3AD203B41FA5}">
                      <a16:colId xmlns:a16="http://schemas.microsoft.com/office/drawing/2014/main" val="20003"/>
                    </a:ext>
                  </a:extLst>
                </a:gridCol>
                <a:gridCol w="400050">
                  <a:extLst>
                    <a:ext uri="{9D8B030D-6E8A-4147-A177-3AD203B41FA5}">
                      <a16:colId xmlns:a16="http://schemas.microsoft.com/office/drawing/2014/main" val="20004"/>
                    </a:ext>
                  </a:extLst>
                </a:gridCol>
                <a:gridCol w="711200">
                  <a:extLst>
                    <a:ext uri="{9D8B030D-6E8A-4147-A177-3AD203B41FA5}">
                      <a16:colId xmlns:a16="http://schemas.microsoft.com/office/drawing/2014/main" val="20005"/>
                    </a:ext>
                  </a:extLst>
                </a:gridCol>
                <a:gridCol w="576263">
                  <a:extLst>
                    <a:ext uri="{9D8B030D-6E8A-4147-A177-3AD203B41FA5}">
                      <a16:colId xmlns:a16="http://schemas.microsoft.com/office/drawing/2014/main" val="20006"/>
                    </a:ext>
                  </a:extLst>
                </a:gridCol>
                <a:gridCol w="647700">
                  <a:extLst>
                    <a:ext uri="{9D8B030D-6E8A-4147-A177-3AD203B41FA5}">
                      <a16:colId xmlns:a16="http://schemas.microsoft.com/office/drawing/2014/main" val="20007"/>
                    </a:ext>
                  </a:extLst>
                </a:gridCol>
                <a:gridCol w="649287">
                  <a:extLst>
                    <a:ext uri="{9D8B030D-6E8A-4147-A177-3AD203B41FA5}">
                      <a16:colId xmlns:a16="http://schemas.microsoft.com/office/drawing/2014/main" val="20008"/>
                    </a:ext>
                  </a:extLst>
                </a:gridCol>
                <a:gridCol w="728663">
                  <a:extLst>
                    <a:ext uri="{9D8B030D-6E8A-4147-A177-3AD203B41FA5}">
                      <a16:colId xmlns:a16="http://schemas.microsoft.com/office/drawing/2014/main" val="20009"/>
                    </a:ext>
                  </a:extLst>
                </a:gridCol>
                <a:gridCol w="1041400">
                  <a:extLst>
                    <a:ext uri="{9D8B030D-6E8A-4147-A177-3AD203B41FA5}">
                      <a16:colId xmlns:a16="http://schemas.microsoft.com/office/drawing/2014/main" val="20010"/>
                    </a:ext>
                  </a:extLst>
                </a:gridCol>
                <a:gridCol w="360362">
                  <a:extLst>
                    <a:ext uri="{9D8B030D-6E8A-4147-A177-3AD203B41FA5}">
                      <a16:colId xmlns:a16="http://schemas.microsoft.com/office/drawing/2014/main" val="20011"/>
                    </a:ext>
                  </a:extLst>
                </a:gridCol>
              </a:tblGrid>
              <a:tr h="357188">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r>
                        <a:rPr kumimoji="0" lang="fa-IR" sz="1600" b="1" i="0" u="none" strike="noStrike" cap="none" normalizeH="0" baseline="0" smtClean="0">
                          <a:ln>
                            <a:noFill/>
                          </a:ln>
                          <a:solidFill>
                            <a:schemeClr val="tx1"/>
                          </a:solidFill>
                          <a:effectLst/>
                          <a:latin typeface="Arial" pitchFamily="34" charset="0"/>
                          <a:cs typeface="Zar" pitchFamily="2" charset="-78"/>
                        </a:rPr>
                        <a:t>حقوق صاحبان </a:t>
                      </a:r>
                      <a:r>
                        <a:rPr kumimoji="0" lang="fa-IR" sz="1800" b="1" i="0" u="none" strike="noStrike" cap="none" normalizeH="0" baseline="0" smtClean="0">
                          <a:ln>
                            <a:noFill/>
                          </a:ln>
                          <a:solidFill>
                            <a:schemeClr val="tx1"/>
                          </a:solidFill>
                          <a:effectLst/>
                          <a:latin typeface="Arial" pitchFamily="34" charset="0"/>
                          <a:cs typeface="Zar" pitchFamily="2" charset="-78"/>
                        </a:rPr>
                        <a:t>سرمايه</a:t>
                      </a:r>
                      <a:endParaRPr kumimoji="0" lang="en-US" sz="1800" b="1" i="0" u="none" strike="noStrike" cap="none" normalizeH="0" baseline="0" smtClean="0">
                        <a:ln>
                          <a:noFill/>
                        </a:ln>
                        <a:solidFill>
                          <a:schemeClr val="tx1"/>
                        </a:solidFill>
                        <a:effectLst/>
                        <a:latin typeface="Arial" pitchFamily="34" charset="0"/>
                        <a:cs typeface="Zar" pitchFamily="2" charset="-78"/>
                      </a:endParaRP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38100" cap="flat" cmpd="sng" algn="ctr">
                      <a:solidFill>
                        <a:schemeClr val="tx1"/>
                      </a:solidFill>
                      <a:prstDash val="solid"/>
                      <a:miter lim="800000"/>
                      <a:headEnd type="none" w="med" len="med"/>
                      <a:tailEnd type="none" w="med" len="med"/>
                    </a:lnB>
                    <a:lnTlToBr>
                      <a:noFill/>
                    </a:lnTlToBr>
                    <a:lnBlToTr>
                      <a:noFill/>
                    </a:lnBlToTr>
                    <a:noFill/>
                  </a:tcPr>
                </a:tc>
                <a:tc rowSpan="14">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r>
                        <a:rPr kumimoji="0" lang="fa-IR" sz="2800" b="1" i="0" u="none" strike="noStrike" cap="none" normalizeH="0" baseline="0" smtClean="0">
                          <a:ln>
                            <a:noFill/>
                          </a:ln>
                          <a:solidFill>
                            <a:schemeClr val="tx1"/>
                          </a:solidFill>
                          <a:effectLst/>
                          <a:latin typeface="Arial" pitchFamily="34" charset="0"/>
                          <a:cs typeface="Zar" pitchFamily="2" charset="-78"/>
                        </a:rPr>
                        <a:t>+</a:t>
                      </a:r>
                      <a:endParaRPr kumimoji="0" lang="en-US" sz="28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gridSpan="2">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r>
                        <a:rPr kumimoji="0" lang="fa-IR" sz="2800" b="1" i="0" u="none" strike="noStrike" cap="none" normalizeH="0" baseline="0" smtClean="0">
                          <a:ln>
                            <a:noFill/>
                          </a:ln>
                          <a:solidFill>
                            <a:schemeClr val="tx1"/>
                          </a:solidFill>
                          <a:effectLst/>
                          <a:latin typeface="Arial" pitchFamily="34" charset="0"/>
                          <a:cs typeface="Zar" pitchFamily="2" charset="-78"/>
                        </a:rPr>
                        <a:t>بدهيها</a:t>
                      </a:r>
                      <a:endParaRPr kumimoji="0" lang="en-US" sz="2800" b="1" i="0" u="none" strike="noStrike" cap="none" normalizeH="0" baseline="0" smtClean="0">
                        <a:ln>
                          <a:noFill/>
                        </a:ln>
                        <a:solidFill>
                          <a:schemeClr val="tx1"/>
                        </a:solidFill>
                        <a:effectLst/>
                        <a:latin typeface="Arial" pitchFamily="34" charset="0"/>
                        <a:cs typeface="Zar" pitchFamily="2" charset="-78"/>
                      </a:endParaRP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38100" cap="flat" cmpd="sng" algn="ctr">
                      <a:solidFill>
                        <a:schemeClr val="tx1"/>
                      </a:solidFill>
                      <a:prstDash val="solid"/>
                      <a:miter lim="800000"/>
                      <a:headEnd type="none" w="med" len="med"/>
                      <a:tailEnd type="none" w="med" len="med"/>
                    </a:lnB>
                    <a:lnTlToBr>
                      <a:noFill/>
                    </a:lnTlToBr>
                    <a:lnBlToTr>
                      <a:noFill/>
                    </a:lnBlToTr>
                    <a:noFill/>
                  </a:tcPr>
                </a:tc>
                <a:tc hMerge="1">
                  <a:txBody>
                    <a:bodyPr/>
                    <a:lstStyle/>
                    <a:p>
                      <a:pPr rtl="1"/>
                      <a:endParaRPr lang="fa-IR"/>
                    </a:p>
                  </a:txBody>
                  <a:tcPr/>
                </a:tc>
                <a:tc rowSpan="14">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r>
                        <a:rPr kumimoji="0" lang="fa-IR" sz="4800" b="1" i="0" u="none" strike="noStrike" cap="none" normalizeH="0" baseline="0" smtClean="0">
                          <a:ln>
                            <a:noFill/>
                          </a:ln>
                          <a:solidFill>
                            <a:schemeClr val="tx1"/>
                          </a:solidFill>
                          <a:effectLst/>
                          <a:latin typeface="Arial" pitchFamily="34" charset="0"/>
                          <a:cs typeface="Zar" pitchFamily="2" charset="-78"/>
                        </a:rPr>
                        <a:t>=</a:t>
                      </a:r>
                      <a:endParaRPr kumimoji="0" lang="en-US" sz="48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gridSpan="6">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r>
                        <a:rPr kumimoji="0" lang="fa-IR" sz="2800" b="1" i="0" u="none" strike="noStrike" cap="none" normalizeH="0" baseline="0" smtClean="0">
                          <a:ln>
                            <a:noFill/>
                          </a:ln>
                          <a:solidFill>
                            <a:schemeClr val="tx1"/>
                          </a:solidFill>
                          <a:effectLst/>
                          <a:latin typeface="Arial" pitchFamily="34" charset="0"/>
                          <a:cs typeface="Zar" pitchFamily="2" charset="-78"/>
                        </a:rPr>
                        <a:t>دارائي</a:t>
                      </a:r>
                      <a:r>
                        <a:rPr kumimoji="0" lang="fa-IR" sz="2800" b="1" i="0" u="none" strike="noStrike" cap="none" normalizeH="0" baseline="0" smtClean="0">
                          <a:ln>
                            <a:noFill/>
                          </a:ln>
                          <a:solidFill>
                            <a:schemeClr val="tx1"/>
                          </a:solidFill>
                          <a:effectLst/>
                          <a:latin typeface="Arial" pitchFamily="34" charset="0"/>
                          <a:cs typeface="Arial" pitchFamily="34" charset="0"/>
                        </a:rPr>
                        <a:t>‌</a:t>
                      </a:r>
                      <a:r>
                        <a:rPr kumimoji="0" lang="fa-IR" sz="2800" b="1" i="0" u="none" strike="noStrike" cap="none" normalizeH="0" baseline="0" smtClean="0">
                          <a:ln>
                            <a:noFill/>
                          </a:ln>
                          <a:solidFill>
                            <a:schemeClr val="tx1"/>
                          </a:solidFill>
                          <a:effectLst/>
                          <a:latin typeface="Arial" pitchFamily="34" charset="0"/>
                          <a:cs typeface="Zar" pitchFamily="2" charset="-78"/>
                        </a:rPr>
                        <a:t>ها</a:t>
                      </a:r>
                      <a:endParaRPr kumimoji="0" lang="en-US" sz="2800" b="1" i="0" u="none" strike="noStrike" cap="none" normalizeH="0" baseline="0" smtClean="0">
                        <a:ln>
                          <a:noFill/>
                        </a:ln>
                        <a:solidFill>
                          <a:schemeClr val="tx1"/>
                        </a:solidFill>
                        <a:effectLst/>
                        <a:latin typeface="Arial" pitchFamily="34" charset="0"/>
                        <a:cs typeface="Zar" pitchFamily="2" charset="-78"/>
                      </a:endParaRP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38100" cap="flat" cmpd="sng" algn="ctr">
                      <a:solidFill>
                        <a:schemeClr val="tx1"/>
                      </a:solidFill>
                      <a:prstDash val="solid"/>
                      <a:miter lim="800000"/>
                      <a:headEnd type="none" w="med" len="med"/>
                      <a:tailEnd type="none" w="med" len="med"/>
                    </a:lnB>
                    <a:lnTlToBr>
                      <a:noFill/>
                    </a:lnTlToBr>
                    <a:lnBlToTr>
                      <a:noFill/>
                    </a:lnBlToTr>
                    <a:noFill/>
                  </a:tcPr>
                </a:tc>
                <a:tc hMerge="1">
                  <a:txBody>
                    <a:bodyPr/>
                    <a:lstStyle/>
                    <a:p>
                      <a:pPr rtl="1"/>
                      <a:endParaRPr lang="fa-IR"/>
                    </a:p>
                  </a:txBody>
                  <a:tcPr/>
                </a:tc>
                <a:tc hMerge="1">
                  <a:txBody>
                    <a:bodyPr/>
                    <a:lstStyle/>
                    <a:p>
                      <a:pPr rtl="1"/>
                      <a:endParaRPr lang="fa-IR"/>
                    </a:p>
                  </a:txBody>
                  <a:tcPr/>
                </a:tc>
                <a:tc hMerge="1">
                  <a:txBody>
                    <a:bodyPr/>
                    <a:lstStyle/>
                    <a:p>
                      <a:pPr rtl="1"/>
                      <a:endParaRPr lang="fa-IR"/>
                    </a:p>
                  </a:txBody>
                  <a:tcPr/>
                </a:tc>
                <a:tc hMerge="1">
                  <a:txBody>
                    <a:bodyPr/>
                    <a:lstStyle/>
                    <a:p>
                      <a:pPr rtl="1"/>
                      <a:endParaRPr lang="fa-IR"/>
                    </a:p>
                  </a:txBody>
                  <a:tcPr/>
                </a:tc>
                <a:tc hMerge="1">
                  <a:txBody>
                    <a:bodyPr/>
                    <a:lstStyle/>
                    <a:p>
                      <a:pPr rtl="1"/>
                      <a:endParaRPr lang="fa-IR"/>
                    </a:p>
                  </a:txBody>
                  <a:tcPr/>
                </a:tc>
                <a:tc rowSpan="2">
                  <a:txBody>
                    <a:bodyPr/>
                    <a:lstStyle/>
                    <a:p>
                      <a:pPr marL="0" marR="0" lvl="0" indent="0" algn="r" defTabSz="914400" rtl="1" eaLnBrk="1" fontAlgn="base" latinLnBrk="0" hangingPunct="1">
                        <a:lnSpc>
                          <a:spcPct val="100000"/>
                        </a:lnSpc>
                        <a:spcBef>
                          <a:spcPct val="20000"/>
                        </a:spcBef>
                        <a:spcAft>
                          <a:spcPct val="0"/>
                        </a:spcAft>
                        <a:buClrTx/>
                        <a:buSzPct val="85000"/>
                        <a:buFontTx/>
                        <a:buNone/>
                        <a:tabLst/>
                      </a:pPr>
                      <a:endParaRPr kumimoji="0" lang="en-US" sz="28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38100" cap="flat" cmpd="sng" algn="ctr">
                      <a:solidFill>
                        <a:schemeClr val="tx1"/>
                      </a:solidFill>
                      <a:prstDash val="solid"/>
                      <a:miter lim="800000"/>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301625">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r>
                        <a:rPr kumimoji="0" lang="fa-IR" sz="1400" b="1" i="0" u="none" strike="noStrike" cap="none" normalizeH="0" baseline="0" smtClean="0">
                          <a:ln>
                            <a:noFill/>
                          </a:ln>
                          <a:solidFill>
                            <a:schemeClr val="tx1"/>
                          </a:solidFill>
                          <a:effectLst/>
                          <a:latin typeface="Arial" pitchFamily="34" charset="0"/>
                          <a:cs typeface="Zar" pitchFamily="2" charset="-78"/>
                        </a:rPr>
                        <a:t>سرمايه مالكي</a:t>
                      </a:r>
                      <a:endParaRPr kumimoji="0" lang="en-US" sz="14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38100" cap="flat" cmpd="sng" algn="ctr">
                      <a:solidFill>
                        <a:schemeClr val="tx1"/>
                      </a:solidFill>
                      <a:prstDash val="solid"/>
                      <a:miter lim="800000"/>
                      <a:headEnd type="none" w="med" len="med"/>
                      <a:tailEnd type="none" w="med" len="med"/>
                    </a:lnT>
                    <a:lnB w="38100" cap="flat" cmpd="sng" algn="ctr">
                      <a:solidFill>
                        <a:schemeClr val="tx1"/>
                      </a:solidFill>
                      <a:prstDash val="solid"/>
                      <a:miter lim="800000"/>
                      <a:headEnd type="none" w="med" len="med"/>
                      <a:tailEnd type="none" w="med" len="med"/>
                    </a:lnB>
                    <a:lnTlToBr>
                      <a:noFill/>
                    </a:lnTlToBr>
                    <a:lnBlToTr>
                      <a:noFill/>
                    </a:lnBlToTr>
                    <a:noFill/>
                  </a:tcPr>
                </a:tc>
                <a:tc vMerge="1">
                  <a:txBody>
                    <a:bodyPr/>
                    <a:lstStyle/>
                    <a:p>
                      <a:pPr rtl="1"/>
                      <a:endParaRPr lang="fa-IR"/>
                    </a:p>
                  </a:txBody>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r>
                        <a:rPr kumimoji="0" lang="fa-IR" sz="1400" b="1" i="0" u="none" strike="noStrike" cap="none" normalizeH="0" baseline="0" smtClean="0">
                          <a:ln>
                            <a:noFill/>
                          </a:ln>
                          <a:solidFill>
                            <a:schemeClr val="tx1"/>
                          </a:solidFill>
                          <a:effectLst/>
                          <a:latin typeface="Arial" pitchFamily="34" charset="0"/>
                          <a:cs typeface="Zar" pitchFamily="2" charset="-78"/>
                        </a:rPr>
                        <a:t>حسابهاي پرداختني</a:t>
                      </a:r>
                      <a:endParaRPr kumimoji="0" lang="en-US" sz="1400" b="1" i="0" u="none" strike="noStrike" cap="none" normalizeH="0" baseline="0" smtClean="0">
                        <a:ln>
                          <a:noFill/>
                        </a:ln>
                        <a:solidFill>
                          <a:schemeClr val="tx1"/>
                        </a:solidFill>
                        <a:effectLst/>
                        <a:latin typeface="Arial" pitchFamily="34" charset="0"/>
                        <a:cs typeface="Zar" pitchFamily="2" charset="-78"/>
                      </a:endParaRP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lgDash"/>
                      <a:miter lim="800000"/>
                      <a:headEnd type="none" w="med" len="med"/>
                      <a:tailEnd type="none" w="med" len="med"/>
                    </a:lnR>
                    <a:lnT w="38100" cap="flat" cmpd="sng" algn="ctr">
                      <a:solidFill>
                        <a:schemeClr val="tx1"/>
                      </a:solidFill>
                      <a:prstDash val="solid"/>
                      <a:miter lim="800000"/>
                      <a:headEnd type="none" w="med" len="med"/>
                      <a:tailEnd type="none" w="med" len="med"/>
                    </a:lnT>
                    <a:lnB w="381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r>
                        <a:rPr kumimoji="0" lang="fa-IR" sz="1400" b="1" i="0" u="none" strike="noStrike" cap="none" normalizeH="0" baseline="0" smtClean="0">
                          <a:ln>
                            <a:noFill/>
                          </a:ln>
                          <a:solidFill>
                            <a:schemeClr val="tx1"/>
                          </a:solidFill>
                          <a:effectLst/>
                          <a:latin typeface="Arial" pitchFamily="34" charset="0"/>
                          <a:cs typeface="Zar" pitchFamily="2" charset="-78"/>
                        </a:rPr>
                        <a:t>اسناد پرداختني</a:t>
                      </a:r>
                      <a:endParaRPr kumimoji="0" lang="en-US" sz="1400" b="1" i="0" u="none" strike="noStrike" cap="none" normalizeH="0" baseline="0" smtClean="0">
                        <a:ln>
                          <a:noFill/>
                        </a:ln>
                        <a:solidFill>
                          <a:schemeClr val="tx1"/>
                        </a:solidFill>
                        <a:effectLst/>
                        <a:latin typeface="Arial" pitchFamily="34" charset="0"/>
                        <a:cs typeface="Zar" pitchFamily="2" charset="-78"/>
                      </a:endParaRPr>
                    </a:p>
                  </a:txBody>
                  <a:tcP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solid"/>
                      <a:miter lim="800000"/>
                      <a:headEnd type="none" w="med" len="med"/>
                      <a:tailEnd type="none" w="med" len="med"/>
                    </a:lnR>
                    <a:lnT w="38100" cap="flat" cmpd="sng" algn="ctr">
                      <a:solidFill>
                        <a:schemeClr val="tx1"/>
                      </a:solidFill>
                      <a:prstDash val="solid"/>
                      <a:miter lim="800000"/>
                      <a:headEnd type="none" w="med" len="med"/>
                      <a:tailEnd type="none" w="med" len="med"/>
                    </a:lnT>
                    <a:lnB w="38100" cap="flat" cmpd="sng" algn="ctr">
                      <a:solidFill>
                        <a:schemeClr val="tx1"/>
                      </a:solidFill>
                      <a:prstDash val="solid"/>
                      <a:miter lim="800000"/>
                      <a:headEnd type="none" w="med" len="med"/>
                      <a:tailEnd type="none" w="med" len="med"/>
                    </a:lnB>
                    <a:lnTlToBr>
                      <a:noFill/>
                    </a:lnTlToBr>
                    <a:lnBlToTr>
                      <a:noFill/>
                    </a:lnBlToTr>
                    <a:noFill/>
                  </a:tcPr>
                </a:tc>
                <a:tc vMerge="1">
                  <a:txBody>
                    <a:bodyPr/>
                    <a:lstStyle/>
                    <a:p>
                      <a:pPr rtl="1"/>
                      <a:endParaRPr lang="fa-IR"/>
                    </a:p>
                  </a:txBody>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lgDash"/>
                      <a:miter lim="800000"/>
                      <a:headEnd type="none" w="med" len="med"/>
                      <a:tailEnd type="none" w="med" len="med"/>
                    </a:lnR>
                    <a:lnT w="38100" cap="flat" cmpd="sng" algn="ctr">
                      <a:solidFill>
                        <a:schemeClr val="tx1"/>
                      </a:solidFill>
                      <a:prstDash val="solid"/>
                      <a:miter lim="800000"/>
                      <a:headEnd type="none" w="med" len="med"/>
                      <a:tailEnd type="none" w="med" len="med"/>
                    </a:lnT>
                    <a:lnB w="381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lgDash"/>
                      <a:miter lim="800000"/>
                      <a:headEnd type="none" w="med" len="med"/>
                      <a:tailEnd type="none" w="med" len="med"/>
                    </a:lnR>
                    <a:lnT w="38100" cap="flat" cmpd="sng" algn="ctr">
                      <a:solidFill>
                        <a:schemeClr val="tx1"/>
                      </a:solidFill>
                      <a:prstDash val="solid"/>
                      <a:miter lim="800000"/>
                      <a:headEnd type="none" w="med" len="med"/>
                      <a:tailEnd type="none" w="med" len="med"/>
                    </a:lnT>
                    <a:lnB w="381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lgDash"/>
                      <a:miter lim="800000"/>
                      <a:headEnd type="none" w="med" len="med"/>
                      <a:tailEnd type="none" w="med" len="med"/>
                    </a:lnR>
                    <a:lnT w="38100" cap="flat" cmpd="sng" algn="ctr">
                      <a:solidFill>
                        <a:schemeClr val="tx1"/>
                      </a:solidFill>
                      <a:prstDash val="solid"/>
                      <a:miter lim="800000"/>
                      <a:headEnd type="none" w="med" len="med"/>
                      <a:tailEnd type="none" w="med" len="med"/>
                    </a:lnT>
                    <a:lnB w="381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lgDash"/>
                      <a:miter lim="800000"/>
                      <a:headEnd type="none" w="med" len="med"/>
                      <a:tailEnd type="none" w="med" len="med"/>
                    </a:lnR>
                    <a:lnT w="38100" cap="flat" cmpd="sng" algn="ctr">
                      <a:solidFill>
                        <a:schemeClr val="tx1"/>
                      </a:solidFill>
                      <a:prstDash val="solid"/>
                      <a:miter lim="800000"/>
                      <a:headEnd type="none" w="med" len="med"/>
                      <a:tailEnd type="none" w="med" len="med"/>
                    </a:lnT>
                    <a:lnB w="381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r>
                        <a:rPr kumimoji="0" lang="fa-IR" sz="1400" b="1" i="0" u="none" strike="noStrike" cap="none" normalizeH="0" baseline="0" smtClean="0">
                          <a:ln>
                            <a:noFill/>
                          </a:ln>
                          <a:solidFill>
                            <a:schemeClr val="tx1"/>
                          </a:solidFill>
                          <a:effectLst/>
                          <a:latin typeface="Arial" pitchFamily="34" charset="0"/>
                          <a:cs typeface="Zar" pitchFamily="2" charset="-78"/>
                        </a:rPr>
                        <a:t>اثاثه</a:t>
                      </a:r>
                      <a:endParaRPr kumimoji="0" lang="en-US" sz="14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lgDash"/>
                      <a:miter lim="800000"/>
                      <a:headEnd type="none" w="med" len="med"/>
                      <a:tailEnd type="none" w="med" len="med"/>
                    </a:lnR>
                    <a:lnT w="38100" cap="flat" cmpd="sng" algn="ctr">
                      <a:solidFill>
                        <a:schemeClr val="tx1"/>
                      </a:solidFill>
                      <a:prstDash val="solid"/>
                      <a:miter lim="800000"/>
                      <a:headEnd type="none" w="med" len="med"/>
                      <a:tailEnd type="none" w="med" len="med"/>
                    </a:lnT>
                    <a:lnB w="381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r>
                        <a:rPr kumimoji="0" lang="fa-IR" sz="1400" b="1" i="0" u="none" strike="noStrike" cap="none" normalizeH="0" baseline="0" smtClean="0">
                          <a:ln>
                            <a:noFill/>
                          </a:ln>
                          <a:solidFill>
                            <a:schemeClr val="tx1"/>
                          </a:solidFill>
                          <a:effectLst/>
                          <a:latin typeface="Arial" pitchFamily="34" charset="0"/>
                          <a:cs typeface="Zar" pitchFamily="2" charset="-78"/>
                        </a:rPr>
                        <a:t>بانك</a:t>
                      </a:r>
                      <a:endParaRPr kumimoji="0" lang="en-US" sz="14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solid"/>
                      <a:miter lim="800000"/>
                      <a:headEnd type="none" w="med" len="med"/>
                      <a:tailEnd type="none" w="med" len="med"/>
                    </a:lnR>
                    <a:lnT w="38100" cap="flat" cmpd="sng" algn="ctr">
                      <a:solidFill>
                        <a:schemeClr val="tx1"/>
                      </a:solidFill>
                      <a:prstDash val="solid"/>
                      <a:miter lim="800000"/>
                      <a:headEnd type="none" w="med" len="med"/>
                      <a:tailEnd type="none" w="med" len="med"/>
                    </a:lnT>
                    <a:lnB w="38100" cap="flat" cmpd="sng" algn="ctr">
                      <a:solidFill>
                        <a:schemeClr val="tx1"/>
                      </a:solidFill>
                      <a:prstDash val="solid"/>
                      <a:miter lim="800000"/>
                      <a:headEnd type="none" w="med" len="med"/>
                      <a:tailEnd type="none" w="med" len="med"/>
                    </a:lnB>
                    <a:lnTlToBr>
                      <a:noFill/>
                    </a:lnTlToBr>
                    <a:lnBlToTr>
                      <a:noFill/>
                    </a:lnBlToTr>
                    <a:noFill/>
                  </a:tcPr>
                </a:tc>
                <a:tc vMerge="1">
                  <a:txBody>
                    <a:bodyPr/>
                    <a:lstStyle/>
                    <a:p>
                      <a:pPr rtl="1"/>
                      <a:endParaRPr lang="fa-IR"/>
                    </a:p>
                  </a:txBody>
                  <a:tcPr/>
                </a:tc>
                <a:extLst>
                  <a:ext uri="{0D108BD9-81ED-4DB2-BD59-A6C34878D82A}">
                    <a16:rowId xmlns:a16="http://schemas.microsoft.com/office/drawing/2014/main" val="10001"/>
                  </a:ext>
                </a:extLst>
              </a:tr>
              <a:tr h="242888">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r>
                        <a:rPr kumimoji="0" lang="fa-IR" sz="1400" b="1" i="0" u="none" strike="noStrike" cap="none" normalizeH="0" baseline="0" smtClean="0">
                          <a:ln>
                            <a:noFill/>
                          </a:ln>
                          <a:solidFill>
                            <a:schemeClr val="tx1"/>
                          </a:solidFill>
                          <a:effectLst/>
                          <a:latin typeface="Arial" pitchFamily="34" charset="0"/>
                          <a:cs typeface="Zar" pitchFamily="2" charset="-78"/>
                        </a:rPr>
                        <a:t>10000</a:t>
                      </a:r>
                      <a:r>
                        <a:rPr kumimoji="0" lang="fa-IR" sz="1400" b="0" i="0" u="none" strike="noStrike" cap="none" normalizeH="0" baseline="0" smtClean="0">
                          <a:ln>
                            <a:noFill/>
                          </a:ln>
                          <a:solidFill>
                            <a:schemeClr val="tx1"/>
                          </a:solidFill>
                          <a:effectLst/>
                          <a:latin typeface="Arial" pitchFamily="34" charset="0"/>
                          <a:cs typeface="Zar" pitchFamily="2" charset="-78"/>
                        </a:rPr>
                        <a:t>+</a:t>
                      </a:r>
                      <a:endParaRPr kumimoji="0" lang="en-US" sz="1400" b="0"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38100" cap="flat" cmpd="sng" algn="ctr">
                      <a:solidFill>
                        <a:schemeClr val="tx1"/>
                      </a:solidFill>
                      <a:prstDash val="solid"/>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vMerge="1">
                  <a:txBody>
                    <a:bodyPr/>
                    <a:lstStyle/>
                    <a:p>
                      <a:pPr rtl="1"/>
                      <a:endParaRPr lang="fa-IR"/>
                    </a:p>
                  </a:txBody>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lgDash"/>
                      <a:miter lim="800000"/>
                      <a:headEnd type="none" w="med" len="med"/>
                      <a:tailEnd type="none" w="med" len="med"/>
                    </a:lnR>
                    <a:lnT w="38100" cap="flat" cmpd="sng" algn="ctr">
                      <a:solidFill>
                        <a:schemeClr val="tx1"/>
                      </a:solidFill>
                      <a:prstDash val="solid"/>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solid"/>
                      <a:miter lim="800000"/>
                      <a:headEnd type="none" w="med" len="med"/>
                      <a:tailEnd type="none" w="med" len="med"/>
                    </a:lnR>
                    <a:lnT w="38100" cap="flat" cmpd="sng" algn="ctr">
                      <a:solidFill>
                        <a:schemeClr val="tx1"/>
                      </a:solidFill>
                      <a:prstDash val="solid"/>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vMerge="1">
                  <a:txBody>
                    <a:bodyPr/>
                    <a:lstStyle/>
                    <a:p>
                      <a:pPr rtl="1"/>
                      <a:endParaRPr lang="fa-IR"/>
                    </a:p>
                  </a:txBody>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0"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lgDash"/>
                      <a:miter lim="800000"/>
                      <a:headEnd type="none" w="med" len="med"/>
                      <a:tailEnd type="none" w="med" len="med"/>
                    </a:lnR>
                    <a:lnT w="38100" cap="flat" cmpd="sng" algn="ctr">
                      <a:solidFill>
                        <a:schemeClr val="tx1"/>
                      </a:solidFill>
                      <a:prstDash val="solid"/>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0"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lgDash"/>
                      <a:miter lim="800000"/>
                      <a:headEnd type="none" w="med" len="med"/>
                      <a:tailEnd type="none" w="med" len="med"/>
                    </a:lnR>
                    <a:lnT w="38100" cap="flat" cmpd="sng" algn="ctr">
                      <a:solidFill>
                        <a:schemeClr val="tx1"/>
                      </a:solidFill>
                      <a:prstDash val="solid"/>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0"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lgDash"/>
                      <a:miter lim="800000"/>
                      <a:headEnd type="none" w="med" len="med"/>
                      <a:tailEnd type="none" w="med" len="med"/>
                    </a:lnR>
                    <a:lnT w="38100" cap="flat" cmpd="sng" algn="ctr">
                      <a:solidFill>
                        <a:schemeClr val="tx1"/>
                      </a:solidFill>
                      <a:prstDash val="solid"/>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0"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lgDash"/>
                      <a:miter lim="800000"/>
                      <a:headEnd type="none" w="med" len="med"/>
                      <a:tailEnd type="none" w="med" len="med"/>
                    </a:lnR>
                    <a:lnT w="38100" cap="flat" cmpd="sng" algn="ctr">
                      <a:solidFill>
                        <a:schemeClr val="tx1"/>
                      </a:solidFill>
                      <a:prstDash val="solid"/>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lgDash"/>
                      <a:miter lim="800000"/>
                      <a:headEnd type="none" w="med" len="med"/>
                      <a:tailEnd type="none" w="med" len="med"/>
                    </a:lnR>
                    <a:lnT w="38100" cap="flat" cmpd="sng" algn="ctr">
                      <a:solidFill>
                        <a:schemeClr val="tx1"/>
                      </a:solidFill>
                      <a:prstDash val="solid"/>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r>
                        <a:rPr kumimoji="0" lang="fa-IR" sz="1400" b="1" i="0" u="none" strike="noStrike" cap="none" normalizeH="0" baseline="0" smtClean="0">
                          <a:ln>
                            <a:noFill/>
                          </a:ln>
                          <a:solidFill>
                            <a:schemeClr val="tx1"/>
                          </a:solidFill>
                          <a:effectLst/>
                          <a:latin typeface="Arial" pitchFamily="34" charset="0"/>
                          <a:cs typeface="Zar" pitchFamily="2" charset="-78"/>
                        </a:rPr>
                        <a:t>10.000 +</a:t>
                      </a:r>
                      <a:endParaRPr kumimoji="0" lang="en-US" sz="14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solid"/>
                      <a:miter lim="800000"/>
                      <a:headEnd type="none" w="med" len="med"/>
                      <a:tailEnd type="none" w="med" len="med"/>
                    </a:lnR>
                    <a:lnT w="38100" cap="flat" cmpd="sng" algn="ctr">
                      <a:solidFill>
                        <a:schemeClr val="tx1"/>
                      </a:solidFill>
                      <a:prstDash val="solid"/>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r>
                        <a:rPr kumimoji="0" lang="fa-IR" sz="1400" b="1" i="0" u="none" strike="noStrike" cap="none" normalizeH="0" baseline="0" smtClean="0">
                          <a:ln>
                            <a:noFill/>
                          </a:ln>
                          <a:solidFill>
                            <a:schemeClr val="tx1"/>
                          </a:solidFill>
                          <a:effectLst/>
                          <a:latin typeface="Arial" pitchFamily="34" charset="0"/>
                          <a:cs typeface="Zar" pitchFamily="2" charset="-78"/>
                        </a:rPr>
                        <a:t>1</a:t>
                      </a:r>
                      <a:endParaRPr kumimoji="0" lang="en-US" sz="14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38100" cap="flat" cmpd="sng" algn="ctr">
                      <a:solidFill>
                        <a:schemeClr val="tx1"/>
                      </a:solidFill>
                      <a:prstDash val="solid"/>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298450">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0"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vMerge="1">
                  <a:txBody>
                    <a:bodyPr/>
                    <a:lstStyle/>
                    <a:p>
                      <a:pPr rtl="1"/>
                      <a:endParaRPr lang="fa-IR"/>
                    </a:p>
                  </a:txBody>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vMerge="1">
                  <a:txBody>
                    <a:bodyPr/>
                    <a:lstStyle/>
                    <a:p>
                      <a:pPr rtl="1"/>
                      <a:endParaRPr lang="fa-IR"/>
                    </a:p>
                  </a:txBody>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0"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0"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0"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0"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r>
                        <a:rPr kumimoji="0" lang="fa-IR" sz="1400" b="1" i="0" u="none" strike="noStrike" cap="none" normalizeH="0" baseline="0" smtClean="0">
                          <a:ln>
                            <a:noFill/>
                          </a:ln>
                          <a:solidFill>
                            <a:schemeClr val="tx1"/>
                          </a:solidFill>
                          <a:effectLst/>
                          <a:latin typeface="Arial" pitchFamily="34" charset="0"/>
                          <a:cs typeface="Zar" pitchFamily="2" charset="-78"/>
                        </a:rPr>
                        <a:t>200+</a:t>
                      </a:r>
                      <a:endParaRPr kumimoji="0" lang="en-US" sz="14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r>
                        <a:rPr kumimoji="0" lang="fa-IR" sz="1400" b="1" i="0" u="none" strike="noStrike" cap="none" normalizeH="0" baseline="0" smtClean="0">
                          <a:ln>
                            <a:noFill/>
                          </a:ln>
                          <a:solidFill>
                            <a:schemeClr val="tx1"/>
                          </a:solidFill>
                          <a:effectLst/>
                          <a:latin typeface="Arial" pitchFamily="34" charset="0"/>
                          <a:cs typeface="Zar" pitchFamily="2" charset="-78"/>
                        </a:rPr>
                        <a:t>200</a:t>
                      </a:r>
                      <a:r>
                        <a:rPr kumimoji="0" lang="fa-IR" sz="1400" b="0" i="0" u="none" strike="noStrike" cap="none" normalizeH="0" baseline="0" smtClean="0">
                          <a:ln>
                            <a:noFill/>
                          </a:ln>
                          <a:solidFill>
                            <a:schemeClr val="tx1"/>
                          </a:solidFill>
                          <a:effectLst/>
                          <a:latin typeface="Arial" pitchFamily="34" charset="0"/>
                          <a:cs typeface="Zar" pitchFamily="2" charset="-78"/>
                        </a:rPr>
                        <a:t>-</a:t>
                      </a:r>
                      <a:endParaRPr kumimoji="0" lang="en-US" sz="1400" b="0"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r>
                        <a:rPr kumimoji="0" lang="fa-IR" sz="1400" b="1" i="0" u="none" strike="noStrike" cap="none" normalizeH="0" baseline="0" smtClean="0">
                          <a:ln>
                            <a:noFill/>
                          </a:ln>
                          <a:solidFill>
                            <a:schemeClr val="tx1"/>
                          </a:solidFill>
                          <a:effectLst/>
                          <a:latin typeface="Arial" pitchFamily="34" charset="0"/>
                          <a:cs typeface="Zar" pitchFamily="2" charset="-78"/>
                        </a:rPr>
                        <a:t>2</a:t>
                      </a:r>
                      <a:endParaRPr kumimoji="0" lang="en-US" sz="14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211138">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0"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vMerge="1">
                  <a:txBody>
                    <a:bodyPr/>
                    <a:lstStyle/>
                    <a:p>
                      <a:pPr rtl="1"/>
                      <a:endParaRPr lang="fa-IR"/>
                    </a:p>
                  </a:txBody>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vMerge="1">
                  <a:txBody>
                    <a:bodyPr/>
                    <a:lstStyle/>
                    <a:p>
                      <a:pPr rtl="1"/>
                      <a:endParaRPr lang="fa-IR"/>
                    </a:p>
                  </a:txBody>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0"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0"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0"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0"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0"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0"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217488">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0"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vMerge="1">
                  <a:txBody>
                    <a:bodyPr/>
                    <a:lstStyle/>
                    <a:p>
                      <a:pPr rtl="1"/>
                      <a:endParaRPr lang="fa-IR"/>
                    </a:p>
                  </a:txBody>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vMerge="1">
                  <a:txBody>
                    <a:bodyPr/>
                    <a:lstStyle/>
                    <a:p>
                      <a:pPr rtl="1"/>
                      <a:endParaRPr lang="fa-IR"/>
                    </a:p>
                  </a:txBody>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0"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0"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0"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0"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0"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0"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180975">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0"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vMerge="1">
                  <a:txBody>
                    <a:bodyPr/>
                    <a:lstStyle/>
                    <a:p>
                      <a:pPr rtl="1"/>
                      <a:endParaRPr lang="fa-IR"/>
                    </a:p>
                  </a:txBody>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vMerge="1">
                  <a:txBody>
                    <a:bodyPr/>
                    <a:lstStyle/>
                    <a:p>
                      <a:pPr rtl="1"/>
                      <a:endParaRPr lang="fa-IR"/>
                    </a:p>
                  </a:txBody>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0"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0"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0"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0"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0"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0"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166688">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0"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vMerge="1">
                  <a:txBody>
                    <a:bodyPr/>
                    <a:lstStyle/>
                    <a:p>
                      <a:pPr rtl="1"/>
                      <a:endParaRPr lang="fa-IR"/>
                    </a:p>
                  </a:txBody>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vMerge="1">
                  <a:txBody>
                    <a:bodyPr/>
                    <a:lstStyle/>
                    <a:p>
                      <a:pPr rtl="1"/>
                      <a:endParaRPr lang="fa-IR"/>
                    </a:p>
                  </a:txBody>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0"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0"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0"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0"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0"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0"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extLst>
                  <a:ext uri="{0D108BD9-81ED-4DB2-BD59-A6C34878D82A}">
                    <a16:rowId xmlns:a16="http://schemas.microsoft.com/office/drawing/2014/main" val="10007"/>
                  </a:ext>
                </a:extLst>
              </a:tr>
              <a:tr h="136525">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0"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vMerge="1">
                  <a:txBody>
                    <a:bodyPr/>
                    <a:lstStyle/>
                    <a:p>
                      <a:pPr rtl="1"/>
                      <a:endParaRPr lang="fa-IR"/>
                    </a:p>
                  </a:txBody>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vMerge="1">
                  <a:txBody>
                    <a:bodyPr/>
                    <a:lstStyle/>
                    <a:p>
                      <a:pPr rtl="1"/>
                      <a:endParaRPr lang="fa-IR"/>
                    </a:p>
                  </a:txBody>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0"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0"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0"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0"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0"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0"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extLst>
                  <a:ext uri="{0D108BD9-81ED-4DB2-BD59-A6C34878D82A}">
                    <a16:rowId xmlns:a16="http://schemas.microsoft.com/office/drawing/2014/main" val="10008"/>
                  </a:ext>
                </a:extLst>
              </a:tr>
              <a:tr h="136525">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0"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vMerge="1">
                  <a:txBody>
                    <a:bodyPr/>
                    <a:lstStyle/>
                    <a:p>
                      <a:pPr rtl="1"/>
                      <a:endParaRPr lang="fa-IR"/>
                    </a:p>
                  </a:txBody>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vMerge="1">
                  <a:txBody>
                    <a:bodyPr/>
                    <a:lstStyle/>
                    <a:p>
                      <a:pPr rtl="1"/>
                      <a:endParaRPr lang="fa-IR"/>
                    </a:p>
                  </a:txBody>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0"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0"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0"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0"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0"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0"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extLst>
                  <a:ext uri="{0D108BD9-81ED-4DB2-BD59-A6C34878D82A}">
                    <a16:rowId xmlns:a16="http://schemas.microsoft.com/office/drawing/2014/main" val="10009"/>
                  </a:ext>
                </a:extLst>
              </a:tr>
              <a:tr h="0">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0"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vMerge="1">
                  <a:txBody>
                    <a:bodyPr/>
                    <a:lstStyle/>
                    <a:p>
                      <a:pPr rtl="1"/>
                      <a:endParaRPr lang="fa-IR"/>
                    </a:p>
                  </a:txBody>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vMerge="1">
                  <a:txBody>
                    <a:bodyPr/>
                    <a:lstStyle/>
                    <a:p>
                      <a:pPr rtl="1"/>
                      <a:endParaRPr lang="fa-IR"/>
                    </a:p>
                  </a:txBody>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0"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0"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0"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0"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0"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0"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extLst>
                  <a:ext uri="{0D108BD9-81ED-4DB2-BD59-A6C34878D82A}">
                    <a16:rowId xmlns:a16="http://schemas.microsoft.com/office/drawing/2014/main" val="10010"/>
                  </a:ext>
                </a:extLst>
              </a:tr>
              <a:tr h="136525">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0"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vMerge="1">
                  <a:txBody>
                    <a:bodyPr/>
                    <a:lstStyle/>
                    <a:p>
                      <a:pPr rtl="1"/>
                      <a:endParaRPr lang="fa-IR"/>
                    </a:p>
                  </a:txBody>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vMerge="1">
                  <a:txBody>
                    <a:bodyPr/>
                    <a:lstStyle/>
                    <a:p>
                      <a:pPr rtl="1"/>
                      <a:endParaRPr lang="fa-IR"/>
                    </a:p>
                  </a:txBody>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0"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0"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0"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0"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0"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0"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extLst>
                  <a:ext uri="{0D108BD9-81ED-4DB2-BD59-A6C34878D82A}">
                    <a16:rowId xmlns:a16="http://schemas.microsoft.com/office/drawing/2014/main" val="10011"/>
                  </a:ext>
                </a:extLst>
              </a:tr>
              <a:tr h="319088">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0"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vMerge="1">
                  <a:txBody>
                    <a:bodyPr/>
                    <a:lstStyle/>
                    <a:p>
                      <a:pPr rtl="1"/>
                      <a:endParaRPr lang="fa-IR"/>
                    </a:p>
                  </a:txBody>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vMerge="1">
                  <a:txBody>
                    <a:bodyPr/>
                    <a:lstStyle/>
                    <a:p>
                      <a:pPr rtl="1"/>
                      <a:endParaRPr lang="fa-IR"/>
                    </a:p>
                  </a:txBody>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0"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0"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0"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0"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0"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0"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extLst>
                  <a:ext uri="{0D108BD9-81ED-4DB2-BD59-A6C34878D82A}">
                    <a16:rowId xmlns:a16="http://schemas.microsoft.com/office/drawing/2014/main" val="10012"/>
                  </a:ext>
                </a:extLst>
              </a:tr>
              <a:tr h="157163">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0"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vMerge="1">
                  <a:txBody>
                    <a:bodyPr/>
                    <a:lstStyle/>
                    <a:p>
                      <a:pPr rtl="1"/>
                      <a:endParaRPr lang="fa-IR"/>
                    </a:p>
                  </a:txBody>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vMerge="1">
                  <a:txBody>
                    <a:bodyPr/>
                    <a:lstStyle/>
                    <a:p>
                      <a:pPr rtl="1"/>
                      <a:endParaRPr lang="fa-IR"/>
                    </a:p>
                  </a:txBody>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0"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0"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0"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0"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0"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0"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extLst>
                  <a:ext uri="{0D108BD9-81ED-4DB2-BD59-A6C34878D82A}">
                    <a16:rowId xmlns:a16="http://schemas.microsoft.com/office/drawing/2014/main" val="10013"/>
                  </a:ext>
                </a:extLst>
              </a:tr>
            </a:tbl>
          </a:graphicData>
        </a:graphic>
      </p:graphicFrame>
      <p:sp>
        <p:nvSpPr>
          <p:cNvPr id="462000" name="Rectangle 176"/>
          <p:cNvSpPr>
            <a:spLocks noChangeArrowheads="1"/>
          </p:cNvSpPr>
          <p:nvPr/>
        </p:nvSpPr>
        <p:spPr bwMode="auto">
          <a:xfrm rot="16200000">
            <a:off x="8066882" y="1970881"/>
            <a:ext cx="1079500" cy="217487"/>
          </a:xfrm>
          <a:prstGeom prst="rect">
            <a:avLst/>
          </a:prstGeom>
          <a:noFill/>
          <a:ln w="9525">
            <a:noFill/>
            <a:miter lim="800000"/>
            <a:headEnd/>
            <a:tailEnd/>
          </a:ln>
          <a:effectLst/>
        </p:spPr>
        <p:txBody>
          <a:bodyPr wrap="none" anchor="ctr"/>
          <a:lstStyle/>
          <a:p>
            <a:pPr rtl="0" eaLnBrk="1" hangingPunct="1"/>
            <a:r>
              <a:rPr lang="fa-IR" sz="1600">
                <a:latin typeface="Times New Roman" pitchFamily="18" charset="0"/>
                <a:cs typeface="Zar" pitchFamily="2" charset="-78"/>
              </a:rPr>
              <a:t>شماره فعاليت</a:t>
            </a:r>
            <a:endParaRPr lang="en-US" sz="1600">
              <a:latin typeface="Times New Roman" pitchFamily="18" charset="0"/>
              <a:cs typeface="Zar" pitchFamily="2" charset="-78"/>
            </a:endParaRPr>
          </a:p>
        </p:txBody>
      </p:sp>
      <p:sp>
        <p:nvSpPr>
          <p:cNvPr id="5" name="Footer Placeholder 4"/>
          <p:cNvSpPr>
            <a:spLocks noGrp="1"/>
          </p:cNvSpPr>
          <p:nvPr>
            <p:ph type="ftr" sz="quarter" idx="11"/>
          </p:nvPr>
        </p:nvSpPr>
        <p:spPr/>
        <p:txBody>
          <a:bodyPr/>
          <a:lstStyle/>
          <a:p>
            <a:endParaRPr kumimoji="0" lang="en-US" dirty="0"/>
          </a:p>
        </p:txBody>
      </p:sp>
    </p:spTree>
  </p:cSld>
  <p:clrMapOvr>
    <a:masterClrMapping/>
  </p:clrMapOvr>
  <p:timing>
    <p:tnLst>
      <p:par>
        <p:cTn id="1" dur="indefinite" restart="never" nodeType="tmRoot"/>
      </p:par>
    </p:tnLst>
  </p:timing>
</p:sld>
</file>

<file path=ppt/slides/slide33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01796" name="Rectangle 4"/>
          <p:cNvSpPr>
            <a:spLocks noGrp="1" noChangeArrowheads="1"/>
          </p:cNvSpPr>
          <p:nvPr>
            <p:ph type="title"/>
          </p:nvPr>
        </p:nvSpPr>
        <p:spPr>
          <a:noFill/>
          <a:ln/>
        </p:spPr>
        <p:txBody>
          <a:bodyPr/>
          <a:lstStyle/>
          <a:p>
            <a:r>
              <a:rPr lang="fa-IR"/>
              <a:t>بستن حساب برداشت  </a:t>
            </a:r>
            <a:endParaRPr lang="en-US"/>
          </a:p>
        </p:txBody>
      </p:sp>
      <p:sp>
        <p:nvSpPr>
          <p:cNvPr id="801795" name="Rectangle 3"/>
          <p:cNvSpPr>
            <a:spLocks noGrp="1" noChangeArrowheads="1"/>
          </p:cNvSpPr>
          <p:nvPr>
            <p:ph idx="1"/>
          </p:nvPr>
        </p:nvSpPr>
        <p:spPr>
          <a:xfrm>
            <a:off x="611188" y="1989138"/>
            <a:ext cx="7847012" cy="2819400"/>
          </a:xfrm>
        </p:spPr>
        <p:txBody>
          <a:bodyPr/>
          <a:lstStyle/>
          <a:p>
            <a:pPr>
              <a:buFontTx/>
              <a:buNone/>
            </a:pPr>
            <a:r>
              <a:rPr lang="fa-IR"/>
              <a:t>4- مانده حساب برداشت نيز به حساب سرمايه منتقل مي‌شود</a:t>
            </a:r>
          </a:p>
          <a:p>
            <a:pPr>
              <a:buFontTx/>
              <a:buNone/>
            </a:pPr>
            <a:r>
              <a:rPr lang="fa-IR"/>
              <a:t>سرمايه 		 </a:t>
            </a:r>
            <a:r>
              <a:rPr lang="en-US"/>
              <a:t>XXX</a:t>
            </a:r>
            <a:endParaRPr lang="fa-IR"/>
          </a:p>
          <a:p>
            <a:pPr>
              <a:buFontTx/>
              <a:buNone/>
            </a:pPr>
            <a:r>
              <a:rPr lang="fa-IR"/>
              <a:t>			برداشت 		 </a:t>
            </a:r>
            <a:r>
              <a:rPr lang="en-US"/>
              <a:t>XXX</a:t>
            </a:r>
            <a:endParaRPr lang="fa-IR"/>
          </a:p>
          <a:p>
            <a:pPr>
              <a:buFontTx/>
              <a:buNone/>
            </a:pPr>
            <a:r>
              <a:rPr lang="fa-IR"/>
              <a:t>بستن حساب برداشت</a:t>
            </a:r>
            <a:endParaRPr lang="en-US"/>
          </a:p>
        </p:txBody>
      </p:sp>
      <p:sp>
        <p:nvSpPr>
          <p:cNvPr id="4" name="Footer Placeholder 3"/>
          <p:cNvSpPr>
            <a:spLocks noGrp="1"/>
          </p:cNvSpPr>
          <p:nvPr>
            <p:ph type="ftr" sz="quarter" idx="11"/>
          </p:nvPr>
        </p:nvSpPr>
        <p:spPr/>
        <p:txBody>
          <a:bodyPr/>
          <a:lstStyle/>
          <a:p>
            <a:endParaRPr kumimoji="0" lang="en-US" dirty="0"/>
          </a:p>
        </p:txBody>
      </p:sp>
    </p:spTree>
  </p:cSld>
  <p:clrMapOvr>
    <a:masterClrMapping/>
  </p:clrMapOvr>
</p:sld>
</file>

<file path=ppt/slides/slide33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02819" name="Rectangle 3"/>
          <p:cNvSpPr>
            <a:spLocks noGrp="1" noChangeArrowheads="1"/>
          </p:cNvSpPr>
          <p:nvPr>
            <p:ph idx="1"/>
          </p:nvPr>
        </p:nvSpPr>
        <p:spPr>
          <a:xfrm>
            <a:off x="611188" y="1989138"/>
            <a:ext cx="7847012" cy="1651000"/>
          </a:xfrm>
        </p:spPr>
        <p:txBody>
          <a:bodyPr/>
          <a:lstStyle/>
          <a:p>
            <a:pPr>
              <a:buFontTx/>
              <a:buNone/>
            </a:pPr>
            <a:r>
              <a:rPr lang="fa-IR"/>
              <a:t>5- تهيه تراز آزمايشي</a:t>
            </a:r>
          </a:p>
          <a:p>
            <a:pPr>
              <a:buFontTx/>
              <a:buNone/>
            </a:pPr>
            <a:r>
              <a:rPr lang="fa-IR"/>
              <a:t>به منظور حصول اطمينان از صحت حسابها تراز آزمايشي اختتامي</a:t>
            </a:r>
            <a:endParaRPr lang="en-US"/>
          </a:p>
        </p:txBody>
      </p:sp>
      <p:sp>
        <p:nvSpPr>
          <p:cNvPr id="3" name="Footer Placeholder 2"/>
          <p:cNvSpPr>
            <a:spLocks noGrp="1"/>
          </p:cNvSpPr>
          <p:nvPr>
            <p:ph type="ftr" sz="quarter" idx="11"/>
          </p:nvPr>
        </p:nvSpPr>
        <p:spPr/>
        <p:txBody>
          <a:bodyPr/>
          <a:lstStyle/>
          <a:p>
            <a:endParaRPr kumimoji="0" lang="en-US" dirty="0"/>
          </a:p>
        </p:txBody>
      </p:sp>
    </p:spTree>
  </p:cSld>
  <p:clrMapOvr>
    <a:masterClrMapping/>
  </p:clrMapOvr>
</p:sld>
</file>

<file path=ppt/slides/slide33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03842" name="Rectangle 2"/>
          <p:cNvSpPr>
            <a:spLocks noGrp="1" noChangeArrowheads="1"/>
          </p:cNvSpPr>
          <p:nvPr>
            <p:ph type="title"/>
          </p:nvPr>
        </p:nvSpPr>
        <p:spPr/>
        <p:txBody>
          <a:bodyPr/>
          <a:lstStyle/>
          <a:p>
            <a:r>
              <a:rPr lang="fa-IR"/>
              <a:t>بستن حسابهای دائمي </a:t>
            </a:r>
            <a:endParaRPr lang="en-US"/>
          </a:p>
        </p:txBody>
      </p:sp>
      <p:sp>
        <p:nvSpPr>
          <p:cNvPr id="803843" name="Rectangle 3"/>
          <p:cNvSpPr>
            <a:spLocks noGrp="1" noChangeArrowheads="1"/>
          </p:cNvSpPr>
          <p:nvPr>
            <p:ph idx="1"/>
          </p:nvPr>
        </p:nvSpPr>
        <p:spPr>
          <a:xfrm>
            <a:off x="611188" y="1989138"/>
            <a:ext cx="7847012" cy="2819400"/>
          </a:xfrm>
        </p:spPr>
        <p:txBody>
          <a:bodyPr/>
          <a:lstStyle/>
          <a:p>
            <a:pPr>
              <a:buFontTx/>
              <a:buNone/>
            </a:pPr>
            <a:endParaRPr lang="fa-IR"/>
          </a:p>
          <a:p>
            <a:pPr>
              <a:buFontTx/>
              <a:buNone/>
            </a:pPr>
            <a:r>
              <a:rPr lang="fa-IR"/>
              <a:t>روش اول:</a:t>
            </a:r>
          </a:p>
          <a:p>
            <a:pPr>
              <a:buFontTx/>
              <a:buNone/>
            </a:pPr>
            <a:endParaRPr lang="fa-IR"/>
          </a:p>
          <a:p>
            <a:pPr>
              <a:buFontTx/>
              <a:buNone/>
            </a:pPr>
            <a:r>
              <a:rPr lang="fa-IR"/>
              <a:t>6-1- كليه حسابهاي داراي مانده بدهكار و بستانكار با يكديگر بسته مي‌شود</a:t>
            </a:r>
            <a:endParaRPr lang="en-US"/>
          </a:p>
        </p:txBody>
      </p:sp>
      <p:sp>
        <p:nvSpPr>
          <p:cNvPr id="4" name="Footer Placeholder 3"/>
          <p:cNvSpPr>
            <a:spLocks noGrp="1"/>
          </p:cNvSpPr>
          <p:nvPr>
            <p:ph type="ftr" sz="quarter" idx="11"/>
          </p:nvPr>
        </p:nvSpPr>
        <p:spPr/>
        <p:txBody>
          <a:bodyPr/>
          <a:lstStyle/>
          <a:p>
            <a:endParaRPr kumimoji="0" lang="en-US" dirty="0"/>
          </a:p>
        </p:txBody>
      </p:sp>
    </p:spTree>
  </p:cSld>
  <p:clrMapOvr>
    <a:masterClrMapping/>
  </p:clrMapOvr>
</p:sld>
</file>

<file path=ppt/slides/slide33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04868" name="Rectangle 4"/>
          <p:cNvSpPr>
            <a:spLocks noGrp="1" noChangeArrowheads="1"/>
          </p:cNvSpPr>
          <p:nvPr>
            <p:ph type="title"/>
          </p:nvPr>
        </p:nvSpPr>
        <p:spPr>
          <a:xfrm>
            <a:off x="1116013" y="476250"/>
            <a:ext cx="7772400" cy="701675"/>
          </a:xfrm>
          <a:noFill/>
          <a:ln/>
        </p:spPr>
        <p:txBody>
          <a:bodyPr/>
          <a:lstStyle/>
          <a:p>
            <a:r>
              <a:rPr lang="fa-IR" sz="4000"/>
              <a:t>بستن حسابهای دائمي </a:t>
            </a:r>
            <a:endParaRPr lang="en-US" sz="4000"/>
          </a:p>
        </p:txBody>
      </p:sp>
      <p:sp>
        <p:nvSpPr>
          <p:cNvPr id="804867" name="Rectangle 3"/>
          <p:cNvSpPr>
            <a:spLocks noGrp="1" noChangeArrowheads="1"/>
          </p:cNvSpPr>
          <p:nvPr>
            <p:ph idx="1"/>
          </p:nvPr>
        </p:nvSpPr>
        <p:spPr>
          <a:xfrm>
            <a:off x="611188" y="1628775"/>
            <a:ext cx="7847012" cy="4584700"/>
          </a:xfrm>
        </p:spPr>
        <p:txBody>
          <a:bodyPr/>
          <a:lstStyle/>
          <a:p>
            <a:pPr>
              <a:lnSpc>
                <a:spcPct val="90000"/>
              </a:lnSpc>
              <a:buFontTx/>
              <a:buNone/>
            </a:pPr>
            <a:r>
              <a:rPr lang="fa-IR" sz="1800"/>
              <a:t>29/12 استهلاك انباشته  ساختمان  		 </a:t>
            </a:r>
            <a:r>
              <a:rPr lang="en-US" sz="1800"/>
              <a:t>XXX</a:t>
            </a:r>
            <a:endParaRPr lang="fa-IR" sz="1800"/>
          </a:p>
          <a:p>
            <a:pPr>
              <a:lnSpc>
                <a:spcPct val="90000"/>
              </a:lnSpc>
              <a:buFontTx/>
              <a:buNone/>
            </a:pPr>
            <a:r>
              <a:rPr lang="fa-IR" sz="1800"/>
              <a:t>		استهلاك انباشته  تجهزات 		 </a:t>
            </a:r>
            <a:r>
              <a:rPr lang="en-US" sz="1800"/>
              <a:t>XXX</a:t>
            </a:r>
          </a:p>
          <a:p>
            <a:pPr>
              <a:lnSpc>
                <a:spcPct val="90000"/>
              </a:lnSpc>
              <a:buFontTx/>
              <a:buNone/>
            </a:pPr>
            <a:r>
              <a:rPr lang="en-US" sz="1800"/>
              <a:t>		//	//</a:t>
            </a:r>
          </a:p>
          <a:p>
            <a:pPr>
              <a:lnSpc>
                <a:spcPct val="90000"/>
              </a:lnSpc>
              <a:buFontTx/>
              <a:buNone/>
            </a:pPr>
            <a:r>
              <a:rPr lang="en-US" sz="1800"/>
              <a:t>		//	//</a:t>
            </a:r>
            <a:endParaRPr lang="fa-IR" sz="1800"/>
          </a:p>
          <a:p>
            <a:pPr>
              <a:lnSpc>
                <a:spcPct val="90000"/>
              </a:lnSpc>
              <a:buFontTx/>
              <a:buNone/>
            </a:pPr>
            <a:r>
              <a:rPr lang="fa-IR" sz="1800"/>
              <a:t>		حسابهاي پرداختني			 </a:t>
            </a:r>
            <a:r>
              <a:rPr lang="en-US" sz="1800"/>
              <a:t>XXX</a:t>
            </a:r>
            <a:endParaRPr lang="fa-IR" sz="1800"/>
          </a:p>
          <a:p>
            <a:pPr>
              <a:lnSpc>
                <a:spcPct val="90000"/>
              </a:lnSpc>
              <a:buFontTx/>
              <a:buNone/>
            </a:pPr>
            <a:r>
              <a:rPr lang="fa-IR" sz="1800"/>
              <a:t>		اسناد پرداختني			 </a:t>
            </a:r>
            <a:r>
              <a:rPr lang="en-US" sz="1800"/>
              <a:t>XXX</a:t>
            </a:r>
          </a:p>
          <a:p>
            <a:pPr>
              <a:lnSpc>
                <a:spcPct val="90000"/>
              </a:lnSpc>
              <a:buFontTx/>
              <a:buNone/>
            </a:pPr>
            <a:r>
              <a:rPr lang="en-US" sz="1800"/>
              <a:t>		//	//</a:t>
            </a:r>
          </a:p>
          <a:p>
            <a:pPr>
              <a:lnSpc>
                <a:spcPct val="90000"/>
              </a:lnSpc>
              <a:buFontTx/>
              <a:buNone/>
            </a:pPr>
            <a:r>
              <a:rPr lang="en-US" sz="1800"/>
              <a:t>		//	//</a:t>
            </a:r>
            <a:endParaRPr lang="fa-IR" sz="1800"/>
          </a:p>
          <a:p>
            <a:pPr>
              <a:lnSpc>
                <a:spcPct val="90000"/>
              </a:lnSpc>
              <a:buFontTx/>
              <a:buNone/>
            </a:pPr>
            <a:r>
              <a:rPr lang="fa-IR" sz="1800"/>
              <a:t>		سرمايه 				 </a:t>
            </a:r>
            <a:r>
              <a:rPr lang="en-US" sz="1800"/>
              <a:t>XXX</a:t>
            </a:r>
            <a:endParaRPr lang="fa-IR" sz="1800"/>
          </a:p>
          <a:p>
            <a:pPr>
              <a:lnSpc>
                <a:spcPct val="90000"/>
              </a:lnSpc>
              <a:buFontTx/>
              <a:buNone/>
            </a:pPr>
            <a:r>
              <a:rPr lang="fa-IR" sz="1800"/>
              <a:t>						صندوق 		 </a:t>
            </a:r>
            <a:r>
              <a:rPr lang="en-US" sz="1800"/>
              <a:t>XXX</a:t>
            </a:r>
            <a:endParaRPr lang="fa-IR" sz="1800"/>
          </a:p>
          <a:p>
            <a:pPr>
              <a:lnSpc>
                <a:spcPct val="90000"/>
              </a:lnSpc>
              <a:buFontTx/>
              <a:buNone/>
            </a:pPr>
            <a:r>
              <a:rPr lang="fa-IR" sz="1800"/>
              <a:t>						بانك		 </a:t>
            </a:r>
            <a:r>
              <a:rPr lang="en-US" sz="1800"/>
              <a:t>XXX</a:t>
            </a:r>
            <a:endParaRPr lang="fa-IR" sz="1800"/>
          </a:p>
          <a:p>
            <a:pPr>
              <a:lnSpc>
                <a:spcPct val="90000"/>
              </a:lnSpc>
              <a:buFontTx/>
              <a:buNone/>
            </a:pPr>
            <a:r>
              <a:rPr lang="fa-IR" sz="1800"/>
              <a:t>						حسابهاي دريافتني	 </a:t>
            </a:r>
            <a:r>
              <a:rPr lang="en-US" sz="1800"/>
              <a:t>XXX</a:t>
            </a:r>
            <a:endParaRPr lang="fa-IR" sz="1800"/>
          </a:p>
          <a:p>
            <a:pPr>
              <a:lnSpc>
                <a:spcPct val="90000"/>
              </a:lnSpc>
              <a:buFontTx/>
              <a:buNone/>
            </a:pPr>
            <a:r>
              <a:rPr lang="fa-IR" sz="1800"/>
              <a:t>						اسناد دريافتني	 </a:t>
            </a:r>
            <a:r>
              <a:rPr lang="en-US" sz="1800"/>
              <a:t>XXX</a:t>
            </a:r>
            <a:endParaRPr lang="fa-IR" sz="1800"/>
          </a:p>
          <a:p>
            <a:pPr>
              <a:lnSpc>
                <a:spcPct val="90000"/>
              </a:lnSpc>
              <a:buFontTx/>
              <a:buNone/>
            </a:pPr>
            <a:r>
              <a:rPr lang="fa-IR" sz="1800"/>
              <a:t>						//	//</a:t>
            </a:r>
            <a:endParaRPr lang="en-US" sz="1800"/>
          </a:p>
          <a:p>
            <a:pPr>
              <a:lnSpc>
                <a:spcPct val="90000"/>
              </a:lnSpc>
              <a:buFontTx/>
              <a:buNone/>
            </a:pPr>
            <a:r>
              <a:rPr lang="en-US" sz="1800"/>
              <a:t>						//	//</a:t>
            </a:r>
          </a:p>
        </p:txBody>
      </p:sp>
      <p:sp>
        <p:nvSpPr>
          <p:cNvPr id="4" name="Footer Placeholder 3"/>
          <p:cNvSpPr>
            <a:spLocks noGrp="1"/>
          </p:cNvSpPr>
          <p:nvPr>
            <p:ph type="ftr" sz="quarter" idx="11"/>
          </p:nvPr>
        </p:nvSpPr>
        <p:spPr/>
        <p:txBody>
          <a:bodyPr/>
          <a:lstStyle/>
          <a:p>
            <a:endParaRPr kumimoji="0" lang="en-US" dirty="0"/>
          </a:p>
        </p:txBody>
      </p:sp>
    </p:spTree>
  </p:cSld>
  <p:clrMapOvr>
    <a:masterClrMapping/>
  </p:clrMapOvr>
</p:sld>
</file>

<file path=ppt/slides/slide33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05892" name="Rectangle 4"/>
          <p:cNvSpPr>
            <a:spLocks noGrp="1" noChangeArrowheads="1"/>
          </p:cNvSpPr>
          <p:nvPr>
            <p:ph type="title"/>
          </p:nvPr>
        </p:nvSpPr>
        <p:spPr>
          <a:xfrm>
            <a:off x="1093788" y="725488"/>
            <a:ext cx="7772400" cy="701675"/>
          </a:xfrm>
          <a:noFill/>
          <a:ln/>
        </p:spPr>
        <p:txBody>
          <a:bodyPr/>
          <a:lstStyle/>
          <a:p>
            <a:r>
              <a:rPr lang="fa-IR" sz="4000"/>
              <a:t>بستن حسابهای دائمي </a:t>
            </a:r>
            <a:endParaRPr lang="en-US" sz="4000"/>
          </a:p>
        </p:txBody>
      </p:sp>
      <p:sp>
        <p:nvSpPr>
          <p:cNvPr id="805891" name="Rectangle 3"/>
          <p:cNvSpPr>
            <a:spLocks noGrp="1" noChangeArrowheads="1"/>
          </p:cNvSpPr>
          <p:nvPr>
            <p:ph idx="1"/>
          </p:nvPr>
        </p:nvSpPr>
        <p:spPr>
          <a:xfrm>
            <a:off x="611188" y="1989138"/>
            <a:ext cx="7847012" cy="1651000"/>
          </a:xfrm>
        </p:spPr>
        <p:txBody>
          <a:bodyPr/>
          <a:lstStyle/>
          <a:p>
            <a:pPr>
              <a:buFontTx/>
              <a:buNone/>
            </a:pPr>
            <a:r>
              <a:rPr lang="fa-IR"/>
              <a:t>روش دوم:</a:t>
            </a:r>
          </a:p>
          <a:p>
            <a:pPr>
              <a:buFontTx/>
              <a:buNone/>
            </a:pPr>
            <a:r>
              <a:rPr lang="fa-IR"/>
              <a:t>6-2- از دو حساب واسطه به نامهاي تراز اختتامي و تراز افتتاحي استفاده مي‌شود</a:t>
            </a:r>
            <a:endParaRPr lang="en-US"/>
          </a:p>
        </p:txBody>
      </p:sp>
      <p:sp>
        <p:nvSpPr>
          <p:cNvPr id="4" name="Footer Placeholder 3"/>
          <p:cNvSpPr>
            <a:spLocks noGrp="1"/>
          </p:cNvSpPr>
          <p:nvPr>
            <p:ph type="ftr" sz="quarter" idx="11"/>
          </p:nvPr>
        </p:nvSpPr>
        <p:spPr/>
        <p:txBody>
          <a:bodyPr/>
          <a:lstStyle/>
          <a:p>
            <a:endParaRPr kumimoji="0" lang="en-US" dirty="0"/>
          </a:p>
        </p:txBody>
      </p:sp>
    </p:spTree>
  </p:cSld>
  <p:clrMapOvr>
    <a:masterClrMapping/>
  </p:clrMapOvr>
</p:sld>
</file>

<file path=ppt/slides/slide33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18180" name="Rectangle 4"/>
          <p:cNvSpPr>
            <a:spLocks noGrp="1" noChangeArrowheads="1"/>
          </p:cNvSpPr>
          <p:nvPr>
            <p:ph type="title"/>
          </p:nvPr>
        </p:nvSpPr>
        <p:spPr>
          <a:noFill/>
          <a:ln/>
        </p:spPr>
        <p:txBody>
          <a:bodyPr/>
          <a:lstStyle/>
          <a:p>
            <a:r>
              <a:rPr lang="fa-IR"/>
              <a:t>بستن حسابهای دائمي </a:t>
            </a:r>
            <a:endParaRPr lang="en-US"/>
          </a:p>
        </p:txBody>
      </p:sp>
      <p:sp>
        <p:nvSpPr>
          <p:cNvPr id="818181" name="Rectangle 5"/>
          <p:cNvSpPr>
            <a:spLocks noGrp="1" noChangeArrowheads="1"/>
          </p:cNvSpPr>
          <p:nvPr>
            <p:ph idx="1"/>
          </p:nvPr>
        </p:nvSpPr>
        <p:spPr>
          <a:xfrm>
            <a:off x="755650" y="1557338"/>
            <a:ext cx="7847013" cy="4908550"/>
          </a:xfrm>
        </p:spPr>
        <p:txBody>
          <a:bodyPr/>
          <a:lstStyle/>
          <a:p>
            <a:pPr>
              <a:lnSpc>
                <a:spcPct val="80000"/>
              </a:lnSpc>
              <a:buFontTx/>
              <a:buNone/>
            </a:pPr>
            <a:r>
              <a:rPr lang="fa-IR" sz="2000"/>
              <a:t>29/12 استهلاك انباشته  ساختمان  		 </a:t>
            </a:r>
            <a:r>
              <a:rPr lang="en-US" sz="2000"/>
              <a:t>XXX</a:t>
            </a:r>
            <a:endParaRPr lang="fa-IR" sz="2000"/>
          </a:p>
          <a:p>
            <a:pPr>
              <a:lnSpc>
                <a:spcPct val="80000"/>
              </a:lnSpc>
              <a:buFontTx/>
              <a:buNone/>
            </a:pPr>
            <a:r>
              <a:rPr lang="fa-IR" sz="2000"/>
              <a:t>		استهلاك انباشته  تجهزات 		 </a:t>
            </a:r>
            <a:r>
              <a:rPr lang="en-US" sz="2000"/>
              <a:t>XXX</a:t>
            </a:r>
          </a:p>
          <a:p>
            <a:pPr>
              <a:lnSpc>
                <a:spcPct val="80000"/>
              </a:lnSpc>
              <a:buFontTx/>
              <a:buNone/>
            </a:pPr>
            <a:r>
              <a:rPr lang="en-US" sz="2000"/>
              <a:t>		//	//</a:t>
            </a:r>
          </a:p>
          <a:p>
            <a:pPr>
              <a:lnSpc>
                <a:spcPct val="80000"/>
              </a:lnSpc>
              <a:buFontTx/>
              <a:buNone/>
            </a:pPr>
            <a:r>
              <a:rPr lang="en-US" sz="2000"/>
              <a:t>		//	//</a:t>
            </a:r>
            <a:endParaRPr lang="fa-IR" sz="2000"/>
          </a:p>
          <a:p>
            <a:pPr>
              <a:lnSpc>
                <a:spcPct val="80000"/>
              </a:lnSpc>
              <a:buFontTx/>
              <a:buNone/>
            </a:pPr>
            <a:r>
              <a:rPr lang="fa-IR" sz="2000"/>
              <a:t>		حسابهاي پرداختني			 </a:t>
            </a:r>
            <a:r>
              <a:rPr lang="en-US" sz="2000"/>
              <a:t>XXX</a:t>
            </a:r>
            <a:endParaRPr lang="fa-IR" sz="2000"/>
          </a:p>
          <a:p>
            <a:pPr>
              <a:lnSpc>
                <a:spcPct val="80000"/>
              </a:lnSpc>
              <a:buFontTx/>
              <a:buNone/>
            </a:pPr>
            <a:r>
              <a:rPr lang="fa-IR" sz="2000"/>
              <a:t>		اسناد پرداختني			 </a:t>
            </a:r>
            <a:r>
              <a:rPr lang="en-US" sz="2000"/>
              <a:t>XXX</a:t>
            </a:r>
          </a:p>
          <a:p>
            <a:pPr>
              <a:lnSpc>
                <a:spcPct val="80000"/>
              </a:lnSpc>
              <a:buFontTx/>
              <a:buNone/>
            </a:pPr>
            <a:r>
              <a:rPr lang="en-US" sz="2000"/>
              <a:t>		//	//</a:t>
            </a:r>
          </a:p>
          <a:p>
            <a:pPr>
              <a:lnSpc>
                <a:spcPct val="80000"/>
              </a:lnSpc>
              <a:buFontTx/>
              <a:buNone/>
            </a:pPr>
            <a:r>
              <a:rPr lang="en-US" sz="2000"/>
              <a:t>	</a:t>
            </a:r>
            <a:r>
              <a:rPr lang="fa-IR" sz="2000"/>
              <a:t>	سرمايه 				 </a:t>
            </a:r>
            <a:r>
              <a:rPr lang="en-US" sz="2000"/>
              <a:t>XXX</a:t>
            </a:r>
            <a:endParaRPr lang="fa-IR" sz="2000"/>
          </a:p>
          <a:p>
            <a:pPr>
              <a:lnSpc>
                <a:spcPct val="80000"/>
              </a:lnSpc>
              <a:buFontTx/>
              <a:buNone/>
            </a:pPr>
            <a:r>
              <a:rPr lang="fa-IR" sz="2000"/>
              <a:t>						</a:t>
            </a:r>
            <a:r>
              <a:rPr lang="fa-IR" sz="2000">
                <a:solidFill>
                  <a:srgbClr val="FF0000"/>
                </a:solidFill>
              </a:rPr>
              <a:t>تراز اختتامي              </a:t>
            </a:r>
            <a:r>
              <a:rPr lang="en-US" sz="2000">
                <a:solidFill>
                  <a:srgbClr val="FF0000"/>
                </a:solidFill>
              </a:rPr>
              <a:t>XXX</a:t>
            </a:r>
            <a:endParaRPr lang="fa-IR" sz="2000">
              <a:solidFill>
                <a:srgbClr val="FF0000"/>
              </a:solidFill>
            </a:endParaRPr>
          </a:p>
          <a:p>
            <a:pPr>
              <a:lnSpc>
                <a:spcPct val="80000"/>
              </a:lnSpc>
              <a:buFontTx/>
              <a:buNone/>
            </a:pPr>
            <a:r>
              <a:rPr lang="fa-IR" sz="2000"/>
              <a:t>		</a:t>
            </a:r>
            <a:r>
              <a:rPr lang="fa-IR" sz="2000">
                <a:solidFill>
                  <a:srgbClr val="FF0000"/>
                </a:solidFill>
              </a:rPr>
              <a:t>تراز اختتامي                                            </a:t>
            </a:r>
            <a:r>
              <a:rPr lang="en-US" sz="2000">
                <a:solidFill>
                  <a:srgbClr val="FF0000"/>
                </a:solidFill>
              </a:rPr>
              <a:t>XXX</a:t>
            </a:r>
            <a:endParaRPr lang="fa-IR" sz="2000">
              <a:solidFill>
                <a:srgbClr val="FF0000"/>
              </a:solidFill>
            </a:endParaRPr>
          </a:p>
          <a:p>
            <a:pPr>
              <a:lnSpc>
                <a:spcPct val="80000"/>
              </a:lnSpc>
              <a:buFontTx/>
              <a:buNone/>
            </a:pPr>
            <a:r>
              <a:rPr lang="fa-IR" sz="2000"/>
              <a:t>						صندوق 		 </a:t>
            </a:r>
            <a:r>
              <a:rPr lang="en-US" sz="2000"/>
              <a:t>XXX</a:t>
            </a:r>
            <a:endParaRPr lang="fa-IR" sz="2000"/>
          </a:p>
          <a:p>
            <a:pPr>
              <a:lnSpc>
                <a:spcPct val="80000"/>
              </a:lnSpc>
              <a:buFontTx/>
              <a:buNone/>
            </a:pPr>
            <a:r>
              <a:rPr lang="fa-IR" sz="2000"/>
              <a:t>						بانك		 </a:t>
            </a:r>
            <a:r>
              <a:rPr lang="en-US" sz="2000"/>
              <a:t>XXX</a:t>
            </a:r>
            <a:endParaRPr lang="fa-IR" sz="2000"/>
          </a:p>
          <a:p>
            <a:pPr>
              <a:lnSpc>
                <a:spcPct val="80000"/>
              </a:lnSpc>
              <a:buFontTx/>
              <a:buNone/>
            </a:pPr>
            <a:r>
              <a:rPr lang="fa-IR" sz="2000"/>
              <a:t>						حسابهاي دريافتني	 </a:t>
            </a:r>
            <a:r>
              <a:rPr lang="en-US" sz="2000"/>
              <a:t>XXX</a:t>
            </a:r>
            <a:endParaRPr lang="fa-IR" sz="2000"/>
          </a:p>
          <a:p>
            <a:pPr>
              <a:lnSpc>
                <a:spcPct val="80000"/>
              </a:lnSpc>
              <a:buFontTx/>
              <a:buNone/>
            </a:pPr>
            <a:r>
              <a:rPr lang="fa-IR" sz="2000"/>
              <a:t>						اسناد دريافتني	 </a:t>
            </a:r>
            <a:r>
              <a:rPr lang="en-US" sz="2000"/>
              <a:t>XXX</a:t>
            </a:r>
            <a:endParaRPr lang="fa-IR" sz="2000"/>
          </a:p>
          <a:p>
            <a:pPr>
              <a:lnSpc>
                <a:spcPct val="80000"/>
              </a:lnSpc>
              <a:buFontTx/>
              <a:buNone/>
            </a:pPr>
            <a:r>
              <a:rPr lang="fa-IR" sz="2000"/>
              <a:t>						//	//</a:t>
            </a:r>
            <a:endParaRPr lang="en-US" sz="2000"/>
          </a:p>
          <a:p>
            <a:pPr>
              <a:lnSpc>
                <a:spcPct val="80000"/>
              </a:lnSpc>
              <a:buFontTx/>
              <a:buNone/>
            </a:pPr>
            <a:r>
              <a:rPr lang="en-US" sz="2000"/>
              <a:t>						</a:t>
            </a:r>
            <a:endParaRPr lang="en-US" sz="500"/>
          </a:p>
        </p:txBody>
      </p:sp>
      <p:sp>
        <p:nvSpPr>
          <p:cNvPr id="4" name="Footer Placeholder 3"/>
          <p:cNvSpPr>
            <a:spLocks noGrp="1"/>
          </p:cNvSpPr>
          <p:nvPr>
            <p:ph type="ftr" sz="quarter" idx="11"/>
          </p:nvPr>
        </p:nvSpPr>
        <p:spPr/>
        <p:txBody>
          <a:bodyPr/>
          <a:lstStyle/>
          <a:p>
            <a:endParaRPr kumimoji="0" lang="en-US" dirty="0"/>
          </a:p>
        </p:txBody>
      </p:sp>
    </p:spTree>
  </p:cSld>
  <p:clrMapOvr>
    <a:masterClrMapping/>
  </p:clrMapOvr>
</p:sld>
</file>

<file path=ppt/slides/slide33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19204" name="Rectangle 4"/>
          <p:cNvSpPr>
            <a:spLocks noGrp="1" noChangeArrowheads="1"/>
          </p:cNvSpPr>
          <p:nvPr>
            <p:ph type="title"/>
          </p:nvPr>
        </p:nvSpPr>
        <p:spPr>
          <a:noFill/>
          <a:ln/>
        </p:spPr>
        <p:txBody>
          <a:bodyPr/>
          <a:lstStyle/>
          <a:p>
            <a:r>
              <a:rPr lang="fa-IR"/>
              <a:t>افتتاح حسابهای دائمي در سال بعد</a:t>
            </a:r>
            <a:endParaRPr lang="en-US"/>
          </a:p>
        </p:txBody>
      </p:sp>
      <p:sp>
        <p:nvSpPr>
          <p:cNvPr id="819203" name="Rectangle 3"/>
          <p:cNvSpPr>
            <a:spLocks noGrp="1" noChangeArrowheads="1"/>
          </p:cNvSpPr>
          <p:nvPr>
            <p:ph idx="1"/>
          </p:nvPr>
        </p:nvSpPr>
        <p:spPr>
          <a:xfrm>
            <a:off x="611188" y="1989138"/>
            <a:ext cx="7847012" cy="3500437"/>
          </a:xfrm>
        </p:spPr>
        <p:txBody>
          <a:bodyPr/>
          <a:lstStyle/>
          <a:p>
            <a:pPr>
              <a:buFontTx/>
              <a:buNone/>
            </a:pPr>
            <a:r>
              <a:rPr lang="fa-IR"/>
              <a:t>افتتاح حسابهاي دائمي در </a:t>
            </a:r>
          </a:p>
          <a:p>
            <a:pPr>
              <a:buFontTx/>
              <a:buNone/>
            </a:pPr>
            <a:r>
              <a:rPr lang="fa-IR"/>
              <a:t>ابتداي سال بعد به دو روش انجام ميشود :</a:t>
            </a:r>
          </a:p>
          <a:p>
            <a:pPr>
              <a:buFontTx/>
              <a:buNone/>
            </a:pPr>
            <a:r>
              <a:rPr lang="fa-IR"/>
              <a:t>روش اول :</a:t>
            </a:r>
          </a:p>
          <a:p>
            <a:pPr>
              <a:buFontTx/>
              <a:buNone/>
            </a:pPr>
            <a:r>
              <a:rPr lang="fa-IR"/>
              <a:t>کليه حسابهای دارائي بدهکار </a:t>
            </a:r>
          </a:p>
          <a:p>
            <a:pPr>
              <a:buFontTx/>
              <a:buNone/>
            </a:pPr>
            <a:r>
              <a:rPr lang="fa-IR"/>
              <a:t>و کليه حسابهای بدهي و سرمايه بستانکار </a:t>
            </a:r>
          </a:p>
          <a:p>
            <a:pPr>
              <a:buFontTx/>
              <a:buNone/>
            </a:pPr>
            <a:r>
              <a:rPr lang="fa-IR"/>
              <a:t>ميگردد.</a:t>
            </a:r>
            <a:endParaRPr lang="en-US"/>
          </a:p>
        </p:txBody>
      </p:sp>
      <p:sp>
        <p:nvSpPr>
          <p:cNvPr id="4" name="Footer Placeholder 3"/>
          <p:cNvSpPr>
            <a:spLocks noGrp="1"/>
          </p:cNvSpPr>
          <p:nvPr>
            <p:ph type="ftr" sz="quarter" idx="11"/>
          </p:nvPr>
        </p:nvSpPr>
        <p:spPr/>
        <p:txBody>
          <a:bodyPr/>
          <a:lstStyle/>
          <a:p>
            <a:endParaRPr kumimoji="0" lang="en-US" dirty="0"/>
          </a:p>
        </p:txBody>
      </p:sp>
    </p:spTree>
  </p:cSld>
  <p:clrMapOvr>
    <a:masterClrMapping/>
  </p:clrMapOvr>
</p:sld>
</file>

<file path=ppt/slides/slide33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20226" name="Rectangle 2"/>
          <p:cNvSpPr>
            <a:spLocks noGrp="1" noChangeArrowheads="1"/>
          </p:cNvSpPr>
          <p:nvPr>
            <p:ph type="title"/>
          </p:nvPr>
        </p:nvSpPr>
        <p:spPr>
          <a:xfrm>
            <a:off x="1093788" y="481013"/>
            <a:ext cx="7772400" cy="946150"/>
          </a:xfrm>
        </p:spPr>
        <p:txBody>
          <a:bodyPr/>
          <a:lstStyle/>
          <a:p>
            <a:r>
              <a:rPr lang="fa-IR" sz="2800"/>
              <a:t>روش اول:</a:t>
            </a:r>
            <a:br>
              <a:rPr lang="fa-IR" sz="2800"/>
            </a:br>
            <a:endParaRPr lang="en-US" sz="2800"/>
          </a:p>
        </p:txBody>
      </p:sp>
      <p:sp>
        <p:nvSpPr>
          <p:cNvPr id="820227" name="Rectangle 3"/>
          <p:cNvSpPr>
            <a:spLocks noGrp="1" noChangeArrowheads="1"/>
          </p:cNvSpPr>
          <p:nvPr>
            <p:ph idx="1"/>
          </p:nvPr>
        </p:nvSpPr>
        <p:spPr>
          <a:xfrm>
            <a:off x="611188" y="1628775"/>
            <a:ext cx="7847012" cy="4437063"/>
          </a:xfrm>
        </p:spPr>
        <p:txBody>
          <a:bodyPr>
            <a:normAutofit lnSpcReduction="10000"/>
          </a:bodyPr>
          <a:lstStyle/>
          <a:p>
            <a:pPr>
              <a:lnSpc>
                <a:spcPct val="90000"/>
              </a:lnSpc>
              <a:buFontTx/>
              <a:buNone/>
            </a:pPr>
            <a:r>
              <a:rPr lang="fa-IR" sz="2400"/>
              <a:t>1/1 صندوق  		 </a:t>
            </a:r>
            <a:r>
              <a:rPr lang="en-US" sz="2400"/>
              <a:t>XXX</a:t>
            </a:r>
            <a:endParaRPr lang="fa-IR" sz="2400"/>
          </a:p>
          <a:p>
            <a:pPr>
              <a:lnSpc>
                <a:spcPct val="90000"/>
              </a:lnSpc>
              <a:buFontTx/>
              <a:buNone/>
            </a:pPr>
            <a:r>
              <a:rPr lang="fa-IR" sz="2400"/>
              <a:t>      بانك 		 </a:t>
            </a:r>
            <a:r>
              <a:rPr lang="en-US" sz="2400"/>
              <a:t>XXX</a:t>
            </a:r>
            <a:endParaRPr lang="fa-IR" sz="2400"/>
          </a:p>
          <a:p>
            <a:pPr>
              <a:lnSpc>
                <a:spcPct val="90000"/>
              </a:lnSpc>
              <a:buFontTx/>
              <a:buNone/>
            </a:pPr>
            <a:r>
              <a:rPr lang="fa-IR" sz="2400"/>
              <a:t>	حسابهاي دريافتني       </a:t>
            </a:r>
            <a:r>
              <a:rPr lang="en-US" sz="2400"/>
              <a:t>XXX</a:t>
            </a:r>
            <a:endParaRPr lang="fa-IR" sz="2400"/>
          </a:p>
          <a:p>
            <a:pPr>
              <a:lnSpc>
                <a:spcPct val="90000"/>
              </a:lnSpc>
              <a:buFontTx/>
              <a:buNone/>
            </a:pPr>
            <a:r>
              <a:rPr lang="fa-IR" sz="2400"/>
              <a:t>		//	//	</a:t>
            </a:r>
          </a:p>
          <a:p>
            <a:pPr>
              <a:lnSpc>
                <a:spcPct val="90000"/>
              </a:lnSpc>
              <a:buFontTx/>
              <a:buNone/>
            </a:pPr>
            <a:r>
              <a:rPr lang="fa-IR" sz="2400"/>
              <a:t>		//	//</a:t>
            </a:r>
          </a:p>
          <a:p>
            <a:pPr>
              <a:lnSpc>
                <a:spcPct val="90000"/>
              </a:lnSpc>
              <a:buFontTx/>
              <a:buNone/>
            </a:pPr>
            <a:r>
              <a:rPr lang="fa-IR" sz="2400"/>
              <a:t>				استهلاك انباشته ساختمان    	 </a:t>
            </a:r>
            <a:r>
              <a:rPr lang="en-US" sz="2400"/>
              <a:t>XXX</a:t>
            </a:r>
            <a:endParaRPr lang="fa-IR" sz="2400"/>
          </a:p>
          <a:p>
            <a:pPr>
              <a:lnSpc>
                <a:spcPct val="90000"/>
              </a:lnSpc>
              <a:buFontTx/>
              <a:buNone/>
            </a:pPr>
            <a:r>
              <a:rPr lang="fa-IR" sz="2400"/>
              <a:t>				//	//	تجهيزات              </a:t>
            </a:r>
            <a:r>
              <a:rPr lang="en-US" sz="2400"/>
              <a:t>XXX</a:t>
            </a:r>
            <a:endParaRPr lang="fa-IR" sz="2400"/>
          </a:p>
          <a:p>
            <a:pPr>
              <a:lnSpc>
                <a:spcPct val="90000"/>
              </a:lnSpc>
              <a:buFontTx/>
              <a:buNone/>
            </a:pPr>
            <a:r>
              <a:rPr lang="fa-IR" sz="2400"/>
              <a:t>				حسابهاي پرداختني	              </a:t>
            </a:r>
            <a:r>
              <a:rPr lang="en-US" sz="2400"/>
              <a:t>XXX</a:t>
            </a:r>
            <a:endParaRPr lang="fa-IR" sz="2400"/>
          </a:p>
          <a:p>
            <a:pPr>
              <a:lnSpc>
                <a:spcPct val="90000"/>
              </a:lnSpc>
              <a:buFontTx/>
              <a:buNone/>
            </a:pPr>
            <a:r>
              <a:rPr lang="fa-IR" sz="2400"/>
              <a:t>				//	//</a:t>
            </a:r>
          </a:p>
          <a:p>
            <a:pPr>
              <a:lnSpc>
                <a:spcPct val="90000"/>
              </a:lnSpc>
              <a:buFontTx/>
              <a:buNone/>
            </a:pPr>
            <a:r>
              <a:rPr lang="fa-IR" sz="2400"/>
              <a:t>				//	//</a:t>
            </a:r>
          </a:p>
          <a:p>
            <a:pPr>
              <a:lnSpc>
                <a:spcPct val="90000"/>
              </a:lnSpc>
              <a:buFontTx/>
              <a:buNone/>
            </a:pPr>
            <a:r>
              <a:rPr lang="fa-IR" sz="2400"/>
              <a:t>				سرمايه 		              	 </a:t>
            </a:r>
            <a:r>
              <a:rPr lang="en-US" sz="2400"/>
              <a:t>XXX</a:t>
            </a:r>
          </a:p>
        </p:txBody>
      </p:sp>
      <p:sp>
        <p:nvSpPr>
          <p:cNvPr id="4" name="Footer Placeholder 3"/>
          <p:cNvSpPr>
            <a:spLocks noGrp="1"/>
          </p:cNvSpPr>
          <p:nvPr>
            <p:ph type="ftr" sz="quarter" idx="11"/>
          </p:nvPr>
        </p:nvSpPr>
        <p:spPr/>
        <p:txBody>
          <a:bodyPr/>
          <a:lstStyle/>
          <a:p>
            <a:endParaRPr kumimoji="0" lang="en-US" dirty="0"/>
          </a:p>
        </p:txBody>
      </p:sp>
    </p:spTree>
  </p:cSld>
  <p:clrMapOvr>
    <a:masterClrMapping/>
  </p:clrMapOvr>
</p:sld>
</file>

<file path=ppt/slides/slide33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21250" name="Rectangle 2"/>
          <p:cNvSpPr>
            <a:spLocks noGrp="1" noChangeArrowheads="1"/>
          </p:cNvSpPr>
          <p:nvPr>
            <p:ph type="title"/>
          </p:nvPr>
        </p:nvSpPr>
        <p:spPr/>
        <p:txBody>
          <a:bodyPr/>
          <a:lstStyle/>
          <a:p>
            <a:r>
              <a:rPr lang="fa-IR"/>
              <a:t>روش دوم:استفاده از تراز افتتاحي</a:t>
            </a:r>
            <a:endParaRPr lang="en-US"/>
          </a:p>
        </p:txBody>
      </p:sp>
      <p:sp>
        <p:nvSpPr>
          <p:cNvPr id="821251" name="Rectangle 3"/>
          <p:cNvSpPr>
            <a:spLocks noGrp="1" noChangeArrowheads="1"/>
          </p:cNvSpPr>
          <p:nvPr>
            <p:ph idx="1"/>
          </p:nvPr>
        </p:nvSpPr>
        <p:spPr>
          <a:xfrm>
            <a:off x="323850" y="1628775"/>
            <a:ext cx="8424863" cy="4400550"/>
          </a:xfrm>
        </p:spPr>
        <p:txBody>
          <a:bodyPr>
            <a:normAutofit lnSpcReduction="10000"/>
          </a:bodyPr>
          <a:lstStyle/>
          <a:p>
            <a:pPr>
              <a:lnSpc>
                <a:spcPct val="80000"/>
              </a:lnSpc>
              <a:buFontTx/>
              <a:buNone/>
            </a:pPr>
            <a:r>
              <a:rPr lang="fa-IR" sz="2400"/>
              <a:t>1/1 صندوق 			 </a:t>
            </a:r>
            <a:r>
              <a:rPr lang="en-US" sz="2400"/>
              <a:t>XXX</a:t>
            </a:r>
            <a:endParaRPr lang="fa-IR" sz="2400"/>
          </a:p>
          <a:p>
            <a:pPr>
              <a:lnSpc>
                <a:spcPct val="80000"/>
              </a:lnSpc>
              <a:buFontTx/>
              <a:buNone/>
            </a:pPr>
            <a:r>
              <a:rPr lang="fa-IR" sz="2400"/>
              <a:t>	بانك 			 </a:t>
            </a:r>
            <a:r>
              <a:rPr lang="en-US" sz="2400"/>
              <a:t>XXX</a:t>
            </a:r>
            <a:endParaRPr lang="fa-IR" sz="2400"/>
          </a:p>
          <a:p>
            <a:pPr>
              <a:lnSpc>
                <a:spcPct val="80000"/>
              </a:lnSpc>
              <a:buFontTx/>
              <a:buNone/>
            </a:pPr>
            <a:r>
              <a:rPr lang="fa-IR" sz="2400"/>
              <a:t>	حسابهاي دريافتني       	 </a:t>
            </a:r>
            <a:r>
              <a:rPr lang="en-US" sz="2400"/>
              <a:t>XXX</a:t>
            </a:r>
            <a:endParaRPr lang="fa-IR" sz="2400"/>
          </a:p>
          <a:p>
            <a:pPr>
              <a:lnSpc>
                <a:spcPct val="80000"/>
              </a:lnSpc>
              <a:buFontTx/>
              <a:buNone/>
            </a:pPr>
            <a:r>
              <a:rPr lang="fa-IR" sz="2400"/>
              <a:t>	//		//</a:t>
            </a:r>
          </a:p>
          <a:p>
            <a:pPr>
              <a:lnSpc>
                <a:spcPct val="80000"/>
              </a:lnSpc>
              <a:buFontTx/>
              <a:buNone/>
            </a:pPr>
            <a:r>
              <a:rPr lang="fa-IR" sz="2400"/>
              <a:t>	//		//</a:t>
            </a:r>
          </a:p>
          <a:p>
            <a:pPr>
              <a:lnSpc>
                <a:spcPct val="80000"/>
              </a:lnSpc>
              <a:buFontTx/>
              <a:buNone/>
            </a:pPr>
            <a:r>
              <a:rPr lang="fa-IR" sz="2400"/>
              <a:t>				</a:t>
            </a:r>
            <a:r>
              <a:rPr lang="fa-IR" sz="2400">
                <a:solidFill>
                  <a:srgbClr val="FF0000"/>
                </a:solidFill>
              </a:rPr>
              <a:t>تراز افتتاحي 			 </a:t>
            </a:r>
            <a:r>
              <a:rPr lang="en-US" sz="2400">
                <a:solidFill>
                  <a:srgbClr val="FF0000"/>
                </a:solidFill>
              </a:rPr>
              <a:t>XXX</a:t>
            </a:r>
            <a:endParaRPr lang="fa-IR" sz="2400">
              <a:solidFill>
                <a:srgbClr val="FF0000"/>
              </a:solidFill>
            </a:endParaRPr>
          </a:p>
          <a:p>
            <a:pPr>
              <a:lnSpc>
                <a:spcPct val="80000"/>
              </a:lnSpc>
              <a:buFontTx/>
              <a:buNone/>
            </a:pPr>
            <a:r>
              <a:rPr lang="fa-IR" sz="2400">
                <a:solidFill>
                  <a:srgbClr val="FF0000"/>
                </a:solidFill>
              </a:rPr>
              <a:t>تراز افتتاحي		 </a:t>
            </a:r>
            <a:r>
              <a:rPr lang="en-US" sz="2400">
                <a:solidFill>
                  <a:srgbClr val="FF0000"/>
                </a:solidFill>
              </a:rPr>
              <a:t>XXX</a:t>
            </a:r>
            <a:endParaRPr lang="fa-IR" sz="2400">
              <a:solidFill>
                <a:srgbClr val="FF0000"/>
              </a:solidFill>
            </a:endParaRPr>
          </a:p>
          <a:p>
            <a:pPr>
              <a:lnSpc>
                <a:spcPct val="80000"/>
              </a:lnSpc>
              <a:buFontTx/>
              <a:buNone/>
            </a:pPr>
            <a:r>
              <a:rPr lang="fa-IR" sz="2400"/>
              <a:t>				استهلاك انباشته ساختمان		 </a:t>
            </a:r>
            <a:r>
              <a:rPr lang="en-US" sz="2400"/>
              <a:t>XXX	</a:t>
            </a:r>
            <a:endParaRPr lang="fa-IR" sz="2400"/>
          </a:p>
          <a:p>
            <a:pPr>
              <a:lnSpc>
                <a:spcPct val="80000"/>
              </a:lnSpc>
              <a:buFontTx/>
              <a:buNone/>
            </a:pPr>
            <a:r>
              <a:rPr lang="fa-IR" sz="2400"/>
              <a:t>				     //	    // 	 تجهيزات             </a:t>
            </a:r>
            <a:r>
              <a:rPr lang="en-US" sz="2400"/>
              <a:t>XXX</a:t>
            </a:r>
            <a:endParaRPr lang="fa-IR" sz="2400"/>
          </a:p>
          <a:p>
            <a:pPr>
              <a:lnSpc>
                <a:spcPct val="80000"/>
              </a:lnSpc>
              <a:buFontTx/>
              <a:buNone/>
            </a:pPr>
            <a:r>
              <a:rPr lang="fa-IR" sz="2400"/>
              <a:t>				حسابهاي پرداختني 		 </a:t>
            </a:r>
            <a:r>
              <a:rPr lang="en-US" sz="2400"/>
              <a:t>XXX</a:t>
            </a:r>
            <a:endParaRPr lang="fa-IR" sz="2400"/>
          </a:p>
          <a:p>
            <a:pPr>
              <a:lnSpc>
                <a:spcPct val="80000"/>
              </a:lnSpc>
              <a:buFontTx/>
              <a:buNone/>
            </a:pPr>
            <a:r>
              <a:rPr lang="fa-IR" sz="2400"/>
              <a:t>				   //	    //</a:t>
            </a:r>
          </a:p>
          <a:p>
            <a:pPr>
              <a:lnSpc>
                <a:spcPct val="80000"/>
              </a:lnSpc>
              <a:buFontTx/>
              <a:buNone/>
            </a:pPr>
            <a:r>
              <a:rPr lang="fa-IR" sz="2400"/>
              <a:t>					سرمايه 			 </a:t>
            </a:r>
            <a:r>
              <a:rPr lang="en-US" sz="2400"/>
              <a:t>XXX</a:t>
            </a:r>
          </a:p>
        </p:txBody>
      </p:sp>
      <p:sp>
        <p:nvSpPr>
          <p:cNvPr id="4" name="Footer Placeholder 3"/>
          <p:cNvSpPr>
            <a:spLocks noGrp="1"/>
          </p:cNvSpPr>
          <p:nvPr>
            <p:ph type="ftr" sz="quarter" idx="11"/>
          </p:nvPr>
        </p:nvSpPr>
        <p:spPr/>
        <p:txBody>
          <a:bodyPr/>
          <a:lstStyle/>
          <a:p>
            <a:endParaRPr kumimoji="0"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821251">
                                            <p:txEl>
                                              <p:pRg st="0" end="0"/>
                                            </p:txEl>
                                          </p:spTgt>
                                        </p:tgtEl>
                                        <p:attrNameLst>
                                          <p:attrName>style.visibility</p:attrName>
                                        </p:attrNameLst>
                                      </p:cBhvr>
                                      <p:to>
                                        <p:strVal val="visible"/>
                                      </p:to>
                                    </p:set>
                                    <p:anim calcmode="lin" valueType="num">
                                      <p:cBhvr additive="base">
                                        <p:cTn id="7" dur="500" fill="hold"/>
                                        <p:tgtEl>
                                          <p:spTgt spid="821251">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821251">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3" presetClass="entr" presetSubtype="10" fill="hold" nodeType="clickEffect">
                                  <p:stCondLst>
                                    <p:cond delay="0"/>
                                  </p:stCondLst>
                                  <p:childTnLst>
                                    <p:set>
                                      <p:cBhvr>
                                        <p:cTn id="12" dur="1" fill="hold">
                                          <p:stCondLst>
                                            <p:cond delay="0"/>
                                          </p:stCondLst>
                                        </p:cTn>
                                        <p:tgtEl>
                                          <p:spTgt spid="821251">
                                            <p:txEl>
                                              <p:pRg st="1" end="1"/>
                                            </p:txEl>
                                          </p:spTgt>
                                        </p:tgtEl>
                                        <p:attrNameLst>
                                          <p:attrName>style.visibility</p:attrName>
                                        </p:attrNameLst>
                                      </p:cBhvr>
                                      <p:to>
                                        <p:strVal val="visible"/>
                                      </p:to>
                                    </p:set>
                                    <p:animEffect transition="in" filter="blinds(horizontal)">
                                      <p:cBhvr>
                                        <p:cTn id="13" dur="500"/>
                                        <p:tgtEl>
                                          <p:spTgt spid="821251">
                                            <p:txEl>
                                              <p:pRg st="1" end="1"/>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8" presetClass="entr" presetSubtype="16" fill="hold" nodeType="clickEffect">
                                  <p:stCondLst>
                                    <p:cond delay="0"/>
                                  </p:stCondLst>
                                  <p:childTnLst>
                                    <p:set>
                                      <p:cBhvr>
                                        <p:cTn id="17" dur="1" fill="hold">
                                          <p:stCondLst>
                                            <p:cond delay="0"/>
                                          </p:stCondLst>
                                        </p:cTn>
                                        <p:tgtEl>
                                          <p:spTgt spid="821251">
                                            <p:txEl>
                                              <p:pRg st="2" end="2"/>
                                            </p:txEl>
                                          </p:spTgt>
                                        </p:tgtEl>
                                        <p:attrNameLst>
                                          <p:attrName>style.visibility</p:attrName>
                                        </p:attrNameLst>
                                      </p:cBhvr>
                                      <p:to>
                                        <p:strVal val="visible"/>
                                      </p:to>
                                    </p:set>
                                    <p:animEffect transition="in" filter="diamond(in)">
                                      <p:cBhvr>
                                        <p:cTn id="18" dur="2000"/>
                                        <p:tgtEl>
                                          <p:spTgt spid="821251">
                                            <p:txEl>
                                              <p:pRg st="2" end="2"/>
                                            </p:txEl>
                                          </p:spTgt>
                                        </p:tgtEl>
                                      </p:cBhvr>
                                    </p:animEffect>
                                  </p:childTnLst>
                                </p:cTn>
                              </p:par>
                              <p:par>
                                <p:cTn id="19" presetID="8" presetClass="entr" presetSubtype="16" fill="hold" nodeType="withEffect">
                                  <p:stCondLst>
                                    <p:cond delay="0"/>
                                  </p:stCondLst>
                                  <p:childTnLst>
                                    <p:set>
                                      <p:cBhvr>
                                        <p:cTn id="20" dur="1" fill="hold">
                                          <p:stCondLst>
                                            <p:cond delay="0"/>
                                          </p:stCondLst>
                                        </p:cTn>
                                        <p:tgtEl>
                                          <p:spTgt spid="821251">
                                            <p:txEl>
                                              <p:pRg st="3" end="3"/>
                                            </p:txEl>
                                          </p:spTgt>
                                        </p:tgtEl>
                                        <p:attrNameLst>
                                          <p:attrName>style.visibility</p:attrName>
                                        </p:attrNameLst>
                                      </p:cBhvr>
                                      <p:to>
                                        <p:strVal val="visible"/>
                                      </p:to>
                                    </p:set>
                                    <p:animEffect transition="in" filter="diamond(in)">
                                      <p:cBhvr>
                                        <p:cTn id="21" dur="2000"/>
                                        <p:tgtEl>
                                          <p:spTgt spid="821251">
                                            <p:txEl>
                                              <p:pRg st="3" end="3"/>
                                            </p:txEl>
                                          </p:spTgt>
                                        </p:tgtEl>
                                      </p:cBhvr>
                                    </p:animEffect>
                                  </p:childTnLst>
                                </p:cTn>
                              </p:par>
                              <p:par>
                                <p:cTn id="22" presetID="8" presetClass="entr" presetSubtype="16" fill="hold" nodeType="withEffect">
                                  <p:stCondLst>
                                    <p:cond delay="0"/>
                                  </p:stCondLst>
                                  <p:childTnLst>
                                    <p:set>
                                      <p:cBhvr>
                                        <p:cTn id="23" dur="1" fill="hold">
                                          <p:stCondLst>
                                            <p:cond delay="0"/>
                                          </p:stCondLst>
                                        </p:cTn>
                                        <p:tgtEl>
                                          <p:spTgt spid="821251">
                                            <p:txEl>
                                              <p:pRg st="4" end="4"/>
                                            </p:txEl>
                                          </p:spTgt>
                                        </p:tgtEl>
                                        <p:attrNameLst>
                                          <p:attrName>style.visibility</p:attrName>
                                        </p:attrNameLst>
                                      </p:cBhvr>
                                      <p:to>
                                        <p:strVal val="visible"/>
                                      </p:to>
                                    </p:set>
                                    <p:animEffect transition="in" filter="diamond(in)">
                                      <p:cBhvr>
                                        <p:cTn id="24" dur="2000"/>
                                        <p:tgtEl>
                                          <p:spTgt spid="821251">
                                            <p:txEl>
                                              <p:pRg st="4" end="4"/>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nodeType="clickEffect">
                                  <p:stCondLst>
                                    <p:cond delay="0"/>
                                  </p:stCondLst>
                                  <p:childTnLst>
                                    <p:set>
                                      <p:cBhvr>
                                        <p:cTn id="28" dur="1" fill="hold">
                                          <p:stCondLst>
                                            <p:cond delay="0"/>
                                          </p:stCondLst>
                                        </p:cTn>
                                        <p:tgtEl>
                                          <p:spTgt spid="821251">
                                            <p:txEl>
                                              <p:pRg st="5" end="5"/>
                                            </p:txEl>
                                          </p:spTgt>
                                        </p:tgtEl>
                                        <p:attrNameLst>
                                          <p:attrName>style.visibility</p:attrName>
                                        </p:attrNameLst>
                                      </p:cBhvr>
                                      <p:to>
                                        <p:strVal val="visible"/>
                                      </p:to>
                                    </p:set>
                                    <p:anim calcmode="lin" valueType="num">
                                      <p:cBhvr additive="base">
                                        <p:cTn id="29" dur="500" fill="hold"/>
                                        <p:tgtEl>
                                          <p:spTgt spid="821251">
                                            <p:txEl>
                                              <p:pRg st="5" end="5"/>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821251">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32515" name="Rectangle 3"/>
          <p:cNvSpPr>
            <a:spLocks noGrp="1" noChangeArrowheads="1"/>
          </p:cNvSpPr>
          <p:nvPr>
            <p:ph idx="1"/>
          </p:nvPr>
        </p:nvSpPr>
        <p:spPr>
          <a:xfrm>
            <a:off x="611188" y="1989138"/>
            <a:ext cx="7847012" cy="3503612"/>
          </a:xfrm>
        </p:spPr>
        <p:txBody>
          <a:bodyPr>
            <a:normAutofit/>
          </a:bodyPr>
          <a:lstStyle/>
          <a:p>
            <a:pPr>
              <a:buFontTx/>
              <a:buNone/>
            </a:pPr>
            <a:r>
              <a:rPr lang="fa-IR"/>
              <a:t>به پايان آمد اين دفتر حکايت همچنان باقي</a:t>
            </a:r>
          </a:p>
          <a:p>
            <a:pPr>
              <a:buFontTx/>
              <a:buNone/>
            </a:pPr>
            <a:r>
              <a:rPr lang="fa-IR"/>
              <a:t>                   به صد دفتر نشايد گفت شرح حال مشتاقان</a:t>
            </a:r>
          </a:p>
          <a:p>
            <a:pPr>
              <a:buFontTx/>
              <a:buNone/>
            </a:pPr>
            <a:endParaRPr lang="fa-IR"/>
          </a:p>
          <a:p>
            <a:pPr algn="ctr">
              <a:buFontTx/>
              <a:buNone/>
            </a:pPr>
            <a:r>
              <a:rPr lang="fa-IR" sz="9600"/>
              <a:t>موفق باشيد</a:t>
            </a:r>
            <a:endParaRPr lang="en-US" sz="9600"/>
          </a:p>
        </p:txBody>
      </p:sp>
      <p:sp>
        <p:nvSpPr>
          <p:cNvPr id="832516" name="Rectangle 4"/>
          <p:cNvSpPr>
            <a:spLocks noChangeArrowheads="1"/>
          </p:cNvSpPr>
          <p:nvPr/>
        </p:nvSpPr>
        <p:spPr bwMode="auto">
          <a:xfrm>
            <a:off x="1619250" y="404813"/>
            <a:ext cx="6124575" cy="914400"/>
          </a:xfrm>
          <a:prstGeom prst="rect">
            <a:avLst/>
          </a:prstGeom>
          <a:noFill/>
          <a:ln w="9525" algn="ctr">
            <a:noFill/>
            <a:miter lim="800000"/>
            <a:headEnd/>
            <a:tailEnd/>
          </a:ln>
          <a:effectLst/>
        </p:spPr>
        <p:txBody>
          <a:bodyPr wrap="none">
            <a:spAutoFit/>
          </a:bodyPr>
          <a:lstStyle/>
          <a:p>
            <a:pPr eaLnBrk="1" hangingPunct="1"/>
            <a:r>
              <a:rPr lang="fa-IR" sz="5400">
                <a:solidFill>
                  <a:schemeClr val="tx2"/>
                </a:solidFill>
              </a:rPr>
              <a:t>والاخره تفويض الامر اليه</a:t>
            </a:r>
            <a:endParaRPr lang="en-US" sz="5400">
              <a:solidFill>
                <a:schemeClr val="tx2"/>
              </a:solidFill>
            </a:endParaRPr>
          </a:p>
        </p:txBody>
      </p:sp>
      <p:sp>
        <p:nvSpPr>
          <p:cNvPr id="4" name="Footer Placeholder 3"/>
          <p:cNvSpPr>
            <a:spLocks noGrp="1"/>
          </p:cNvSpPr>
          <p:nvPr>
            <p:ph type="ftr" sz="quarter" idx="11"/>
          </p:nvPr>
        </p:nvSpPr>
        <p:spPr/>
        <p:txBody>
          <a:bodyPr/>
          <a:lstStyle/>
          <a:p>
            <a:endParaRPr kumimoji="0" lang="en-US"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62851" name="Rectangle 3"/>
          <p:cNvSpPr>
            <a:spLocks noGrp="1" noChangeArrowheads="1"/>
          </p:cNvSpPr>
          <p:nvPr>
            <p:ph idx="1"/>
          </p:nvPr>
        </p:nvSpPr>
        <p:spPr>
          <a:xfrm>
            <a:off x="611188" y="1989138"/>
            <a:ext cx="7847012" cy="2332037"/>
          </a:xfrm>
        </p:spPr>
        <p:txBody>
          <a:bodyPr>
            <a:normAutofit/>
          </a:bodyPr>
          <a:lstStyle/>
          <a:p>
            <a:pPr>
              <a:buFontTx/>
              <a:buNone/>
            </a:pPr>
            <a:r>
              <a:rPr lang="fa-IR"/>
              <a:t>دارائيها:    		                   </a:t>
            </a:r>
            <a:r>
              <a:rPr lang="fa-IR" sz="2000"/>
              <a:t>بدهيها و حقوق صاحبان سرمايه:</a:t>
            </a:r>
          </a:p>
          <a:p>
            <a:pPr>
              <a:buFontTx/>
              <a:buNone/>
            </a:pPr>
            <a:r>
              <a:rPr lang="fa-IR"/>
              <a:t>بانك             9.800        سرمايه آقاي مالكي   10.000 </a:t>
            </a:r>
          </a:p>
          <a:p>
            <a:pPr>
              <a:buFontTx/>
              <a:buNone/>
            </a:pPr>
            <a:r>
              <a:rPr lang="fa-IR"/>
              <a:t>اثاثه                </a:t>
            </a:r>
            <a:r>
              <a:rPr lang="fa-IR" u="sng"/>
              <a:t>200</a:t>
            </a:r>
            <a:r>
              <a:rPr lang="fa-IR"/>
              <a:t> </a:t>
            </a:r>
          </a:p>
          <a:p>
            <a:pPr>
              <a:buFontTx/>
              <a:buNone/>
            </a:pPr>
            <a:r>
              <a:rPr lang="fa-IR" sz="2800"/>
              <a:t>جمع دارائيها</a:t>
            </a:r>
            <a:r>
              <a:rPr lang="fa-IR"/>
              <a:t> 10.000      </a:t>
            </a:r>
            <a:r>
              <a:rPr lang="fa-IR" sz="2800"/>
              <a:t>جمع بدهيها و سرمايه  </a:t>
            </a:r>
            <a:r>
              <a:rPr lang="fa-IR"/>
              <a:t> 10.000 </a:t>
            </a:r>
            <a:endParaRPr lang="en-US"/>
          </a:p>
        </p:txBody>
      </p:sp>
      <p:sp>
        <p:nvSpPr>
          <p:cNvPr id="462852" name="Rectangle 4"/>
          <p:cNvSpPr>
            <a:spLocks noChangeArrowheads="1"/>
          </p:cNvSpPr>
          <p:nvPr/>
        </p:nvSpPr>
        <p:spPr bwMode="auto">
          <a:xfrm>
            <a:off x="3419475" y="260350"/>
            <a:ext cx="2836863" cy="1006475"/>
          </a:xfrm>
          <a:prstGeom prst="rect">
            <a:avLst/>
          </a:prstGeom>
          <a:noFill/>
          <a:ln w="9525">
            <a:noFill/>
            <a:miter lim="800000"/>
            <a:headEnd/>
            <a:tailEnd/>
          </a:ln>
          <a:effectLst/>
        </p:spPr>
        <p:txBody>
          <a:bodyPr>
            <a:spAutoFit/>
          </a:bodyPr>
          <a:lstStyle/>
          <a:p>
            <a:pPr algn="ctr"/>
            <a:r>
              <a:rPr lang="fa-IR" sz="2000">
                <a:solidFill>
                  <a:schemeClr val="tx2"/>
                </a:solidFill>
                <a:cs typeface="Zar" pitchFamily="2" charset="-78"/>
              </a:rPr>
              <a:t>تعميرگاه مالکي</a:t>
            </a:r>
          </a:p>
          <a:p>
            <a:pPr algn="ctr"/>
            <a:r>
              <a:rPr lang="fa-IR" sz="2000">
                <a:solidFill>
                  <a:schemeClr val="tx2"/>
                </a:solidFill>
                <a:cs typeface="Zar" pitchFamily="2" charset="-78"/>
              </a:rPr>
              <a:t>ترازنامه</a:t>
            </a:r>
            <a:r>
              <a:rPr lang="fa-IR" sz="3200">
                <a:solidFill>
                  <a:schemeClr val="tx2"/>
                </a:solidFill>
                <a:cs typeface="Zar" pitchFamily="2" charset="-78"/>
              </a:rPr>
              <a:t/>
            </a:r>
            <a:br>
              <a:rPr lang="fa-IR" sz="3200">
                <a:solidFill>
                  <a:schemeClr val="tx2"/>
                </a:solidFill>
                <a:cs typeface="Zar" pitchFamily="2" charset="-78"/>
              </a:rPr>
            </a:br>
            <a:r>
              <a:rPr lang="fa-IR" sz="2000">
                <a:solidFill>
                  <a:schemeClr val="tx2"/>
                </a:solidFill>
                <a:cs typeface="Zar" pitchFamily="2" charset="-78"/>
              </a:rPr>
              <a:t>11/12/</a:t>
            </a:r>
            <a:r>
              <a:rPr lang="en-US" sz="2000">
                <a:solidFill>
                  <a:schemeClr val="tx2"/>
                </a:solidFill>
                <a:cs typeface="Zar" pitchFamily="2" charset="-78"/>
              </a:rPr>
              <a:t>XX</a:t>
            </a:r>
            <a:r>
              <a:rPr lang="fa-IR" sz="2000">
                <a:solidFill>
                  <a:schemeClr val="tx2"/>
                </a:solidFill>
                <a:cs typeface="Zar" pitchFamily="2" charset="-78"/>
              </a:rPr>
              <a:t>13</a:t>
            </a:r>
            <a:endParaRPr lang="en-US" sz="2000">
              <a:solidFill>
                <a:schemeClr val="tx2"/>
              </a:solidFill>
              <a:cs typeface="Zar" pitchFamily="2" charset="-78"/>
            </a:endParaRPr>
          </a:p>
        </p:txBody>
      </p:sp>
      <p:sp>
        <p:nvSpPr>
          <p:cNvPr id="462854" name="Line 6"/>
          <p:cNvSpPr>
            <a:spLocks noChangeShapeType="1"/>
          </p:cNvSpPr>
          <p:nvPr/>
        </p:nvSpPr>
        <p:spPr bwMode="auto">
          <a:xfrm>
            <a:off x="5580063" y="4292600"/>
            <a:ext cx="1152525" cy="0"/>
          </a:xfrm>
          <a:prstGeom prst="line">
            <a:avLst/>
          </a:prstGeom>
          <a:noFill/>
          <a:ln w="9525">
            <a:solidFill>
              <a:srgbClr val="FF0000"/>
            </a:solidFill>
            <a:round/>
            <a:headEnd/>
            <a:tailEnd/>
          </a:ln>
          <a:effectLst/>
        </p:spPr>
        <p:txBody>
          <a:bodyPr>
            <a:spAutoFit/>
          </a:bodyPr>
          <a:lstStyle/>
          <a:p>
            <a:endParaRPr lang="fa-IR"/>
          </a:p>
        </p:txBody>
      </p:sp>
      <p:sp>
        <p:nvSpPr>
          <p:cNvPr id="462855" name="Line 7"/>
          <p:cNvSpPr>
            <a:spLocks noChangeShapeType="1"/>
          </p:cNvSpPr>
          <p:nvPr/>
        </p:nvSpPr>
        <p:spPr bwMode="auto">
          <a:xfrm>
            <a:off x="5580063" y="4360863"/>
            <a:ext cx="1152525" cy="0"/>
          </a:xfrm>
          <a:prstGeom prst="line">
            <a:avLst/>
          </a:prstGeom>
          <a:noFill/>
          <a:ln w="9525">
            <a:solidFill>
              <a:srgbClr val="FF0000"/>
            </a:solidFill>
            <a:round/>
            <a:headEnd/>
            <a:tailEnd/>
          </a:ln>
          <a:effectLst/>
        </p:spPr>
        <p:txBody>
          <a:bodyPr>
            <a:spAutoFit/>
          </a:bodyPr>
          <a:lstStyle/>
          <a:p>
            <a:endParaRPr lang="fa-IR"/>
          </a:p>
        </p:txBody>
      </p:sp>
      <p:sp>
        <p:nvSpPr>
          <p:cNvPr id="462856" name="Line 8"/>
          <p:cNvSpPr>
            <a:spLocks noChangeShapeType="1"/>
          </p:cNvSpPr>
          <p:nvPr/>
        </p:nvSpPr>
        <p:spPr bwMode="auto">
          <a:xfrm>
            <a:off x="1116013" y="4292600"/>
            <a:ext cx="1152525" cy="0"/>
          </a:xfrm>
          <a:prstGeom prst="line">
            <a:avLst/>
          </a:prstGeom>
          <a:noFill/>
          <a:ln w="9525">
            <a:solidFill>
              <a:srgbClr val="FF0000"/>
            </a:solidFill>
            <a:round/>
            <a:headEnd/>
            <a:tailEnd/>
          </a:ln>
          <a:effectLst/>
        </p:spPr>
        <p:txBody>
          <a:bodyPr>
            <a:spAutoFit/>
          </a:bodyPr>
          <a:lstStyle/>
          <a:p>
            <a:endParaRPr lang="fa-IR"/>
          </a:p>
        </p:txBody>
      </p:sp>
      <p:sp>
        <p:nvSpPr>
          <p:cNvPr id="462857" name="Line 9"/>
          <p:cNvSpPr>
            <a:spLocks noChangeShapeType="1"/>
          </p:cNvSpPr>
          <p:nvPr/>
        </p:nvSpPr>
        <p:spPr bwMode="auto">
          <a:xfrm>
            <a:off x="1116013" y="4221163"/>
            <a:ext cx="1152525" cy="0"/>
          </a:xfrm>
          <a:prstGeom prst="line">
            <a:avLst/>
          </a:prstGeom>
          <a:noFill/>
          <a:ln w="9525">
            <a:solidFill>
              <a:srgbClr val="FF0000"/>
            </a:solidFill>
            <a:round/>
            <a:headEnd/>
            <a:tailEnd/>
          </a:ln>
          <a:effectLst/>
        </p:spPr>
        <p:txBody>
          <a:bodyPr>
            <a:spAutoFit/>
          </a:bodyPr>
          <a:lstStyle/>
          <a:p>
            <a:endParaRPr lang="fa-IR"/>
          </a:p>
        </p:txBody>
      </p:sp>
      <p:sp>
        <p:nvSpPr>
          <p:cNvPr id="8" name="Footer Placeholder 7"/>
          <p:cNvSpPr>
            <a:spLocks noGrp="1"/>
          </p:cNvSpPr>
          <p:nvPr>
            <p:ph type="ftr" sz="quarter" idx="11"/>
          </p:nvPr>
        </p:nvSpPr>
        <p:spPr/>
        <p:txBody>
          <a:bodyPr/>
          <a:lstStyle/>
          <a:p>
            <a:endParaRPr kumimoji="0" lang="en-US" dirty="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63874" name="Rectangle 2"/>
          <p:cNvSpPr>
            <a:spLocks noGrp="1" noChangeArrowheads="1"/>
          </p:cNvSpPr>
          <p:nvPr>
            <p:ph type="title"/>
          </p:nvPr>
        </p:nvSpPr>
        <p:spPr>
          <a:xfrm>
            <a:off x="1093788" y="450850"/>
            <a:ext cx="7772400" cy="976313"/>
          </a:xfrm>
        </p:spPr>
        <p:txBody>
          <a:bodyPr>
            <a:normAutofit/>
          </a:bodyPr>
          <a:lstStyle/>
          <a:p>
            <a:r>
              <a:rPr lang="fa-IR" sz="3600">
                <a:solidFill>
                  <a:srgbClr val="0066FF"/>
                </a:solidFill>
              </a:rPr>
              <a:t>فعاليت سوم</a:t>
            </a:r>
            <a:r>
              <a:rPr lang="fa-IR" sz="3200">
                <a:solidFill>
                  <a:srgbClr val="0066FF"/>
                </a:solidFill>
              </a:rPr>
              <a:t/>
            </a:r>
            <a:br>
              <a:rPr lang="fa-IR" sz="3200">
                <a:solidFill>
                  <a:srgbClr val="0066FF"/>
                </a:solidFill>
              </a:rPr>
            </a:br>
            <a:r>
              <a:rPr lang="fa-IR" sz="2200"/>
              <a:t>خريد مقداري ملزومات به ارزش 100 ريال به طور نسيه به تاريخ 12 اسفند ماه</a:t>
            </a:r>
            <a:endParaRPr lang="en-US" sz="2200"/>
          </a:p>
        </p:txBody>
      </p:sp>
      <p:graphicFrame>
        <p:nvGraphicFramePr>
          <p:cNvPr id="464198" name="Group 326"/>
          <p:cNvGraphicFramePr>
            <a:graphicFrameLocks noGrp="1"/>
          </p:cNvGraphicFramePr>
          <p:nvPr>
            <p:ph type="tbl" idx="1"/>
          </p:nvPr>
        </p:nvGraphicFramePr>
        <p:xfrm>
          <a:off x="323850" y="1557338"/>
          <a:ext cx="8532813" cy="4870450"/>
        </p:xfrm>
        <a:graphic>
          <a:graphicData uri="http://schemas.openxmlformats.org/drawingml/2006/table">
            <a:tbl>
              <a:tblPr/>
              <a:tblGrid>
                <a:gridCol w="1439863">
                  <a:extLst>
                    <a:ext uri="{9D8B030D-6E8A-4147-A177-3AD203B41FA5}">
                      <a16:colId xmlns:a16="http://schemas.microsoft.com/office/drawing/2014/main" val="20000"/>
                    </a:ext>
                  </a:extLst>
                </a:gridCol>
                <a:gridCol w="287337">
                  <a:extLst>
                    <a:ext uri="{9D8B030D-6E8A-4147-A177-3AD203B41FA5}">
                      <a16:colId xmlns:a16="http://schemas.microsoft.com/office/drawing/2014/main" val="20001"/>
                    </a:ext>
                  </a:extLst>
                </a:gridCol>
                <a:gridCol w="865188">
                  <a:extLst>
                    <a:ext uri="{9D8B030D-6E8A-4147-A177-3AD203B41FA5}">
                      <a16:colId xmlns:a16="http://schemas.microsoft.com/office/drawing/2014/main" val="20002"/>
                    </a:ext>
                  </a:extLst>
                </a:gridCol>
                <a:gridCol w="823912">
                  <a:extLst>
                    <a:ext uri="{9D8B030D-6E8A-4147-A177-3AD203B41FA5}">
                      <a16:colId xmlns:a16="http://schemas.microsoft.com/office/drawing/2014/main" val="20003"/>
                    </a:ext>
                  </a:extLst>
                </a:gridCol>
                <a:gridCol w="400050">
                  <a:extLst>
                    <a:ext uri="{9D8B030D-6E8A-4147-A177-3AD203B41FA5}">
                      <a16:colId xmlns:a16="http://schemas.microsoft.com/office/drawing/2014/main" val="20004"/>
                    </a:ext>
                  </a:extLst>
                </a:gridCol>
                <a:gridCol w="711200">
                  <a:extLst>
                    <a:ext uri="{9D8B030D-6E8A-4147-A177-3AD203B41FA5}">
                      <a16:colId xmlns:a16="http://schemas.microsoft.com/office/drawing/2014/main" val="20005"/>
                    </a:ext>
                  </a:extLst>
                </a:gridCol>
                <a:gridCol w="576263">
                  <a:extLst>
                    <a:ext uri="{9D8B030D-6E8A-4147-A177-3AD203B41FA5}">
                      <a16:colId xmlns:a16="http://schemas.microsoft.com/office/drawing/2014/main" val="20006"/>
                    </a:ext>
                  </a:extLst>
                </a:gridCol>
                <a:gridCol w="647700">
                  <a:extLst>
                    <a:ext uri="{9D8B030D-6E8A-4147-A177-3AD203B41FA5}">
                      <a16:colId xmlns:a16="http://schemas.microsoft.com/office/drawing/2014/main" val="20007"/>
                    </a:ext>
                  </a:extLst>
                </a:gridCol>
                <a:gridCol w="650875">
                  <a:extLst>
                    <a:ext uri="{9D8B030D-6E8A-4147-A177-3AD203B41FA5}">
                      <a16:colId xmlns:a16="http://schemas.microsoft.com/office/drawing/2014/main" val="20008"/>
                    </a:ext>
                  </a:extLst>
                </a:gridCol>
                <a:gridCol w="728662">
                  <a:extLst>
                    <a:ext uri="{9D8B030D-6E8A-4147-A177-3AD203B41FA5}">
                      <a16:colId xmlns:a16="http://schemas.microsoft.com/office/drawing/2014/main" val="20009"/>
                    </a:ext>
                  </a:extLst>
                </a:gridCol>
                <a:gridCol w="1041400">
                  <a:extLst>
                    <a:ext uri="{9D8B030D-6E8A-4147-A177-3AD203B41FA5}">
                      <a16:colId xmlns:a16="http://schemas.microsoft.com/office/drawing/2014/main" val="20010"/>
                    </a:ext>
                  </a:extLst>
                </a:gridCol>
                <a:gridCol w="360363">
                  <a:extLst>
                    <a:ext uri="{9D8B030D-6E8A-4147-A177-3AD203B41FA5}">
                      <a16:colId xmlns:a16="http://schemas.microsoft.com/office/drawing/2014/main" val="20011"/>
                    </a:ext>
                  </a:extLst>
                </a:gridCol>
              </a:tblGrid>
              <a:tr h="547688">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r>
                        <a:rPr kumimoji="0" lang="fa-IR" sz="1600" b="1" i="0" u="none" strike="noStrike" cap="none" normalizeH="0" baseline="0" smtClean="0">
                          <a:ln>
                            <a:noFill/>
                          </a:ln>
                          <a:solidFill>
                            <a:schemeClr val="tx1"/>
                          </a:solidFill>
                          <a:effectLst/>
                          <a:latin typeface="Arial" pitchFamily="34" charset="0"/>
                          <a:cs typeface="Zar" pitchFamily="2" charset="-78"/>
                        </a:rPr>
                        <a:t>حقوق صاحبان </a:t>
                      </a:r>
                      <a:r>
                        <a:rPr kumimoji="0" lang="fa-IR" sz="1800" b="1" i="0" u="none" strike="noStrike" cap="none" normalizeH="0" baseline="0" smtClean="0">
                          <a:ln>
                            <a:noFill/>
                          </a:ln>
                          <a:solidFill>
                            <a:schemeClr val="tx1"/>
                          </a:solidFill>
                          <a:effectLst/>
                          <a:latin typeface="Arial" pitchFamily="34" charset="0"/>
                          <a:cs typeface="Zar" pitchFamily="2" charset="-78"/>
                        </a:rPr>
                        <a:t>سرمايه</a:t>
                      </a:r>
                      <a:endParaRPr kumimoji="0" lang="en-US" sz="1800" b="1" i="0" u="none" strike="noStrike" cap="none" normalizeH="0" baseline="0" smtClean="0">
                        <a:ln>
                          <a:noFill/>
                        </a:ln>
                        <a:solidFill>
                          <a:schemeClr val="tx1"/>
                        </a:solidFill>
                        <a:effectLst/>
                        <a:latin typeface="Arial" pitchFamily="34" charset="0"/>
                        <a:cs typeface="Zar" pitchFamily="2" charset="-78"/>
                      </a:endParaRP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38100" cap="flat" cmpd="sng" algn="ctr">
                      <a:solidFill>
                        <a:schemeClr val="tx1"/>
                      </a:solidFill>
                      <a:prstDash val="solid"/>
                      <a:miter lim="800000"/>
                      <a:headEnd type="none" w="med" len="med"/>
                      <a:tailEnd type="none" w="med" len="med"/>
                    </a:lnB>
                    <a:lnTlToBr>
                      <a:noFill/>
                    </a:lnTlToBr>
                    <a:lnBlToTr>
                      <a:noFill/>
                    </a:lnBlToTr>
                    <a:noFill/>
                  </a:tcPr>
                </a:tc>
                <a:tc rowSpan="14">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r>
                        <a:rPr kumimoji="0" lang="fa-IR" sz="2800" b="1" i="0" u="none" strike="noStrike" cap="none" normalizeH="0" baseline="0" smtClean="0">
                          <a:ln>
                            <a:noFill/>
                          </a:ln>
                          <a:solidFill>
                            <a:schemeClr val="tx1"/>
                          </a:solidFill>
                          <a:effectLst/>
                          <a:latin typeface="Arial" pitchFamily="34" charset="0"/>
                          <a:cs typeface="Zar" pitchFamily="2" charset="-78"/>
                        </a:rPr>
                        <a:t>+</a:t>
                      </a:r>
                      <a:endParaRPr kumimoji="0" lang="en-US" sz="28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gridSpan="2">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r>
                        <a:rPr kumimoji="0" lang="fa-IR" sz="2800" b="1" i="0" u="none" strike="noStrike" cap="none" normalizeH="0" baseline="0" smtClean="0">
                          <a:ln>
                            <a:noFill/>
                          </a:ln>
                          <a:solidFill>
                            <a:schemeClr val="tx1"/>
                          </a:solidFill>
                          <a:effectLst/>
                          <a:latin typeface="Arial" pitchFamily="34" charset="0"/>
                          <a:cs typeface="Zar" pitchFamily="2" charset="-78"/>
                        </a:rPr>
                        <a:t>بدهيها</a:t>
                      </a:r>
                      <a:endParaRPr kumimoji="0" lang="en-US" sz="2800" b="1" i="0" u="none" strike="noStrike" cap="none" normalizeH="0" baseline="0" smtClean="0">
                        <a:ln>
                          <a:noFill/>
                        </a:ln>
                        <a:solidFill>
                          <a:schemeClr val="tx1"/>
                        </a:solidFill>
                        <a:effectLst/>
                        <a:latin typeface="Arial" pitchFamily="34" charset="0"/>
                        <a:cs typeface="Zar" pitchFamily="2" charset="-78"/>
                      </a:endParaRP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38100" cap="flat" cmpd="sng" algn="ctr">
                      <a:solidFill>
                        <a:schemeClr val="tx1"/>
                      </a:solidFill>
                      <a:prstDash val="solid"/>
                      <a:miter lim="800000"/>
                      <a:headEnd type="none" w="med" len="med"/>
                      <a:tailEnd type="none" w="med" len="med"/>
                    </a:lnB>
                    <a:lnTlToBr>
                      <a:noFill/>
                    </a:lnTlToBr>
                    <a:lnBlToTr>
                      <a:noFill/>
                    </a:lnBlToTr>
                    <a:noFill/>
                  </a:tcPr>
                </a:tc>
                <a:tc hMerge="1">
                  <a:txBody>
                    <a:bodyPr/>
                    <a:lstStyle/>
                    <a:p>
                      <a:pPr rtl="1"/>
                      <a:endParaRPr lang="fa-IR"/>
                    </a:p>
                  </a:txBody>
                  <a:tcPr/>
                </a:tc>
                <a:tc rowSpan="14">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r>
                        <a:rPr kumimoji="0" lang="fa-IR" sz="4800" b="1" i="0" u="none" strike="noStrike" cap="none" normalizeH="0" baseline="0" smtClean="0">
                          <a:ln>
                            <a:noFill/>
                          </a:ln>
                          <a:solidFill>
                            <a:schemeClr val="tx1"/>
                          </a:solidFill>
                          <a:effectLst/>
                          <a:latin typeface="Arial" pitchFamily="34" charset="0"/>
                          <a:cs typeface="Zar" pitchFamily="2" charset="-78"/>
                        </a:rPr>
                        <a:t>=</a:t>
                      </a:r>
                      <a:endParaRPr kumimoji="0" lang="en-US" sz="48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gridSpan="6">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r>
                        <a:rPr kumimoji="0" lang="fa-IR" sz="2800" b="1" i="0" u="none" strike="noStrike" cap="none" normalizeH="0" baseline="0" smtClean="0">
                          <a:ln>
                            <a:noFill/>
                          </a:ln>
                          <a:solidFill>
                            <a:schemeClr val="tx1"/>
                          </a:solidFill>
                          <a:effectLst/>
                          <a:latin typeface="Arial" pitchFamily="34" charset="0"/>
                          <a:cs typeface="Zar" pitchFamily="2" charset="-78"/>
                        </a:rPr>
                        <a:t>دارائي</a:t>
                      </a:r>
                      <a:r>
                        <a:rPr kumimoji="0" lang="fa-IR" sz="2800" b="1" i="0" u="none" strike="noStrike" cap="none" normalizeH="0" baseline="0" smtClean="0">
                          <a:ln>
                            <a:noFill/>
                          </a:ln>
                          <a:solidFill>
                            <a:schemeClr val="tx1"/>
                          </a:solidFill>
                          <a:effectLst/>
                          <a:latin typeface="Arial" pitchFamily="34" charset="0"/>
                          <a:cs typeface="Arial" pitchFamily="34" charset="0"/>
                        </a:rPr>
                        <a:t>‌</a:t>
                      </a:r>
                      <a:r>
                        <a:rPr kumimoji="0" lang="fa-IR" sz="2800" b="1" i="0" u="none" strike="noStrike" cap="none" normalizeH="0" baseline="0" smtClean="0">
                          <a:ln>
                            <a:noFill/>
                          </a:ln>
                          <a:solidFill>
                            <a:schemeClr val="tx1"/>
                          </a:solidFill>
                          <a:effectLst/>
                          <a:latin typeface="Arial" pitchFamily="34" charset="0"/>
                          <a:cs typeface="Zar" pitchFamily="2" charset="-78"/>
                        </a:rPr>
                        <a:t>ها</a:t>
                      </a:r>
                      <a:endParaRPr kumimoji="0" lang="en-US" sz="2800" b="1" i="0" u="none" strike="noStrike" cap="none" normalizeH="0" baseline="0" smtClean="0">
                        <a:ln>
                          <a:noFill/>
                        </a:ln>
                        <a:solidFill>
                          <a:schemeClr val="tx1"/>
                        </a:solidFill>
                        <a:effectLst/>
                        <a:latin typeface="Arial" pitchFamily="34" charset="0"/>
                        <a:cs typeface="Zar" pitchFamily="2" charset="-78"/>
                      </a:endParaRP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38100" cap="flat" cmpd="sng" algn="ctr">
                      <a:solidFill>
                        <a:schemeClr val="tx1"/>
                      </a:solidFill>
                      <a:prstDash val="solid"/>
                      <a:miter lim="800000"/>
                      <a:headEnd type="none" w="med" len="med"/>
                      <a:tailEnd type="none" w="med" len="med"/>
                    </a:lnB>
                    <a:lnTlToBr>
                      <a:noFill/>
                    </a:lnTlToBr>
                    <a:lnBlToTr>
                      <a:noFill/>
                    </a:lnBlToTr>
                    <a:noFill/>
                  </a:tcPr>
                </a:tc>
                <a:tc hMerge="1">
                  <a:txBody>
                    <a:bodyPr/>
                    <a:lstStyle/>
                    <a:p>
                      <a:pPr rtl="1"/>
                      <a:endParaRPr lang="fa-IR"/>
                    </a:p>
                  </a:txBody>
                  <a:tcPr/>
                </a:tc>
                <a:tc hMerge="1">
                  <a:txBody>
                    <a:bodyPr/>
                    <a:lstStyle/>
                    <a:p>
                      <a:pPr rtl="1"/>
                      <a:endParaRPr lang="fa-IR"/>
                    </a:p>
                  </a:txBody>
                  <a:tcPr/>
                </a:tc>
                <a:tc hMerge="1">
                  <a:txBody>
                    <a:bodyPr/>
                    <a:lstStyle/>
                    <a:p>
                      <a:pPr rtl="1"/>
                      <a:endParaRPr lang="fa-IR"/>
                    </a:p>
                  </a:txBody>
                  <a:tcPr/>
                </a:tc>
                <a:tc hMerge="1">
                  <a:txBody>
                    <a:bodyPr/>
                    <a:lstStyle/>
                    <a:p>
                      <a:pPr rtl="1"/>
                      <a:endParaRPr lang="fa-IR"/>
                    </a:p>
                  </a:txBody>
                  <a:tcPr/>
                </a:tc>
                <a:tc hMerge="1">
                  <a:txBody>
                    <a:bodyPr/>
                    <a:lstStyle/>
                    <a:p>
                      <a:pPr rtl="1"/>
                      <a:endParaRPr lang="fa-IR"/>
                    </a:p>
                  </a:txBody>
                  <a:tcPr/>
                </a:tc>
                <a:tc rowSpan="2">
                  <a:txBody>
                    <a:bodyPr/>
                    <a:lstStyle/>
                    <a:p>
                      <a:pPr marL="0" marR="0" lvl="0" indent="0" algn="r" defTabSz="914400" rtl="1" eaLnBrk="1" fontAlgn="base" latinLnBrk="0" hangingPunct="1">
                        <a:lnSpc>
                          <a:spcPct val="100000"/>
                        </a:lnSpc>
                        <a:spcBef>
                          <a:spcPct val="20000"/>
                        </a:spcBef>
                        <a:spcAft>
                          <a:spcPct val="0"/>
                        </a:spcAft>
                        <a:buClrTx/>
                        <a:buSzPct val="85000"/>
                        <a:buFontTx/>
                        <a:buNone/>
                        <a:tabLst/>
                      </a:pPr>
                      <a:endParaRPr kumimoji="0" lang="en-US" sz="28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38100" cap="flat" cmpd="sng" algn="ctr">
                      <a:solidFill>
                        <a:schemeClr val="tx1"/>
                      </a:solidFill>
                      <a:prstDash val="solid"/>
                      <a:miter lim="800000"/>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603250">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r>
                        <a:rPr kumimoji="0" lang="fa-IR" sz="1400" b="1" i="0" u="none" strike="noStrike" cap="none" normalizeH="0" baseline="0" smtClean="0">
                          <a:ln>
                            <a:noFill/>
                          </a:ln>
                          <a:solidFill>
                            <a:schemeClr val="tx1"/>
                          </a:solidFill>
                          <a:effectLst/>
                          <a:latin typeface="Arial" pitchFamily="34" charset="0"/>
                          <a:cs typeface="Zar" pitchFamily="2" charset="-78"/>
                        </a:rPr>
                        <a:t>سرمايه مالكي</a:t>
                      </a:r>
                      <a:endParaRPr kumimoji="0" lang="en-US" sz="14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38100" cap="flat" cmpd="sng" algn="ctr">
                      <a:solidFill>
                        <a:schemeClr val="tx1"/>
                      </a:solidFill>
                      <a:prstDash val="solid"/>
                      <a:miter lim="800000"/>
                      <a:headEnd type="none" w="med" len="med"/>
                      <a:tailEnd type="none" w="med" len="med"/>
                    </a:lnT>
                    <a:lnB w="38100" cap="flat" cmpd="sng" algn="ctr">
                      <a:solidFill>
                        <a:schemeClr val="tx1"/>
                      </a:solidFill>
                      <a:prstDash val="solid"/>
                      <a:miter lim="800000"/>
                      <a:headEnd type="none" w="med" len="med"/>
                      <a:tailEnd type="none" w="med" len="med"/>
                    </a:lnB>
                    <a:lnTlToBr>
                      <a:noFill/>
                    </a:lnTlToBr>
                    <a:lnBlToTr>
                      <a:noFill/>
                    </a:lnBlToTr>
                    <a:noFill/>
                  </a:tcPr>
                </a:tc>
                <a:tc vMerge="1">
                  <a:txBody>
                    <a:bodyPr/>
                    <a:lstStyle/>
                    <a:p>
                      <a:pPr rtl="1"/>
                      <a:endParaRPr lang="fa-IR"/>
                    </a:p>
                  </a:txBody>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r>
                        <a:rPr kumimoji="0" lang="fa-IR" sz="1400" b="1" i="0" u="none" strike="noStrike" cap="none" normalizeH="0" baseline="0" smtClean="0">
                          <a:ln>
                            <a:noFill/>
                          </a:ln>
                          <a:solidFill>
                            <a:schemeClr val="tx1"/>
                          </a:solidFill>
                          <a:effectLst/>
                          <a:latin typeface="Arial" pitchFamily="34" charset="0"/>
                          <a:cs typeface="Zar" pitchFamily="2" charset="-78"/>
                        </a:rPr>
                        <a:t>حسابهاي پرداختني</a:t>
                      </a:r>
                      <a:endParaRPr kumimoji="0" lang="en-US" sz="1400" b="1" i="0" u="none" strike="noStrike" cap="none" normalizeH="0" baseline="0" smtClean="0">
                        <a:ln>
                          <a:noFill/>
                        </a:ln>
                        <a:solidFill>
                          <a:schemeClr val="tx1"/>
                        </a:solidFill>
                        <a:effectLst/>
                        <a:latin typeface="Arial" pitchFamily="34" charset="0"/>
                        <a:cs typeface="Zar" pitchFamily="2" charset="-78"/>
                      </a:endParaRP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lgDash"/>
                      <a:miter lim="800000"/>
                      <a:headEnd type="none" w="med" len="med"/>
                      <a:tailEnd type="none" w="med" len="med"/>
                    </a:lnR>
                    <a:lnT w="38100" cap="flat" cmpd="sng" algn="ctr">
                      <a:solidFill>
                        <a:schemeClr val="tx1"/>
                      </a:solidFill>
                      <a:prstDash val="solid"/>
                      <a:miter lim="800000"/>
                      <a:headEnd type="none" w="med" len="med"/>
                      <a:tailEnd type="none" w="med" len="med"/>
                    </a:lnT>
                    <a:lnB w="381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r>
                        <a:rPr kumimoji="0" lang="fa-IR" sz="1400" b="1" i="0" u="none" strike="noStrike" cap="none" normalizeH="0" baseline="0" smtClean="0">
                          <a:ln>
                            <a:noFill/>
                          </a:ln>
                          <a:solidFill>
                            <a:schemeClr val="tx1"/>
                          </a:solidFill>
                          <a:effectLst/>
                          <a:latin typeface="Arial" pitchFamily="34" charset="0"/>
                          <a:cs typeface="Zar" pitchFamily="2" charset="-78"/>
                        </a:rPr>
                        <a:t>اسناد پرداختني</a:t>
                      </a:r>
                      <a:endParaRPr kumimoji="0" lang="en-US" sz="1400" b="1" i="0" u="none" strike="noStrike" cap="none" normalizeH="0" baseline="0" smtClean="0">
                        <a:ln>
                          <a:noFill/>
                        </a:ln>
                        <a:solidFill>
                          <a:schemeClr val="tx1"/>
                        </a:solidFill>
                        <a:effectLst/>
                        <a:latin typeface="Arial" pitchFamily="34" charset="0"/>
                        <a:cs typeface="Zar" pitchFamily="2" charset="-78"/>
                      </a:endParaRPr>
                    </a:p>
                  </a:txBody>
                  <a:tcP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solid"/>
                      <a:miter lim="800000"/>
                      <a:headEnd type="none" w="med" len="med"/>
                      <a:tailEnd type="none" w="med" len="med"/>
                    </a:lnR>
                    <a:lnT w="38100" cap="flat" cmpd="sng" algn="ctr">
                      <a:solidFill>
                        <a:schemeClr val="tx1"/>
                      </a:solidFill>
                      <a:prstDash val="solid"/>
                      <a:miter lim="800000"/>
                      <a:headEnd type="none" w="med" len="med"/>
                      <a:tailEnd type="none" w="med" len="med"/>
                    </a:lnT>
                    <a:lnB w="38100" cap="flat" cmpd="sng" algn="ctr">
                      <a:solidFill>
                        <a:schemeClr val="tx1"/>
                      </a:solidFill>
                      <a:prstDash val="solid"/>
                      <a:miter lim="800000"/>
                      <a:headEnd type="none" w="med" len="med"/>
                      <a:tailEnd type="none" w="med" len="med"/>
                    </a:lnB>
                    <a:lnTlToBr>
                      <a:noFill/>
                    </a:lnTlToBr>
                    <a:lnBlToTr>
                      <a:noFill/>
                    </a:lnBlToTr>
                    <a:noFill/>
                  </a:tcPr>
                </a:tc>
                <a:tc vMerge="1">
                  <a:txBody>
                    <a:bodyPr/>
                    <a:lstStyle/>
                    <a:p>
                      <a:pPr rtl="1"/>
                      <a:endParaRPr lang="fa-IR"/>
                    </a:p>
                  </a:txBody>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lgDash"/>
                      <a:miter lim="800000"/>
                      <a:headEnd type="none" w="med" len="med"/>
                      <a:tailEnd type="none" w="med" len="med"/>
                    </a:lnR>
                    <a:lnT w="38100" cap="flat" cmpd="sng" algn="ctr">
                      <a:solidFill>
                        <a:schemeClr val="tx1"/>
                      </a:solidFill>
                      <a:prstDash val="solid"/>
                      <a:miter lim="800000"/>
                      <a:headEnd type="none" w="med" len="med"/>
                      <a:tailEnd type="none" w="med" len="med"/>
                    </a:lnT>
                    <a:lnB w="381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lgDash"/>
                      <a:miter lim="800000"/>
                      <a:headEnd type="none" w="med" len="med"/>
                      <a:tailEnd type="none" w="med" len="med"/>
                    </a:lnR>
                    <a:lnT w="38100" cap="flat" cmpd="sng" algn="ctr">
                      <a:solidFill>
                        <a:schemeClr val="tx1"/>
                      </a:solidFill>
                      <a:prstDash val="solid"/>
                      <a:miter lim="800000"/>
                      <a:headEnd type="none" w="med" len="med"/>
                      <a:tailEnd type="none" w="med" len="med"/>
                    </a:lnT>
                    <a:lnB w="381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lgDash"/>
                      <a:miter lim="800000"/>
                      <a:headEnd type="none" w="med" len="med"/>
                      <a:tailEnd type="none" w="med" len="med"/>
                    </a:lnR>
                    <a:lnT w="38100" cap="flat" cmpd="sng" algn="ctr">
                      <a:solidFill>
                        <a:schemeClr val="tx1"/>
                      </a:solidFill>
                      <a:prstDash val="solid"/>
                      <a:miter lim="800000"/>
                      <a:headEnd type="none" w="med" len="med"/>
                      <a:tailEnd type="none" w="med" len="med"/>
                    </a:lnT>
                    <a:lnB w="381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r>
                        <a:rPr kumimoji="0" lang="fa-IR" sz="1200" b="1" i="0" u="none" strike="noStrike" cap="none" normalizeH="0" baseline="0" smtClean="0">
                          <a:ln>
                            <a:noFill/>
                          </a:ln>
                          <a:solidFill>
                            <a:schemeClr val="tx1"/>
                          </a:solidFill>
                          <a:effectLst/>
                          <a:latin typeface="Arial" pitchFamily="34" charset="0"/>
                          <a:cs typeface="Zar" pitchFamily="2" charset="-78"/>
                        </a:rPr>
                        <a:t>ملزومات</a:t>
                      </a:r>
                      <a:endParaRPr kumimoji="0" lang="en-US" sz="12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lgDash"/>
                      <a:miter lim="800000"/>
                      <a:headEnd type="none" w="med" len="med"/>
                      <a:tailEnd type="none" w="med" len="med"/>
                    </a:lnR>
                    <a:lnT w="38100" cap="flat" cmpd="sng" algn="ctr">
                      <a:solidFill>
                        <a:schemeClr val="tx1"/>
                      </a:solidFill>
                      <a:prstDash val="solid"/>
                      <a:miter lim="800000"/>
                      <a:headEnd type="none" w="med" len="med"/>
                      <a:tailEnd type="none" w="med" len="med"/>
                    </a:lnT>
                    <a:lnB w="381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r>
                        <a:rPr kumimoji="0" lang="fa-IR" sz="1400" b="1" i="0" u="none" strike="noStrike" cap="none" normalizeH="0" baseline="0" smtClean="0">
                          <a:ln>
                            <a:noFill/>
                          </a:ln>
                          <a:solidFill>
                            <a:schemeClr val="tx1"/>
                          </a:solidFill>
                          <a:effectLst/>
                          <a:latin typeface="Arial" pitchFamily="34" charset="0"/>
                          <a:cs typeface="Zar" pitchFamily="2" charset="-78"/>
                        </a:rPr>
                        <a:t>اثاثه</a:t>
                      </a:r>
                      <a:endParaRPr kumimoji="0" lang="en-US" sz="14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lgDash"/>
                      <a:miter lim="800000"/>
                      <a:headEnd type="none" w="med" len="med"/>
                      <a:tailEnd type="none" w="med" len="med"/>
                    </a:lnR>
                    <a:lnT w="38100" cap="flat" cmpd="sng" algn="ctr">
                      <a:solidFill>
                        <a:schemeClr val="tx1"/>
                      </a:solidFill>
                      <a:prstDash val="solid"/>
                      <a:miter lim="800000"/>
                      <a:headEnd type="none" w="med" len="med"/>
                      <a:tailEnd type="none" w="med" len="med"/>
                    </a:lnT>
                    <a:lnB w="381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r>
                        <a:rPr kumimoji="0" lang="fa-IR" sz="1400" b="1" i="0" u="none" strike="noStrike" cap="none" normalizeH="0" baseline="0" smtClean="0">
                          <a:ln>
                            <a:noFill/>
                          </a:ln>
                          <a:solidFill>
                            <a:schemeClr val="tx1"/>
                          </a:solidFill>
                          <a:effectLst/>
                          <a:latin typeface="Arial" pitchFamily="34" charset="0"/>
                          <a:cs typeface="Zar" pitchFamily="2" charset="-78"/>
                        </a:rPr>
                        <a:t>بانك</a:t>
                      </a:r>
                      <a:endParaRPr kumimoji="0" lang="en-US" sz="14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solid"/>
                      <a:miter lim="800000"/>
                      <a:headEnd type="none" w="med" len="med"/>
                      <a:tailEnd type="none" w="med" len="med"/>
                    </a:lnR>
                    <a:lnT w="38100" cap="flat" cmpd="sng" algn="ctr">
                      <a:solidFill>
                        <a:schemeClr val="tx1"/>
                      </a:solidFill>
                      <a:prstDash val="solid"/>
                      <a:miter lim="800000"/>
                      <a:headEnd type="none" w="med" len="med"/>
                      <a:tailEnd type="none" w="med" len="med"/>
                    </a:lnT>
                    <a:lnB w="38100" cap="flat" cmpd="sng" algn="ctr">
                      <a:solidFill>
                        <a:schemeClr val="tx1"/>
                      </a:solidFill>
                      <a:prstDash val="solid"/>
                      <a:miter lim="800000"/>
                      <a:headEnd type="none" w="med" len="med"/>
                      <a:tailEnd type="none" w="med" len="med"/>
                    </a:lnB>
                    <a:lnTlToBr>
                      <a:noFill/>
                    </a:lnTlToBr>
                    <a:lnBlToTr>
                      <a:noFill/>
                    </a:lnBlToTr>
                    <a:noFill/>
                  </a:tcPr>
                </a:tc>
                <a:tc vMerge="1">
                  <a:txBody>
                    <a:bodyPr/>
                    <a:lstStyle/>
                    <a:p>
                      <a:pPr rtl="1"/>
                      <a:endParaRPr lang="fa-IR"/>
                    </a:p>
                  </a:txBody>
                  <a:tcPr/>
                </a:tc>
                <a:extLst>
                  <a:ext uri="{0D108BD9-81ED-4DB2-BD59-A6C34878D82A}">
                    <a16:rowId xmlns:a16="http://schemas.microsoft.com/office/drawing/2014/main" val="10001"/>
                  </a:ext>
                </a:extLst>
              </a:tr>
              <a:tr h="273050">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0"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38100" cap="flat" cmpd="sng" algn="ctr">
                      <a:solidFill>
                        <a:schemeClr val="tx1"/>
                      </a:solidFill>
                      <a:prstDash val="solid"/>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vMerge="1">
                  <a:txBody>
                    <a:bodyPr/>
                    <a:lstStyle/>
                    <a:p>
                      <a:pPr rtl="1"/>
                      <a:endParaRPr lang="fa-IR"/>
                    </a:p>
                  </a:txBody>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lgDash"/>
                      <a:miter lim="800000"/>
                      <a:headEnd type="none" w="med" len="med"/>
                      <a:tailEnd type="none" w="med" len="med"/>
                    </a:lnR>
                    <a:lnT w="38100" cap="flat" cmpd="sng" algn="ctr">
                      <a:solidFill>
                        <a:schemeClr val="tx1"/>
                      </a:solidFill>
                      <a:prstDash val="solid"/>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solid"/>
                      <a:miter lim="800000"/>
                      <a:headEnd type="none" w="med" len="med"/>
                      <a:tailEnd type="none" w="med" len="med"/>
                    </a:lnR>
                    <a:lnT w="38100" cap="flat" cmpd="sng" algn="ctr">
                      <a:solidFill>
                        <a:schemeClr val="tx1"/>
                      </a:solidFill>
                      <a:prstDash val="solid"/>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vMerge="1">
                  <a:txBody>
                    <a:bodyPr/>
                    <a:lstStyle/>
                    <a:p>
                      <a:pPr rtl="1"/>
                      <a:endParaRPr lang="fa-IR"/>
                    </a:p>
                  </a:txBody>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0"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lgDash"/>
                      <a:miter lim="800000"/>
                      <a:headEnd type="none" w="med" len="med"/>
                      <a:tailEnd type="none" w="med" len="med"/>
                    </a:lnR>
                    <a:lnT w="38100" cap="flat" cmpd="sng" algn="ctr">
                      <a:solidFill>
                        <a:schemeClr val="tx1"/>
                      </a:solidFill>
                      <a:prstDash val="solid"/>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0"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lgDash"/>
                      <a:miter lim="800000"/>
                      <a:headEnd type="none" w="med" len="med"/>
                      <a:tailEnd type="none" w="med" len="med"/>
                    </a:lnR>
                    <a:lnT w="38100" cap="flat" cmpd="sng" algn="ctr">
                      <a:solidFill>
                        <a:schemeClr val="tx1"/>
                      </a:solidFill>
                      <a:prstDash val="solid"/>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0"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lgDash"/>
                      <a:miter lim="800000"/>
                      <a:headEnd type="none" w="med" len="med"/>
                      <a:tailEnd type="none" w="med" len="med"/>
                    </a:lnR>
                    <a:lnT w="38100" cap="flat" cmpd="sng" algn="ctr">
                      <a:solidFill>
                        <a:schemeClr val="tx1"/>
                      </a:solidFill>
                      <a:prstDash val="solid"/>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0"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lgDash"/>
                      <a:miter lim="800000"/>
                      <a:headEnd type="none" w="med" len="med"/>
                      <a:tailEnd type="none" w="med" len="med"/>
                    </a:lnR>
                    <a:lnT w="38100" cap="flat" cmpd="sng" algn="ctr">
                      <a:solidFill>
                        <a:schemeClr val="tx1"/>
                      </a:solidFill>
                      <a:prstDash val="solid"/>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0"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lgDash"/>
                      <a:miter lim="800000"/>
                      <a:headEnd type="none" w="med" len="med"/>
                      <a:tailEnd type="none" w="med" len="med"/>
                    </a:lnR>
                    <a:lnT w="38100" cap="flat" cmpd="sng" algn="ctr">
                      <a:solidFill>
                        <a:schemeClr val="tx1"/>
                      </a:solidFill>
                      <a:prstDash val="solid"/>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r>
                        <a:rPr kumimoji="0" lang="fa-IR" sz="1400" b="0" i="0" u="none" strike="noStrike" cap="none" normalizeH="0" baseline="0" smtClean="0">
                          <a:ln>
                            <a:noFill/>
                          </a:ln>
                          <a:solidFill>
                            <a:schemeClr val="tx1"/>
                          </a:solidFill>
                          <a:effectLst/>
                          <a:latin typeface="Arial" pitchFamily="34" charset="0"/>
                          <a:cs typeface="Zar" pitchFamily="2" charset="-78"/>
                        </a:rPr>
                        <a:t>10.000 +</a:t>
                      </a:r>
                      <a:endParaRPr kumimoji="0" lang="en-US" sz="1400" b="0"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solid"/>
                      <a:miter lim="800000"/>
                      <a:headEnd type="none" w="med" len="med"/>
                      <a:tailEnd type="none" w="med" len="med"/>
                    </a:lnR>
                    <a:lnT w="38100" cap="flat" cmpd="sng" algn="ctr">
                      <a:solidFill>
                        <a:schemeClr val="tx1"/>
                      </a:solidFill>
                      <a:prstDash val="solid"/>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r>
                        <a:rPr kumimoji="0" lang="fa-IR" sz="1400" b="1" i="0" u="none" strike="noStrike" cap="none" normalizeH="0" baseline="0" smtClean="0">
                          <a:ln>
                            <a:noFill/>
                          </a:ln>
                          <a:solidFill>
                            <a:schemeClr val="tx1"/>
                          </a:solidFill>
                          <a:effectLst/>
                          <a:latin typeface="Arial" pitchFamily="34" charset="0"/>
                          <a:cs typeface="Zar" pitchFamily="2" charset="-78"/>
                        </a:rPr>
                        <a:t>1</a:t>
                      </a:r>
                      <a:endParaRPr kumimoji="0" lang="en-US" sz="14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38100" cap="flat" cmpd="sng" algn="ctr">
                      <a:solidFill>
                        <a:schemeClr val="tx1"/>
                      </a:solidFill>
                      <a:prstDash val="solid"/>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271463">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r>
                        <a:rPr kumimoji="0" lang="fa-IR" sz="1400" b="0" i="0" u="none" strike="noStrike" cap="none" normalizeH="0" baseline="0" smtClean="0">
                          <a:ln>
                            <a:noFill/>
                          </a:ln>
                          <a:solidFill>
                            <a:schemeClr val="tx1"/>
                          </a:solidFill>
                          <a:effectLst/>
                          <a:latin typeface="Arial" pitchFamily="34" charset="0"/>
                          <a:cs typeface="Zar" pitchFamily="2" charset="-78"/>
                        </a:rPr>
                        <a:t>10.000</a:t>
                      </a:r>
                      <a:endParaRPr kumimoji="0" lang="en-US" sz="1400" b="0"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vMerge="1">
                  <a:txBody>
                    <a:bodyPr/>
                    <a:lstStyle/>
                    <a:p>
                      <a:pPr rtl="1"/>
                      <a:endParaRPr lang="fa-IR"/>
                    </a:p>
                  </a:txBody>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vMerge="1">
                  <a:txBody>
                    <a:bodyPr/>
                    <a:lstStyle/>
                    <a:p>
                      <a:pPr rtl="1"/>
                      <a:endParaRPr lang="fa-IR"/>
                    </a:p>
                  </a:txBody>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0"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0"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0"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0"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r>
                        <a:rPr kumimoji="0" lang="fa-IR" sz="1400" b="0" i="0" u="none" strike="noStrike" cap="none" normalizeH="0" baseline="0" smtClean="0">
                          <a:ln>
                            <a:noFill/>
                          </a:ln>
                          <a:solidFill>
                            <a:schemeClr val="tx1"/>
                          </a:solidFill>
                          <a:effectLst/>
                          <a:latin typeface="Arial" pitchFamily="34" charset="0"/>
                          <a:cs typeface="Zar" pitchFamily="2" charset="-78"/>
                        </a:rPr>
                        <a:t>200+</a:t>
                      </a:r>
                      <a:endParaRPr kumimoji="0" lang="en-US" sz="1400" b="0"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r>
                        <a:rPr kumimoji="0" lang="fa-IR" sz="1400" b="0" i="0" u="none" strike="noStrike" cap="none" normalizeH="0" baseline="0" smtClean="0">
                          <a:ln>
                            <a:noFill/>
                          </a:ln>
                          <a:solidFill>
                            <a:schemeClr val="tx1"/>
                          </a:solidFill>
                          <a:effectLst/>
                          <a:latin typeface="Arial" pitchFamily="34" charset="0"/>
                          <a:cs typeface="Zar" pitchFamily="2" charset="-78"/>
                        </a:rPr>
                        <a:t>200-</a:t>
                      </a:r>
                      <a:endParaRPr kumimoji="0" lang="en-US" sz="1400" b="0"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r>
                        <a:rPr kumimoji="0" lang="fa-IR" sz="1400" b="1" i="0" u="none" strike="noStrike" cap="none" normalizeH="0" baseline="0" smtClean="0">
                          <a:ln>
                            <a:noFill/>
                          </a:ln>
                          <a:solidFill>
                            <a:schemeClr val="tx1"/>
                          </a:solidFill>
                          <a:effectLst/>
                          <a:latin typeface="Arial" pitchFamily="34" charset="0"/>
                          <a:cs typeface="Zar" pitchFamily="2" charset="-78"/>
                        </a:rPr>
                        <a:t>2</a:t>
                      </a:r>
                      <a:endParaRPr kumimoji="0" lang="en-US" sz="14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273050">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0"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vMerge="1">
                  <a:txBody>
                    <a:bodyPr/>
                    <a:lstStyle/>
                    <a:p>
                      <a:pPr rtl="1"/>
                      <a:endParaRPr lang="fa-IR"/>
                    </a:p>
                  </a:txBody>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r>
                        <a:rPr kumimoji="0" lang="fa-IR" sz="1400" b="1" i="0" u="none" strike="noStrike" cap="none" normalizeH="0" baseline="0" smtClean="0">
                          <a:ln>
                            <a:noFill/>
                          </a:ln>
                          <a:solidFill>
                            <a:schemeClr val="tx1"/>
                          </a:solidFill>
                          <a:effectLst/>
                          <a:latin typeface="Arial" pitchFamily="34" charset="0"/>
                          <a:cs typeface="Zar" pitchFamily="2" charset="-78"/>
                        </a:rPr>
                        <a:t>100+</a:t>
                      </a:r>
                      <a:endParaRPr kumimoji="0" lang="en-US" sz="14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vMerge="1">
                  <a:txBody>
                    <a:bodyPr/>
                    <a:lstStyle/>
                    <a:p>
                      <a:pPr rtl="1"/>
                      <a:endParaRPr lang="fa-IR"/>
                    </a:p>
                  </a:txBody>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0"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0"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0"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r>
                        <a:rPr kumimoji="0" lang="fa-IR" sz="1400" b="0" i="0" u="none" strike="noStrike" cap="none" normalizeH="0" baseline="0" smtClean="0">
                          <a:ln>
                            <a:noFill/>
                          </a:ln>
                          <a:solidFill>
                            <a:schemeClr val="tx1"/>
                          </a:solidFill>
                          <a:effectLst/>
                          <a:latin typeface="Arial" pitchFamily="34" charset="0"/>
                          <a:cs typeface="Zar" pitchFamily="2" charset="-78"/>
                        </a:rPr>
                        <a:t>100+</a:t>
                      </a:r>
                      <a:endParaRPr kumimoji="0" lang="en-US" sz="1400" b="0"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0"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0"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r>
                        <a:rPr kumimoji="0" lang="fa-IR" sz="1400" b="1" i="0" u="none" strike="noStrike" cap="none" normalizeH="0" baseline="0" smtClean="0">
                          <a:ln>
                            <a:noFill/>
                          </a:ln>
                          <a:solidFill>
                            <a:schemeClr val="tx1"/>
                          </a:solidFill>
                          <a:effectLst/>
                          <a:latin typeface="Arial" pitchFamily="34" charset="0"/>
                          <a:cs typeface="Zar" pitchFamily="2" charset="-78"/>
                        </a:rPr>
                        <a:t>3</a:t>
                      </a:r>
                      <a:endParaRPr kumimoji="0" lang="en-US" sz="14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271463">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0"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vMerge="1">
                  <a:txBody>
                    <a:bodyPr/>
                    <a:lstStyle/>
                    <a:p>
                      <a:pPr rtl="1"/>
                      <a:endParaRPr lang="fa-IR"/>
                    </a:p>
                  </a:txBody>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vMerge="1">
                  <a:txBody>
                    <a:bodyPr/>
                    <a:lstStyle/>
                    <a:p>
                      <a:pPr rtl="1"/>
                      <a:endParaRPr lang="fa-IR"/>
                    </a:p>
                  </a:txBody>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0"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0"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0"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0"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0"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0"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271463">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0"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vMerge="1">
                  <a:txBody>
                    <a:bodyPr/>
                    <a:lstStyle/>
                    <a:p>
                      <a:pPr rtl="1"/>
                      <a:endParaRPr lang="fa-IR"/>
                    </a:p>
                  </a:txBody>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vMerge="1">
                  <a:txBody>
                    <a:bodyPr/>
                    <a:lstStyle/>
                    <a:p>
                      <a:pPr rtl="1"/>
                      <a:endParaRPr lang="fa-IR"/>
                    </a:p>
                  </a:txBody>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0"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0"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0"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0"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0"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0"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273050">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0"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vMerge="1">
                  <a:txBody>
                    <a:bodyPr/>
                    <a:lstStyle/>
                    <a:p>
                      <a:pPr rtl="1"/>
                      <a:endParaRPr lang="fa-IR"/>
                    </a:p>
                  </a:txBody>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vMerge="1">
                  <a:txBody>
                    <a:bodyPr/>
                    <a:lstStyle/>
                    <a:p>
                      <a:pPr rtl="1"/>
                      <a:endParaRPr lang="fa-IR"/>
                    </a:p>
                  </a:txBody>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0"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0"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0"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0"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0"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0"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extLst>
                  <a:ext uri="{0D108BD9-81ED-4DB2-BD59-A6C34878D82A}">
                    <a16:rowId xmlns:a16="http://schemas.microsoft.com/office/drawing/2014/main" val="10007"/>
                  </a:ext>
                </a:extLst>
              </a:tr>
              <a:tr h="271463">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0"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vMerge="1">
                  <a:txBody>
                    <a:bodyPr/>
                    <a:lstStyle/>
                    <a:p>
                      <a:pPr rtl="1"/>
                      <a:endParaRPr lang="fa-IR"/>
                    </a:p>
                  </a:txBody>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vMerge="1">
                  <a:txBody>
                    <a:bodyPr/>
                    <a:lstStyle/>
                    <a:p>
                      <a:pPr rtl="1"/>
                      <a:endParaRPr lang="fa-IR"/>
                    </a:p>
                  </a:txBody>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0"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0"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0"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0"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0"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0"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extLst>
                  <a:ext uri="{0D108BD9-81ED-4DB2-BD59-A6C34878D82A}">
                    <a16:rowId xmlns:a16="http://schemas.microsoft.com/office/drawing/2014/main" val="10008"/>
                  </a:ext>
                </a:extLst>
              </a:tr>
              <a:tr h="271463">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0"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vMerge="1">
                  <a:txBody>
                    <a:bodyPr/>
                    <a:lstStyle/>
                    <a:p>
                      <a:pPr rtl="1"/>
                      <a:endParaRPr lang="fa-IR"/>
                    </a:p>
                  </a:txBody>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vMerge="1">
                  <a:txBody>
                    <a:bodyPr/>
                    <a:lstStyle/>
                    <a:p>
                      <a:pPr rtl="1"/>
                      <a:endParaRPr lang="fa-IR"/>
                    </a:p>
                  </a:txBody>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0"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0"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0"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0"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0"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0"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extLst>
                  <a:ext uri="{0D108BD9-81ED-4DB2-BD59-A6C34878D82A}">
                    <a16:rowId xmlns:a16="http://schemas.microsoft.com/office/drawing/2014/main" val="10009"/>
                  </a:ext>
                </a:extLst>
              </a:tr>
              <a:tr h="273050">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0"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vMerge="1">
                  <a:txBody>
                    <a:bodyPr/>
                    <a:lstStyle/>
                    <a:p>
                      <a:pPr rtl="1"/>
                      <a:endParaRPr lang="fa-IR"/>
                    </a:p>
                  </a:txBody>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vMerge="1">
                  <a:txBody>
                    <a:bodyPr/>
                    <a:lstStyle/>
                    <a:p>
                      <a:pPr rtl="1"/>
                      <a:endParaRPr lang="fa-IR"/>
                    </a:p>
                  </a:txBody>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0"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0"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0"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0"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0"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0"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extLst>
                  <a:ext uri="{0D108BD9-81ED-4DB2-BD59-A6C34878D82A}">
                    <a16:rowId xmlns:a16="http://schemas.microsoft.com/office/drawing/2014/main" val="10010"/>
                  </a:ext>
                </a:extLst>
              </a:tr>
              <a:tr h="271463">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0"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vMerge="1">
                  <a:txBody>
                    <a:bodyPr/>
                    <a:lstStyle/>
                    <a:p>
                      <a:pPr rtl="1"/>
                      <a:endParaRPr lang="fa-IR"/>
                    </a:p>
                  </a:txBody>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vMerge="1">
                  <a:txBody>
                    <a:bodyPr/>
                    <a:lstStyle/>
                    <a:p>
                      <a:pPr rtl="1"/>
                      <a:endParaRPr lang="fa-IR"/>
                    </a:p>
                  </a:txBody>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0"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0"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0"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0"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0"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0"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extLst>
                  <a:ext uri="{0D108BD9-81ED-4DB2-BD59-A6C34878D82A}">
                    <a16:rowId xmlns:a16="http://schemas.microsoft.com/office/drawing/2014/main" val="10011"/>
                  </a:ext>
                </a:extLst>
              </a:tr>
              <a:tr h="273050">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0"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vMerge="1">
                  <a:txBody>
                    <a:bodyPr/>
                    <a:lstStyle/>
                    <a:p>
                      <a:pPr rtl="1"/>
                      <a:endParaRPr lang="fa-IR"/>
                    </a:p>
                  </a:txBody>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vMerge="1">
                  <a:txBody>
                    <a:bodyPr/>
                    <a:lstStyle/>
                    <a:p>
                      <a:pPr rtl="1"/>
                      <a:endParaRPr lang="fa-IR"/>
                    </a:p>
                  </a:txBody>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0"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0"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0"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0"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0"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0"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extLst>
                  <a:ext uri="{0D108BD9-81ED-4DB2-BD59-A6C34878D82A}">
                    <a16:rowId xmlns:a16="http://schemas.microsoft.com/office/drawing/2014/main" val="10012"/>
                  </a:ext>
                </a:extLst>
              </a:tr>
              <a:tr h="271463">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0"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vMerge="1">
                  <a:txBody>
                    <a:bodyPr/>
                    <a:lstStyle/>
                    <a:p>
                      <a:pPr rtl="1"/>
                      <a:endParaRPr lang="fa-IR"/>
                    </a:p>
                  </a:txBody>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vMerge="1">
                  <a:txBody>
                    <a:bodyPr/>
                    <a:lstStyle/>
                    <a:p>
                      <a:pPr rtl="1"/>
                      <a:endParaRPr lang="fa-IR"/>
                    </a:p>
                  </a:txBody>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0"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0"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0"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0"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0"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0"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extLst>
                  <a:ext uri="{0D108BD9-81ED-4DB2-BD59-A6C34878D82A}">
                    <a16:rowId xmlns:a16="http://schemas.microsoft.com/office/drawing/2014/main" val="10013"/>
                  </a:ext>
                </a:extLst>
              </a:tr>
            </a:tbl>
          </a:graphicData>
        </a:graphic>
      </p:graphicFrame>
      <p:sp>
        <p:nvSpPr>
          <p:cNvPr id="464001" name="Rectangle 129"/>
          <p:cNvSpPr>
            <a:spLocks noChangeArrowheads="1"/>
          </p:cNvSpPr>
          <p:nvPr/>
        </p:nvSpPr>
        <p:spPr bwMode="auto">
          <a:xfrm rot="16200000">
            <a:off x="8064500" y="2097088"/>
            <a:ext cx="1223963" cy="287337"/>
          </a:xfrm>
          <a:prstGeom prst="rect">
            <a:avLst/>
          </a:prstGeom>
          <a:noFill/>
          <a:ln w="9525">
            <a:noFill/>
            <a:miter lim="800000"/>
            <a:headEnd/>
            <a:tailEnd/>
          </a:ln>
          <a:effectLst/>
        </p:spPr>
        <p:txBody>
          <a:bodyPr wrap="none" anchor="ctr"/>
          <a:lstStyle/>
          <a:p>
            <a:pPr algn="ctr" rtl="0" eaLnBrk="1" hangingPunct="1"/>
            <a:r>
              <a:rPr lang="fa-IR" sz="1600">
                <a:latin typeface="Times New Roman" pitchFamily="18" charset="0"/>
                <a:cs typeface="Zar" pitchFamily="2" charset="-78"/>
              </a:rPr>
              <a:t>شماره فعاليت</a:t>
            </a:r>
            <a:endParaRPr lang="en-US" sz="1600">
              <a:latin typeface="Times New Roman" pitchFamily="18" charset="0"/>
              <a:cs typeface="Zar" pitchFamily="2" charset="-78"/>
            </a:endParaRP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64902" name="Rectangle 6"/>
          <p:cNvSpPr>
            <a:spLocks noGrp="1" noChangeArrowheads="1"/>
          </p:cNvSpPr>
          <p:nvPr>
            <p:ph idx="1"/>
          </p:nvPr>
        </p:nvSpPr>
        <p:spPr>
          <a:xfrm>
            <a:off x="611188" y="1989138"/>
            <a:ext cx="7847012" cy="2916237"/>
          </a:xfrm>
          <a:noFill/>
          <a:ln/>
        </p:spPr>
        <p:txBody>
          <a:bodyPr>
            <a:normAutofit/>
          </a:bodyPr>
          <a:lstStyle/>
          <a:p>
            <a:pPr>
              <a:buFontTx/>
              <a:buNone/>
            </a:pPr>
            <a:r>
              <a:rPr lang="fa-IR"/>
              <a:t>دارائيها: 		بدهيها و حقوق صاحبان سرمايه</a:t>
            </a:r>
          </a:p>
          <a:p>
            <a:pPr>
              <a:buFontTx/>
              <a:buNone/>
            </a:pPr>
            <a:r>
              <a:rPr lang="fa-IR"/>
              <a:t>بانك            9.800      حسابهاي پرداختني           100 </a:t>
            </a:r>
          </a:p>
          <a:p>
            <a:pPr>
              <a:buFontTx/>
              <a:buNone/>
            </a:pPr>
            <a:r>
              <a:rPr lang="fa-IR"/>
              <a:t>اثاثه             200 </a:t>
            </a:r>
          </a:p>
          <a:p>
            <a:pPr>
              <a:buFontTx/>
              <a:buNone/>
            </a:pPr>
            <a:r>
              <a:rPr lang="fa-IR"/>
              <a:t>ملزومات       </a:t>
            </a:r>
            <a:r>
              <a:rPr lang="fa-IR" u="sng"/>
              <a:t>100    </a:t>
            </a:r>
            <a:r>
              <a:rPr lang="fa-IR"/>
              <a:t>	سرمايه آقاي مالكي </a:t>
            </a:r>
            <a:r>
              <a:rPr lang="fa-IR" u="sng"/>
              <a:t>10.000</a:t>
            </a:r>
          </a:p>
          <a:p>
            <a:pPr>
              <a:buFontTx/>
              <a:buNone/>
            </a:pPr>
            <a:r>
              <a:rPr lang="fa-IR"/>
              <a:t>جمع دارائيها </a:t>
            </a:r>
            <a:r>
              <a:rPr lang="fa-IR" u="sng"/>
              <a:t>10.100</a:t>
            </a:r>
            <a:r>
              <a:rPr lang="fa-IR"/>
              <a:t> جمع بدهيها و سرمايه   </a:t>
            </a:r>
            <a:r>
              <a:rPr lang="fa-IR" u="sng"/>
              <a:t>10.100</a:t>
            </a:r>
            <a:endParaRPr lang="en-US" u="sng"/>
          </a:p>
        </p:txBody>
      </p:sp>
      <p:sp>
        <p:nvSpPr>
          <p:cNvPr id="464904" name="Rectangle 8"/>
          <p:cNvSpPr>
            <a:spLocks noChangeArrowheads="1"/>
          </p:cNvSpPr>
          <p:nvPr/>
        </p:nvSpPr>
        <p:spPr bwMode="auto">
          <a:xfrm>
            <a:off x="3419475" y="260350"/>
            <a:ext cx="2836863" cy="1006475"/>
          </a:xfrm>
          <a:prstGeom prst="rect">
            <a:avLst/>
          </a:prstGeom>
          <a:noFill/>
          <a:ln w="9525">
            <a:noFill/>
            <a:miter lim="800000"/>
            <a:headEnd/>
            <a:tailEnd/>
          </a:ln>
          <a:effectLst/>
        </p:spPr>
        <p:txBody>
          <a:bodyPr>
            <a:spAutoFit/>
          </a:bodyPr>
          <a:lstStyle/>
          <a:p>
            <a:pPr algn="ctr"/>
            <a:r>
              <a:rPr lang="fa-IR" sz="2000">
                <a:solidFill>
                  <a:schemeClr val="tx2"/>
                </a:solidFill>
                <a:cs typeface="Zar" pitchFamily="2" charset="-78"/>
              </a:rPr>
              <a:t>تعميرگاه مالکي</a:t>
            </a:r>
          </a:p>
          <a:p>
            <a:pPr algn="ctr"/>
            <a:r>
              <a:rPr lang="fa-IR" sz="2000">
                <a:solidFill>
                  <a:schemeClr val="tx2"/>
                </a:solidFill>
                <a:cs typeface="Zar" pitchFamily="2" charset="-78"/>
              </a:rPr>
              <a:t>ترازنامه</a:t>
            </a:r>
            <a:r>
              <a:rPr lang="fa-IR" sz="3200">
                <a:solidFill>
                  <a:schemeClr val="tx2"/>
                </a:solidFill>
                <a:cs typeface="Zar" pitchFamily="2" charset="-78"/>
              </a:rPr>
              <a:t/>
            </a:r>
            <a:br>
              <a:rPr lang="fa-IR" sz="3200">
                <a:solidFill>
                  <a:schemeClr val="tx2"/>
                </a:solidFill>
                <a:cs typeface="Zar" pitchFamily="2" charset="-78"/>
              </a:rPr>
            </a:br>
            <a:r>
              <a:rPr lang="fa-IR" sz="2000">
                <a:solidFill>
                  <a:schemeClr val="tx2"/>
                </a:solidFill>
                <a:cs typeface="Zar" pitchFamily="2" charset="-78"/>
              </a:rPr>
              <a:t>12/12/</a:t>
            </a:r>
            <a:r>
              <a:rPr lang="en-US" sz="2000">
                <a:solidFill>
                  <a:schemeClr val="tx2"/>
                </a:solidFill>
                <a:cs typeface="Zar" pitchFamily="2" charset="-78"/>
              </a:rPr>
              <a:t>XX</a:t>
            </a:r>
            <a:r>
              <a:rPr lang="fa-IR" sz="2000">
                <a:solidFill>
                  <a:schemeClr val="tx2"/>
                </a:solidFill>
                <a:cs typeface="Zar" pitchFamily="2" charset="-78"/>
              </a:rPr>
              <a:t>13</a:t>
            </a:r>
            <a:endParaRPr lang="en-US" sz="2000">
              <a:solidFill>
                <a:schemeClr val="tx2"/>
              </a:solidFill>
              <a:cs typeface="Zar" pitchFamily="2" charset="-78"/>
            </a:endParaRPr>
          </a:p>
        </p:txBody>
      </p:sp>
      <p:sp>
        <p:nvSpPr>
          <p:cNvPr id="4" name="Footer Placeholder 3"/>
          <p:cNvSpPr>
            <a:spLocks noGrp="1"/>
          </p:cNvSpPr>
          <p:nvPr>
            <p:ph type="ftr" sz="quarter" idx="11"/>
          </p:nvPr>
        </p:nvSpPr>
        <p:spPr/>
        <p:txBody>
          <a:bodyPr/>
          <a:lstStyle/>
          <a:p>
            <a:endParaRPr kumimoji="0" lang="en-US" dirty="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65922" name="Rectangle 2"/>
          <p:cNvSpPr>
            <a:spLocks noGrp="1" noChangeArrowheads="1"/>
          </p:cNvSpPr>
          <p:nvPr>
            <p:ph type="title"/>
          </p:nvPr>
        </p:nvSpPr>
        <p:spPr/>
        <p:txBody>
          <a:bodyPr/>
          <a:lstStyle/>
          <a:p>
            <a:r>
              <a:rPr lang="fa-IR">
                <a:solidFill>
                  <a:srgbClr val="0066FF"/>
                </a:solidFill>
              </a:rPr>
              <a:t>فعاليت چهارم</a:t>
            </a:r>
            <a:endParaRPr lang="en-US">
              <a:solidFill>
                <a:srgbClr val="0066FF"/>
              </a:solidFill>
            </a:endParaRPr>
          </a:p>
        </p:txBody>
      </p:sp>
      <p:sp>
        <p:nvSpPr>
          <p:cNvPr id="465923" name="Rectangle 3"/>
          <p:cNvSpPr>
            <a:spLocks noGrp="1" noChangeArrowheads="1"/>
          </p:cNvSpPr>
          <p:nvPr>
            <p:ph idx="1"/>
          </p:nvPr>
        </p:nvSpPr>
        <p:spPr>
          <a:xfrm>
            <a:off x="611188" y="1989138"/>
            <a:ext cx="7847012" cy="3306762"/>
          </a:xfrm>
        </p:spPr>
        <p:txBody>
          <a:bodyPr>
            <a:normAutofit/>
          </a:bodyPr>
          <a:lstStyle/>
          <a:p>
            <a:pPr>
              <a:buFontTx/>
              <a:buNone/>
            </a:pPr>
            <a:r>
              <a:rPr lang="fa-IR"/>
              <a:t>واريز درآمد نقدي حاصل از خدمات به حساب بانك به مبلغ 300 ريال</a:t>
            </a:r>
          </a:p>
          <a:p>
            <a:pPr>
              <a:buFontTx/>
              <a:buNone/>
            </a:pPr>
            <a:r>
              <a:rPr lang="fa-IR"/>
              <a:t>تحليل: </a:t>
            </a:r>
          </a:p>
          <a:p>
            <a:pPr>
              <a:buFontTx/>
              <a:buNone/>
            </a:pPr>
            <a:r>
              <a:rPr lang="fa-IR"/>
              <a:t>دراثر اين فعاليت بانك به ميزان 300 ريال</a:t>
            </a:r>
          </a:p>
          <a:p>
            <a:pPr>
              <a:buFontTx/>
              <a:buNone/>
            </a:pPr>
            <a:r>
              <a:rPr lang="fa-IR"/>
              <a:t>افزايش يافته و سرمايه آقاي مالكي هم 300ريال افزايش مي</a:t>
            </a:r>
            <a:r>
              <a:rPr lang="fa-IR">
                <a:cs typeface="Arial" pitchFamily="34" charset="0"/>
              </a:rPr>
              <a:t>‌</a:t>
            </a:r>
            <a:r>
              <a:rPr lang="fa-IR"/>
              <a:t>يابد</a:t>
            </a:r>
            <a:endParaRPr lang="en-US"/>
          </a:p>
        </p:txBody>
      </p:sp>
      <p:sp>
        <p:nvSpPr>
          <p:cNvPr id="4" name="Footer Placeholder 3"/>
          <p:cNvSpPr>
            <a:spLocks noGrp="1"/>
          </p:cNvSpPr>
          <p:nvPr>
            <p:ph type="ftr" sz="quarter" idx="11"/>
          </p:nvPr>
        </p:nvSpPr>
        <p:spPr/>
        <p:txBody>
          <a:bodyPr/>
          <a:lstStyle/>
          <a:p>
            <a:endParaRPr kumimoji="0" lang="en-US" dirty="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66946" name="Rectangle 2"/>
          <p:cNvSpPr>
            <a:spLocks noGrp="1" noChangeArrowheads="1"/>
          </p:cNvSpPr>
          <p:nvPr>
            <p:ph type="title"/>
          </p:nvPr>
        </p:nvSpPr>
        <p:spPr>
          <a:xfrm>
            <a:off x="971550" y="404813"/>
            <a:ext cx="7772400" cy="762000"/>
          </a:xfrm>
        </p:spPr>
        <p:txBody>
          <a:bodyPr/>
          <a:lstStyle/>
          <a:p>
            <a:r>
              <a:rPr lang="fa-IR"/>
              <a:t>ثبت تاثير فعاليت در معادله</a:t>
            </a:r>
            <a:endParaRPr lang="en-US"/>
          </a:p>
        </p:txBody>
      </p:sp>
      <p:graphicFrame>
        <p:nvGraphicFramePr>
          <p:cNvPr id="467250" name="Group 306"/>
          <p:cNvGraphicFramePr>
            <a:graphicFrameLocks noGrp="1"/>
          </p:cNvGraphicFramePr>
          <p:nvPr>
            <p:ph type="tbl" idx="1"/>
          </p:nvPr>
        </p:nvGraphicFramePr>
        <p:xfrm>
          <a:off x="250825" y="1557338"/>
          <a:ext cx="8642350" cy="4785360"/>
        </p:xfrm>
        <a:graphic>
          <a:graphicData uri="http://schemas.openxmlformats.org/drawingml/2006/table">
            <a:tbl>
              <a:tblPr/>
              <a:tblGrid>
                <a:gridCol w="1457325">
                  <a:extLst>
                    <a:ext uri="{9D8B030D-6E8A-4147-A177-3AD203B41FA5}">
                      <a16:colId xmlns:a16="http://schemas.microsoft.com/office/drawing/2014/main" val="20000"/>
                    </a:ext>
                  </a:extLst>
                </a:gridCol>
                <a:gridCol w="293688">
                  <a:extLst>
                    <a:ext uri="{9D8B030D-6E8A-4147-A177-3AD203B41FA5}">
                      <a16:colId xmlns:a16="http://schemas.microsoft.com/office/drawing/2014/main" val="20001"/>
                    </a:ext>
                  </a:extLst>
                </a:gridCol>
                <a:gridCol w="876300">
                  <a:extLst>
                    <a:ext uri="{9D8B030D-6E8A-4147-A177-3AD203B41FA5}">
                      <a16:colId xmlns:a16="http://schemas.microsoft.com/office/drawing/2014/main" val="20002"/>
                    </a:ext>
                  </a:extLst>
                </a:gridCol>
                <a:gridCol w="833437">
                  <a:extLst>
                    <a:ext uri="{9D8B030D-6E8A-4147-A177-3AD203B41FA5}">
                      <a16:colId xmlns:a16="http://schemas.microsoft.com/office/drawing/2014/main" val="20003"/>
                    </a:ext>
                  </a:extLst>
                </a:gridCol>
                <a:gridCol w="404813">
                  <a:extLst>
                    <a:ext uri="{9D8B030D-6E8A-4147-A177-3AD203B41FA5}">
                      <a16:colId xmlns:a16="http://schemas.microsoft.com/office/drawing/2014/main" val="20004"/>
                    </a:ext>
                  </a:extLst>
                </a:gridCol>
                <a:gridCol w="720725">
                  <a:extLst>
                    <a:ext uri="{9D8B030D-6E8A-4147-A177-3AD203B41FA5}">
                      <a16:colId xmlns:a16="http://schemas.microsoft.com/office/drawing/2014/main" val="20005"/>
                    </a:ext>
                  </a:extLst>
                </a:gridCol>
                <a:gridCol w="584200">
                  <a:extLst>
                    <a:ext uri="{9D8B030D-6E8A-4147-A177-3AD203B41FA5}">
                      <a16:colId xmlns:a16="http://schemas.microsoft.com/office/drawing/2014/main" val="20006"/>
                    </a:ext>
                  </a:extLst>
                </a:gridCol>
                <a:gridCol w="654050">
                  <a:extLst>
                    <a:ext uri="{9D8B030D-6E8A-4147-A177-3AD203B41FA5}">
                      <a16:colId xmlns:a16="http://schemas.microsoft.com/office/drawing/2014/main" val="20007"/>
                    </a:ext>
                  </a:extLst>
                </a:gridCol>
                <a:gridCol w="660400">
                  <a:extLst>
                    <a:ext uri="{9D8B030D-6E8A-4147-A177-3AD203B41FA5}">
                      <a16:colId xmlns:a16="http://schemas.microsoft.com/office/drawing/2014/main" val="20008"/>
                    </a:ext>
                  </a:extLst>
                </a:gridCol>
                <a:gridCol w="736600">
                  <a:extLst>
                    <a:ext uri="{9D8B030D-6E8A-4147-A177-3AD203B41FA5}">
                      <a16:colId xmlns:a16="http://schemas.microsoft.com/office/drawing/2014/main" val="20009"/>
                    </a:ext>
                  </a:extLst>
                </a:gridCol>
                <a:gridCol w="1055687">
                  <a:extLst>
                    <a:ext uri="{9D8B030D-6E8A-4147-A177-3AD203B41FA5}">
                      <a16:colId xmlns:a16="http://schemas.microsoft.com/office/drawing/2014/main" val="20010"/>
                    </a:ext>
                  </a:extLst>
                </a:gridCol>
                <a:gridCol w="365125">
                  <a:extLst>
                    <a:ext uri="{9D8B030D-6E8A-4147-A177-3AD203B41FA5}">
                      <a16:colId xmlns:a16="http://schemas.microsoft.com/office/drawing/2014/main" val="20011"/>
                    </a:ext>
                  </a:extLst>
                </a:gridCol>
              </a:tblGrid>
              <a:tr h="284163">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r>
                        <a:rPr kumimoji="0" lang="fa-IR" sz="1600" b="1" i="0" u="none" strike="noStrike" cap="none" normalizeH="0" baseline="0" smtClean="0">
                          <a:ln>
                            <a:noFill/>
                          </a:ln>
                          <a:solidFill>
                            <a:schemeClr val="tx1"/>
                          </a:solidFill>
                          <a:effectLst/>
                          <a:latin typeface="Arial" pitchFamily="34" charset="0"/>
                          <a:cs typeface="Zar" pitchFamily="2" charset="-78"/>
                        </a:rPr>
                        <a:t>حقوق صاحبان </a:t>
                      </a:r>
                      <a:r>
                        <a:rPr kumimoji="0" lang="fa-IR" sz="1800" b="1" i="0" u="none" strike="noStrike" cap="none" normalizeH="0" baseline="0" smtClean="0">
                          <a:ln>
                            <a:noFill/>
                          </a:ln>
                          <a:solidFill>
                            <a:schemeClr val="tx1"/>
                          </a:solidFill>
                          <a:effectLst/>
                          <a:latin typeface="Arial" pitchFamily="34" charset="0"/>
                          <a:cs typeface="Zar" pitchFamily="2" charset="-78"/>
                        </a:rPr>
                        <a:t>سرمايه</a:t>
                      </a:r>
                      <a:endParaRPr kumimoji="0" lang="en-US" sz="1800" b="1" i="0" u="none" strike="noStrike" cap="none" normalizeH="0" baseline="0" smtClean="0">
                        <a:ln>
                          <a:noFill/>
                        </a:ln>
                        <a:solidFill>
                          <a:schemeClr val="tx1"/>
                        </a:solidFill>
                        <a:effectLst/>
                        <a:latin typeface="Arial" pitchFamily="34" charset="0"/>
                        <a:cs typeface="Zar" pitchFamily="2" charset="-78"/>
                      </a:endParaRP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38100" cap="flat" cmpd="sng" algn="ctr">
                      <a:solidFill>
                        <a:schemeClr val="tx1"/>
                      </a:solidFill>
                      <a:prstDash val="solid"/>
                      <a:miter lim="800000"/>
                      <a:headEnd type="none" w="med" len="med"/>
                      <a:tailEnd type="none" w="med" len="med"/>
                    </a:lnB>
                    <a:lnTlToBr>
                      <a:noFill/>
                    </a:lnTlToBr>
                    <a:lnBlToTr>
                      <a:noFill/>
                    </a:lnBlToTr>
                    <a:noFill/>
                  </a:tcPr>
                </a:tc>
                <a:tc rowSpan="14">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r>
                        <a:rPr kumimoji="0" lang="fa-IR" sz="4000" b="0" i="0" u="none" strike="noStrike" cap="none" normalizeH="0" baseline="0" smtClean="0">
                          <a:ln>
                            <a:noFill/>
                          </a:ln>
                          <a:solidFill>
                            <a:schemeClr val="tx1"/>
                          </a:solidFill>
                          <a:effectLst/>
                          <a:latin typeface="Arial" pitchFamily="34" charset="0"/>
                          <a:cs typeface="Zar" pitchFamily="2" charset="-78"/>
                        </a:rPr>
                        <a:t>+</a:t>
                      </a:r>
                      <a:endParaRPr kumimoji="0" lang="en-US" sz="4000" b="0"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gridSpan="2">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r>
                        <a:rPr kumimoji="0" lang="fa-IR" sz="2800" b="1" i="0" u="none" strike="noStrike" cap="none" normalizeH="0" baseline="0" smtClean="0">
                          <a:ln>
                            <a:noFill/>
                          </a:ln>
                          <a:solidFill>
                            <a:schemeClr val="tx1"/>
                          </a:solidFill>
                          <a:effectLst/>
                          <a:latin typeface="Arial" pitchFamily="34" charset="0"/>
                          <a:cs typeface="Zar" pitchFamily="2" charset="-78"/>
                        </a:rPr>
                        <a:t>بدهيها</a:t>
                      </a:r>
                      <a:endParaRPr kumimoji="0" lang="en-US" sz="2800" b="1" i="0" u="none" strike="noStrike" cap="none" normalizeH="0" baseline="0" smtClean="0">
                        <a:ln>
                          <a:noFill/>
                        </a:ln>
                        <a:solidFill>
                          <a:schemeClr val="tx1"/>
                        </a:solidFill>
                        <a:effectLst/>
                        <a:latin typeface="Arial" pitchFamily="34" charset="0"/>
                        <a:cs typeface="Zar" pitchFamily="2" charset="-78"/>
                      </a:endParaRP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38100" cap="flat" cmpd="sng" algn="ctr">
                      <a:solidFill>
                        <a:schemeClr val="tx1"/>
                      </a:solidFill>
                      <a:prstDash val="solid"/>
                      <a:miter lim="800000"/>
                      <a:headEnd type="none" w="med" len="med"/>
                      <a:tailEnd type="none" w="med" len="med"/>
                    </a:lnB>
                    <a:lnTlToBr>
                      <a:noFill/>
                    </a:lnTlToBr>
                    <a:lnBlToTr>
                      <a:noFill/>
                    </a:lnBlToTr>
                    <a:noFill/>
                  </a:tcPr>
                </a:tc>
                <a:tc hMerge="1">
                  <a:txBody>
                    <a:bodyPr/>
                    <a:lstStyle/>
                    <a:p>
                      <a:pPr rtl="1"/>
                      <a:endParaRPr lang="fa-IR"/>
                    </a:p>
                  </a:txBody>
                  <a:tcPr/>
                </a:tc>
                <a:tc rowSpan="14">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r>
                        <a:rPr kumimoji="0" lang="fa-IR" sz="4800" b="1" i="0" u="none" strike="noStrike" cap="none" normalizeH="0" baseline="0" smtClean="0">
                          <a:ln>
                            <a:noFill/>
                          </a:ln>
                          <a:solidFill>
                            <a:schemeClr val="tx1"/>
                          </a:solidFill>
                          <a:effectLst/>
                          <a:latin typeface="Arial" pitchFamily="34" charset="0"/>
                          <a:cs typeface="Zar" pitchFamily="2" charset="-78"/>
                        </a:rPr>
                        <a:t>=</a:t>
                      </a:r>
                      <a:endParaRPr kumimoji="0" lang="en-US" sz="48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gridSpan="6">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r>
                        <a:rPr kumimoji="0" lang="fa-IR" sz="2800" b="1" i="0" u="none" strike="noStrike" cap="none" normalizeH="0" baseline="0" smtClean="0">
                          <a:ln>
                            <a:noFill/>
                          </a:ln>
                          <a:solidFill>
                            <a:schemeClr val="tx1"/>
                          </a:solidFill>
                          <a:effectLst/>
                          <a:latin typeface="Arial" pitchFamily="34" charset="0"/>
                          <a:cs typeface="Zar" pitchFamily="2" charset="-78"/>
                        </a:rPr>
                        <a:t>دارائي</a:t>
                      </a:r>
                      <a:r>
                        <a:rPr kumimoji="0" lang="fa-IR" sz="2800" b="1" i="0" u="none" strike="noStrike" cap="none" normalizeH="0" baseline="0" smtClean="0">
                          <a:ln>
                            <a:noFill/>
                          </a:ln>
                          <a:solidFill>
                            <a:schemeClr val="tx1"/>
                          </a:solidFill>
                          <a:effectLst/>
                          <a:latin typeface="Arial" pitchFamily="34" charset="0"/>
                          <a:cs typeface="Arial" pitchFamily="34" charset="0"/>
                        </a:rPr>
                        <a:t>‌</a:t>
                      </a:r>
                      <a:r>
                        <a:rPr kumimoji="0" lang="fa-IR" sz="2800" b="1" i="0" u="none" strike="noStrike" cap="none" normalizeH="0" baseline="0" smtClean="0">
                          <a:ln>
                            <a:noFill/>
                          </a:ln>
                          <a:solidFill>
                            <a:schemeClr val="tx1"/>
                          </a:solidFill>
                          <a:effectLst/>
                          <a:latin typeface="Arial" pitchFamily="34" charset="0"/>
                          <a:cs typeface="Zar" pitchFamily="2" charset="-78"/>
                        </a:rPr>
                        <a:t>ها</a:t>
                      </a:r>
                      <a:endParaRPr kumimoji="0" lang="en-US" sz="2800" b="1" i="0" u="none" strike="noStrike" cap="none" normalizeH="0" baseline="0" smtClean="0">
                        <a:ln>
                          <a:noFill/>
                        </a:ln>
                        <a:solidFill>
                          <a:schemeClr val="tx1"/>
                        </a:solidFill>
                        <a:effectLst/>
                        <a:latin typeface="Arial" pitchFamily="34" charset="0"/>
                        <a:cs typeface="Zar" pitchFamily="2" charset="-78"/>
                      </a:endParaRP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38100" cap="flat" cmpd="sng" algn="ctr">
                      <a:solidFill>
                        <a:schemeClr val="tx1"/>
                      </a:solidFill>
                      <a:prstDash val="solid"/>
                      <a:miter lim="800000"/>
                      <a:headEnd type="none" w="med" len="med"/>
                      <a:tailEnd type="none" w="med" len="med"/>
                    </a:lnB>
                    <a:lnTlToBr>
                      <a:noFill/>
                    </a:lnTlToBr>
                    <a:lnBlToTr>
                      <a:noFill/>
                    </a:lnBlToTr>
                    <a:noFill/>
                  </a:tcPr>
                </a:tc>
                <a:tc hMerge="1">
                  <a:txBody>
                    <a:bodyPr/>
                    <a:lstStyle/>
                    <a:p>
                      <a:pPr rtl="1"/>
                      <a:endParaRPr lang="fa-IR"/>
                    </a:p>
                  </a:txBody>
                  <a:tcPr/>
                </a:tc>
                <a:tc hMerge="1">
                  <a:txBody>
                    <a:bodyPr/>
                    <a:lstStyle/>
                    <a:p>
                      <a:pPr rtl="1"/>
                      <a:endParaRPr lang="fa-IR"/>
                    </a:p>
                  </a:txBody>
                  <a:tcPr/>
                </a:tc>
                <a:tc hMerge="1">
                  <a:txBody>
                    <a:bodyPr/>
                    <a:lstStyle/>
                    <a:p>
                      <a:pPr rtl="1"/>
                      <a:endParaRPr lang="fa-IR"/>
                    </a:p>
                  </a:txBody>
                  <a:tcPr/>
                </a:tc>
                <a:tc hMerge="1">
                  <a:txBody>
                    <a:bodyPr/>
                    <a:lstStyle/>
                    <a:p>
                      <a:pPr rtl="1"/>
                      <a:endParaRPr lang="fa-IR"/>
                    </a:p>
                  </a:txBody>
                  <a:tcPr/>
                </a:tc>
                <a:tc hMerge="1">
                  <a:txBody>
                    <a:bodyPr/>
                    <a:lstStyle/>
                    <a:p>
                      <a:pPr rtl="1"/>
                      <a:endParaRPr lang="fa-IR"/>
                    </a:p>
                  </a:txBody>
                  <a:tcPr/>
                </a:tc>
                <a:tc rowSpan="2">
                  <a:txBody>
                    <a:bodyPr/>
                    <a:lstStyle/>
                    <a:p>
                      <a:pPr marL="0" marR="0" lvl="0" indent="0" algn="r" defTabSz="914400" rtl="1" eaLnBrk="1" fontAlgn="base" latinLnBrk="0" hangingPunct="1">
                        <a:lnSpc>
                          <a:spcPct val="100000"/>
                        </a:lnSpc>
                        <a:spcBef>
                          <a:spcPct val="20000"/>
                        </a:spcBef>
                        <a:spcAft>
                          <a:spcPct val="0"/>
                        </a:spcAft>
                        <a:buClrTx/>
                        <a:buSzPct val="85000"/>
                        <a:buFontTx/>
                        <a:buNone/>
                        <a:tabLst/>
                      </a:pPr>
                      <a:endParaRPr kumimoji="0" lang="en-US" sz="28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38100" cap="flat" cmpd="sng" algn="ctr">
                      <a:solidFill>
                        <a:schemeClr val="tx1"/>
                      </a:solidFill>
                      <a:prstDash val="solid"/>
                      <a:miter lim="800000"/>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280988">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r>
                        <a:rPr kumimoji="0" lang="fa-IR" sz="1400" b="1" i="0" u="none" strike="noStrike" cap="none" normalizeH="0" baseline="0" smtClean="0">
                          <a:ln>
                            <a:noFill/>
                          </a:ln>
                          <a:solidFill>
                            <a:schemeClr val="tx1"/>
                          </a:solidFill>
                          <a:effectLst/>
                          <a:latin typeface="Arial" pitchFamily="34" charset="0"/>
                          <a:cs typeface="Zar" pitchFamily="2" charset="-78"/>
                        </a:rPr>
                        <a:t>سرمايه مالكي</a:t>
                      </a:r>
                      <a:endParaRPr kumimoji="0" lang="en-US" sz="14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38100" cap="flat" cmpd="sng" algn="ctr">
                      <a:solidFill>
                        <a:schemeClr val="tx1"/>
                      </a:solidFill>
                      <a:prstDash val="solid"/>
                      <a:miter lim="800000"/>
                      <a:headEnd type="none" w="med" len="med"/>
                      <a:tailEnd type="none" w="med" len="med"/>
                    </a:lnT>
                    <a:lnB w="38100" cap="flat" cmpd="sng" algn="ctr">
                      <a:solidFill>
                        <a:schemeClr val="tx1"/>
                      </a:solidFill>
                      <a:prstDash val="solid"/>
                      <a:miter lim="800000"/>
                      <a:headEnd type="none" w="med" len="med"/>
                      <a:tailEnd type="none" w="med" len="med"/>
                    </a:lnB>
                    <a:lnTlToBr>
                      <a:noFill/>
                    </a:lnTlToBr>
                    <a:lnBlToTr>
                      <a:noFill/>
                    </a:lnBlToTr>
                    <a:noFill/>
                  </a:tcPr>
                </a:tc>
                <a:tc vMerge="1">
                  <a:txBody>
                    <a:bodyPr/>
                    <a:lstStyle/>
                    <a:p>
                      <a:pPr rtl="1"/>
                      <a:endParaRPr lang="fa-IR"/>
                    </a:p>
                  </a:txBody>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r>
                        <a:rPr kumimoji="0" lang="fa-IR" sz="1400" b="1" i="0" u="none" strike="noStrike" cap="none" normalizeH="0" baseline="0" smtClean="0">
                          <a:ln>
                            <a:noFill/>
                          </a:ln>
                          <a:solidFill>
                            <a:schemeClr val="tx1"/>
                          </a:solidFill>
                          <a:effectLst/>
                          <a:latin typeface="Arial" pitchFamily="34" charset="0"/>
                          <a:cs typeface="Zar" pitchFamily="2" charset="-78"/>
                        </a:rPr>
                        <a:t>حسابهاي پرداختني</a:t>
                      </a:r>
                      <a:endParaRPr kumimoji="0" lang="en-US" sz="1400" b="1" i="0" u="none" strike="noStrike" cap="none" normalizeH="0" baseline="0" smtClean="0">
                        <a:ln>
                          <a:noFill/>
                        </a:ln>
                        <a:solidFill>
                          <a:schemeClr val="tx1"/>
                        </a:solidFill>
                        <a:effectLst/>
                        <a:latin typeface="Arial" pitchFamily="34" charset="0"/>
                        <a:cs typeface="Zar" pitchFamily="2" charset="-78"/>
                      </a:endParaRP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lgDash"/>
                      <a:miter lim="800000"/>
                      <a:headEnd type="none" w="med" len="med"/>
                      <a:tailEnd type="none" w="med" len="med"/>
                    </a:lnR>
                    <a:lnT w="38100" cap="flat" cmpd="sng" algn="ctr">
                      <a:solidFill>
                        <a:schemeClr val="tx1"/>
                      </a:solidFill>
                      <a:prstDash val="solid"/>
                      <a:miter lim="800000"/>
                      <a:headEnd type="none" w="med" len="med"/>
                      <a:tailEnd type="none" w="med" len="med"/>
                    </a:lnT>
                    <a:lnB w="381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r>
                        <a:rPr kumimoji="0" lang="fa-IR" sz="1400" b="1" i="0" u="none" strike="noStrike" cap="none" normalizeH="0" baseline="0" smtClean="0">
                          <a:ln>
                            <a:noFill/>
                          </a:ln>
                          <a:solidFill>
                            <a:schemeClr val="tx1"/>
                          </a:solidFill>
                          <a:effectLst/>
                          <a:latin typeface="Arial" pitchFamily="34" charset="0"/>
                          <a:cs typeface="Zar" pitchFamily="2" charset="-78"/>
                        </a:rPr>
                        <a:t>اسناد پرداختني</a:t>
                      </a:r>
                      <a:endParaRPr kumimoji="0" lang="en-US" sz="1400" b="1" i="0" u="none" strike="noStrike" cap="none" normalizeH="0" baseline="0" smtClean="0">
                        <a:ln>
                          <a:noFill/>
                        </a:ln>
                        <a:solidFill>
                          <a:schemeClr val="tx1"/>
                        </a:solidFill>
                        <a:effectLst/>
                        <a:latin typeface="Arial" pitchFamily="34" charset="0"/>
                        <a:cs typeface="Zar" pitchFamily="2" charset="-78"/>
                      </a:endParaRPr>
                    </a:p>
                  </a:txBody>
                  <a:tcP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solid"/>
                      <a:miter lim="800000"/>
                      <a:headEnd type="none" w="med" len="med"/>
                      <a:tailEnd type="none" w="med" len="med"/>
                    </a:lnR>
                    <a:lnT w="38100" cap="flat" cmpd="sng" algn="ctr">
                      <a:solidFill>
                        <a:schemeClr val="tx1"/>
                      </a:solidFill>
                      <a:prstDash val="solid"/>
                      <a:miter lim="800000"/>
                      <a:headEnd type="none" w="med" len="med"/>
                      <a:tailEnd type="none" w="med" len="med"/>
                    </a:lnT>
                    <a:lnB w="38100" cap="flat" cmpd="sng" algn="ctr">
                      <a:solidFill>
                        <a:schemeClr val="tx1"/>
                      </a:solidFill>
                      <a:prstDash val="solid"/>
                      <a:miter lim="800000"/>
                      <a:headEnd type="none" w="med" len="med"/>
                      <a:tailEnd type="none" w="med" len="med"/>
                    </a:lnB>
                    <a:lnTlToBr>
                      <a:noFill/>
                    </a:lnTlToBr>
                    <a:lnBlToTr>
                      <a:noFill/>
                    </a:lnBlToTr>
                    <a:noFill/>
                  </a:tcPr>
                </a:tc>
                <a:tc vMerge="1">
                  <a:txBody>
                    <a:bodyPr/>
                    <a:lstStyle/>
                    <a:p>
                      <a:pPr rtl="1"/>
                      <a:endParaRPr lang="fa-IR"/>
                    </a:p>
                  </a:txBody>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lgDash"/>
                      <a:miter lim="800000"/>
                      <a:headEnd type="none" w="med" len="med"/>
                      <a:tailEnd type="none" w="med" len="med"/>
                    </a:lnR>
                    <a:lnT w="38100" cap="flat" cmpd="sng" algn="ctr">
                      <a:solidFill>
                        <a:schemeClr val="tx1"/>
                      </a:solidFill>
                      <a:prstDash val="solid"/>
                      <a:miter lim="800000"/>
                      <a:headEnd type="none" w="med" len="med"/>
                      <a:tailEnd type="none" w="med" len="med"/>
                    </a:lnT>
                    <a:lnB w="381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lgDash"/>
                      <a:miter lim="800000"/>
                      <a:headEnd type="none" w="med" len="med"/>
                      <a:tailEnd type="none" w="med" len="med"/>
                    </a:lnR>
                    <a:lnT w="38100" cap="flat" cmpd="sng" algn="ctr">
                      <a:solidFill>
                        <a:schemeClr val="tx1"/>
                      </a:solidFill>
                      <a:prstDash val="solid"/>
                      <a:miter lim="800000"/>
                      <a:headEnd type="none" w="med" len="med"/>
                      <a:tailEnd type="none" w="med" len="med"/>
                    </a:lnT>
                    <a:lnB w="381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lgDash"/>
                      <a:miter lim="800000"/>
                      <a:headEnd type="none" w="med" len="med"/>
                      <a:tailEnd type="none" w="med" len="med"/>
                    </a:lnR>
                    <a:lnT w="38100" cap="flat" cmpd="sng" algn="ctr">
                      <a:solidFill>
                        <a:schemeClr val="tx1"/>
                      </a:solidFill>
                      <a:prstDash val="solid"/>
                      <a:miter lim="800000"/>
                      <a:headEnd type="none" w="med" len="med"/>
                      <a:tailEnd type="none" w="med" len="med"/>
                    </a:lnT>
                    <a:lnB w="381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r>
                        <a:rPr kumimoji="0" lang="fa-IR" sz="1200" b="1" i="0" u="none" strike="noStrike" cap="none" normalizeH="0" baseline="0" smtClean="0">
                          <a:ln>
                            <a:noFill/>
                          </a:ln>
                          <a:solidFill>
                            <a:schemeClr val="tx1"/>
                          </a:solidFill>
                          <a:effectLst/>
                          <a:latin typeface="Arial" pitchFamily="34" charset="0"/>
                          <a:cs typeface="Zar" pitchFamily="2" charset="-78"/>
                        </a:rPr>
                        <a:t>ملزومات</a:t>
                      </a:r>
                      <a:endParaRPr kumimoji="0" lang="en-US" sz="12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lgDash"/>
                      <a:miter lim="800000"/>
                      <a:headEnd type="none" w="med" len="med"/>
                      <a:tailEnd type="none" w="med" len="med"/>
                    </a:lnR>
                    <a:lnT w="38100" cap="flat" cmpd="sng" algn="ctr">
                      <a:solidFill>
                        <a:schemeClr val="tx1"/>
                      </a:solidFill>
                      <a:prstDash val="solid"/>
                      <a:miter lim="800000"/>
                      <a:headEnd type="none" w="med" len="med"/>
                      <a:tailEnd type="none" w="med" len="med"/>
                    </a:lnT>
                    <a:lnB w="381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r>
                        <a:rPr kumimoji="0" lang="fa-IR" sz="1400" b="1" i="0" u="none" strike="noStrike" cap="none" normalizeH="0" baseline="0" smtClean="0">
                          <a:ln>
                            <a:noFill/>
                          </a:ln>
                          <a:solidFill>
                            <a:schemeClr val="tx1"/>
                          </a:solidFill>
                          <a:effectLst/>
                          <a:latin typeface="Arial" pitchFamily="34" charset="0"/>
                          <a:cs typeface="Zar" pitchFamily="2" charset="-78"/>
                        </a:rPr>
                        <a:t>اثاثه</a:t>
                      </a:r>
                      <a:endParaRPr kumimoji="0" lang="en-US" sz="14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lgDash"/>
                      <a:miter lim="800000"/>
                      <a:headEnd type="none" w="med" len="med"/>
                      <a:tailEnd type="none" w="med" len="med"/>
                    </a:lnR>
                    <a:lnT w="38100" cap="flat" cmpd="sng" algn="ctr">
                      <a:solidFill>
                        <a:schemeClr val="tx1"/>
                      </a:solidFill>
                      <a:prstDash val="solid"/>
                      <a:miter lim="800000"/>
                      <a:headEnd type="none" w="med" len="med"/>
                      <a:tailEnd type="none" w="med" len="med"/>
                    </a:lnT>
                    <a:lnB w="381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r>
                        <a:rPr kumimoji="0" lang="fa-IR" sz="1400" b="1" i="0" u="none" strike="noStrike" cap="none" normalizeH="0" baseline="0" smtClean="0">
                          <a:ln>
                            <a:noFill/>
                          </a:ln>
                          <a:solidFill>
                            <a:schemeClr val="tx1"/>
                          </a:solidFill>
                          <a:effectLst/>
                          <a:latin typeface="Arial" pitchFamily="34" charset="0"/>
                          <a:cs typeface="Zar" pitchFamily="2" charset="-78"/>
                        </a:rPr>
                        <a:t>بانك</a:t>
                      </a:r>
                      <a:endParaRPr kumimoji="0" lang="en-US" sz="14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solid"/>
                      <a:miter lim="800000"/>
                      <a:headEnd type="none" w="med" len="med"/>
                      <a:tailEnd type="none" w="med" len="med"/>
                    </a:lnR>
                    <a:lnT w="38100" cap="flat" cmpd="sng" algn="ctr">
                      <a:solidFill>
                        <a:schemeClr val="tx1"/>
                      </a:solidFill>
                      <a:prstDash val="solid"/>
                      <a:miter lim="800000"/>
                      <a:headEnd type="none" w="med" len="med"/>
                      <a:tailEnd type="none" w="med" len="med"/>
                    </a:lnT>
                    <a:lnB w="38100" cap="flat" cmpd="sng" algn="ctr">
                      <a:solidFill>
                        <a:schemeClr val="tx1"/>
                      </a:solidFill>
                      <a:prstDash val="solid"/>
                      <a:miter lim="800000"/>
                      <a:headEnd type="none" w="med" len="med"/>
                      <a:tailEnd type="none" w="med" len="med"/>
                    </a:lnB>
                    <a:lnTlToBr>
                      <a:noFill/>
                    </a:lnTlToBr>
                    <a:lnBlToTr>
                      <a:noFill/>
                    </a:lnBlToTr>
                    <a:noFill/>
                  </a:tcPr>
                </a:tc>
                <a:tc vMerge="1">
                  <a:txBody>
                    <a:bodyPr/>
                    <a:lstStyle/>
                    <a:p>
                      <a:pPr rtl="1"/>
                      <a:endParaRPr lang="fa-IR"/>
                    </a:p>
                  </a:txBody>
                  <a:tcPr/>
                </a:tc>
                <a:extLst>
                  <a:ext uri="{0D108BD9-81ED-4DB2-BD59-A6C34878D82A}">
                    <a16:rowId xmlns:a16="http://schemas.microsoft.com/office/drawing/2014/main" val="10001"/>
                  </a:ext>
                </a:extLst>
              </a:tr>
              <a:tr h="141288">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r>
                        <a:rPr kumimoji="0" lang="fa-IR" sz="1400" b="1" i="0" u="none" strike="noStrike" cap="none" normalizeH="0" baseline="0" smtClean="0">
                          <a:ln>
                            <a:noFill/>
                          </a:ln>
                          <a:solidFill>
                            <a:schemeClr val="tx1"/>
                          </a:solidFill>
                          <a:effectLst/>
                          <a:latin typeface="Arial" pitchFamily="34" charset="0"/>
                          <a:cs typeface="Zar" pitchFamily="2" charset="-78"/>
                        </a:rPr>
                        <a:t>10000+</a:t>
                      </a:r>
                      <a:endParaRPr kumimoji="0" lang="en-US" sz="14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38100" cap="flat" cmpd="sng" algn="ctr">
                      <a:solidFill>
                        <a:schemeClr val="tx1"/>
                      </a:solidFill>
                      <a:prstDash val="solid"/>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vMerge="1">
                  <a:txBody>
                    <a:bodyPr/>
                    <a:lstStyle/>
                    <a:p>
                      <a:pPr rtl="1"/>
                      <a:endParaRPr lang="fa-IR"/>
                    </a:p>
                  </a:txBody>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0"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lgDash"/>
                      <a:miter lim="800000"/>
                      <a:headEnd type="none" w="med" len="med"/>
                      <a:tailEnd type="none" w="med" len="med"/>
                    </a:lnR>
                    <a:lnT w="38100" cap="flat" cmpd="sng" algn="ctr">
                      <a:solidFill>
                        <a:schemeClr val="tx1"/>
                      </a:solidFill>
                      <a:prstDash val="solid"/>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solid"/>
                      <a:miter lim="800000"/>
                      <a:headEnd type="none" w="med" len="med"/>
                      <a:tailEnd type="none" w="med" len="med"/>
                    </a:lnR>
                    <a:lnT w="38100" cap="flat" cmpd="sng" algn="ctr">
                      <a:solidFill>
                        <a:schemeClr val="tx1"/>
                      </a:solidFill>
                      <a:prstDash val="solid"/>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vMerge="1">
                  <a:txBody>
                    <a:bodyPr/>
                    <a:lstStyle/>
                    <a:p>
                      <a:pPr rtl="1"/>
                      <a:endParaRPr lang="fa-IR"/>
                    </a:p>
                  </a:txBody>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0"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lgDash"/>
                      <a:miter lim="800000"/>
                      <a:headEnd type="none" w="med" len="med"/>
                      <a:tailEnd type="none" w="med" len="med"/>
                    </a:lnR>
                    <a:lnT w="38100" cap="flat" cmpd="sng" algn="ctr">
                      <a:solidFill>
                        <a:schemeClr val="tx1"/>
                      </a:solidFill>
                      <a:prstDash val="solid"/>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0"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lgDash"/>
                      <a:miter lim="800000"/>
                      <a:headEnd type="none" w="med" len="med"/>
                      <a:tailEnd type="none" w="med" len="med"/>
                    </a:lnR>
                    <a:lnT w="38100" cap="flat" cmpd="sng" algn="ctr">
                      <a:solidFill>
                        <a:schemeClr val="tx1"/>
                      </a:solidFill>
                      <a:prstDash val="solid"/>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0"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lgDash"/>
                      <a:miter lim="800000"/>
                      <a:headEnd type="none" w="med" len="med"/>
                      <a:tailEnd type="none" w="med" len="med"/>
                    </a:lnR>
                    <a:lnT w="38100" cap="flat" cmpd="sng" algn="ctr">
                      <a:solidFill>
                        <a:schemeClr val="tx1"/>
                      </a:solidFill>
                      <a:prstDash val="solid"/>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lgDash"/>
                      <a:miter lim="800000"/>
                      <a:headEnd type="none" w="med" len="med"/>
                      <a:tailEnd type="none" w="med" len="med"/>
                    </a:lnR>
                    <a:lnT w="38100" cap="flat" cmpd="sng" algn="ctr">
                      <a:solidFill>
                        <a:schemeClr val="tx1"/>
                      </a:solidFill>
                      <a:prstDash val="solid"/>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lgDash"/>
                      <a:miter lim="800000"/>
                      <a:headEnd type="none" w="med" len="med"/>
                      <a:tailEnd type="none" w="med" len="med"/>
                    </a:lnR>
                    <a:lnT w="38100" cap="flat" cmpd="sng" algn="ctr">
                      <a:solidFill>
                        <a:schemeClr val="tx1"/>
                      </a:solidFill>
                      <a:prstDash val="solid"/>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r>
                        <a:rPr kumimoji="0" lang="fa-IR" sz="1400" b="1" i="0" u="none" strike="noStrike" cap="none" normalizeH="0" baseline="0" smtClean="0">
                          <a:ln>
                            <a:noFill/>
                          </a:ln>
                          <a:solidFill>
                            <a:schemeClr val="tx1"/>
                          </a:solidFill>
                          <a:effectLst/>
                          <a:latin typeface="Arial" pitchFamily="34" charset="0"/>
                          <a:cs typeface="Zar" pitchFamily="2" charset="-78"/>
                        </a:rPr>
                        <a:t>10.000 +</a:t>
                      </a:r>
                      <a:endParaRPr kumimoji="0" lang="en-US" sz="14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solid"/>
                      <a:miter lim="800000"/>
                      <a:headEnd type="none" w="med" len="med"/>
                      <a:tailEnd type="none" w="med" len="med"/>
                    </a:lnR>
                    <a:lnT w="38100" cap="flat" cmpd="sng" algn="ctr">
                      <a:solidFill>
                        <a:schemeClr val="tx1"/>
                      </a:solidFill>
                      <a:prstDash val="solid"/>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r>
                        <a:rPr kumimoji="0" lang="fa-IR" sz="1400" b="1" i="0" u="none" strike="noStrike" cap="none" normalizeH="0" baseline="0" smtClean="0">
                          <a:ln>
                            <a:noFill/>
                          </a:ln>
                          <a:solidFill>
                            <a:schemeClr val="tx1"/>
                          </a:solidFill>
                          <a:effectLst/>
                          <a:latin typeface="Arial" pitchFamily="34" charset="0"/>
                          <a:cs typeface="Zar" pitchFamily="2" charset="-78"/>
                        </a:rPr>
                        <a:t>1</a:t>
                      </a:r>
                      <a:endParaRPr kumimoji="0" lang="en-US" sz="14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38100" cap="flat" cmpd="sng" algn="ctr">
                      <a:solidFill>
                        <a:schemeClr val="tx1"/>
                      </a:solidFill>
                      <a:prstDash val="solid"/>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141288">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vMerge="1">
                  <a:txBody>
                    <a:bodyPr/>
                    <a:lstStyle/>
                    <a:p>
                      <a:pPr rtl="1"/>
                      <a:endParaRPr lang="fa-IR"/>
                    </a:p>
                  </a:txBody>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0"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vMerge="1">
                  <a:txBody>
                    <a:bodyPr/>
                    <a:lstStyle/>
                    <a:p>
                      <a:pPr rtl="1"/>
                      <a:endParaRPr lang="fa-IR"/>
                    </a:p>
                  </a:txBody>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0"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0"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0"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r>
                        <a:rPr kumimoji="0" lang="fa-IR" sz="1400" b="1" i="0" u="none" strike="noStrike" cap="none" normalizeH="0" baseline="0" smtClean="0">
                          <a:ln>
                            <a:noFill/>
                          </a:ln>
                          <a:solidFill>
                            <a:schemeClr val="tx1"/>
                          </a:solidFill>
                          <a:effectLst/>
                          <a:latin typeface="Arial" pitchFamily="34" charset="0"/>
                          <a:cs typeface="Zar" pitchFamily="2" charset="-78"/>
                        </a:rPr>
                        <a:t>200+</a:t>
                      </a:r>
                      <a:endParaRPr kumimoji="0" lang="en-US" sz="14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r>
                        <a:rPr kumimoji="0" lang="fa-IR" sz="1400" b="1" i="0" u="none" strike="noStrike" cap="none" normalizeH="0" baseline="0" smtClean="0">
                          <a:ln>
                            <a:noFill/>
                          </a:ln>
                          <a:solidFill>
                            <a:schemeClr val="tx1"/>
                          </a:solidFill>
                          <a:effectLst/>
                          <a:latin typeface="Arial" pitchFamily="34" charset="0"/>
                          <a:cs typeface="Zar" pitchFamily="2" charset="-78"/>
                        </a:rPr>
                        <a:t>200-</a:t>
                      </a:r>
                      <a:endParaRPr kumimoji="0" lang="en-US" sz="14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r>
                        <a:rPr kumimoji="0" lang="fa-IR" sz="1400" b="1" i="0" u="none" strike="noStrike" cap="none" normalizeH="0" baseline="0" smtClean="0">
                          <a:ln>
                            <a:noFill/>
                          </a:ln>
                          <a:solidFill>
                            <a:schemeClr val="tx1"/>
                          </a:solidFill>
                          <a:effectLst/>
                          <a:latin typeface="Arial" pitchFamily="34" charset="0"/>
                          <a:cs typeface="Zar" pitchFamily="2" charset="-78"/>
                        </a:rPr>
                        <a:t>2</a:t>
                      </a:r>
                      <a:endParaRPr kumimoji="0" lang="en-US" sz="14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141288">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vMerge="1">
                  <a:txBody>
                    <a:bodyPr/>
                    <a:lstStyle/>
                    <a:p>
                      <a:pPr rtl="1"/>
                      <a:endParaRPr lang="fa-IR"/>
                    </a:p>
                  </a:txBody>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r>
                        <a:rPr kumimoji="0" lang="fa-IR" sz="1400" b="1" i="0" u="none" strike="noStrike" cap="none" normalizeH="0" baseline="0" smtClean="0">
                          <a:ln>
                            <a:noFill/>
                          </a:ln>
                          <a:solidFill>
                            <a:schemeClr val="tx1"/>
                          </a:solidFill>
                          <a:effectLst/>
                          <a:latin typeface="Arial" pitchFamily="34" charset="0"/>
                          <a:cs typeface="Zar" pitchFamily="2" charset="-78"/>
                        </a:rPr>
                        <a:t>100</a:t>
                      </a:r>
                      <a:r>
                        <a:rPr kumimoji="0" lang="fa-IR" sz="1400" b="0" i="0" u="none" strike="noStrike" cap="none" normalizeH="0" baseline="0" smtClean="0">
                          <a:ln>
                            <a:noFill/>
                          </a:ln>
                          <a:solidFill>
                            <a:schemeClr val="tx1"/>
                          </a:solidFill>
                          <a:effectLst/>
                          <a:latin typeface="Arial" pitchFamily="34" charset="0"/>
                          <a:cs typeface="Zar" pitchFamily="2" charset="-78"/>
                        </a:rPr>
                        <a:t>+</a:t>
                      </a:r>
                      <a:endParaRPr kumimoji="0" lang="en-US" sz="1400" b="0"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vMerge="1">
                  <a:txBody>
                    <a:bodyPr/>
                    <a:lstStyle/>
                    <a:p>
                      <a:pPr rtl="1"/>
                      <a:endParaRPr lang="fa-IR"/>
                    </a:p>
                  </a:txBody>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0"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0"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0"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r>
                        <a:rPr kumimoji="0" lang="fa-IR" sz="1400" b="1" i="0" u="none" strike="noStrike" cap="none" normalizeH="0" baseline="0" smtClean="0">
                          <a:ln>
                            <a:noFill/>
                          </a:ln>
                          <a:solidFill>
                            <a:schemeClr val="tx1"/>
                          </a:solidFill>
                          <a:effectLst/>
                          <a:latin typeface="Arial" pitchFamily="34" charset="0"/>
                          <a:cs typeface="Zar" pitchFamily="2" charset="-78"/>
                        </a:rPr>
                        <a:t>100+</a:t>
                      </a:r>
                      <a:endParaRPr kumimoji="0" lang="en-US" sz="14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r>
                        <a:rPr kumimoji="0" lang="fa-IR" sz="1400" b="1" i="0" u="none" strike="noStrike" cap="none" normalizeH="0" baseline="0" smtClean="0">
                          <a:ln>
                            <a:noFill/>
                          </a:ln>
                          <a:solidFill>
                            <a:schemeClr val="tx1"/>
                          </a:solidFill>
                          <a:effectLst/>
                          <a:latin typeface="Arial" pitchFamily="34" charset="0"/>
                          <a:cs typeface="Zar" pitchFamily="2" charset="-78"/>
                        </a:rPr>
                        <a:t>3</a:t>
                      </a:r>
                      <a:endParaRPr kumimoji="0" lang="en-US" sz="14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141288">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r>
                        <a:rPr kumimoji="0" lang="fa-IR" sz="1400" b="1" i="0" u="none" strike="noStrike" cap="none" normalizeH="0" baseline="0" smtClean="0">
                          <a:ln>
                            <a:noFill/>
                          </a:ln>
                          <a:solidFill>
                            <a:schemeClr val="tx1"/>
                          </a:solidFill>
                          <a:effectLst/>
                          <a:latin typeface="Arial" pitchFamily="34" charset="0"/>
                          <a:cs typeface="Zar" pitchFamily="2" charset="-78"/>
                        </a:rPr>
                        <a:t>300+</a:t>
                      </a:r>
                      <a:endParaRPr kumimoji="0" lang="en-US" sz="14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vMerge="1">
                  <a:txBody>
                    <a:bodyPr/>
                    <a:lstStyle/>
                    <a:p>
                      <a:pPr rtl="1"/>
                      <a:endParaRPr lang="fa-IR"/>
                    </a:p>
                  </a:txBody>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0"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vMerge="1">
                  <a:txBody>
                    <a:bodyPr/>
                    <a:lstStyle/>
                    <a:p>
                      <a:pPr rtl="1"/>
                      <a:endParaRPr lang="fa-IR"/>
                    </a:p>
                  </a:txBody>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0"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0"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0"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r>
                        <a:rPr kumimoji="0" lang="fa-IR" sz="1400" b="1" i="0" u="none" strike="noStrike" cap="none" normalizeH="0" baseline="0" smtClean="0">
                          <a:ln>
                            <a:noFill/>
                          </a:ln>
                          <a:solidFill>
                            <a:schemeClr val="tx1"/>
                          </a:solidFill>
                          <a:effectLst/>
                          <a:latin typeface="Arial" pitchFamily="34" charset="0"/>
                          <a:cs typeface="Zar" pitchFamily="2" charset="-78"/>
                        </a:rPr>
                        <a:t>300+</a:t>
                      </a:r>
                      <a:endParaRPr kumimoji="0" lang="en-US" sz="14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r>
                        <a:rPr kumimoji="0" lang="fa-IR" sz="1400" b="1" i="0" u="none" strike="noStrike" cap="none" normalizeH="0" baseline="0" smtClean="0">
                          <a:ln>
                            <a:noFill/>
                          </a:ln>
                          <a:solidFill>
                            <a:schemeClr val="tx1"/>
                          </a:solidFill>
                          <a:effectLst/>
                          <a:latin typeface="Arial" pitchFamily="34" charset="0"/>
                          <a:cs typeface="Zar" pitchFamily="2" charset="-78"/>
                        </a:rPr>
                        <a:t>4</a:t>
                      </a:r>
                      <a:endParaRPr kumimoji="0" lang="en-US" sz="14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141288">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vMerge="1">
                  <a:txBody>
                    <a:bodyPr/>
                    <a:lstStyle/>
                    <a:p>
                      <a:pPr rtl="1"/>
                      <a:endParaRPr lang="fa-IR"/>
                    </a:p>
                  </a:txBody>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vMerge="1">
                  <a:txBody>
                    <a:bodyPr/>
                    <a:lstStyle/>
                    <a:p>
                      <a:pPr rtl="1"/>
                      <a:endParaRPr lang="fa-IR"/>
                    </a:p>
                  </a:txBody>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0"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0"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0"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141288">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0"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vMerge="1">
                  <a:txBody>
                    <a:bodyPr/>
                    <a:lstStyle/>
                    <a:p>
                      <a:pPr rtl="1"/>
                      <a:endParaRPr lang="fa-IR"/>
                    </a:p>
                  </a:txBody>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vMerge="1">
                  <a:txBody>
                    <a:bodyPr/>
                    <a:lstStyle/>
                    <a:p>
                      <a:pPr rtl="1"/>
                      <a:endParaRPr lang="fa-IR"/>
                    </a:p>
                  </a:txBody>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0"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0"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0"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0"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0"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0"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extLst>
                  <a:ext uri="{0D108BD9-81ED-4DB2-BD59-A6C34878D82A}">
                    <a16:rowId xmlns:a16="http://schemas.microsoft.com/office/drawing/2014/main" val="10007"/>
                  </a:ext>
                </a:extLst>
              </a:tr>
              <a:tr h="141288">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0"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vMerge="1">
                  <a:txBody>
                    <a:bodyPr/>
                    <a:lstStyle/>
                    <a:p>
                      <a:pPr rtl="1"/>
                      <a:endParaRPr lang="fa-IR"/>
                    </a:p>
                  </a:txBody>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vMerge="1">
                  <a:txBody>
                    <a:bodyPr/>
                    <a:lstStyle/>
                    <a:p>
                      <a:pPr rtl="1"/>
                      <a:endParaRPr lang="fa-IR"/>
                    </a:p>
                  </a:txBody>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0"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0"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0"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0"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0"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0"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extLst>
                  <a:ext uri="{0D108BD9-81ED-4DB2-BD59-A6C34878D82A}">
                    <a16:rowId xmlns:a16="http://schemas.microsoft.com/office/drawing/2014/main" val="10008"/>
                  </a:ext>
                </a:extLst>
              </a:tr>
              <a:tr h="141288">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0"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vMerge="1">
                  <a:txBody>
                    <a:bodyPr/>
                    <a:lstStyle/>
                    <a:p>
                      <a:pPr rtl="1"/>
                      <a:endParaRPr lang="fa-IR"/>
                    </a:p>
                  </a:txBody>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vMerge="1">
                  <a:txBody>
                    <a:bodyPr/>
                    <a:lstStyle/>
                    <a:p>
                      <a:pPr rtl="1"/>
                      <a:endParaRPr lang="fa-IR"/>
                    </a:p>
                  </a:txBody>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0"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0"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0"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0"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0"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0"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extLst>
                  <a:ext uri="{0D108BD9-81ED-4DB2-BD59-A6C34878D82A}">
                    <a16:rowId xmlns:a16="http://schemas.microsoft.com/office/drawing/2014/main" val="10009"/>
                  </a:ext>
                </a:extLst>
              </a:tr>
              <a:tr h="141288">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0"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vMerge="1">
                  <a:txBody>
                    <a:bodyPr/>
                    <a:lstStyle/>
                    <a:p>
                      <a:pPr rtl="1"/>
                      <a:endParaRPr lang="fa-IR"/>
                    </a:p>
                  </a:txBody>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vMerge="1">
                  <a:txBody>
                    <a:bodyPr/>
                    <a:lstStyle/>
                    <a:p>
                      <a:pPr rtl="1"/>
                      <a:endParaRPr lang="fa-IR"/>
                    </a:p>
                  </a:txBody>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0"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0"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0"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0"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0"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0"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extLst>
                  <a:ext uri="{0D108BD9-81ED-4DB2-BD59-A6C34878D82A}">
                    <a16:rowId xmlns:a16="http://schemas.microsoft.com/office/drawing/2014/main" val="10010"/>
                  </a:ext>
                </a:extLst>
              </a:tr>
              <a:tr h="141288">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0"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vMerge="1">
                  <a:txBody>
                    <a:bodyPr/>
                    <a:lstStyle/>
                    <a:p>
                      <a:pPr rtl="1"/>
                      <a:endParaRPr lang="fa-IR"/>
                    </a:p>
                  </a:txBody>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vMerge="1">
                  <a:txBody>
                    <a:bodyPr/>
                    <a:lstStyle/>
                    <a:p>
                      <a:pPr rtl="1"/>
                      <a:endParaRPr lang="fa-IR"/>
                    </a:p>
                  </a:txBody>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0"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0"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0"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0"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0"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0"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extLst>
                  <a:ext uri="{0D108BD9-81ED-4DB2-BD59-A6C34878D82A}">
                    <a16:rowId xmlns:a16="http://schemas.microsoft.com/office/drawing/2014/main" val="10011"/>
                  </a:ext>
                </a:extLst>
              </a:tr>
              <a:tr h="141288">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0"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vMerge="1">
                  <a:txBody>
                    <a:bodyPr/>
                    <a:lstStyle/>
                    <a:p>
                      <a:pPr rtl="1"/>
                      <a:endParaRPr lang="fa-IR"/>
                    </a:p>
                  </a:txBody>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vMerge="1">
                  <a:txBody>
                    <a:bodyPr/>
                    <a:lstStyle/>
                    <a:p>
                      <a:pPr rtl="1"/>
                      <a:endParaRPr lang="fa-IR"/>
                    </a:p>
                  </a:txBody>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0"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0"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0"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0"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0"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0"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extLst>
                  <a:ext uri="{0D108BD9-81ED-4DB2-BD59-A6C34878D82A}">
                    <a16:rowId xmlns:a16="http://schemas.microsoft.com/office/drawing/2014/main" val="10012"/>
                  </a:ext>
                </a:extLst>
              </a:tr>
              <a:tr h="141288">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0"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vMerge="1">
                  <a:txBody>
                    <a:bodyPr/>
                    <a:lstStyle/>
                    <a:p>
                      <a:pPr rtl="1"/>
                      <a:endParaRPr lang="fa-IR"/>
                    </a:p>
                  </a:txBody>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vMerge="1">
                  <a:txBody>
                    <a:bodyPr/>
                    <a:lstStyle/>
                    <a:p>
                      <a:pPr rtl="1"/>
                      <a:endParaRPr lang="fa-IR"/>
                    </a:p>
                  </a:txBody>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0"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0"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0"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0"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0"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0"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extLst>
                  <a:ext uri="{0D108BD9-81ED-4DB2-BD59-A6C34878D82A}">
                    <a16:rowId xmlns:a16="http://schemas.microsoft.com/office/drawing/2014/main" val="10013"/>
                  </a:ext>
                </a:extLst>
              </a:tr>
            </a:tbl>
          </a:graphicData>
        </a:graphic>
      </p:graphicFrame>
      <p:sp>
        <p:nvSpPr>
          <p:cNvPr id="467045" name="Rectangle 101"/>
          <p:cNvSpPr>
            <a:spLocks noChangeArrowheads="1"/>
          </p:cNvSpPr>
          <p:nvPr/>
        </p:nvSpPr>
        <p:spPr bwMode="auto">
          <a:xfrm rot="16200000">
            <a:off x="7668418" y="2132807"/>
            <a:ext cx="2087563" cy="215900"/>
          </a:xfrm>
          <a:prstGeom prst="rect">
            <a:avLst/>
          </a:prstGeom>
          <a:noFill/>
          <a:ln w="9525">
            <a:noFill/>
            <a:miter lim="800000"/>
            <a:headEnd/>
            <a:tailEnd/>
          </a:ln>
          <a:effectLst/>
        </p:spPr>
        <p:txBody>
          <a:bodyPr wrap="none" anchor="ctr"/>
          <a:lstStyle/>
          <a:p>
            <a:pPr algn="ctr" rtl="0" eaLnBrk="1" hangingPunct="1"/>
            <a:r>
              <a:rPr lang="fa-IR" sz="1600">
                <a:latin typeface="Times New Roman" pitchFamily="18" charset="0"/>
                <a:cs typeface="Zar" pitchFamily="2" charset="-78"/>
              </a:rPr>
              <a:t>شماره فعاليت</a:t>
            </a:r>
            <a:endParaRPr lang="en-US" sz="1600">
              <a:latin typeface="Times New Roman" pitchFamily="18" charset="0"/>
              <a:cs typeface="Zar" pitchFamily="2" charset="-78"/>
            </a:endParaRP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67973" name="Rectangle 5"/>
          <p:cNvSpPr>
            <a:spLocks noGrp="1" noChangeArrowheads="1"/>
          </p:cNvSpPr>
          <p:nvPr>
            <p:ph idx="1"/>
          </p:nvPr>
        </p:nvSpPr>
        <p:spPr>
          <a:xfrm>
            <a:off x="290513" y="1989138"/>
            <a:ext cx="8458200" cy="2916237"/>
          </a:xfrm>
          <a:noFill/>
          <a:ln/>
        </p:spPr>
        <p:txBody>
          <a:bodyPr>
            <a:normAutofit/>
          </a:bodyPr>
          <a:lstStyle/>
          <a:p>
            <a:pPr>
              <a:buFontTx/>
              <a:buNone/>
            </a:pPr>
            <a:r>
              <a:rPr lang="fa-IR"/>
              <a:t>دارائيها: 		بدهيها و حقوق صاحبان سرمايه</a:t>
            </a:r>
          </a:p>
          <a:p>
            <a:pPr>
              <a:buFontTx/>
              <a:buNone/>
            </a:pPr>
            <a:r>
              <a:rPr lang="fa-IR"/>
              <a:t>بانك         10.100            حسابهای پرداختني      100 </a:t>
            </a:r>
          </a:p>
          <a:p>
            <a:pPr>
              <a:buFontTx/>
              <a:buNone/>
            </a:pPr>
            <a:r>
              <a:rPr lang="fa-IR"/>
              <a:t>اثاثه               200 </a:t>
            </a:r>
          </a:p>
          <a:p>
            <a:pPr>
              <a:buFontTx/>
              <a:buNone/>
            </a:pPr>
            <a:r>
              <a:rPr lang="fa-IR"/>
              <a:t>ملزومات        </a:t>
            </a:r>
            <a:r>
              <a:rPr lang="fa-IR" u="sng"/>
              <a:t>100</a:t>
            </a:r>
            <a:r>
              <a:rPr lang="fa-IR"/>
              <a:t>		سرمايه آقاي مالكي  </a:t>
            </a:r>
            <a:r>
              <a:rPr lang="fa-IR" u="sng"/>
              <a:t>10.300</a:t>
            </a:r>
          </a:p>
          <a:p>
            <a:pPr>
              <a:buFontTx/>
              <a:buNone/>
            </a:pPr>
            <a:r>
              <a:rPr lang="fa-IR"/>
              <a:t>جمع دارائيها </a:t>
            </a:r>
            <a:r>
              <a:rPr lang="fa-IR" u="sng"/>
              <a:t>10.400</a:t>
            </a:r>
            <a:r>
              <a:rPr lang="fa-IR"/>
              <a:t> جمع بدهيها و سرمايه   </a:t>
            </a:r>
            <a:r>
              <a:rPr lang="fa-IR" u="sng"/>
              <a:t>10.400</a:t>
            </a:r>
            <a:endParaRPr lang="en-US" u="sng"/>
          </a:p>
        </p:txBody>
      </p:sp>
      <p:sp>
        <p:nvSpPr>
          <p:cNvPr id="467976" name="Rectangle 8"/>
          <p:cNvSpPr>
            <a:spLocks noChangeArrowheads="1"/>
          </p:cNvSpPr>
          <p:nvPr/>
        </p:nvSpPr>
        <p:spPr bwMode="auto">
          <a:xfrm>
            <a:off x="3419475" y="260350"/>
            <a:ext cx="2836863" cy="1006475"/>
          </a:xfrm>
          <a:prstGeom prst="rect">
            <a:avLst/>
          </a:prstGeom>
          <a:noFill/>
          <a:ln w="9525">
            <a:noFill/>
            <a:miter lim="800000"/>
            <a:headEnd/>
            <a:tailEnd/>
          </a:ln>
          <a:effectLst/>
        </p:spPr>
        <p:txBody>
          <a:bodyPr>
            <a:spAutoFit/>
          </a:bodyPr>
          <a:lstStyle/>
          <a:p>
            <a:pPr algn="ctr"/>
            <a:r>
              <a:rPr lang="fa-IR" sz="2000">
                <a:solidFill>
                  <a:schemeClr val="tx2"/>
                </a:solidFill>
                <a:cs typeface="Zar" pitchFamily="2" charset="-78"/>
              </a:rPr>
              <a:t>تعميرگاه مالکي</a:t>
            </a:r>
          </a:p>
          <a:p>
            <a:pPr algn="ctr"/>
            <a:r>
              <a:rPr lang="fa-IR" sz="2000">
                <a:solidFill>
                  <a:schemeClr val="tx2"/>
                </a:solidFill>
                <a:cs typeface="Zar" pitchFamily="2" charset="-78"/>
              </a:rPr>
              <a:t>ترازنامه</a:t>
            </a:r>
            <a:r>
              <a:rPr lang="fa-IR" sz="3200">
                <a:solidFill>
                  <a:schemeClr val="tx2"/>
                </a:solidFill>
                <a:cs typeface="Zar" pitchFamily="2" charset="-78"/>
              </a:rPr>
              <a:t/>
            </a:r>
            <a:br>
              <a:rPr lang="fa-IR" sz="3200">
                <a:solidFill>
                  <a:schemeClr val="tx2"/>
                </a:solidFill>
                <a:cs typeface="Zar" pitchFamily="2" charset="-78"/>
              </a:rPr>
            </a:br>
            <a:r>
              <a:rPr lang="fa-IR" sz="2000">
                <a:solidFill>
                  <a:schemeClr val="tx2"/>
                </a:solidFill>
                <a:cs typeface="Zar" pitchFamily="2" charset="-78"/>
              </a:rPr>
              <a:t>13/12/</a:t>
            </a:r>
            <a:r>
              <a:rPr lang="en-US" sz="2000">
                <a:solidFill>
                  <a:schemeClr val="tx2"/>
                </a:solidFill>
                <a:cs typeface="Zar" pitchFamily="2" charset="-78"/>
              </a:rPr>
              <a:t>XX</a:t>
            </a:r>
            <a:r>
              <a:rPr lang="fa-IR" sz="2000">
                <a:solidFill>
                  <a:schemeClr val="tx2"/>
                </a:solidFill>
                <a:cs typeface="Zar" pitchFamily="2" charset="-78"/>
              </a:rPr>
              <a:t>13</a:t>
            </a:r>
            <a:endParaRPr lang="en-US" sz="2000">
              <a:solidFill>
                <a:schemeClr val="tx2"/>
              </a:solidFill>
              <a:cs typeface="Zar" pitchFamily="2" charset="-78"/>
            </a:endParaRPr>
          </a:p>
        </p:txBody>
      </p:sp>
      <p:sp>
        <p:nvSpPr>
          <p:cNvPr id="4" name="Footer Placeholder 3"/>
          <p:cNvSpPr>
            <a:spLocks noGrp="1"/>
          </p:cNvSpPr>
          <p:nvPr>
            <p:ph type="ftr" sz="quarter" idx="11"/>
          </p:nvPr>
        </p:nvSpPr>
        <p:spPr/>
        <p:txBody>
          <a:bodyPr/>
          <a:lstStyle/>
          <a:p>
            <a:endParaRPr kumimoji="0"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22210" name="Rectangle 2"/>
          <p:cNvSpPr>
            <a:spLocks noGrp="1" noChangeArrowheads="1"/>
          </p:cNvSpPr>
          <p:nvPr>
            <p:ph type="title"/>
          </p:nvPr>
        </p:nvSpPr>
        <p:spPr>
          <a:xfrm>
            <a:off x="5435600" y="404813"/>
            <a:ext cx="3286125" cy="914400"/>
          </a:xfrm>
        </p:spPr>
        <p:txBody>
          <a:bodyPr>
            <a:normAutofit/>
          </a:bodyPr>
          <a:lstStyle/>
          <a:p>
            <a:r>
              <a:rPr lang="fa-IR" sz="5400"/>
              <a:t>قرون وسطي</a:t>
            </a:r>
            <a:endParaRPr lang="en-US" sz="5400"/>
          </a:p>
        </p:txBody>
      </p:sp>
      <p:sp>
        <p:nvSpPr>
          <p:cNvPr id="222211" name="Rectangle 3"/>
          <p:cNvSpPr>
            <a:spLocks noGrp="1" noChangeArrowheads="1"/>
          </p:cNvSpPr>
          <p:nvPr>
            <p:ph idx="1"/>
          </p:nvPr>
        </p:nvSpPr>
        <p:spPr>
          <a:xfrm>
            <a:off x="611188" y="1989138"/>
            <a:ext cx="7847012" cy="2722562"/>
          </a:xfrm>
        </p:spPr>
        <p:txBody>
          <a:bodyPr/>
          <a:lstStyle/>
          <a:p>
            <a:r>
              <a:rPr lang="fa-IR"/>
              <a:t>جمع آوري ماليات توسط فرمانروايان و انجام مخارج حکومت</a:t>
            </a:r>
            <a:endParaRPr lang="en-US"/>
          </a:p>
          <a:p>
            <a:r>
              <a:rPr lang="fa-IR"/>
              <a:t>در ايران خزانه دار و مستوفي ها حسابهاي دخل و خرج شاهانه را نکه مي داشتند.</a:t>
            </a:r>
          </a:p>
          <a:p>
            <a:pPr>
              <a:buFontTx/>
              <a:buNone/>
            </a:pPr>
            <a:endParaRPr lang="en-US"/>
          </a:p>
        </p:txBody>
      </p:sp>
    </p:spTree>
  </p:cSld>
  <p:clrMapOvr>
    <a:masterClrMapping/>
  </p:clrMapOvr>
  <p:transition>
    <p:blinds dir="vert"/>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68994" name="Rectangle 2"/>
          <p:cNvSpPr>
            <a:spLocks noGrp="1" noChangeArrowheads="1"/>
          </p:cNvSpPr>
          <p:nvPr>
            <p:ph type="title"/>
          </p:nvPr>
        </p:nvSpPr>
        <p:spPr>
          <a:xfrm>
            <a:off x="1093788" y="404813"/>
            <a:ext cx="7772400" cy="762000"/>
          </a:xfrm>
        </p:spPr>
        <p:txBody>
          <a:bodyPr/>
          <a:lstStyle/>
          <a:p>
            <a:r>
              <a:rPr lang="fa-IR">
                <a:solidFill>
                  <a:srgbClr val="0066FF"/>
                </a:solidFill>
              </a:rPr>
              <a:t>فعاليت پنجم:</a:t>
            </a:r>
            <a:endParaRPr lang="en-US">
              <a:solidFill>
                <a:srgbClr val="0066FF"/>
              </a:solidFill>
            </a:endParaRPr>
          </a:p>
        </p:txBody>
      </p:sp>
      <p:sp>
        <p:nvSpPr>
          <p:cNvPr id="468995" name="Rectangle 3"/>
          <p:cNvSpPr>
            <a:spLocks noGrp="1" noChangeArrowheads="1"/>
          </p:cNvSpPr>
          <p:nvPr>
            <p:ph idx="1"/>
          </p:nvPr>
        </p:nvSpPr>
        <p:spPr>
          <a:xfrm>
            <a:off x="611188" y="1628775"/>
            <a:ext cx="7847012" cy="4705350"/>
          </a:xfrm>
        </p:spPr>
        <p:txBody>
          <a:bodyPr/>
          <a:lstStyle/>
          <a:p>
            <a:pPr>
              <a:buFontTx/>
              <a:buNone/>
            </a:pPr>
            <a:r>
              <a:rPr lang="fa-IR" sz="2800"/>
              <a:t>تعيمرگاه خدماتي معادل 500 ريال براي موسسه آذري انجام داد واز بابت آن 250 ريال نقد و قرار شد مابقي بعداً پرداخت شود </a:t>
            </a:r>
          </a:p>
          <a:p>
            <a:pPr>
              <a:buFontTx/>
              <a:buNone/>
            </a:pPr>
            <a:r>
              <a:rPr lang="fa-IR" sz="2800"/>
              <a:t>تحليل:</a:t>
            </a:r>
          </a:p>
          <a:p>
            <a:pPr>
              <a:buFontTx/>
              <a:buNone/>
            </a:pPr>
            <a:r>
              <a:rPr lang="fa-IR" sz="2800"/>
              <a:t>معادل خدمات انجام شده به سرمايه آقاي مالكي اضافه مي</a:t>
            </a:r>
            <a:r>
              <a:rPr lang="fa-IR" sz="2800">
                <a:cs typeface="Arial" pitchFamily="34" charset="0"/>
              </a:rPr>
              <a:t>‌</a:t>
            </a:r>
            <a:r>
              <a:rPr lang="fa-IR" sz="2800"/>
              <a:t>شود معادل وجه نقد دريافت شده به حساب بانك اضافه مي</a:t>
            </a:r>
            <a:r>
              <a:rPr lang="fa-IR" sz="2800">
                <a:cs typeface="Arial" pitchFamily="34" charset="0"/>
              </a:rPr>
              <a:t>‌</a:t>
            </a:r>
            <a:r>
              <a:rPr lang="fa-IR" sz="2800"/>
              <a:t>شود</a:t>
            </a:r>
          </a:p>
          <a:p>
            <a:pPr>
              <a:buFontTx/>
              <a:buNone/>
            </a:pPr>
            <a:r>
              <a:rPr lang="fa-IR" sz="2800"/>
              <a:t>معادل طلب آقاي مالكي به حسابهاي دريافتي اضافه مي</a:t>
            </a:r>
            <a:r>
              <a:rPr lang="fa-IR" sz="2800">
                <a:cs typeface="Arial" pitchFamily="34" charset="0"/>
              </a:rPr>
              <a:t>‌</a:t>
            </a:r>
            <a:r>
              <a:rPr lang="fa-IR" sz="2800"/>
              <a:t>شود</a:t>
            </a:r>
          </a:p>
          <a:p>
            <a:pPr>
              <a:buFontTx/>
              <a:buNone/>
            </a:pPr>
            <a:r>
              <a:rPr lang="fa-IR" sz="2800"/>
              <a:t>( عنوان حساب : حسابهاي دريافتي در ذيل دارائيها ايجاد مي</a:t>
            </a:r>
            <a:r>
              <a:rPr lang="fa-IR" sz="2800">
                <a:cs typeface="Arial" pitchFamily="34" charset="0"/>
              </a:rPr>
              <a:t>‌</a:t>
            </a:r>
            <a:r>
              <a:rPr lang="fa-IR" sz="2800"/>
              <a:t>شود)</a:t>
            </a:r>
            <a:endParaRPr lang="en-US" sz="2800"/>
          </a:p>
        </p:txBody>
      </p:sp>
      <p:sp>
        <p:nvSpPr>
          <p:cNvPr id="4" name="Footer Placeholder 3"/>
          <p:cNvSpPr>
            <a:spLocks noGrp="1"/>
          </p:cNvSpPr>
          <p:nvPr>
            <p:ph type="ftr" sz="quarter" idx="11"/>
          </p:nvPr>
        </p:nvSpPr>
        <p:spPr/>
        <p:txBody>
          <a:bodyPr/>
          <a:lstStyle/>
          <a:p>
            <a:endParaRPr kumimoji="0" lang="en-US" dirty="0"/>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70018" name="Rectangle 2"/>
          <p:cNvSpPr>
            <a:spLocks noGrp="1" noChangeArrowheads="1"/>
          </p:cNvSpPr>
          <p:nvPr>
            <p:ph type="title"/>
          </p:nvPr>
        </p:nvSpPr>
        <p:spPr>
          <a:xfrm>
            <a:off x="1093788" y="476250"/>
            <a:ext cx="7772400" cy="762000"/>
          </a:xfrm>
        </p:spPr>
        <p:txBody>
          <a:bodyPr/>
          <a:lstStyle/>
          <a:p>
            <a:r>
              <a:rPr lang="fa-IR"/>
              <a:t>ثبت تاثير فعاليت در معادله</a:t>
            </a:r>
            <a:endParaRPr lang="en-US"/>
          </a:p>
        </p:txBody>
      </p:sp>
      <p:graphicFrame>
        <p:nvGraphicFramePr>
          <p:cNvPr id="470283" name="Group 267"/>
          <p:cNvGraphicFramePr>
            <a:graphicFrameLocks noGrp="1"/>
          </p:cNvGraphicFramePr>
          <p:nvPr>
            <p:ph type="tbl" idx="1"/>
          </p:nvPr>
        </p:nvGraphicFramePr>
        <p:xfrm>
          <a:off x="323850" y="1557338"/>
          <a:ext cx="8532813" cy="4968240"/>
        </p:xfrm>
        <a:graphic>
          <a:graphicData uri="http://schemas.openxmlformats.org/drawingml/2006/table">
            <a:tbl>
              <a:tblPr/>
              <a:tblGrid>
                <a:gridCol w="1439863">
                  <a:extLst>
                    <a:ext uri="{9D8B030D-6E8A-4147-A177-3AD203B41FA5}">
                      <a16:colId xmlns:a16="http://schemas.microsoft.com/office/drawing/2014/main" val="20000"/>
                    </a:ext>
                  </a:extLst>
                </a:gridCol>
                <a:gridCol w="287337">
                  <a:extLst>
                    <a:ext uri="{9D8B030D-6E8A-4147-A177-3AD203B41FA5}">
                      <a16:colId xmlns:a16="http://schemas.microsoft.com/office/drawing/2014/main" val="20001"/>
                    </a:ext>
                  </a:extLst>
                </a:gridCol>
                <a:gridCol w="865188">
                  <a:extLst>
                    <a:ext uri="{9D8B030D-6E8A-4147-A177-3AD203B41FA5}">
                      <a16:colId xmlns:a16="http://schemas.microsoft.com/office/drawing/2014/main" val="20002"/>
                    </a:ext>
                  </a:extLst>
                </a:gridCol>
                <a:gridCol w="823912">
                  <a:extLst>
                    <a:ext uri="{9D8B030D-6E8A-4147-A177-3AD203B41FA5}">
                      <a16:colId xmlns:a16="http://schemas.microsoft.com/office/drawing/2014/main" val="20003"/>
                    </a:ext>
                  </a:extLst>
                </a:gridCol>
                <a:gridCol w="400050">
                  <a:extLst>
                    <a:ext uri="{9D8B030D-6E8A-4147-A177-3AD203B41FA5}">
                      <a16:colId xmlns:a16="http://schemas.microsoft.com/office/drawing/2014/main" val="20004"/>
                    </a:ext>
                  </a:extLst>
                </a:gridCol>
                <a:gridCol w="711200">
                  <a:extLst>
                    <a:ext uri="{9D8B030D-6E8A-4147-A177-3AD203B41FA5}">
                      <a16:colId xmlns:a16="http://schemas.microsoft.com/office/drawing/2014/main" val="20005"/>
                    </a:ext>
                  </a:extLst>
                </a:gridCol>
                <a:gridCol w="576263">
                  <a:extLst>
                    <a:ext uri="{9D8B030D-6E8A-4147-A177-3AD203B41FA5}">
                      <a16:colId xmlns:a16="http://schemas.microsoft.com/office/drawing/2014/main" val="20006"/>
                    </a:ext>
                  </a:extLst>
                </a:gridCol>
                <a:gridCol w="647700">
                  <a:extLst>
                    <a:ext uri="{9D8B030D-6E8A-4147-A177-3AD203B41FA5}">
                      <a16:colId xmlns:a16="http://schemas.microsoft.com/office/drawing/2014/main" val="20007"/>
                    </a:ext>
                  </a:extLst>
                </a:gridCol>
                <a:gridCol w="728662">
                  <a:extLst>
                    <a:ext uri="{9D8B030D-6E8A-4147-A177-3AD203B41FA5}">
                      <a16:colId xmlns:a16="http://schemas.microsoft.com/office/drawing/2014/main" val="20008"/>
                    </a:ext>
                  </a:extLst>
                </a:gridCol>
                <a:gridCol w="650875">
                  <a:extLst>
                    <a:ext uri="{9D8B030D-6E8A-4147-A177-3AD203B41FA5}">
                      <a16:colId xmlns:a16="http://schemas.microsoft.com/office/drawing/2014/main" val="20009"/>
                    </a:ext>
                  </a:extLst>
                </a:gridCol>
                <a:gridCol w="1041400">
                  <a:extLst>
                    <a:ext uri="{9D8B030D-6E8A-4147-A177-3AD203B41FA5}">
                      <a16:colId xmlns:a16="http://schemas.microsoft.com/office/drawing/2014/main" val="20010"/>
                    </a:ext>
                  </a:extLst>
                </a:gridCol>
                <a:gridCol w="360363">
                  <a:extLst>
                    <a:ext uri="{9D8B030D-6E8A-4147-A177-3AD203B41FA5}">
                      <a16:colId xmlns:a16="http://schemas.microsoft.com/office/drawing/2014/main" val="20011"/>
                    </a:ext>
                  </a:extLst>
                </a:gridCol>
              </a:tblGrid>
              <a:tr h="601663">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r>
                        <a:rPr kumimoji="0" lang="fa-IR" sz="1600" b="1" i="0" u="none" strike="noStrike" cap="none" normalizeH="0" baseline="0" smtClean="0">
                          <a:ln>
                            <a:noFill/>
                          </a:ln>
                          <a:solidFill>
                            <a:schemeClr val="tx1"/>
                          </a:solidFill>
                          <a:effectLst/>
                          <a:latin typeface="Arial" pitchFamily="34" charset="0"/>
                          <a:cs typeface="Zar" pitchFamily="2" charset="-78"/>
                        </a:rPr>
                        <a:t>حقوق صاحبان </a:t>
                      </a:r>
                      <a:r>
                        <a:rPr kumimoji="0" lang="fa-IR" sz="1800" b="1" i="0" u="none" strike="noStrike" cap="none" normalizeH="0" baseline="0" smtClean="0">
                          <a:ln>
                            <a:noFill/>
                          </a:ln>
                          <a:solidFill>
                            <a:schemeClr val="tx1"/>
                          </a:solidFill>
                          <a:effectLst/>
                          <a:latin typeface="Arial" pitchFamily="34" charset="0"/>
                          <a:cs typeface="Zar" pitchFamily="2" charset="-78"/>
                        </a:rPr>
                        <a:t>سرمايه</a:t>
                      </a:r>
                      <a:endParaRPr kumimoji="0" lang="en-US" sz="1800" b="1" i="0" u="none" strike="noStrike" cap="none" normalizeH="0" baseline="0" smtClean="0">
                        <a:ln>
                          <a:noFill/>
                        </a:ln>
                        <a:solidFill>
                          <a:schemeClr val="tx1"/>
                        </a:solidFill>
                        <a:effectLst/>
                        <a:latin typeface="Arial" pitchFamily="34" charset="0"/>
                        <a:cs typeface="Zar" pitchFamily="2" charset="-78"/>
                      </a:endParaRP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38100" cap="flat" cmpd="sng" algn="ctr">
                      <a:solidFill>
                        <a:schemeClr val="tx1"/>
                      </a:solidFill>
                      <a:prstDash val="solid"/>
                      <a:miter lim="800000"/>
                      <a:headEnd type="none" w="med" len="med"/>
                      <a:tailEnd type="none" w="med" len="med"/>
                    </a:lnB>
                    <a:lnTlToBr>
                      <a:noFill/>
                    </a:lnTlToBr>
                    <a:lnBlToTr>
                      <a:noFill/>
                    </a:lnBlToTr>
                    <a:noFill/>
                  </a:tcPr>
                </a:tc>
                <a:tc rowSpan="14">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r>
                        <a:rPr kumimoji="0" lang="fa-IR" sz="2800" b="0" i="0" u="none" strike="noStrike" cap="none" normalizeH="0" baseline="0" smtClean="0">
                          <a:ln>
                            <a:noFill/>
                          </a:ln>
                          <a:solidFill>
                            <a:schemeClr val="tx1"/>
                          </a:solidFill>
                          <a:effectLst/>
                          <a:latin typeface="Arial" pitchFamily="34" charset="0"/>
                          <a:cs typeface="Zar" pitchFamily="2" charset="-78"/>
                        </a:rPr>
                        <a:t>+</a:t>
                      </a:r>
                      <a:endParaRPr kumimoji="0" lang="en-US" sz="2800" b="0"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gridSpan="2">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r>
                        <a:rPr kumimoji="0" lang="fa-IR" sz="2800" b="1" i="0" u="none" strike="noStrike" cap="none" normalizeH="0" baseline="0" smtClean="0">
                          <a:ln>
                            <a:noFill/>
                          </a:ln>
                          <a:solidFill>
                            <a:schemeClr val="tx1"/>
                          </a:solidFill>
                          <a:effectLst/>
                          <a:latin typeface="Arial" pitchFamily="34" charset="0"/>
                          <a:cs typeface="Zar" pitchFamily="2" charset="-78"/>
                        </a:rPr>
                        <a:t>بدهيها</a:t>
                      </a:r>
                      <a:endParaRPr kumimoji="0" lang="en-US" sz="2800" b="1" i="0" u="none" strike="noStrike" cap="none" normalizeH="0" baseline="0" smtClean="0">
                        <a:ln>
                          <a:noFill/>
                        </a:ln>
                        <a:solidFill>
                          <a:schemeClr val="tx1"/>
                        </a:solidFill>
                        <a:effectLst/>
                        <a:latin typeface="Arial" pitchFamily="34" charset="0"/>
                        <a:cs typeface="Zar" pitchFamily="2" charset="-78"/>
                      </a:endParaRP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38100" cap="flat" cmpd="sng" algn="ctr">
                      <a:solidFill>
                        <a:schemeClr val="tx1"/>
                      </a:solidFill>
                      <a:prstDash val="solid"/>
                      <a:miter lim="800000"/>
                      <a:headEnd type="none" w="med" len="med"/>
                      <a:tailEnd type="none" w="med" len="med"/>
                    </a:lnB>
                    <a:lnTlToBr>
                      <a:noFill/>
                    </a:lnTlToBr>
                    <a:lnBlToTr>
                      <a:noFill/>
                    </a:lnBlToTr>
                    <a:noFill/>
                  </a:tcPr>
                </a:tc>
                <a:tc hMerge="1">
                  <a:txBody>
                    <a:bodyPr/>
                    <a:lstStyle/>
                    <a:p>
                      <a:pPr rtl="1"/>
                      <a:endParaRPr lang="fa-IR"/>
                    </a:p>
                  </a:txBody>
                  <a:tcPr/>
                </a:tc>
                <a:tc rowSpan="14">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r>
                        <a:rPr kumimoji="0" lang="fa-IR" sz="4800" b="1" i="0" u="none" strike="noStrike" cap="none" normalizeH="0" baseline="0" smtClean="0">
                          <a:ln>
                            <a:noFill/>
                          </a:ln>
                          <a:solidFill>
                            <a:schemeClr val="tx1"/>
                          </a:solidFill>
                          <a:effectLst/>
                          <a:latin typeface="Arial" pitchFamily="34" charset="0"/>
                          <a:cs typeface="Zar" pitchFamily="2" charset="-78"/>
                        </a:rPr>
                        <a:t>=</a:t>
                      </a:r>
                      <a:endParaRPr kumimoji="0" lang="en-US" sz="48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gridSpan="6">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r>
                        <a:rPr kumimoji="0" lang="fa-IR" sz="2800" b="1" i="0" u="none" strike="noStrike" cap="none" normalizeH="0" baseline="0" smtClean="0">
                          <a:ln>
                            <a:noFill/>
                          </a:ln>
                          <a:solidFill>
                            <a:schemeClr val="tx1"/>
                          </a:solidFill>
                          <a:effectLst/>
                          <a:latin typeface="Arial" pitchFamily="34" charset="0"/>
                          <a:cs typeface="Zar" pitchFamily="2" charset="-78"/>
                        </a:rPr>
                        <a:t>دارائي</a:t>
                      </a:r>
                      <a:r>
                        <a:rPr kumimoji="0" lang="fa-IR" sz="2800" b="1" i="0" u="none" strike="noStrike" cap="none" normalizeH="0" baseline="0" smtClean="0">
                          <a:ln>
                            <a:noFill/>
                          </a:ln>
                          <a:solidFill>
                            <a:schemeClr val="tx1"/>
                          </a:solidFill>
                          <a:effectLst/>
                          <a:latin typeface="Arial" pitchFamily="34" charset="0"/>
                          <a:cs typeface="Arial" pitchFamily="34" charset="0"/>
                        </a:rPr>
                        <a:t>‌</a:t>
                      </a:r>
                      <a:r>
                        <a:rPr kumimoji="0" lang="fa-IR" sz="2800" b="1" i="0" u="none" strike="noStrike" cap="none" normalizeH="0" baseline="0" smtClean="0">
                          <a:ln>
                            <a:noFill/>
                          </a:ln>
                          <a:solidFill>
                            <a:schemeClr val="tx1"/>
                          </a:solidFill>
                          <a:effectLst/>
                          <a:latin typeface="Arial" pitchFamily="34" charset="0"/>
                          <a:cs typeface="Zar" pitchFamily="2" charset="-78"/>
                        </a:rPr>
                        <a:t>ها</a:t>
                      </a:r>
                      <a:endParaRPr kumimoji="0" lang="en-US" sz="2800" b="1" i="0" u="none" strike="noStrike" cap="none" normalizeH="0" baseline="0" smtClean="0">
                        <a:ln>
                          <a:noFill/>
                        </a:ln>
                        <a:solidFill>
                          <a:schemeClr val="tx1"/>
                        </a:solidFill>
                        <a:effectLst/>
                        <a:latin typeface="Arial" pitchFamily="34" charset="0"/>
                        <a:cs typeface="Zar" pitchFamily="2" charset="-78"/>
                      </a:endParaRP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38100" cap="flat" cmpd="sng" algn="ctr">
                      <a:solidFill>
                        <a:schemeClr val="tx1"/>
                      </a:solidFill>
                      <a:prstDash val="solid"/>
                      <a:miter lim="800000"/>
                      <a:headEnd type="none" w="med" len="med"/>
                      <a:tailEnd type="none" w="med" len="med"/>
                    </a:lnB>
                    <a:lnTlToBr>
                      <a:noFill/>
                    </a:lnTlToBr>
                    <a:lnBlToTr>
                      <a:noFill/>
                    </a:lnBlToTr>
                    <a:noFill/>
                  </a:tcPr>
                </a:tc>
                <a:tc hMerge="1">
                  <a:txBody>
                    <a:bodyPr/>
                    <a:lstStyle/>
                    <a:p>
                      <a:pPr rtl="1"/>
                      <a:endParaRPr lang="fa-IR"/>
                    </a:p>
                  </a:txBody>
                  <a:tcPr/>
                </a:tc>
                <a:tc hMerge="1">
                  <a:txBody>
                    <a:bodyPr/>
                    <a:lstStyle/>
                    <a:p>
                      <a:pPr rtl="1"/>
                      <a:endParaRPr lang="fa-IR"/>
                    </a:p>
                  </a:txBody>
                  <a:tcPr/>
                </a:tc>
                <a:tc hMerge="1">
                  <a:txBody>
                    <a:bodyPr/>
                    <a:lstStyle/>
                    <a:p>
                      <a:pPr rtl="1"/>
                      <a:endParaRPr lang="fa-IR"/>
                    </a:p>
                  </a:txBody>
                  <a:tcPr/>
                </a:tc>
                <a:tc hMerge="1">
                  <a:txBody>
                    <a:bodyPr/>
                    <a:lstStyle/>
                    <a:p>
                      <a:pPr rtl="1"/>
                      <a:endParaRPr lang="fa-IR"/>
                    </a:p>
                  </a:txBody>
                  <a:tcPr/>
                </a:tc>
                <a:tc hMerge="1">
                  <a:txBody>
                    <a:bodyPr/>
                    <a:lstStyle/>
                    <a:p>
                      <a:pPr rtl="1"/>
                      <a:endParaRPr lang="fa-IR"/>
                    </a:p>
                  </a:txBody>
                  <a:tcPr/>
                </a:tc>
                <a:tc rowSpan="2">
                  <a:txBody>
                    <a:bodyPr/>
                    <a:lstStyle/>
                    <a:p>
                      <a:pPr marL="0" marR="0" lvl="0" indent="0" algn="r" defTabSz="914400" rtl="1" eaLnBrk="1" fontAlgn="base" latinLnBrk="0" hangingPunct="1">
                        <a:lnSpc>
                          <a:spcPct val="100000"/>
                        </a:lnSpc>
                        <a:spcBef>
                          <a:spcPct val="20000"/>
                        </a:spcBef>
                        <a:spcAft>
                          <a:spcPct val="0"/>
                        </a:spcAft>
                        <a:buClrTx/>
                        <a:buSzPct val="85000"/>
                        <a:buFontTx/>
                        <a:buNone/>
                        <a:tabLst/>
                      </a:pPr>
                      <a:endParaRPr kumimoji="0" lang="en-US" sz="28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38100" cap="flat" cmpd="sng" algn="ctr">
                      <a:solidFill>
                        <a:schemeClr val="tx1"/>
                      </a:solidFill>
                      <a:prstDash val="solid"/>
                      <a:miter lim="800000"/>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511175">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r>
                        <a:rPr kumimoji="0" lang="fa-IR" sz="1400" b="1" i="0" u="none" strike="noStrike" cap="none" normalizeH="0" baseline="0" smtClean="0">
                          <a:ln>
                            <a:noFill/>
                          </a:ln>
                          <a:solidFill>
                            <a:schemeClr val="tx1"/>
                          </a:solidFill>
                          <a:effectLst/>
                          <a:latin typeface="Arial" pitchFamily="34" charset="0"/>
                          <a:cs typeface="Zar" pitchFamily="2" charset="-78"/>
                        </a:rPr>
                        <a:t>سرمايه مالكي</a:t>
                      </a:r>
                      <a:endParaRPr kumimoji="0" lang="en-US" sz="14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38100" cap="flat" cmpd="sng" algn="ctr">
                      <a:solidFill>
                        <a:schemeClr val="tx1"/>
                      </a:solidFill>
                      <a:prstDash val="solid"/>
                      <a:miter lim="800000"/>
                      <a:headEnd type="none" w="med" len="med"/>
                      <a:tailEnd type="none" w="med" len="med"/>
                    </a:lnT>
                    <a:lnB w="38100" cap="flat" cmpd="sng" algn="ctr">
                      <a:solidFill>
                        <a:schemeClr val="tx1"/>
                      </a:solidFill>
                      <a:prstDash val="solid"/>
                      <a:miter lim="800000"/>
                      <a:headEnd type="none" w="med" len="med"/>
                      <a:tailEnd type="none" w="med" len="med"/>
                    </a:lnB>
                    <a:lnTlToBr>
                      <a:noFill/>
                    </a:lnTlToBr>
                    <a:lnBlToTr>
                      <a:noFill/>
                    </a:lnBlToTr>
                    <a:noFill/>
                  </a:tcPr>
                </a:tc>
                <a:tc vMerge="1">
                  <a:txBody>
                    <a:bodyPr/>
                    <a:lstStyle/>
                    <a:p>
                      <a:pPr rtl="1"/>
                      <a:endParaRPr lang="fa-IR"/>
                    </a:p>
                  </a:txBody>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r>
                        <a:rPr kumimoji="0" lang="fa-IR" sz="1400" b="1" i="0" u="none" strike="noStrike" cap="none" normalizeH="0" baseline="0" smtClean="0">
                          <a:ln>
                            <a:noFill/>
                          </a:ln>
                          <a:solidFill>
                            <a:schemeClr val="tx1"/>
                          </a:solidFill>
                          <a:effectLst/>
                          <a:latin typeface="Arial" pitchFamily="34" charset="0"/>
                          <a:cs typeface="Zar" pitchFamily="2" charset="-78"/>
                        </a:rPr>
                        <a:t>حسابهاي پرداختني</a:t>
                      </a:r>
                      <a:endParaRPr kumimoji="0" lang="en-US" sz="1400" b="1" i="0" u="none" strike="noStrike" cap="none" normalizeH="0" baseline="0" smtClean="0">
                        <a:ln>
                          <a:noFill/>
                        </a:ln>
                        <a:solidFill>
                          <a:schemeClr val="tx1"/>
                        </a:solidFill>
                        <a:effectLst/>
                        <a:latin typeface="Arial" pitchFamily="34" charset="0"/>
                        <a:cs typeface="Zar" pitchFamily="2" charset="-78"/>
                      </a:endParaRP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lgDash"/>
                      <a:miter lim="800000"/>
                      <a:headEnd type="none" w="med" len="med"/>
                      <a:tailEnd type="none" w="med" len="med"/>
                    </a:lnR>
                    <a:lnT w="38100" cap="flat" cmpd="sng" algn="ctr">
                      <a:solidFill>
                        <a:schemeClr val="tx1"/>
                      </a:solidFill>
                      <a:prstDash val="solid"/>
                      <a:miter lim="800000"/>
                      <a:headEnd type="none" w="med" len="med"/>
                      <a:tailEnd type="none" w="med" len="med"/>
                    </a:lnT>
                    <a:lnB w="381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r>
                        <a:rPr kumimoji="0" lang="fa-IR" sz="1400" b="1" i="0" u="none" strike="noStrike" cap="none" normalizeH="0" baseline="0" smtClean="0">
                          <a:ln>
                            <a:noFill/>
                          </a:ln>
                          <a:solidFill>
                            <a:schemeClr val="tx1"/>
                          </a:solidFill>
                          <a:effectLst/>
                          <a:latin typeface="Arial" pitchFamily="34" charset="0"/>
                          <a:cs typeface="Zar" pitchFamily="2" charset="-78"/>
                        </a:rPr>
                        <a:t>اسناد پرداختني</a:t>
                      </a:r>
                      <a:endParaRPr kumimoji="0" lang="en-US" sz="1400" b="1" i="0" u="none" strike="noStrike" cap="none" normalizeH="0" baseline="0" smtClean="0">
                        <a:ln>
                          <a:noFill/>
                        </a:ln>
                        <a:solidFill>
                          <a:schemeClr val="tx1"/>
                        </a:solidFill>
                        <a:effectLst/>
                        <a:latin typeface="Arial" pitchFamily="34" charset="0"/>
                        <a:cs typeface="Zar" pitchFamily="2" charset="-78"/>
                      </a:endParaRPr>
                    </a:p>
                  </a:txBody>
                  <a:tcP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solid"/>
                      <a:miter lim="800000"/>
                      <a:headEnd type="none" w="med" len="med"/>
                      <a:tailEnd type="none" w="med" len="med"/>
                    </a:lnR>
                    <a:lnT w="38100" cap="flat" cmpd="sng" algn="ctr">
                      <a:solidFill>
                        <a:schemeClr val="tx1"/>
                      </a:solidFill>
                      <a:prstDash val="solid"/>
                      <a:miter lim="800000"/>
                      <a:headEnd type="none" w="med" len="med"/>
                      <a:tailEnd type="none" w="med" len="med"/>
                    </a:lnT>
                    <a:lnB w="38100" cap="flat" cmpd="sng" algn="ctr">
                      <a:solidFill>
                        <a:schemeClr val="tx1"/>
                      </a:solidFill>
                      <a:prstDash val="solid"/>
                      <a:miter lim="800000"/>
                      <a:headEnd type="none" w="med" len="med"/>
                      <a:tailEnd type="none" w="med" len="med"/>
                    </a:lnB>
                    <a:lnTlToBr>
                      <a:noFill/>
                    </a:lnTlToBr>
                    <a:lnBlToTr>
                      <a:noFill/>
                    </a:lnBlToTr>
                    <a:noFill/>
                  </a:tcPr>
                </a:tc>
                <a:tc vMerge="1">
                  <a:txBody>
                    <a:bodyPr/>
                    <a:lstStyle/>
                    <a:p>
                      <a:pPr rtl="1"/>
                      <a:endParaRPr lang="fa-IR"/>
                    </a:p>
                  </a:txBody>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lgDash"/>
                      <a:miter lim="800000"/>
                      <a:headEnd type="none" w="med" len="med"/>
                      <a:tailEnd type="none" w="med" len="med"/>
                    </a:lnR>
                    <a:lnT w="38100" cap="flat" cmpd="sng" algn="ctr">
                      <a:solidFill>
                        <a:schemeClr val="tx1"/>
                      </a:solidFill>
                      <a:prstDash val="solid"/>
                      <a:miter lim="800000"/>
                      <a:headEnd type="none" w="med" len="med"/>
                      <a:tailEnd type="none" w="med" len="med"/>
                    </a:lnT>
                    <a:lnB w="381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lgDash"/>
                      <a:miter lim="800000"/>
                      <a:headEnd type="none" w="med" len="med"/>
                      <a:tailEnd type="none" w="med" len="med"/>
                    </a:lnR>
                    <a:lnT w="38100" cap="flat" cmpd="sng" algn="ctr">
                      <a:solidFill>
                        <a:schemeClr val="tx1"/>
                      </a:solidFill>
                      <a:prstDash val="solid"/>
                      <a:miter lim="800000"/>
                      <a:headEnd type="none" w="med" len="med"/>
                      <a:tailEnd type="none" w="med" len="med"/>
                    </a:lnT>
                    <a:lnB w="381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r>
                        <a:rPr kumimoji="0" lang="fa-IR" sz="1000" b="1" i="0" u="none" strike="noStrike" cap="none" normalizeH="0" baseline="0" smtClean="0">
                          <a:ln>
                            <a:noFill/>
                          </a:ln>
                          <a:solidFill>
                            <a:schemeClr val="tx1"/>
                          </a:solidFill>
                          <a:effectLst/>
                          <a:latin typeface="Arial" pitchFamily="34" charset="0"/>
                          <a:cs typeface="Zar" pitchFamily="2" charset="-78"/>
                        </a:rPr>
                        <a:t>حسابهای دريافتني</a:t>
                      </a:r>
                      <a:endParaRPr kumimoji="0" lang="en-US" sz="10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lgDash"/>
                      <a:miter lim="800000"/>
                      <a:headEnd type="none" w="med" len="med"/>
                      <a:tailEnd type="none" w="med" len="med"/>
                    </a:lnR>
                    <a:lnT w="38100" cap="flat" cmpd="sng" algn="ctr">
                      <a:solidFill>
                        <a:schemeClr val="tx1"/>
                      </a:solidFill>
                      <a:prstDash val="solid"/>
                      <a:miter lim="800000"/>
                      <a:headEnd type="none" w="med" len="med"/>
                      <a:tailEnd type="none" w="med" len="med"/>
                    </a:lnT>
                    <a:lnB w="381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r>
                        <a:rPr kumimoji="0" lang="fa-IR" sz="1400" b="1" i="0" u="none" strike="noStrike" cap="none" normalizeH="0" baseline="0" smtClean="0">
                          <a:ln>
                            <a:noFill/>
                          </a:ln>
                          <a:solidFill>
                            <a:schemeClr val="tx1"/>
                          </a:solidFill>
                          <a:effectLst/>
                          <a:latin typeface="Arial" pitchFamily="34" charset="0"/>
                          <a:cs typeface="Zar" pitchFamily="2" charset="-78"/>
                        </a:rPr>
                        <a:t>ملزومات</a:t>
                      </a:r>
                      <a:endParaRPr kumimoji="0" lang="en-US" sz="14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lgDash"/>
                      <a:miter lim="800000"/>
                      <a:headEnd type="none" w="med" len="med"/>
                      <a:tailEnd type="none" w="med" len="med"/>
                    </a:lnR>
                    <a:lnT w="38100" cap="flat" cmpd="sng" algn="ctr">
                      <a:solidFill>
                        <a:schemeClr val="tx1"/>
                      </a:solidFill>
                      <a:prstDash val="solid"/>
                      <a:miter lim="800000"/>
                      <a:headEnd type="none" w="med" len="med"/>
                      <a:tailEnd type="none" w="med" len="med"/>
                    </a:lnT>
                    <a:lnB w="381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r>
                        <a:rPr kumimoji="0" lang="fa-IR" sz="1400" b="1" i="0" u="none" strike="noStrike" cap="none" normalizeH="0" baseline="0" smtClean="0">
                          <a:ln>
                            <a:noFill/>
                          </a:ln>
                          <a:solidFill>
                            <a:schemeClr val="tx1"/>
                          </a:solidFill>
                          <a:effectLst/>
                          <a:latin typeface="Arial" pitchFamily="34" charset="0"/>
                          <a:cs typeface="Zar" pitchFamily="2" charset="-78"/>
                        </a:rPr>
                        <a:t>اثاثه</a:t>
                      </a:r>
                      <a:endParaRPr kumimoji="0" lang="en-US" sz="14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lgDash"/>
                      <a:miter lim="800000"/>
                      <a:headEnd type="none" w="med" len="med"/>
                      <a:tailEnd type="none" w="med" len="med"/>
                    </a:lnR>
                    <a:lnT w="38100" cap="flat" cmpd="sng" algn="ctr">
                      <a:solidFill>
                        <a:schemeClr val="tx1"/>
                      </a:solidFill>
                      <a:prstDash val="solid"/>
                      <a:miter lim="800000"/>
                      <a:headEnd type="none" w="med" len="med"/>
                      <a:tailEnd type="none" w="med" len="med"/>
                    </a:lnT>
                    <a:lnB w="381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r>
                        <a:rPr kumimoji="0" lang="fa-IR" sz="1400" b="1" i="0" u="none" strike="noStrike" cap="none" normalizeH="0" baseline="0" smtClean="0">
                          <a:ln>
                            <a:noFill/>
                          </a:ln>
                          <a:solidFill>
                            <a:schemeClr val="tx1"/>
                          </a:solidFill>
                          <a:effectLst/>
                          <a:latin typeface="Arial" pitchFamily="34" charset="0"/>
                          <a:cs typeface="Zar" pitchFamily="2" charset="-78"/>
                        </a:rPr>
                        <a:t>بانك</a:t>
                      </a:r>
                      <a:endParaRPr kumimoji="0" lang="en-US" sz="14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solid"/>
                      <a:miter lim="800000"/>
                      <a:headEnd type="none" w="med" len="med"/>
                      <a:tailEnd type="none" w="med" len="med"/>
                    </a:lnR>
                    <a:lnT w="38100" cap="flat" cmpd="sng" algn="ctr">
                      <a:solidFill>
                        <a:schemeClr val="tx1"/>
                      </a:solidFill>
                      <a:prstDash val="solid"/>
                      <a:miter lim="800000"/>
                      <a:headEnd type="none" w="med" len="med"/>
                      <a:tailEnd type="none" w="med" len="med"/>
                    </a:lnT>
                    <a:lnB w="38100" cap="flat" cmpd="sng" algn="ctr">
                      <a:solidFill>
                        <a:schemeClr val="tx1"/>
                      </a:solidFill>
                      <a:prstDash val="solid"/>
                      <a:miter lim="800000"/>
                      <a:headEnd type="none" w="med" len="med"/>
                      <a:tailEnd type="none" w="med" len="med"/>
                    </a:lnB>
                    <a:lnTlToBr>
                      <a:noFill/>
                    </a:lnTlToBr>
                    <a:lnBlToTr>
                      <a:noFill/>
                    </a:lnBlToTr>
                    <a:noFill/>
                  </a:tcPr>
                </a:tc>
                <a:tc vMerge="1">
                  <a:txBody>
                    <a:bodyPr/>
                    <a:lstStyle/>
                    <a:p>
                      <a:pPr rtl="1"/>
                      <a:endParaRPr lang="fa-IR"/>
                    </a:p>
                  </a:txBody>
                  <a:tcPr/>
                </a:tc>
                <a:extLst>
                  <a:ext uri="{0D108BD9-81ED-4DB2-BD59-A6C34878D82A}">
                    <a16:rowId xmlns:a16="http://schemas.microsoft.com/office/drawing/2014/main" val="10001"/>
                  </a:ext>
                </a:extLst>
              </a:tr>
              <a:tr h="314325">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r>
                        <a:rPr kumimoji="0" lang="fa-IR" sz="1600" b="1" i="0" u="none" strike="noStrike" cap="none" normalizeH="0" baseline="0" smtClean="0">
                          <a:ln>
                            <a:noFill/>
                          </a:ln>
                          <a:solidFill>
                            <a:schemeClr val="tx1"/>
                          </a:solidFill>
                          <a:effectLst/>
                          <a:latin typeface="Arial" pitchFamily="34" charset="0"/>
                          <a:cs typeface="Zar" pitchFamily="2" charset="-78"/>
                        </a:rPr>
                        <a:t>10000+</a:t>
                      </a:r>
                      <a:endParaRPr kumimoji="0" lang="en-US" sz="16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38100" cap="flat" cmpd="sng" algn="ctr">
                      <a:solidFill>
                        <a:schemeClr val="tx1"/>
                      </a:solidFill>
                      <a:prstDash val="solid"/>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vMerge="1">
                  <a:txBody>
                    <a:bodyPr/>
                    <a:lstStyle/>
                    <a:p>
                      <a:pPr rtl="1"/>
                      <a:endParaRPr lang="fa-IR"/>
                    </a:p>
                  </a:txBody>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600" b="0"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lgDash"/>
                      <a:miter lim="800000"/>
                      <a:headEnd type="none" w="med" len="med"/>
                      <a:tailEnd type="none" w="med" len="med"/>
                    </a:lnR>
                    <a:lnT w="38100" cap="flat" cmpd="sng" algn="ctr">
                      <a:solidFill>
                        <a:schemeClr val="tx1"/>
                      </a:solidFill>
                      <a:prstDash val="solid"/>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solid"/>
                      <a:miter lim="800000"/>
                      <a:headEnd type="none" w="med" len="med"/>
                      <a:tailEnd type="none" w="med" len="med"/>
                    </a:lnR>
                    <a:lnT w="38100" cap="flat" cmpd="sng" algn="ctr">
                      <a:solidFill>
                        <a:schemeClr val="tx1"/>
                      </a:solidFill>
                      <a:prstDash val="solid"/>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vMerge="1">
                  <a:txBody>
                    <a:bodyPr/>
                    <a:lstStyle/>
                    <a:p>
                      <a:pPr rtl="1"/>
                      <a:endParaRPr lang="fa-IR"/>
                    </a:p>
                  </a:txBody>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0"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lgDash"/>
                      <a:miter lim="800000"/>
                      <a:headEnd type="none" w="med" len="med"/>
                      <a:tailEnd type="none" w="med" len="med"/>
                    </a:lnR>
                    <a:lnT w="38100" cap="flat" cmpd="sng" algn="ctr">
                      <a:solidFill>
                        <a:schemeClr val="tx1"/>
                      </a:solidFill>
                      <a:prstDash val="solid"/>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0"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lgDash"/>
                      <a:miter lim="800000"/>
                      <a:headEnd type="none" w="med" len="med"/>
                      <a:tailEnd type="none" w="med" len="med"/>
                    </a:lnR>
                    <a:lnT w="38100" cap="flat" cmpd="sng" algn="ctr">
                      <a:solidFill>
                        <a:schemeClr val="tx1"/>
                      </a:solidFill>
                      <a:prstDash val="solid"/>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6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lgDash"/>
                      <a:miter lim="800000"/>
                      <a:headEnd type="none" w="med" len="med"/>
                      <a:tailEnd type="none" w="med" len="med"/>
                    </a:lnR>
                    <a:lnT w="38100" cap="flat" cmpd="sng" algn="ctr">
                      <a:solidFill>
                        <a:schemeClr val="tx1"/>
                      </a:solidFill>
                      <a:prstDash val="solid"/>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6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lgDash"/>
                      <a:miter lim="800000"/>
                      <a:headEnd type="none" w="med" len="med"/>
                      <a:tailEnd type="none" w="med" len="med"/>
                    </a:lnR>
                    <a:lnT w="38100" cap="flat" cmpd="sng" algn="ctr">
                      <a:solidFill>
                        <a:schemeClr val="tx1"/>
                      </a:solidFill>
                      <a:prstDash val="solid"/>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6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lgDash"/>
                      <a:miter lim="800000"/>
                      <a:headEnd type="none" w="med" len="med"/>
                      <a:tailEnd type="none" w="med" len="med"/>
                    </a:lnR>
                    <a:lnT w="38100" cap="flat" cmpd="sng" algn="ctr">
                      <a:solidFill>
                        <a:schemeClr val="tx1"/>
                      </a:solidFill>
                      <a:prstDash val="solid"/>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r>
                        <a:rPr kumimoji="0" lang="fa-IR" sz="1600" b="1" i="0" u="none" strike="noStrike" cap="none" normalizeH="0" baseline="0" smtClean="0">
                          <a:ln>
                            <a:noFill/>
                          </a:ln>
                          <a:solidFill>
                            <a:schemeClr val="tx1"/>
                          </a:solidFill>
                          <a:effectLst/>
                          <a:latin typeface="Arial" pitchFamily="34" charset="0"/>
                          <a:cs typeface="Zar" pitchFamily="2" charset="-78"/>
                        </a:rPr>
                        <a:t>10.000 +</a:t>
                      </a:r>
                      <a:endParaRPr kumimoji="0" lang="en-US" sz="16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solid"/>
                      <a:miter lim="800000"/>
                      <a:headEnd type="none" w="med" len="med"/>
                      <a:tailEnd type="none" w="med" len="med"/>
                    </a:lnR>
                    <a:lnT w="38100" cap="flat" cmpd="sng" algn="ctr">
                      <a:solidFill>
                        <a:schemeClr val="tx1"/>
                      </a:solidFill>
                      <a:prstDash val="solid"/>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r>
                        <a:rPr kumimoji="0" lang="fa-IR" sz="1400" b="1" i="0" u="none" strike="noStrike" cap="none" normalizeH="0" baseline="0" smtClean="0">
                          <a:ln>
                            <a:noFill/>
                          </a:ln>
                          <a:solidFill>
                            <a:schemeClr val="tx1"/>
                          </a:solidFill>
                          <a:effectLst/>
                          <a:latin typeface="Arial" pitchFamily="34" charset="0"/>
                          <a:cs typeface="Zar" pitchFamily="2" charset="-78"/>
                        </a:rPr>
                        <a:t>1</a:t>
                      </a:r>
                      <a:endParaRPr kumimoji="0" lang="en-US" sz="14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38100" cap="flat" cmpd="sng" algn="ctr">
                      <a:solidFill>
                        <a:schemeClr val="tx1"/>
                      </a:solidFill>
                      <a:prstDash val="solid"/>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331788">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6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vMerge="1">
                  <a:txBody>
                    <a:bodyPr/>
                    <a:lstStyle/>
                    <a:p>
                      <a:pPr rtl="1"/>
                      <a:endParaRPr lang="fa-IR"/>
                    </a:p>
                  </a:txBody>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600" b="0"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vMerge="1">
                  <a:txBody>
                    <a:bodyPr/>
                    <a:lstStyle/>
                    <a:p>
                      <a:pPr rtl="1"/>
                      <a:endParaRPr lang="fa-IR"/>
                    </a:p>
                  </a:txBody>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0"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0"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6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6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r>
                        <a:rPr kumimoji="0" lang="fa-IR" sz="1600" b="1" i="0" u="none" strike="noStrike" cap="none" normalizeH="0" baseline="0" smtClean="0">
                          <a:ln>
                            <a:noFill/>
                          </a:ln>
                          <a:solidFill>
                            <a:schemeClr val="tx1"/>
                          </a:solidFill>
                          <a:effectLst/>
                          <a:latin typeface="Arial" pitchFamily="34" charset="0"/>
                          <a:cs typeface="Zar" pitchFamily="2" charset="-78"/>
                        </a:rPr>
                        <a:t>200+</a:t>
                      </a:r>
                      <a:endParaRPr kumimoji="0" lang="en-US" sz="16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r>
                        <a:rPr kumimoji="0" lang="fa-IR" sz="1600" b="1" i="0" u="none" strike="noStrike" cap="none" normalizeH="0" baseline="0" smtClean="0">
                          <a:ln>
                            <a:noFill/>
                          </a:ln>
                          <a:solidFill>
                            <a:schemeClr val="tx1"/>
                          </a:solidFill>
                          <a:effectLst/>
                          <a:latin typeface="Arial" pitchFamily="34" charset="0"/>
                          <a:cs typeface="Zar" pitchFamily="2" charset="-78"/>
                        </a:rPr>
                        <a:t>200-</a:t>
                      </a:r>
                      <a:endParaRPr kumimoji="0" lang="en-US" sz="16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r>
                        <a:rPr kumimoji="0" lang="fa-IR" sz="1400" b="1" i="0" u="none" strike="noStrike" cap="none" normalizeH="0" baseline="0" smtClean="0">
                          <a:ln>
                            <a:noFill/>
                          </a:ln>
                          <a:solidFill>
                            <a:schemeClr val="tx1"/>
                          </a:solidFill>
                          <a:effectLst/>
                          <a:latin typeface="Arial" pitchFamily="34" charset="0"/>
                          <a:cs typeface="Zar" pitchFamily="2" charset="-78"/>
                        </a:rPr>
                        <a:t>2</a:t>
                      </a:r>
                      <a:endParaRPr kumimoji="0" lang="en-US" sz="14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141288">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6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vMerge="1">
                  <a:txBody>
                    <a:bodyPr/>
                    <a:lstStyle/>
                    <a:p>
                      <a:pPr rtl="1"/>
                      <a:endParaRPr lang="fa-IR"/>
                    </a:p>
                  </a:txBody>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r>
                        <a:rPr kumimoji="0" lang="fa-IR" sz="1600" b="1" i="0" u="none" strike="noStrike" cap="none" normalizeH="0" baseline="0" smtClean="0">
                          <a:ln>
                            <a:noFill/>
                          </a:ln>
                          <a:solidFill>
                            <a:schemeClr val="tx1"/>
                          </a:solidFill>
                          <a:effectLst/>
                          <a:latin typeface="Arial" pitchFamily="34" charset="0"/>
                          <a:cs typeface="Zar" pitchFamily="2" charset="-78"/>
                        </a:rPr>
                        <a:t>100</a:t>
                      </a:r>
                      <a:r>
                        <a:rPr kumimoji="0" lang="fa-IR" sz="1600" b="0" i="0" u="none" strike="noStrike" cap="none" normalizeH="0" baseline="0" smtClean="0">
                          <a:ln>
                            <a:noFill/>
                          </a:ln>
                          <a:solidFill>
                            <a:schemeClr val="tx1"/>
                          </a:solidFill>
                          <a:effectLst/>
                          <a:latin typeface="Arial" pitchFamily="34" charset="0"/>
                          <a:cs typeface="Zar" pitchFamily="2" charset="-78"/>
                        </a:rPr>
                        <a:t>+</a:t>
                      </a:r>
                      <a:endParaRPr kumimoji="0" lang="en-US" sz="1600" b="0"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vMerge="1">
                  <a:txBody>
                    <a:bodyPr/>
                    <a:lstStyle/>
                    <a:p>
                      <a:pPr rtl="1"/>
                      <a:endParaRPr lang="fa-IR"/>
                    </a:p>
                  </a:txBody>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0"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0"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6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r>
                        <a:rPr kumimoji="0" lang="fa-IR" sz="1600" b="1" i="0" u="none" strike="noStrike" cap="none" normalizeH="0" baseline="0" smtClean="0">
                          <a:ln>
                            <a:noFill/>
                          </a:ln>
                          <a:solidFill>
                            <a:schemeClr val="tx1"/>
                          </a:solidFill>
                          <a:effectLst/>
                          <a:latin typeface="Arial" pitchFamily="34" charset="0"/>
                          <a:cs typeface="Zar" pitchFamily="2" charset="-78"/>
                        </a:rPr>
                        <a:t>100+</a:t>
                      </a:r>
                      <a:endParaRPr kumimoji="0" lang="en-US" sz="16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6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6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r>
                        <a:rPr kumimoji="0" lang="fa-IR" sz="1400" b="1" i="0" u="none" strike="noStrike" cap="none" normalizeH="0" baseline="0" smtClean="0">
                          <a:ln>
                            <a:noFill/>
                          </a:ln>
                          <a:solidFill>
                            <a:schemeClr val="tx1"/>
                          </a:solidFill>
                          <a:effectLst/>
                          <a:latin typeface="Arial" pitchFamily="34" charset="0"/>
                          <a:cs typeface="Zar" pitchFamily="2" charset="-78"/>
                        </a:rPr>
                        <a:t>3</a:t>
                      </a:r>
                      <a:endParaRPr kumimoji="0" lang="en-US" sz="14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331788">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r>
                        <a:rPr kumimoji="0" lang="fa-IR" sz="1600" b="1" i="0" u="none" strike="noStrike" cap="none" normalizeH="0" baseline="0" smtClean="0">
                          <a:ln>
                            <a:noFill/>
                          </a:ln>
                          <a:solidFill>
                            <a:schemeClr val="tx1"/>
                          </a:solidFill>
                          <a:effectLst/>
                          <a:latin typeface="Arial" pitchFamily="34" charset="0"/>
                          <a:cs typeface="Zar" pitchFamily="2" charset="-78"/>
                        </a:rPr>
                        <a:t>300+</a:t>
                      </a:r>
                      <a:endParaRPr kumimoji="0" lang="en-US" sz="16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vMerge="1">
                  <a:txBody>
                    <a:bodyPr/>
                    <a:lstStyle/>
                    <a:p>
                      <a:pPr rtl="1"/>
                      <a:endParaRPr lang="fa-IR"/>
                    </a:p>
                  </a:txBody>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600" b="0"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vMerge="1">
                  <a:txBody>
                    <a:bodyPr/>
                    <a:lstStyle/>
                    <a:p>
                      <a:pPr rtl="1"/>
                      <a:endParaRPr lang="fa-IR"/>
                    </a:p>
                  </a:txBody>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0"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0"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6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6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6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r>
                        <a:rPr kumimoji="0" lang="fa-IR" sz="1600" b="1" i="0" u="none" strike="noStrike" cap="none" normalizeH="0" baseline="0" smtClean="0">
                          <a:ln>
                            <a:noFill/>
                          </a:ln>
                          <a:solidFill>
                            <a:schemeClr val="tx1"/>
                          </a:solidFill>
                          <a:effectLst/>
                          <a:latin typeface="Arial" pitchFamily="34" charset="0"/>
                          <a:cs typeface="Zar" pitchFamily="2" charset="-78"/>
                        </a:rPr>
                        <a:t>300+</a:t>
                      </a:r>
                      <a:endParaRPr kumimoji="0" lang="en-US" sz="16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r>
                        <a:rPr kumimoji="0" lang="fa-IR" sz="1400" b="1" i="0" u="none" strike="noStrike" cap="none" normalizeH="0" baseline="0" smtClean="0">
                          <a:ln>
                            <a:noFill/>
                          </a:ln>
                          <a:solidFill>
                            <a:schemeClr val="tx1"/>
                          </a:solidFill>
                          <a:effectLst/>
                          <a:latin typeface="Arial" pitchFamily="34" charset="0"/>
                          <a:cs typeface="Zar" pitchFamily="2" charset="-78"/>
                        </a:rPr>
                        <a:t>4</a:t>
                      </a:r>
                      <a:endParaRPr kumimoji="0" lang="en-US" sz="14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330200">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r>
                        <a:rPr kumimoji="0" lang="fa-IR" sz="1600" b="1" i="0" u="none" strike="noStrike" cap="none" normalizeH="0" baseline="0" smtClean="0">
                          <a:ln>
                            <a:noFill/>
                          </a:ln>
                          <a:solidFill>
                            <a:schemeClr val="tx1"/>
                          </a:solidFill>
                          <a:effectLst/>
                          <a:latin typeface="Arial" pitchFamily="34" charset="0"/>
                          <a:cs typeface="Zar" pitchFamily="2" charset="-78"/>
                        </a:rPr>
                        <a:t>500+</a:t>
                      </a:r>
                      <a:endParaRPr kumimoji="0" lang="en-US" sz="16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vMerge="1">
                  <a:txBody>
                    <a:bodyPr/>
                    <a:lstStyle/>
                    <a:p>
                      <a:pPr rtl="1"/>
                      <a:endParaRPr lang="fa-IR"/>
                    </a:p>
                  </a:txBody>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600" b="0"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vMerge="1">
                  <a:txBody>
                    <a:bodyPr/>
                    <a:lstStyle/>
                    <a:p>
                      <a:pPr rtl="1"/>
                      <a:endParaRPr lang="fa-IR"/>
                    </a:p>
                  </a:txBody>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0"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0"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r>
                        <a:rPr kumimoji="0" lang="fa-IR" sz="1600" b="1" i="0" u="none" strike="noStrike" cap="none" normalizeH="0" baseline="0" smtClean="0">
                          <a:ln>
                            <a:noFill/>
                          </a:ln>
                          <a:solidFill>
                            <a:schemeClr val="tx1"/>
                          </a:solidFill>
                          <a:effectLst/>
                          <a:latin typeface="Arial" pitchFamily="34" charset="0"/>
                          <a:cs typeface="Zar" pitchFamily="2" charset="-78"/>
                        </a:rPr>
                        <a:t>250+</a:t>
                      </a:r>
                      <a:endParaRPr kumimoji="0" lang="en-US" sz="16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6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6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r>
                        <a:rPr kumimoji="0" lang="fa-IR" sz="1600" b="1" i="0" u="none" strike="noStrike" cap="none" normalizeH="0" baseline="0" smtClean="0">
                          <a:ln>
                            <a:noFill/>
                          </a:ln>
                          <a:solidFill>
                            <a:schemeClr val="tx1"/>
                          </a:solidFill>
                          <a:effectLst/>
                          <a:latin typeface="Arial" pitchFamily="34" charset="0"/>
                          <a:cs typeface="Zar" pitchFamily="2" charset="-78"/>
                        </a:rPr>
                        <a:t>250+</a:t>
                      </a:r>
                      <a:endParaRPr kumimoji="0" lang="en-US" sz="16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r>
                        <a:rPr kumimoji="0" lang="fa-IR" sz="1400" b="1" i="0" u="none" strike="noStrike" cap="none" normalizeH="0" baseline="0" smtClean="0">
                          <a:ln>
                            <a:noFill/>
                          </a:ln>
                          <a:solidFill>
                            <a:schemeClr val="tx1"/>
                          </a:solidFill>
                          <a:effectLst/>
                          <a:latin typeface="Arial" pitchFamily="34" charset="0"/>
                          <a:cs typeface="Zar" pitchFamily="2" charset="-78"/>
                        </a:rPr>
                        <a:t>5</a:t>
                      </a:r>
                      <a:endParaRPr kumimoji="0" lang="en-US" sz="14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141288">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6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vMerge="1">
                  <a:txBody>
                    <a:bodyPr/>
                    <a:lstStyle/>
                    <a:p>
                      <a:pPr rtl="1"/>
                      <a:endParaRPr lang="fa-IR"/>
                    </a:p>
                  </a:txBody>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600" b="0"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vMerge="1">
                  <a:txBody>
                    <a:bodyPr/>
                    <a:lstStyle/>
                    <a:p>
                      <a:pPr rtl="1"/>
                      <a:endParaRPr lang="fa-IR"/>
                    </a:p>
                  </a:txBody>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0"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0"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6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6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6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6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extLst>
                  <a:ext uri="{0D108BD9-81ED-4DB2-BD59-A6C34878D82A}">
                    <a16:rowId xmlns:a16="http://schemas.microsoft.com/office/drawing/2014/main" val="10007"/>
                  </a:ext>
                </a:extLst>
              </a:tr>
              <a:tr h="298450">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0"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vMerge="1">
                  <a:txBody>
                    <a:bodyPr/>
                    <a:lstStyle/>
                    <a:p>
                      <a:pPr rtl="1"/>
                      <a:endParaRPr lang="fa-IR"/>
                    </a:p>
                  </a:txBody>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vMerge="1">
                  <a:txBody>
                    <a:bodyPr/>
                    <a:lstStyle/>
                    <a:p>
                      <a:pPr rtl="1"/>
                      <a:endParaRPr lang="fa-IR"/>
                    </a:p>
                  </a:txBody>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0"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0"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0"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0"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0"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0"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extLst>
                  <a:ext uri="{0D108BD9-81ED-4DB2-BD59-A6C34878D82A}">
                    <a16:rowId xmlns:a16="http://schemas.microsoft.com/office/drawing/2014/main" val="10008"/>
                  </a:ext>
                </a:extLst>
              </a:tr>
              <a:tr h="141288">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0"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vMerge="1">
                  <a:txBody>
                    <a:bodyPr/>
                    <a:lstStyle/>
                    <a:p>
                      <a:pPr rtl="1"/>
                      <a:endParaRPr lang="fa-IR"/>
                    </a:p>
                  </a:txBody>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vMerge="1">
                  <a:txBody>
                    <a:bodyPr/>
                    <a:lstStyle/>
                    <a:p>
                      <a:pPr rtl="1"/>
                      <a:endParaRPr lang="fa-IR"/>
                    </a:p>
                  </a:txBody>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0"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0"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0"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0"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0"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0"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extLst>
                  <a:ext uri="{0D108BD9-81ED-4DB2-BD59-A6C34878D82A}">
                    <a16:rowId xmlns:a16="http://schemas.microsoft.com/office/drawing/2014/main" val="10009"/>
                  </a:ext>
                </a:extLst>
              </a:tr>
              <a:tr h="300038">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0"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vMerge="1">
                  <a:txBody>
                    <a:bodyPr/>
                    <a:lstStyle/>
                    <a:p>
                      <a:pPr rtl="1"/>
                      <a:endParaRPr lang="fa-IR"/>
                    </a:p>
                  </a:txBody>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vMerge="1">
                  <a:txBody>
                    <a:bodyPr/>
                    <a:lstStyle/>
                    <a:p>
                      <a:pPr rtl="1"/>
                      <a:endParaRPr lang="fa-IR"/>
                    </a:p>
                  </a:txBody>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0"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0"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0"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0"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0"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0"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extLst>
                  <a:ext uri="{0D108BD9-81ED-4DB2-BD59-A6C34878D82A}">
                    <a16:rowId xmlns:a16="http://schemas.microsoft.com/office/drawing/2014/main" val="10010"/>
                  </a:ext>
                </a:extLst>
              </a:tr>
              <a:tr h="141288">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0"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vMerge="1">
                  <a:txBody>
                    <a:bodyPr/>
                    <a:lstStyle/>
                    <a:p>
                      <a:pPr rtl="1"/>
                      <a:endParaRPr lang="fa-IR"/>
                    </a:p>
                  </a:txBody>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vMerge="1">
                  <a:txBody>
                    <a:bodyPr/>
                    <a:lstStyle/>
                    <a:p>
                      <a:pPr rtl="1"/>
                      <a:endParaRPr lang="fa-IR"/>
                    </a:p>
                  </a:txBody>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0"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0"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0"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0"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0"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0"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extLst>
                  <a:ext uri="{0D108BD9-81ED-4DB2-BD59-A6C34878D82A}">
                    <a16:rowId xmlns:a16="http://schemas.microsoft.com/office/drawing/2014/main" val="10011"/>
                  </a:ext>
                </a:extLst>
              </a:tr>
              <a:tr h="298450">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0"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vMerge="1">
                  <a:txBody>
                    <a:bodyPr/>
                    <a:lstStyle/>
                    <a:p>
                      <a:pPr rtl="1"/>
                      <a:endParaRPr lang="fa-IR"/>
                    </a:p>
                  </a:txBody>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vMerge="1">
                  <a:txBody>
                    <a:bodyPr/>
                    <a:lstStyle/>
                    <a:p>
                      <a:pPr rtl="1"/>
                      <a:endParaRPr lang="fa-IR"/>
                    </a:p>
                  </a:txBody>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0"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0"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0"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0"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0"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0"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extLst>
                  <a:ext uri="{0D108BD9-81ED-4DB2-BD59-A6C34878D82A}">
                    <a16:rowId xmlns:a16="http://schemas.microsoft.com/office/drawing/2014/main" val="10012"/>
                  </a:ext>
                </a:extLst>
              </a:tr>
              <a:tr h="141288">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0"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vMerge="1">
                  <a:txBody>
                    <a:bodyPr/>
                    <a:lstStyle/>
                    <a:p>
                      <a:pPr rtl="1"/>
                      <a:endParaRPr lang="fa-IR"/>
                    </a:p>
                  </a:txBody>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vMerge="1">
                  <a:txBody>
                    <a:bodyPr/>
                    <a:lstStyle/>
                    <a:p>
                      <a:pPr rtl="1"/>
                      <a:endParaRPr lang="fa-IR"/>
                    </a:p>
                  </a:txBody>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0"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0"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0"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0"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0"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0"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extLst>
                  <a:ext uri="{0D108BD9-81ED-4DB2-BD59-A6C34878D82A}">
                    <a16:rowId xmlns:a16="http://schemas.microsoft.com/office/drawing/2014/main" val="10013"/>
                  </a:ext>
                </a:extLst>
              </a:tr>
            </a:tbl>
          </a:graphicData>
        </a:graphic>
      </p:graphicFrame>
      <p:sp>
        <p:nvSpPr>
          <p:cNvPr id="470068" name="Rectangle 52"/>
          <p:cNvSpPr>
            <a:spLocks noChangeArrowheads="1"/>
          </p:cNvSpPr>
          <p:nvPr/>
        </p:nvSpPr>
        <p:spPr bwMode="auto">
          <a:xfrm rot="16200000">
            <a:off x="7668419" y="1988344"/>
            <a:ext cx="2087562" cy="215900"/>
          </a:xfrm>
          <a:prstGeom prst="rect">
            <a:avLst/>
          </a:prstGeom>
          <a:noFill/>
          <a:ln w="9525">
            <a:noFill/>
            <a:miter lim="800000"/>
            <a:headEnd/>
            <a:tailEnd/>
          </a:ln>
          <a:effectLst/>
        </p:spPr>
        <p:txBody>
          <a:bodyPr wrap="none" anchor="ctr"/>
          <a:lstStyle/>
          <a:p>
            <a:pPr algn="ctr" rtl="0" eaLnBrk="1" hangingPunct="1"/>
            <a:r>
              <a:rPr lang="fa-IR" sz="1600">
                <a:latin typeface="Times New Roman" pitchFamily="18" charset="0"/>
                <a:cs typeface="Zar" pitchFamily="2" charset="-78"/>
              </a:rPr>
              <a:t>شماره فعاليت</a:t>
            </a:r>
            <a:endParaRPr lang="en-US" sz="1600">
              <a:latin typeface="Times New Roman" pitchFamily="18" charset="0"/>
              <a:cs typeface="Zar" pitchFamily="2" charset="-78"/>
            </a:endParaRPr>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71045" name="Rectangle 5"/>
          <p:cNvSpPr>
            <a:spLocks noGrp="1" noChangeArrowheads="1"/>
          </p:cNvSpPr>
          <p:nvPr>
            <p:ph idx="1"/>
          </p:nvPr>
        </p:nvSpPr>
        <p:spPr>
          <a:xfrm>
            <a:off x="290513" y="1989138"/>
            <a:ext cx="8458200" cy="3500437"/>
          </a:xfrm>
          <a:noFill/>
          <a:ln/>
        </p:spPr>
        <p:txBody>
          <a:bodyPr>
            <a:normAutofit/>
          </a:bodyPr>
          <a:lstStyle/>
          <a:p>
            <a:pPr>
              <a:buFontTx/>
              <a:buNone/>
            </a:pPr>
            <a:r>
              <a:rPr lang="fa-IR"/>
              <a:t>دارائيها: 		           </a:t>
            </a:r>
            <a:r>
              <a:rPr lang="fa-IR" sz="2800"/>
              <a:t>بدهيها و حقوق صاحبان سرمايه:</a:t>
            </a:r>
          </a:p>
          <a:p>
            <a:pPr>
              <a:buFontTx/>
              <a:buNone/>
            </a:pPr>
            <a:r>
              <a:rPr lang="fa-IR"/>
              <a:t>بانك            10.350            حسابهای پرداختني      100 </a:t>
            </a:r>
          </a:p>
          <a:p>
            <a:pPr>
              <a:buFontTx/>
              <a:buNone/>
            </a:pPr>
            <a:r>
              <a:rPr lang="fa-IR"/>
              <a:t>اثاثه               200 </a:t>
            </a:r>
          </a:p>
          <a:p>
            <a:pPr>
              <a:buFontTx/>
              <a:buNone/>
            </a:pPr>
            <a:r>
              <a:rPr lang="fa-IR"/>
              <a:t>ملزومات        100		سرمايه آقاي مالكي    </a:t>
            </a:r>
            <a:r>
              <a:rPr lang="fa-IR" u="sng"/>
              <a:t>10.800</a:t>
            </a:r>
          </a:p>
          <a:p>
            <a:pPr>
              <a:buFontTx/>
              <a:buNone/>
            </a:pPr>
            <a:r>
              <a:rPr lang="fa-IR" sz="2400"/>
              <a:t>حسابهاي دريافتني</a:t>
            </a:r>
            <a:r>
              <a:rPr lang="fa-IR"/>
              <a:t> </a:t>
            </a:r>
            <a:r>
              <a:rPr lang="fa-IR" u="sng"/>
              <a:t>250</a:t>
            </a:r>
          </a:p>
          <a:p>
            <a:pPr>
              <a:buFontTx/>
              <a:buNone/>
            </a:pPr>
            <a:r>
              <a:rPr lang="fa-IR"/>
              <a:t>جمع دارائيها </a:t>
            </a:r>
            <a:r>
              <a:rPr lang="fa-IR" u="sng"/>
              <a:t>10.900</a:t>
            </a:r>
            <a:r>
              <a:rPr lang="fa-IR"/>
              <a:t> </a:t>
            </a:r>
            <a:r>
              <a:rPr lang="fa-IR" sz="2800"/>
              <a:t>جمع بدهيها و سرمايه</a:t>
            </a:r>
            <a:r>
              <a:rPr lang="fa-IR"/>
              <a:t>        </a:t>
            </a:r>
            <a:r>
              <a:rPr lang="fa-IR" u="sng"/>
              <a:t>10.900</a:t>
            </a:r>
            <a:endParaRPr lang="en-US" u="sng"/>
          </a:p>
        </p:txBody>
      </p:sp>
      <p:sp>
        <p:nvSpPr>
          <p:cNvPr id="471048" name="Rectangle 8"/>
          <p:cNvSpPr>
            <a:spLocks noChangeArrowheads="1"/>
          </p:cNvSpPr>
          <p:nvPr/>
        </p:nvSpPr>
        <p:spPr bwMode="auto">
          <a:xfrm>
            <a:off x="3419475" y="260350"/>
            <a:ext cx="2836863" cy="1006475"/>
          </a:xfrm>
          <a:prstGeom prst="rect">
            <a:avLst/>
          </a:prstGeom>
          <a:noFill/>
          <a:ln w="9525">
            <a:noFill/>
            <a:miter lim="800000"/>
            <a:headEnd/>
            <a:tailEnd/>
          </a:ln>
          <a:effectLst/>
        </p:spPr>
        <p:txBody>
          <a:bodyPr>
            <a:spAutoFit/>
          </a:bodyPr>
          <a:lstStyle/>
          <a:p>
            <a:pPr algn="ctr"/>
            <a:r>
              <a:rPr lang="fa-IR" sz="2000">
                <a:solidFill>
                  <a:schemeClr val="tx2"/>
                </a:solidFill>
                <a:cs typeface="Zar" pitchFamily="2" charset="-78"/>
              </a:rPr>
              <a:t>تعميرگاه مالکي</a:t>
            </a:r>
          </a:p>
          <a:p>
            <a:pPr algn="ctr"/>
            <a:r>
              <a:rPr lang="fa-IR" sz="2000">
                <a:solidFill>
                  <a:schemeClr val="tx2"/>
                </a:solidFill>
                <a:cs typeface="Zar" pitchFamily="2" charset="-78"/>
              </a:rPr>
              <a:t>ترازنامه</a:t>
            </a:r>
            <a:r>
              <a:rPr lang="fa-IR" sz="3200">
                <a:solidFill>
                  <a:schemeClr val="tx2"/>
                </a:solidFill>
                <a:cs typeface="Zar" pitchFamily="2" charset="-78"/>
              </a:rPr>
              <a:t/>
            </a:r>
            <a:br>
              <a:rPr lang="fa-IR" sz="3200">
                <a:solidFill>
                  <a:schemeClr val="tx2"/>
                </a:solidFill>
                <a:cs typeface="Zar" pitchFamily="2" charset="-78"/>
              </a:rPr>
            </a:br>
            <a:r>
              <a:rPr lang="fa-IR" sz="2000">
                <a:solidFill>
                  <a:schemeClr val="tx2"/>
                </a:solidFill>
                <a:cs typeface="Zar" pitchFamily="2" charset="-78"/>
              </a:rPr>
              <a:t>14/12/</a:t>
            </a:r>
            <a:r>
              <a:rPr lang="en-US" sz="2000">
                <a:solidFill>
                  <a:schemeClr val="tx2"/>
                </a:solidFill>
                <a:cs typeface="Zar" pitchFamily="2" charset="-78"/>
              </a:rPr>
              <a:t>XX</a:t>
            </a:r>
            <a:r>
              <a:rPr lang="fa-IR" sz="2000">
                <a:solidFill>
                  <a:schemeClr val="tx2"/>
                </a:solidFill>
                <a:cs typeface="Zar" pitchFamily="2" charset="-78"/>
              </a:rPr>
              <a:t>13</a:t>
            </a:r>
            <a:endParaRPr lang="en-US" sz="2000">
              <a:solidFill>
                <a:schemeClr val="tx2"/>
              </a:solidFill>
              <a:cs typeface="Zar" pitchFamily="2" charset="-78"/>
            </a:endParaRPr>
          </a:p>
        </p:txBody>
      </p:sp>
      <p:sp>
        <p:nvSpPr>
          <p:cNvPr id="4" name="Footer Placeholder 3"/>
          <p:cNvSpPr>
            <a:spLocks noGrp="1"/>
          </p:cNvSpPr>
          <p:nvPr>
            <p:ph type="ftr" sz="quarter" idx="11"/>
          </p:nvPr>
        </p:nvSpPr>
        <p:spPr/>
        <p:txBody>
          <a:bodyPr/>
          <a:lstStyle/>
          <a:p>
            <a:endParaRPr kumimoji="0" lang="en-US" dirty="0"/>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72066" name="Rectangle 2"/>
          <p:cNvSpPr>
            <a:spLocks noGrp="1" noChangeArrowheads="1"/>
          </p:cNvSpPr>
          <p:nvPr>
            <p:ph type="title"/>
          </p:nvPr>
        </p:nvSpPr>
        <p:spPr>
          <a:xfrm>
            <a:off x="1093788" y="404813"/>
            <a:ext cx="7772400" cy="762000"/>
          </a:xfrm>
        </p:spPr>
        <p:txBody>
          <a:bodyPr/>
          <a:lstStyle/>
          <a:p>
            <a:r>
              <a:rPr lang="fa-IR">
                <a:solidFill>
                  <a:srgbClr val="0066FF"/>
                </a:solidFill>
              </a:rPr>
              <a:t>فعاليت ششم:</a:t>
            </a:r>
            <a:endParaRPr lang="en-US">
              <a:solidFill>
                <a:srgbClr val="0066FF"/>
              </a:solidFill>
            </a:endParaRPr>
          </a:p>
        </p:txBody>
      </p:sp>
      <p:sp>
        <p:nvSpPr>
          <p:cNvPr id="472067" name="Rectangle 3"/>
          <p:cNvSpPr>
            <a:spLocks noGrp="1" noChangeArrowheads="1"/>
          </p:cNvSpPr>
          <p:nvPr>
            <p:ph idx="1"/>
          </p:nvPr>
        </p:nvSpPr>
        <p:spPr>
          <a:xfrm>
            <a:off x="250825" y="1989138"/>
            <a:ext cx="8642350" cy="4475162"/>
          </a:xfrm>
        </p:spPr>
        <p:txBody>
          <a:bodyPr/>
          <a:lstStyle/>
          <a:p>
            <a:pPr>
              <a:buFontTx/>
              <a:buNone/>
            </a:pPr>
            <a:r>
              <a:rPr lang="fa-IR"/>
              <a:t>در تاريخ 15/12 مبلغ 100ريال حقوق به كاركنان پرداخت شد</a:t>
            </a:r>
          </a:p>
          <a:p>
            <a:pPr>
              <a:buFontTx/>
              <a:buNone/>
            </a:pPr>
            <a:r>
              <a:rPr lang="fa-IR"/>
              <a:t>تحليل:</a:t>
            </a:r>
          </a:p>
          <a:p>
            <a:pPr>
              <a:buFontTx/>
              <a:buNone/>
            </a:pPr>
            <a:r>
              <a:rPr lang="fa-IR"/>
              <a:t>در اثر اين فعاليت از حساب بانك 100 ريال كاسته و ازحق مالكيت آقاي مالكي نيز 100 ريال كم مي</a:t>
            </a:r>
            <a:r>
              <a:rPr lang="fa-IR">
                <a:cs typeface="Arial" pitchFamily="34" charset="0"/>
              </a:rPr>
              <a:t>‌</a:t>
            </a:r>
            <a:r>
              <a:rPr lang="fa-IR"/>
              <a:t>شود</a:t>
            </a:r>
          </a:p>
          <a:p>
            <a:pPr>
              <a:buFontTx/>
              <a:buNone/>
            </a:pPr>
            <a:endParaRPr lang="fa-IR"/>
          </a:p>
          <a:p>
            <a:pPr>
              <a:buFontTx/>
              <a:buNone/>
            </a:pPr>
            <a:endParaRPr lang="fa-IR"/>
          </a:p>
          <a:p>
            <a:pPr>
              <a:buFontTx/>
              <a:buNone/>
            </a:pPr>
            <a:r>
              <a:rPr lang="fa-IR"/>
              <a:t>پس </a:t>
            </a:r>
            <a:r>
              <a:rPr lang="en-US">
                <a:sym typeface="Wingdings 3" pitchFamily="18" charset="2"/>
              </a:rPr>
              <a:t></a:t>
            </a:r>
          </a:p>
        </p:txBody>
      </p:sp>
      <p:sp>
        <p:nvSpPr>
          <p:cNvPr id="4" name="Footer Placeholder 3"/>
          <p:cNvSpPr>
            <a:spLocks noGrp="1"/>
          </p:cNvSpPr>
          <p:nvPr>
            <p:ph type="ftr" sz="quarter" idx="11"/>
          </p:nvPr>
        </p:nvSpPr>
        <p:spPr/>
        <p:txBody>
          <a:bodyPr/>
          <a:lstStyle/>
          <a:p>
            <a:endParaRPr kumimoji="0" lang="en-US" dirty="0"/>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73090" name="Rectangle 2"/>
          <p:cNvSpPr>
            <a:spLocks noGrp="1" noChangeArrowheads="1"/>
          </p:cNvSpPr>
          <p:nvPr>
            <p:ph type="title"/>
          </p:nvPr>
        </p:nvSpPr>
        <p:spPr>
          <a:xfrm>
            <a:off x="1093788" y="476250"/>
            <a:ext cx="7772400" cy="762000"/>
          </a:xfrm>
        </p:spPr>
        <p:txBody>
          <a:bodyPr/>
          <a:lstStyle/>
          <a:p>
            <a:r>
              <a:rPr lang="fa-IR"/>
              <a:t>ثبت تاثير فعاليت در معادله</a:t>
            </a:r>
            <a:endParaRPr lang="en-US"/>
          </a:p>
        </p:txBody>
      </p:sp>
      <p:graphicFrame>
        <p:nvGraphicFramePr>
          <p:cNvPr id="473311" name="Group 223"/>
          <p:cNvGraphicFramePr>
            <a:graphicFrameLocks noGrp="1"/>
          </p:cNvGraphicFramePr>
          <p:nvPr>
            <p:ph type="tbl" idx="1"/>
          </p:nvPr>
        </p:nvGraphicFramePr>
        <p:xfrm>
          <a:off x="468313" y="1557338"/>
          <a:ext cx="8353425" cy="4998720"/>
        </p:xfrm>
        <a:graphic>
          <a:graphicData uri="http://schemas.openxmlformats.org/drawingml/2006/table">
            <a:tbl>
              <a:tblPr/>
              <a:tblGrid>
                <a:gridCol w="1409700">
                  <a:extLst>
                    <a:ext uri="{9D8B030D-6E8A-4147-A177-3AD203B41FA5}">
                      <a16:colId xmlns:a16="http://schemas.microsoft.com/office/drawing/2014/main" val="20000"/>
                    </a:ext>
                  </a:extLst>
                </a:gridCol>
                <a:gridCol w="282575">
                  <a:extLst>
                    <a:ext uri="{9D8B030D-6E8A-4147-A177-3AD203B41FA5}">
                      <a16:colId xmlns:a16="http://schemas.microsoft.com/office/drawing/2014/main" val="20001"/>
                    </a:ext>
                  </a:extLst>
                </a:gridCol>
                <a:gridCol w="846137">
                  <a:extLst>
                    <a:ext uri="{9D8B030D-6E8A-4147-A177-3AD203B41FA5}">
                      <a16:colId xmlns:a16="http://schemas.microsoft.com/office/drawing/2014/main" val="20002"/>
                    </a:ext>
                  </a:extLst>
                </a:gridCol>
                <a:gridCol w="806450">
                  <a:extLst>
                    <a:ext uri="{9D8B030D-6E8A-4147-A177-3AD203B41FA5}">
                      <a16:colId xmlns:a16="http://schemas.microsoft.com/office/drawing/2014/main" val="20003"/>
                    </a:ext>
                  </a:extLst>
                </a:gridCol>
                <a:gridCol w="392113">
                  <a:extLst>
                    <a:ext uri="{9D8B030D-6E8A-4147-A177-3AD203B41FA5}">
                      <a16:colId xmlns:a16="http://schemas.microsoft.com/office/drawing/2014/main" val="20004"/>
                    </a:ext>
                  </a:extLst>
                </a:gridCol>
                <a:gridCol w="695325">
                  <a:extLst>
                    <a:ext uri="{9D8B030D-6E8A-4147-A177-3AD203B41FA5}">
                      <a16:colId xmlns:a16="http://schemas.microsoft.com/office/drawing/2014/main" val="20005"/>
                    </a:ext>
                  </a:extLst>
                </a:gridCol>
                <a:gridCol w="565150">
                  <a:extLst>
                    <a:ext uri="{9D8B030D-6E8A-4147-A177-3AD203B41FA5}">
                      <a16:colId xmlns:a16="http://schemas.microsoft.com/office/drawing/2014/main" val="20006"/>
                    </a:ext>
                  </a:extLst>
                </a:gridCol>
                <a:gridCol w="633412">
                  <a:extLst>
                    <a:ext uri="{9D8B030D-6E8A-4147-A177-3AD203B41FA5}">
                      <a16:colId xmlns:a16="http://schemas.microsoft.com/office/drawing/2014/main" val="20007"/>
                    </a:ext>
                  </a:extLst>
                </a:gridCol>
                <a:gridCol w="712788">
                  <a:extLst>
                    <a:ext uri="{9D8B030D-6E8A-4147-A177-3AD203B41FA5}">
                      <a16:colId xmlns:a16="http://schemas.microsoft.com/office/drawing/2014/main" val="20008"/>
                    </a:ext>
                  </a:extLst>
                </a:gridCol>
                <a:gridCol w="638175">
                  <a:extLst>
                    <a:ext uri="{9D8B030D-6E8A-4147-A177-3AD203B41FA5}">
                      <a16:colId xmlns:a16="http://schemas.microsoft.com/office/drawing/2014/main" val="20009"/>
                    </a:ext>
                  </a:extLst>
                </a:gridCol>
                <a:gridCol w="1019175">
                  <a:extLst>
                    <a:ext uri="{9D8B030D-6E8A-4147-A177-3AD203B41FA5}">
                      <a16:colId xmlns:a16="http://schemas.microsoft.com/office/drawing/2014/main" val="20010"/>
                    </a:ext>
                  </a:extLst>
                </a:gridCol>
                <a:gridCol w="352425">
                  <a:extLst>
                    <a:ext uri="{9D8B030D-6E8A-4147-A177-3AD203B41FA5}">
                      <a16:colId xmlns:a16="http://schemas.microsoft.com/office/drawing/2014/main" val="20011"/>
                    </a:ext>
                  </a:extLst>
                </a:gridCol>
              </a:tblGrid>
              <a:tr h="284163">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r>
                        <a:rPr kumimoji="0" lang="fa-IR" sz="1600" b="1" i="0" u="none" strike="noStrike" cap="none" normalizeH="0" baseline="0" smtClean="0">
                          <a:ln>
                            <a:noFill/>
                          </a:ln>
                          <a:solidFill>
                            <a:schemeClr val="tx1"/>
                          </a:solidFill>
                          <a:effectLst/>
                          <a:latin typeface="Arial" pitchFamily="34" charset="0"/>
                          <a:cs typeface="Zar" pitchFamily="2" charset="-78"/>
                        </a:rPr>
                        <a:t>حقوق صاحبان </a:t>
                      </a:r>
                      <a:r>
                        <a:rPr kumimoji="0" lang="fa-IR" sz="1800" b="1" i="0" u="none" strike="noStrike" cap="none" normalizeH="0" baseline="0" smtClean="0">
                          <a:ln>
                            <a:noFill/>
                          </a:ln>
                          <a:solidFill>
                            <a:schemeClr val="tx1"/>
                          </a:solidFill>
                          <a:effectLst/>
                          <a:latin typeface="Arial" pitchFamily="34" charset="0"/>
                          <a:cs typeface="Zar" pitchFamily="2" charset="-78"/>
                        </a:rPr>
                        <a:t>سرمايه</a:t>
                      </a:r>
                      <a:endParaRPr kumimoji="0" lang="en-US" sz="18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38100" cap="flat" cmpd="sng" algn="ctr">
                      <a:solidFill>
                        <a:schemeClr val="tx1"/>
                      </a:solidFill>
                      <a:prstDash val="solid"/>
                      <a:miter lim="800000"/>
                      <a:headEnd type="none" w="med" len="med"/>
                      <a:tailEnd type="none" w="med" len="med"/>
                    </a:lnB>
                    <a:lnTlToBr>
                      <a:noFill/>
                    </a:lnTlToBr>
                    <a:lnBlToTr>
                      <a:noFill/>
                    </a:lnBlToTr>
                    <a:noFill/>
                  </a:tcPr>
                </a:tc>
                <a:tc rowSpan="14">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r>
                        <a:rPr kumimoji="0" lang="fa-IR" sz="2800" b="0" i="0" u="none" strike="noStrike" cap="none" normalizeH="0" baseline="0" smtClean="0">
                          <a:ln>
                            <a:noFill/>
                          </a:ln>
                          <a:solidFill>
                            <a:schemeClr val="tx1"/>
                          </a:solidFill>
                          <a:effectLst/>
                          <a:latin typeface="Arial" pitchFamily="34" charset="0"/>
                          <a:cs typeface="Zar" pitchFamily="2" charset="-78"/>
                        </a:rPr>
                        <a:t>+</a:t>
                      </a:r>
                      <a:endParaRPr kumimoji="0" lang="en-US" sz="2800" b="0"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gridSpan="2">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r>
                        <a:rPr kumimoji="0" lang="fa-IR" sz="2800" b="1" i="0" u="none" strike="noStrike" cap="none" normalizeH="0" baseline="0" smtClean="0">
                          <a:ln>
                            <a:noFill/>
                          </a:ln>
                          <a:solidFill>
                            <a:schemeClr val="tx1"/>
                          </a:solidFill>
                          <a:effectLst/>
                          <a:latin typeface="Arial" pitchFamily="34" charset="0"/>
                          <a:cs typeface="Zar" pitchFamily="2" charset="-78"/>
                        </a:rPr>
                        <a:t>بدهيها</a:t>
                      </a:r>
                      <a:endParaRPr kumimoji="0" lang="en-US" sz="2800" b="1" i="0" u="none" strike="noStrike" cap="none" normalizeH="0" baseline="0" smtClean="0">
                        <a:ln>
                          <a:noFill/>
                        </a:ln>
                        <a:solidFill>
                          <a:schemeClr val="tx1"/>
                        </a:solidFill>
                        <a:effectLst/>
                        <a:latin typeface="Arial" pitchFamily="34" charset="0"/>
                        <a:cs typeface="Zar" pitchFamily="2" charset="-78"/>
                      </a:endParaRP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38100" cap="flat" cmpd="sng" algn="ctr">
                      <a:solidFill>
                        <a:schemeClr val="tx1"/>
                      </a:solidFill>
                      <a:prstDash val="solid"/>
                      <a:miter lim="800000"/>
                      <a:headEnd type="none" w="med" len="med"/>
                      <a:tailEnd type="none" w="med" len="med"/>
                    </a:lnB>
                    <a:lnTlToBr>
                      <a:noFill/>
                    </a:lnTlToBr>
                    <a:lnBlToTr>
                      <a:noFill/>
                    </a:lnBlToTr>
                    <a:noFill/>
                  </a:tcPr>
                </a:tc>
                <a:tc hMerge="1">
                  <a:txBody>
                    <a:bodyPr/>
                    <a:lstStyle/>
                    <a:p>
                      <a:pPr rtl="1"/>
                      <a:endParaRPr lang="fa-IR"/>
                    </a:p>
                  </a:txBody>
                  <a:tcPr/>
                </a:tc>
                <a:tc rowSpan="14">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r>
                        <a:rPr kumimoji="0" lang="fa-IR" sz="4800" b="1" i="0" u="none" strike="noStrike" cap="none" normalizeH="0" baseline="0" smtClean="0">
                          <a:ln>
                            <a:noFill/>
                          </a:ln>
                          <a:solidFill>
                            <a:schemeClr val="tx1"/>
                          </a:solidFill>
                          <a:effectLst/>
                          <a:latin typeface="Arial" pitchFamily="34" charset="0"/>
                          <a:cs typeface="Zar" pitchFamily="2" charset="-78"/>
                        </a:rPr>
                        <a:t>=</a:t>
                      </a:r>
                      <a:endParaRPr kumimoji="0" lang="en-US" sz="48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gridSpan="6">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r>
                        <a:rPr kumimoji="0" lang="fa-IR" sz="2800" b="1" i="0" u="none" strike="noStrike" cap="none" normalizeH="0" baseline="0" smtClean="0">
                          <a:ln>
                            <a:noFill/>
                          </a:ln>
                          <a:solidFill>
                            <a:schemeClr val="tx1"/>
                          </a:solidFill>
                          <a:effectLst/>
                          <a:latin typeface="Arial" pitchFamily="34" charset="0"/>
                          <a:cs typeface="Zar" pitchFamily="2" charset="-78"/>
                        </a:rPr>
                        <a:t>دارائي</a:t>
                      </a:r>
                      <a:r>
                        <a:rPr kumimoji="0" lang="fa-IR" sz="2800" b="1" i="0" u="none" strike="noStrike" cap="none" normalizeH="0" baseline="0" smtClean="0">
                          <a:ln>
                            <a:noFill/>
                          </a:ln>
                          <a:solidFill>
                            <a:schemeClr val="tx1"/>
                          </a:solidFill>
                          <a:effectLst/>
                          <a:latin typeface="Arial" pitchFamily="34" charset="0"/>
                          <a:cs typeface="Arial" pitchFamily="34" charset="0"/>
                        </a:rPr>
                        <a:t>‌</a:t>
                      </a:r>
                      <a:r>
                        <a:rPr kumimoji="0" lang="fa-IR" sz="2800" b="1" i="0" u="none" strike="noStrike" cap="none" normalizeH="0" baseline="0" smtClean="0">
                          <a:ln>
                            <a:noFill/>
                          </a:ln>
                          <a:solidFill>
                            <a:schemeClr val="tx1"/>
                          </a:solidFill>
                          <a:effectLst/>
                          <a:latin typeface="Arial" pitchFamily="34" charset="0"/>
                          <a:cs typeface="Zar" pitchFamily="2" charset="-78"/>
                        </a:rPr>
                        <a:t>ها</a:t>
                      </a:r>
                      <a:endParaRPr kumimoji="0" lang="en-US" sz="2800" b="1" i="0" u="none" strike="noStrike" cap="none" normalizeH="0" baseline="0" smtClean="0">
                        <a:ln>
                          <a:noFill/>
                        </a:ln>
                        <a:solidFill>
                          <a:schemeClr val="tx1"/>
                        </a:solidFill>
                        <a:effectLst/>
                        <a:latin typeface="Arial" pitchFamily="34" charset="0"/>
                        <a:cs typeface="Zar" pitchFamily="2" charset="-78"/>
                      </a:endParaRP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38100" cap="flat" cmpd="sng" algn="ctr">
                      <a:solidFill>
                        <a:schemeClr val="tx1"/>
                      </a:solidFill>
                      <a:prstDash val="solid"/>
                      <a:miter lim="800000"/>
                      <a:headEnd type="none" w="med" len="med"/>
                      <a:tailEnd type="none" w="med" len="med"/>
                    </a:lnB>
                    <a:lnTlToBr>
                      <a:noFill/>
                    </a:lnTlToBr>
                    <a:lnBlToTr>
                      <a:noFill/>
                    </a:lnBlToTr>
                    <a:noFill/>
                  </a:tcPr>
                </a:tc>
                <a:tc hMerge="1">
                  <a:txBody>
                    <a:bodyPr/>
                    <a:lstStyle/>
                    <a:p>
                      <a:pPr rtl="1"/>
                      <a:endParaRPr lang="fa-IR"/>
                    </a:p>
                  </a:txBody>
                  <a:tcPr/>
                </a:tc>
                <a:tc hMerge="1">
                  <a:txBody>
                    <a:bodyPr/>
                    <a:lstStyle/>
                    <a:p>
                      <a:pPr rtl="1"/>
                      <a:endParaRPr lang="fa-IR"/>
                    </a:p>
                  </a:txBody>
                  <a:tcPr/>
                </a:tc>
                <a:tc hMerge="1">
                  <a:txBody>
                    <a:bodyPr/>
                    <a:lstStyle/>
                    <a:p>
                      <a:pPr rtl="1"/>
                      <a:endParaRPr lang="fa-IR"/>
                    </a:p>
                  </a:txBody>
                  <a:tcPr/>
                </a:tc>
                <a:tc hMerge="1">
                  <a:txBody>
                    <a:bodyPr/>
                    <a:lstStyle/>
                    <a:p>
                      <a:pPr rtl="1"/>
                      <a:endParaRPr lang="fa-IR"/>
                    </a:p>
                  </a:txBody>
                  <a:tcPr/>
                </a:tc>
                <a:tc hMerge="1">
                  <a:txBody>
                    <a:bodyPr/>
                    <a:lstStyle/>
                    <a:p>
                      <a:pPr rtl="1"/>
                      <a:endParaRPr lang="fa-IR"/>
                    </a:p>
                  </a:txBody>
                  <a:tcPr/>
                </a:tc>
                <a:tc rowSpan="2">
                  <a:txBody>
                    <a:bodyPr/>
                    <a:lstStyle/>
                    <a:p>
                      <a:pPr marL="0" marR="0" lvl="0" indent="0" algn="r" defTabSz="914400" rtl="1" eaLnBrk="1" fontAlgn="base" latinLnBrk="0" hangingPunct="1">
                        <a:lnSpc>
                          <a:spcPct val="100000"/>
                        </a:lnSpc>
                        <a:spcBef>
                          <a:spcPct val="20000"/>
                        </a:spcBef>
                        <a:spcAft>
                          <a:spcPct val="0"/>
                        </a:spcAft>
                        <a:buClrTx/>
                        <a:buSzPct val="85000"/>
                        <a:buFontTx/>
                        <a:buNone/>
                        <a:tabLst/>
                      </a:pPr>
                      <a:endParaRPr kumimoji="0" lang="en-US" sz="28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38100" cap="flat" cmpd="sng" algn="ctr">
                      <a:solidFill>
                        <a:schemeClr val="tx1"/>
                      </a:solidFill>
                      <a:prstDash val="solid"/>
                      <a:miter lim="800000"/>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244475">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r>
                        <a:rPr kumimoji="0" lang="fa-IR" sz="1400" b="1" i="0" u="none" strike="noStrike" cap="none" normalizeH="0" baseline="0" smtClean="0">
                          <a:ln>
                            <a:noFill/>
                          </a:ln>
                          <a:solidFill>
                            <a:schemeClr val="tx1"/>
                          </a:solidFill>
                          <a:effectLst/>
                          <a:latin typeface="Arial" pitchFamily="34" charset="0"/>
                          <a:cs typeface="Zar" pitchFamily="2" charset="-78"/>
                        </a:rPr>
                        <a:t>سرمايه مالكي</a:t>
                      </a:r>
                      <a:endParaRPr kumimoji="0" lang="en-US" sz="14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38100" cap="flat" cmpd="sng" algn="ctr">
                      <a:solidFill>
                        <a:schemeClr val="tx1"/>
                      </a:solidFill>
                      <a:prstDash val="solid"/>
                      <a:miter lim="800000"/>
                      <a:headEnd type="none" w="med" len="med"/>
                      <a:tailEnd type="none" w="med" len="med"/>
                    </a:lnT>
                    <a:lnB w="38100" cap="flat" cmpd="sng" algn="ctr">
                      <a:solidFill>
                        <a:schemeClr val="tx1"/>
                      </a:solidFill>
                      <a:prstDash val="solid"/>
                      <a:miter lim="800000"/>
                      <a:headEnd type="none" w="med" len="med"/>
                      <a:tailEnd type="none" w="med" len="med"/>
                    </a:lnB>
                    <a:lnTlToBr>
                      <a:noFill/>
                    </a:lnTlToBr>
                    <a:lnBlToTr>
                      <a:noFill/>
                    </a:lnBlToTr>
                    <a:noFill/>
                  </a:tcPr>
                </a:tc>
                <a:tc vMerge="1">
                  <a:txBody>
                    <a:bodyPr/>
                    <a:lstStyle/>
                    <a:p>
                      <a:pPr rtl="1"/>
                      <a:endParaRPr lang="fa-IR"/>
                    </a:p>
                  </a:txBody>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r>
                        <a:rPr kumimoji="0" lang="fa-IR" sz="1400" b="1" i="0" u="none" strike="noStrike" cap="none" normalizeH="0" baseline="0" smtClean="0">
                          <a:ln>
                            <a:noFill/>
                          </a:ln>
                          <a:solidFill>
                            <a:schemeClr val="tx1"/>
                          </a:solidFill>
                          <a:effectLst/>
                          <a:latin typeface="Arial" pitchFamily="34" charset="0"/>
                          <a:cs typeface="Zar" pitchFamily="2" charset="-78"/>
                        </a:rPr>
                        <a:t>حسابهاي پرداختني</a:t>
                      </a:r>
                      <a:endParaRPr kumimoji="0" lang="en-US" sz="1400" b="1" i="0" u="none" strike="noStrike" cap="none" normalizeH="0" baseline="0" smtClean="0">
                        <a:ln>
                          <a:noFill/>
                        </a:ln>
                        <a:solidFill>
                          <a:schemeClr val="tx1"/>
                        </a:solidFill>
                        <a:effectLst/>
                        <a:latin typeface="Arial" pitchFamily="34" charset="0"/>
                        <a:cs typeface="Zar" pitchFamily="2" charset="-78"/>
                      </a:endParaRP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lgDash"/>
                      <a:miter lim="800000"/>
                      <a:headEnd type="none" w="med" len="med"/>
                      <a:tailEnd type="none" w="med" len="med"/>
                    </a:lnR>
                    <a:lnT w="38100" cap="flat" cmpd="sng" algn="ctr">
                      <a:solidFill>
                        <a:schemeClr val="tx1"/>
                      </a:solidFill>
                      <a:prstDash val="solid"/>
                      <a:miter lim="800000"/>
                      <a:headEnd type="none" w="med" len="med"/>
                      <a:tailEnd type="none" w="med" len="med"/>
                    </a:lnT>
                    <a:lnB w="381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r>
                        <a:rPr kumimoji="0" lang="fa-IR" sz="1400" b="1" i="0" u="none" strike="noStrike" cap="none" normalizeH="0" baseline="0" smtClean="0">
                          <a:ln>
                            <a:noFill/>
                          </a:ln>
                          <a:solidFill>
                            <a:schemeClr val="tx1"/>
                          </a:solidFill>
                          <a:effectLst/>
                          <a:latin typeface="Arial" pitchFamily="34" charset="0"/>
                          <a:cs typeface="Zar" pitchFamily="2" charset="-78"/>
                        </a:rPr>
                        <a:t>اسناد پرداختني</a:t>
                      </a:r>
                      <a:endParaRPr kumimoji="0" lang="en-US" sz="1400" b="1" i="0" u="none" strike="noStrike" cap="none" normalizeH="0" baseline="0" smtClean="0">
                        <a:ln>
                          <a:noFill/>
                        </a:ln>
                        <a:solidFill>
                          <a:schemeClr val="tx1"/>
                        </a:solidFill>
                        <a:effectLst/>
                        <a:latin typeface="Arial" pitchFamily="34" charset="0"/>
                        <a:cs typeface="Zar" pitchFamily="2" charset="-78"/>
                      </a:endParaRPr>
                    </a:p>
                  </a:txBody>
                  <a:tcP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solid"/>
                      <a:miter lim="800000"/>
                      <a:headEnd type="none" w="med" len="med"/>
                      <a:tailEnd type="none" w="med" len="med"/>
                    </a:lnR>
                    <a:lnT w="38100" cap="flat" cmpd="sng" algn="ctr">
                      <a:solidFill>
                        <a:schemeClr val="tx1"/>
                      </a:solidFill>
                      <a:prstDash val="solid"/>
                      <a:miter lim="800000"/>
                      <a:headEnd type="none" w="med" len="med"/>
                      <a:tailEnd type="none" w="med" len="med"/>
                    </a:lnT>
                    <a:lnB w="38100" cap="flat" cmpd="sng" algn="ctr">
                      <a:solidFill>
                        <a:schemeClr val="tx1"/>
                      </a:solidFill>
                      <a:prstDash val="solid"/>
                      <a:miter lim="800000"/>
                      <a:headEnd type="none" w="med" len="med"/>
                      <a:tailEnd type="none" w="med" len="med"/>
                    </a:lnB>
                    <a:lnTlToBr>
                      <a:noFill/>
                    </a:lnTlToBr>
                    <a:lnBlToTr>
                      <a:noFill/>
                    </a:lnBlToTr>
                    <a:noFill/>
                  </a:tcPr>
                </a:tc>
                <a:tc vMerge="1">
                  <a:txBody>
                    <a:bodyPr/>
                    <a:lstStyle/>
                    <a:p>
                      <a:pPr rtl="1"/>
                      <a:endParaRPr lang="fa-IR"/>
                    </a:p>
                  </a:txBody>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lgDash"/>
                      <a:miter lim="800000"/>
                      <a:headEnd type="none" w="med" len="med"/>
                      <a:tailEnd type="none" w="med" len="med"/>
                    </a:lnR>
                    <a:lnT w="38100" cap="flat" cmpd="sng" algn="ctr">
                      <a:solidFill>
                        <a:schemeClr val="tx1"/>
                      </a:solidFill>
                      <a:prstDash val="solid"/>
                      <a:miter lim="800000"/>
                      <a:headEnd type="none" w="med" len="med"/>
                      <a:tailEnd type="none" w="med" len="med"/>
                    </a:lnT>
                    <a:lnB w="381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lgDash"/>
                      <a:miter lim="800000"/>
                      <a:headEnd type="none" w="med" len="med"/>
                      <a:tailEnd type="none" w="med" len="med"/>
                    </a:lnR>
                    <a:lnT w="38100" cap="flat" cmpd="sng" algn="ctr">
                      <a:solidFill>
                        <a:schemeClr val="tx1"/>
                      </a:solidFill>
                      <a:prstDash val="solid"/>
                      <a:miter lim="800000"/>
                      <a:headEnd type="none" w="med" len="med"/>
                      <a:tailEnd type="none" w="med" len="med"/>
                    </a:lnT>
                    <a:lnB w="381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r>
                        <a:rPr kumimoji="0" lang="fa-IR" sz="1000" b="1" i="0" u="none" strike="noStrike" cap="none" normalizeH="0" baseline="0" smtClean="0">
                          <a:ln>
                            <a:noFill/>
                          </a:ln>
                          <a:solidFill>
                            <a:schemeClr val="tx1"/>
                          </a:solidFill>
                          <a:effectLst/>
                          <a:latin typeface="Arial" pitchFamily="34" charset="0"/>
                          <a:cs typeface="Zar" pitchFamily="2" charset="-78"/>
                        </a:rPr>
                        <a:t>حسابهای دريافتني</a:t>
                      </a:r>
                      <a:endParaRPr kumimoji="0" lang="en-US" sz="10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lgDash"/>
                      <a:miter lim="800000"/>
                      <a:headEnd type="none" w="med" len="med"/>
                      <a:tailEnd type="none" w="med" len="med"/>
                    </a:lnR>
                    <a:lnT w="38100" cap="flat" cmpd="sng" algn="ctr">
                      <a:solidFill>
                        <a:schemeClr val="tx1"/>
                      </a:solidFill>
                      <a:prstDash val="solid"/>
                      <a:miter lim="800000"/>
                      <a:headEnd type="none" w="med" len="med"/>
                      <a:tailEnd type="none" w="med" len="med"/>
                    </a:lnT>
                    <a:lnB w="381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r>
                        <a:rPr kumimoji="0" lang="fa-IR" sz="1400" b="1" i="0" u="none" strike="noStrike" cap="none" normalizeH="0" baseline="0" smtClean="0">
                          <a:ln>
                            <a:noFill/>
                          </a:ln>
                          <a:solidFill>
                            <a:schemeClr val="tx1"/>
                          </a:solidFill>
                          <a:effectLst/>
                          <a:latin typeface="Arial" pitchFamily="34" charset="0"/>
                          <a:cs typeface="Zar" pitchFamily="2" charset="-78"/>
                        </a:rPr>
                        <a:t>ملزومات</a:t>
                      </a:r>
                      <a:endParaRPr kumimoji="0" lang="en-US" sz="14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lgDash"/>
                      <a:miter lim="800000"/>
                      <a:headEnd type="none" w="med" len="med"/>
                      <a:tailEnd type="none" w="med" len="med"/>
                    </a:lnR>
                    <a:lnT w="38100" cap="flat" cmpd="sng" algn="ctr">
                      <a:solidFill>
                        <a:schemeClr val="tx1"/>
                      </a:solidFill>
                      <a:prstDash val="solid"/>
                      <a:miter lim="800000"/>
                      <a:headEnd type="none" w="med" len="med"/>
                      <a:tailEnd type="none" w="med" len="med"/>
                    </a:lnT>
                    <a:lnB w="381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r>
                        <a:rPr kumimoji="0" lang="fa-IR" sz="1400" b="1" i="0" u="none" strike="noStrike" cap="none" normalizeH="0" baseline="0" smtClean="0">
                          <a:ln>
                            <a:noFill/>
                          </a:ln>
                          <a:solidFill>
                            <a:schemeClr val="tx1"/>
                          </a:solidFill>
                          <a:effectLst/>
                          <a:latin typeface="Arial" pitchFamily="34" charset="0"/>
                          <a:cs typeface="Zar" pitchFamily="2" charset="-78"/>
                        </a:rPr>
                        <a:t>اثاثه</a:t>
                      </a:r>
                      <a:endParaRPr kumimoji="0" lang="en-US" sz="14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lgDash"/>
                      <a:miter lim="800000"/>
                      <a:headEnd type="none" w="med" len="med"/>
                      <a:tailEnd type="none" w="med" len="med"/>
                    </a:lnR>
                    <a:lnT w="38100" cap="flat" cmpd="sng" algn="ctr">
                      <a:solidFill>
                        <a:schemeClr val="tx1"/>
                      </a:solidFill>
                      <a:prstDash val="solid"/>
                      <a:miter lim="800000"/>
                      <a:headEnd type="none" w="med" len="med"/>
                      <a:tailEnd type="none" w="med" len="med"/>
                    </a:lnT>
                    <a:lnB w="381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r>
                        <a:rPr kumimoji="0" lang="fa-IR" sz="1400" b="1" i="0" u="none" strike="noStrike" cap="none" normalizeH="0" baseline="0" smtClean="0">
                          <a:ln>
                            <a:noFill/>
                          </a:ln>
                          <a:solidFill>
                            <a:schemeClr val="tx1"/>
                          </a:solidFill>
                          <a:effectLst/>
                          <a:latin typeface="Arial" pitchFamily="34" charset="0"/>
                          <a:cs typeface="Zar" pitchFamily="2" charset="-78"/>
                        </a:rPr>
                        <a:t>بانك</a:t>
                      </a:r>
                      <a:endParaRPr kumimoji="0" lang="en-US" sz="14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solid"/>
                      <a:miter lim="800000"/>
                      <a:headEnd type="none" w="med" len="med"/>
                      <a:tailEnd type="none" w="med" len="med"/>
                    </a:lnR>
                    <a:lnT w="38100" cap="flat" cmpd="sng" algn="ctr">
                      <a:solidFill>
                        <a:schemeClr val="tx1"/>
                      </a:solidFill>
                      <a:prstDash val="solid"/>
                      <a:miter lim="800000"/>
                      <a:headEnd type="none" w="med" len="med"/>
                      <a:tailEnd type="none" w="med" len="med"/>
                    </a:lnT>
                    <a:lnB w="38100" cap="flat" cmpd="sng" algn="ctr">
                      <a:solidFill>
                        <a:schemeClr val="tx1"/>
                      </a:solidFill>
                      <a:prstDash val="solid"/>
                      <a:miter lim="800000"/>
                      <a:headEnd type="none" w="med" len="med"/>
                      <a:tailEnd type="none" w="med" len="med"/>
                    </a:lnB>
                    <a:lnTlToBr>
                      <a:noFill/>
                    </a:lnTlToBr>
                    <a:lnBlToTr>
                      <a:noFill/>
                    </a:lnBlToTr>
                    <a:noFill/>
                  </a:tcPr>
                </a:tc>
                <a:tc vMerge="1">
                  <a:txBody>
                    <a:bodyPr/>
                    <a:lstStyle/>
                    <a:p>
                      <a:pPr rtl="1"/>
                      <a:endParaRPr lang="fa-IR"/>
                    </a:p>
                  </a:txBody>
                  <a:tcPr/>
                </a:tc>
                <a:extLst>
                  <a:ext uri="{0D108BD9-81ED-4DB2-BD59-A6C34878D82A}">
                    <a16:rowId xmlns:a16="http://schemas.microsoft.com/office/drawing/2014/main" val="10001"/>
                  </a:ext>
                </a:extLst>
              </a:tr>
              <a:tr h="141288">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r>
                        <a:rPr kumimoji="0" lang="fa-IR" sz="1600" b="1" i="0" u="none" strike="noStrike" cap="none" normalizeH="0" baseline="0" smtClean="0">
                          <a:ln>
                            <a:noFill/>
                          </a:ln>
                          <a:solidFill>
                            <a:schemeClr val="tx1"/>
                          </a:solidFill>
                          <a:effectLst/>
                          <a:latin typeface="Arial" pitchFamily="34" charset="0"/>
                          <a:cs typeface="Zar" pitchFamily="2" charset="-78"/>
                        </a:rPr>
                        <a:t>10000+</a:t>
                      </a:r>
                      <a:endParaRPr kumimoji="0" lang="en-US" sz="16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38100" cap="flat" cmpd="sng" algn="ctr">
                      <a:solidFill>
                        <a:schemeClr val="tx1"/>
                      </a:solidFill>
                      <a:prstDash val="solid"/>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vMerge="1">
                  <a:txBody>
                    <a:bodyPr/>
                    <a:lstStyle/>
                    <a:p>
                      <a:pPr rtl="1"/>
                      <a:endParaRPr lang="fa-IR"/>
                    </a:p>
                  </a:txBody>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600" b="0"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lgDash"/>
                      <a:miter lim="800000"/>
                      <a:headEnd type="none" w="med" len="med"/>
                      <a:tailEnd type="none" w="med" len="med"/>
                    </a:lnR>
                    <a:lnT w="38100" cap="flat" cmpd="sng" algn="ctr">
                      <a:solidFill>
                        <a:schemeClr val="tx1"/>
                      </a:solidFill>
                      <a:prstDash val="solid"/>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600" b="0"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solid"/>
                      <a:miter lim="800000"/>
                      <a:headEnd type="none" w="med" len="med"/>
                      <a:tailEnd type="none" w="med" len="med"/>
                    </a:lnR>
                    <a:lnT w="38100" cap="flat" cmpd="sng" algn="ctr">
                      <a:solidFill>
                        <a:schemeClr val="tx1"/>
                      </a:solidFill>
                      <a:prstDash val="solid"/>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vMerge="1">
                  <a:txBody>
                    <a:bodyPr/>
                    <a:lstStyle/>
                    <a:p>
                      <a:pPr rtl="1"/>
                      <a:endParaRPr lang="fa-IR"/>
                    </a:p>
                  </a:txBody>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0"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lgDash"/>
                      <a:miter lim="800000"/>
                      <a:headEnd type="none" w="med" len="med"/>
                      <a:tailEnd type="none" w="med" len="med"/>
                    </a:lnR>
                    <a:lnT w="38100" cap="flat" cmpd="sng" algn="ctr">
                      <a:solidFill>
                        <a:schemeClr val="tx1"/>
                      </a:solidFill>
                      <a:prstDash val="solid"/>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0"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lgDash"/>
                      <a:miter lim="800000"/>
                      <a:headEnd type="none" w="med" len="med"/>
                      <a:tailEnd type="none" w="med" len="med"/>
                    </a:lnR>
                    <a:lnT w="38100" cap="flat" cmpd="sng" algn="ctr">
                      <a:solidFill>
                        <a:schemeClr val="tx1"/>
                      </a:solidFill>
                      <a:prstDash val="solid"/>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600" b="0"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lgDash"/>
                      <a:miter lim="800000"/>
                      <a:headEnd type="none" w="med" len="med"/>
                      <a:tailEnd type="none" w="med" len="med"/>
                    </a:lnR>
                    <a:lnT w="38100" cap="flat" cmpd="sng" algn="ctr">
                      <a:solidFill>
                        <a:schemeClr val="tx1"/>
                      </a:solidFill>
                      <a:prstDash val="solid"/>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600" b="0"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lgDash"/>
                      <a:miter lim="800000"/>
                      <a:headEnd type="none" w="med" len="med"/>
                      <a:tailEnd type="none" w="med" len="med"/>
                    </a:lnR>
                    <a:lnT w="38100" cap="flat" cmpd="sng" algn="ctr">
                      <a:solidFill>
                        <a:schemeClr val="tx1"/>
                      </a:solidFill>
                      <a:prstDash val="solid"/>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6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lgDash"/>
                      <a:miter lim="800000"/>
                      <a:headEnd type="none" w="med" len="med"/>
                      <a:tailEnd type="none" w="med" len="med"/>
                    </a:lnR>
                    <a:lnT w="38100" cap="flat" cmpd="sng" algn="ctr">
                      <a:solidFill>
                        <a:schemeClr val="tx1"/>
                      </a:solidFill>
                      <a:prstDash val="solid"/>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r>
                        <a:rPr kumimoji="0" lang="fa-IR" sz="1600" b="1" i="0" u="none" strike="noStrike" cap="none" normalizeH="0" baseline="0" smtClean="0">
                          <a:ln>
                            <a:noFill/>
                          </a:ln>
                          <a:solidFill>
                            <a:schemeClr val="tx1"/>
                          </a:solidFill>
                          <a:effectLst/>
                          <a:latin typeface="Arial" pitchFamily="34" charset="0"/>
                          <a:cs typeface="Zar" pitchFamily="2" charset="-78"/>
                        </a:rPr>
                        <a:t>10.000 +</a:t>
                      </a:r>
                      <a:endParaRPr kumimoji="0" lang="en-US" sz="16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solid"/>
                      <a:miter lim="800000"/>
                      <a:headEnd type="none" w="med" len="med"/>
                      <a:tailEnd type="none" w="med" len="med"/>
                    </a:lnR>
                    <a:lnT w="38100" cap="flat" cmpd="sng" algn="ctr">
                      <a:solidFill>
                        <a:schemeClr val="tx1"/>
                      </a:solidFill>
                      <a:prstDash val="solid"/>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r>
                        <a:rPr kumimoji="0" lang="fa-IR" sz="1400" b="1" i="0" u="none" strike="noStrike" cap="none" normalizeH="0" baseline="0" smtClean="0">
                          <a:ln>
                            <a:noFill/>
                          </a:ln>
                          <a:solidFill>
                            <a:schemeClr val="tx1"/>
                          </a:solidFill>
                          <a:effectLst/>
                          <a:latin typeface="Arial" pitchFamily="34" charset="0"/>
                          <a:cs typeface="Zar" pitchFamily="2" charset="-78"/>
                        </a:rPr>
                        <a:t>1</a:t>
                      </a:r>
                      <a:endParaRPr kumimoji="0" lang="en-US" sz="14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38100" cap="flat" cmpd="sng" algn="ctr">
                      <a:solidFill>
                        <a:schemeClr val="tx1"/>
                      </a:solidFill>
                      <a:prstDash val="solid"/>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141288">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6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vMerge="1">
                  <a:txBody>
                    <a:bodyPr/>
                    <a:lstStyle/>
                    <a:p>
                      <a:pPr rtl="1"/>
                      <a:endParaRPr lang="fa-IR"/>
                    </a:p>
                  </a:txBody>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600" b="0"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600" b="0"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vMerge="1">
                  <a:txBody>
                    <a:bodyPr/>
                    <a:lstStyle/>
                    <a:p>
                      <a:pPr rtl="1"/>
                      <a:endParaRPr lang="fa-IR"/>
                    </a:p>
                  </a:txBody>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0"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0"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600" b="0"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600" b="0"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r>
                        <a:rPr kumimoji="0" lang="fa-IR" sz="1600" b="1" i="0" u="none" strike="noStrike" cap="none" normalizeH="0" baseline="0" smtClean="0">
                          <a:ln>
                            <a:noFill/>
                          </a:ln>
                          <a:solidFill>
                            <a:schemeClr val="tx1"/>
                          </a:solidFill>
                          <a:effectLst/>
                          <a:latin typeface="Arial" pitchFamily="34" charset="0"/>
                          <a:cs typeface="Zar" pitchFamily="2" charset="-78"/>
                        </a:rPr>
                        <a:t>200+</a:t>
                      </a:r>
                      <a:endParaRPr kumimoji="0" lang="en-US" sz="16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r>
                        <a:rPr kumimoji="0" lang="fa-IR" sz="1600" b="1" i="0" u="none" strike="noStrike" cap="none" normalizeH="0" baseline="0" smtClean="0">
                          <a:ln>
                            <a:noFill/>
                          </a:ln>
                          <a:solidFill>
                            <a:schemeClr val="tx1"/>
                          </a:solidFill>
                          <a:effectLst/>
                          <a:latin typeface="Arial" pitchFamily="34" charset="0"/>
                          <a:cs typeface="Zar" pitchFamily="2" charset="-78"/>
                        </a:rPr>
                        <a:t>200-</a:t>
                      </a:r>
                      <a:endParaRPr kumimoji="0" lang="en-US" sz="16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r>
                        <a:rPr kumimoji="0" lang="fa-IR" sz="1400" b="1" i="0" u="none" strike="noStrike" cap="none" normalizeH="0" baseline="0" smtClean="0">
                          <a:ln>
                            <a:noFill/>
                          </a:ln>
                          <a:solidFill>
                            <a:schemeClr val="tx1"/>
                          </a:solidFill>
                          <a:effectLst/>
                          <a:latin typeface="Arial" pitchFamily="34" charset="0"/>
                          <a:cs typeface="Zar" pitchFamily="2" charset="-78"/>
                        </a:rPr>
                        <a:t>2</a:t>
                      </a:r>
                      <a:endParaRPr kumimoji="0" lang="en-US" sz="14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141288">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6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vMerge="1">
                  <a:txBody>
                    <a:bodyPr/>
                    <a:lstStyle/>
                    <a:p>
                      <a:pPr rtl="1"/>
                      <a:endParaRPr lang="fa-IR"/>
                    </a:p>
                  </a:txBody>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r>
                        <a:rPr kumimoji="0" lang="fa-IR" sz="1600" b="1" i="0" u="none" strike="noStrike" cap="none" normalizeH="0" baseline="0" smtClean="0">
                          <a:ln>
                            <a:noFill/>
                          </a:ln>
                          <a:solidFill>
                            <a:schemeClr val="tx1"/>
                          </a:solidFill>
                          <a:effectLst/>
                          <a:latin typeface="Arial" pitchFamily="34" charset="0"/>
                          <a:cs typeface="Zar" pitchFamily="2" charset="-78"/>
                        </a:rPr>
                        <a:t>100</a:t>
                      </a:r>
                      <a:r>
                        <a:rPr kumimoji="0" lang="fa-IR" sz="1600" b="0" i="0" u="none" strike="noStrike" cap="none" normalizeH="0" baseline="0" smtClean="0">
                          <a:ln>
                            <a:noFill/>
                          </a:ln>
                          <a:solidFill>
                            <a:schemeClr val="tx1"/>
                          </a:solidFill>
                          <a:effectLst/>
                          <a:latin typeface="Arial" pitchFamily="34" charset="0"/>
                          <a:cs typeface="Zar" pitchFamily="2" charset="-78"/>
                        </a:rPr>
                        <a:t>+</a:t>
                      </a:r>
                      <a:endParaRPr kumimoji="0" lang="en-US" sz="1600" b="0"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600" b="0"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vMerge="1">
                  <a:txBody>
                    <a:bodyPr/>
                    <a:lstStyle/>
                    <a:p>
                      <a:pPr rtl="1"/>
                      <a:endParaRPr lang="fa-IR"/>
                    </a:p>
                  </a:txBody>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0"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0"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6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r>
                        <a:rPr kumimoji="0" lang="fa-IR" sz="1600" b="1" i="0" u="none" strike="noStrike" cap="none" normalizeH="0" baseline="0" smtClean="0">
                          <a:ln>
                            <a:noFill/>
                          </a:ln>
                          <a:solidFill>
                            <a:schemeClr val="tx1"/>
                          </a:solidFill>
                          <a:effectLst/>
                          <a:latin typeface="Arial" pitchFamily="34" charset="0"/>
                          <a:cs typeface="Zar" pitchFamily="2" charset="-78"/>
                        </a:rPr>
                        <a:t>100+</a:t>
                      </a:r>
                      <a:endParaRPr kumimoji="0" lang="en-US" sz="16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6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6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r>
                        <a:rPr kumimoji="0" lang="fa-IR" sz="1400" b="1" i="0" u="none" strike="noStrike" cap="none" normalizeH="0" baseline="0" smtClean="0">
                          <a:ln>
                            <a:noFill/>
                          </a:ln>
                          <a:solidFill>
                            <a:schemeClr val="tx1"/>
                          </a:solidFill>
                          <a:effectLst/>
                          <a:latin typeface="Arial" pitchFamily="34" charset="0"/>
                          <a:cs typeface="Zar" pitchFamily="2" charset="-78"/>
                        </a:rPr>
                        <a:t>3</a:t>
                      </a:r>
                      <a:endParaRPr kumimoji="0" lang="en-US" sz="14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141288">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r>
                        <a:rPr kumimoji="0" lang="fa-IR" sz="1600" b="1" i="0" u="none" strike="noStrike" cap="none" normalizeH="0" baseline="0" smtClean="0">
                          <a:ln>
                            <a:noFill/>
                          </a:ln>
                          <a:solidFill>
                            <a:schemeClr val="tx1"/>
                          </a:solidFill>
                          <a:effectLst/>
                          <a:latin typeface="Arial" pitchFamily="34" charset="0"/>
                          <a:cs typeface="Zar" pitchFamily="2" charset="-78"/>
                        </a:rPr>
                        <a:t>300+</a:t>
                      </a:r>
                      <a:endParaRPr kumimoji="0" lang="en-US" sz="16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vMerge="1">
                  <a:txBody>
                    <a:bodyPr/>
                    <a:lstStyle/>
                    <a:p>
                      <a:pPr rtl="1"/>
                      <a:endParaRPr lang="fa-IR"/>
                    </a:p>
                  </a:txBody>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600" b="0"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600" b="0"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vMerge="1">
                  <a:txBody>
                    <a:bodyPr/>
                    <a:lstStyle/>
                    <a:p>
                      <a:pPr rtl="1"/>
                      <a:endParaRPr lang="fa-IR"/>
                    </a:p>
                  </a:txBody>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0"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0"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6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6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6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r>
                        <a:rPr kumimoji="0" lang="fa-IR" sz="1600" b="1" i="0" u="none" strike="noStrike" cap="none" normalizeH="0" baseline="0" smtClean="0">
                          <a:ln>
                            <a:noFill/>
                          </a:ln>
                          <a:solidFill>
                            <a:schemeClr val="tx1"/>
                          </a:solidFill>
                          <a:effectLst/>
                          <a:latin typeface="Arial" pitchFamily="34" charset="0"/>
                          <a:cs typeface="Zar" pitchFamily="2" charset="-78"/>
                        </a:rPr>
                        <a:t>300+</a:t>
                      </a:r>
                      <a:endParaRPr kumimoji="0" lang="en-US" sz="16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r>
                        <a:rPr kumimoji="0" lang="fa-IR" sz="1400" b="1" i="0" u="none" strike="noStrike" cap="none" normalizeH="0" baseline="0" smtClean="0">
                          <a:ln>
                            <a:noFill/>
                          </a:ln>
                          <a:solidFill>
                            <a:schemeClr val="tx1"/>
                          </a:solidFill>
                          <a:effectLst/>
                          <a:latin typeface="Arial" pitchFamily="34" charset="0"/>
                          <a:cs typeface="Zar" pitchFamily="2" charset="-78"/>
                        </a:rPr>
                        <a:t>4</a:t>
                      </a:r>
                      <a:endParaRPr kumimoji="0" lang="en-US" sz="14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141288">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r>
                        <a:rPr kumimoji="0" lang="fa-IR" sz="1600" b="1" i="0" u="none" strike="noStrike" cap="none" normalizeH="0" baseline="0" smtClean="0">
                          <a:ln>
                            <a:noFill/>
                          </a:ln>
                          <a:solidFill>
                            <a:schemeClr val="tx1"/>
                          </a:solidFill>
                          <a:effectLst/>
                          <a:latin typeface="Arial" pitchFamily="34" charset="0"/>
                          <a:cs typeface="Zar" pitchFamily="2" charset="-78"/>
                        </a:rPr>
                        <a:t>500+</a:t>
                      </a:r>
                      <a:endParaRPr kumimoji="0" lang="en-US" sz="16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vMerge="1">
                  <a:txBody>
                    <a:bodyPr/>
                    <a:lstStyle/>
                    <a:p>
                      <a:pPr rtl="1"/>
                      <a:endParaRPr lang="fa-IR"/>
                    </a:p>
                  </a:txBody>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600" b="0"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600" b="0"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vMerge="1">
                  <a:txBody>
                    <a:bodyPr/>
                    <a:lstStyle/>
                    <a:p>
                      <a:pPr rtl="1"/>
                      <a:endParaRPr lang="fa-IR"/>
                    </a:p>
                  </a:txBody>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0"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0"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r>
                        <a:rPr kumimoji="0" lang="fa-IR" sz="1600" b="1" i="0" u="none" strike="noStrike" cap="none" normalizeH="0" baseline="0" smtClean="0">
                          <a:ln>
                            <a:noFill/>
                          </a:ln>
                          <a:solidFill>
                            <a:schemeClr val="tx1"/>
                          </a:solidFill>
                          <a:effectLst/>
                          <a:latin typeface="Arial" pitchFamily="34" charset="0"/>
                          <a:cs typeface="Zar" pitchFamily="2" charset="-78"/>
                        </a:rPr>
                        <a:t>250+</a:t>
                      </a:r>
                      <a:endParaRPr kumimoji="0" lang="en-US" sz="16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6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6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r>
                        <a:rPr kumimoji="0" lang="fa-IR" sz="1600" b="1" i="0" u="none" strike="noStrike" cap="none" normalizeH="0" baseline="0" smtClean="0">
                          <a:ln>
                            <a:noFill/>
                          </a:ln>
                          <a:solidFill>
                            <a:schemeClr val="tx1"/>
                          </a:solidFill>
                          <a:effectLst/>
                          <a:latin typeface="Arial" pitchFamily="34" charset="0"/>
                          <a:cs typeface="Zar" pitchFamily="2" charset="-78"/>
                        </a:rPr>
                        <a:t>250+</a:t>
                      </a:r>
                      <a:endParaRPr kumimoji="0" lang="en-US" sz="16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r>
                        <a:rPr kumimoji="0" lang="fa-IR" sz="1400" b="1" i="0" u="none" strike="noStrike" cap="none" normalizeH="0" baseline="0" smtClean="0">
                          <a:ln>
                            <a:noFill/>
                          </a:ln>
                          <a:solidFill>
                            <a:schemeClr val="tx1"/>
                          </a:solidFill>
                          <a:effectLst/>
                          <a:latin typeface="Arial" pitchFamily="34" charset="0"/>
                          <a:cs typeface="Zar" pitchFamily="2" charset="-78"/>
                        </a:rPr>
                        <a:t>5</a:t>
                      </a:r>
                      <a:endParaRPr kumimoji="0" lang="en-US" sz="14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141288">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r>
                        <a:rPr kumimoji="0" lang="fa-IR" sz="1600" b="1" i="0" u="none" strike="noStrike" cap="none" normalizeH="0" baseline="0" smtClean="0">
                          <a:ln>
                            <a:noFill/>
                          </a:ln>
                          <a:solidFill>
                            <a:schemeClr val="tx1"/>
                          </a:solidFill>
                          <a:effectLst/>
                          <a:latin typeface="Arial" pitchFamily="34" charset="0"/>
                          <a:cs typeface="Zar" pitchFamily="2" charset="-78"/>
                        </a:rPr>
                        <a:t>100-</a:t>
                      </a:r>
                      <a:endParaRPr kumimoji="0" lang="en-US" sz="16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vMerge="1">
                  <a:txBody>
                    <a:bodyPr/>
                    <a:lstStyle/>
                    <a:p>
                      <a:pPr rtl="1"/>
                      <a:endParaRPr lang="fa-IR"/>
                    </a:p>
                  </a:txBody>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600" b="0"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600" b="0"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vMerge="1">
                  <a:txBody>
                    <a:bodyPr/>
                    <a:lstStyle/>
                    <a:p>
                      <a:pPr rtl="1"/>
                      <a:endParaRPr lang="fa-IR"/>
                    </a:p>
                  </a:txBody>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0"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0"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600" b="0"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600" b="0"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6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r>
                        <a:rPr kumimoji="0" lang="fa-IR" sz="1600" b="1" i="0" u="none" strike="noStrike" cap="none" normalizeH="0" baseline="0" smtClean="0">
                          <a:ln>
                            <a:noFill/>
                          </a:ln>
                          <a:solidFill>
                            <a:schemeClr val="tx1"/>
                          </a:solidFill>
                          <a:effectLst/>
                          <a:latin typeface="Arial" pitchFamily="34" charset="0"/>
                          <a:cs typeface="Zar" pitchFamily="2" charset="-78"/>
                        </a:rPr>
                        <a:t>100-</a:t>
                      </a:r>
                      <a:endParaRPr kumimoji="0" lang="en-US" sz="16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r>
                        <a:rPr kumimoji="0" lang="fa-IR" sz="1400" b="1" i="0" u="none" strike="noStrike" cap="none" normalizeH="0" baseline="0" smtClean="0">
                          <a:ln>
                            <a:noFill/>
                          </a:ln>
                          <a:solidFill>
                            <a:schemeClr val="tx1"/>
                          </a:solidFill>
                          <a:effectLst/>
                          <a:latin typeface="Arial" pitchFamily="34" charset="0"/>
                          <a:cs typeface="Zar" pitchFamily="2" charset="-78"/>
                        </a:rPr>
                        <a:t>6</a:t>
                      </a:r>
                      <a:endParaRPr kumimoji="0" lang="en-US" sz="14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extLst>
                  <a:ext uri="{0D108BD9-81ED-4DB2-BD59-A6C34878D82A}">
                    <a16:rowId xmlns:a16="http://schemas.microsoft.com/office/drawing/2014/main" val="10007"/>
                  </a:ext>
                </a:extLst>
              </a:tr>
              <a:tr h="141288">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0"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vMerge="1">
                  <a:txBody>
                    <a:bodyPr/>
                    <a:lstStyle/>
                    <a:p>
                      <a:pPr rtl="1"/>
                      <a:endParaRPr lang="fa-IR"/>
                    </a:p>
                  </a:txBody>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600" b="0"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600" b="0"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vMerge="1">
                  <a:txBody>
                    <a:bodyPr/>
                    <a:lstStyle/>
                    <a:p>
                      <a:pPr rtl="1"/>
                      <a:endParaRPr lang="fa-IR"/>
                    </a:p>
                  </a:txBody>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0"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0"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600" b="0"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600" b="0"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6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6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extLst>
                  <a:ext uri="{0D108BD9-81ED-4DB2-BD59-A6C34878D82A}">
                    <a16:rowId xmlns:a16="http://schemas.microsoft.com/office/drawing/2014/main" val="10008"/>
                  </a:ext>
                </a:extLst>
              </a:tr>
              <a:tr h="141288">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0"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vMerge="1">
                  <a:txBody>
                    <a:bodyPr/>
                    <a:lstStyle/>
                    <a:p>
                      <a:pPr rtl="1"/>
                      <a:endParaRPr lang="fa-IR"/>
                    </a:p>
                  </a:txBody>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vMerge="1">
                  <a:txBody>
                    <a:bodyPr/>
                    <a:lstStyle/>
                    <a:p>
                      <a:pPr rtl="1"/>
                      <a:endParaRPr lang="fa-IR"/>
                    </a:p>
                  </a:txBody>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0"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0"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0"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0"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0"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0"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extLst>
                  <a:ext uri="{0D108BD9-81ED-4DB2-BD59-A6C34878D82A}">
                    <a16:rowId xmlns:a16="http://schemas.microsoft.com/office/drawing/2014/main" val="10009"/>
                  </a:ext>
                </a:extLst>
              </a:tr>
              <a:tr h="141288">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0"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vMerge="1">
                  <a:txBody>
                    <a:bodyPr/>
                    <a:lstStyle/>
                    <a:p>
                      <a:pPr rtl="1"/>
                      <a:endParaRPr lang="fa-IR"/>
                    </a:p>
                  </a:txBody>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vMerge="1">
                  <a:txBody>
                    <a:bodyPr/>
                    <a:lstStyle/>
                    <a:p>
                      <a:pPr rtl="1"/>
                      <a:endParaRPr lang="fa-IR"/>
                    </a:p>
                  </a:txBody>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0"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0"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0"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0"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0"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0"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extLst>
                  <a:ext uri="{0D108BD9-81ED-4DB2-BD59-A6C34878D82A}">
                    <a16:rowId xmlns:a16="http://schemas.microsoft.com/office/drawing/2014/main" val="10010"/>
                  </a:ext>
                </a:extLst>
              </a:tr>
              <a:tr h="141288">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0"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vMerge="1">
                  <a:txBody>
                    <a:bodyPr/>
                    <a:lstStyle/>
                    <a:p>
                      <a:pPr rtl="1"/>
                      <a:endParaRPr lang="fa-IR"/>
                    </a:p>
                  </a:txBody>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vMerge="1">
                  <a:txBody>
                    <a:bodyPr/>
                    <a:lstStyle/>
                    <a:p>
                      <a:pPr rtl="1"/>
                      <a:endParaRPr lang="fa-IR"/>
                    </a:p>
                  </a:txBody>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0"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0"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0"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0"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0"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0"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extLst>
                  <a:ext uri="{0D108BD9-81ED-4DB2-BD59-A6C34878D82A}">
                    <a16:rowId xmlns:a16="http://schemas.microsoft.com/office/drawing/2014/main" val="10011"/>
                  </a:ext>
                </a:extLst>
              </a:tr>
              <a:tr h="141288">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0"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vMerge="1">
                  <a:txBody>
                    <a:bodyPr/>
                    <a:lstStyle/>
                    <a:p>
                      <a:pPr rtl="1"/>
                      <a:endParaRPr lang="fa-IR"/>
                    </a:p>
                  </a:txBody>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vMerge="1">
                  <a:txBody>
                    <a:bodyPr/>
                    <a:lstStyle/>
                    <a:p>
                      <a:pPr rtl="1"/>
                      <a:endParaRPr lang="fa-IR"/>
                    </a:p>
                  </a:txBody>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0"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0"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0"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0"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0"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0"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extLst>
                  <a:ext uri="{0D108BD9-81ED-4DB2-BD59-A6C34878D82A}">
                    <a16:rowId xmlns:a16="http://schemas.microsoft.com/office/drawing/2014/main" val="10012"/>
                  </a:ext>
                </a:extLst>
              </a:tr>
              <a:tr h="141288">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0"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vMerge="1">
                  <a:txBody>
                    <a:bodyPr/>
                    <a:lstStyle/>
                    <a:p>
                      <a:pPr rtl="1"/>
                      <a:endParaRPr lang="fa-IR"/>
                    </a:p>
                  </a:txBody>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vMerge="1">
                  <a:txBody>
                    <a:bodyPr/>
                    <a:lstStyle/>
                    <a:p>
                      <a:pPr rtl="1"/>
                      <a:endParaRPr lang="fa-IR"/>
                    </a:p>
                  </a:txBody>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0"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0"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0"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0"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0"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0"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extLst>
                  <a:ext uri="{0D108BD9-81ED-4DB2-BD59-A6C34878D82A}">
                    <a16:rowId xmlns:a16="http://schemas.microsoft.com/office/drawing/2014/main" val="10013"/>
                  </a:ext>
                </a:extLst>
              </a:tr>
            </a:tbl>
          </a:graphicData>
        </a:graphic>
      </p:graphicFrame>
      <p:sp>
        <p:nvSpPr>
          <p:cNvPr id="473111" name="Rectangle 23"/>
          <p:cNvSpPr>
            <a:spLocks noChangeArrowheads="1"/>
          </p:cNvSpPr>
          <p:nvPr/>
        </p:nvSpPr>
        <p:spPr bwMode="auto">
          <a:xfrm rot="16200000">
            <a:off x="7596982" y="1988344"/>
            <a:ext cx="2087562" cy="215900"/>
          </a:xfrm>
          <a:prstGeom prst="rect">
            <a:avLst/>
          </a:prstGeom>
          <a:noFill/>
          <a:ln w="9525">
            <a:noFill/>
            <a:miter lim="800000"/>
            <a:headEnd/>
            <a:tailEnd/>
          </a:ln>
          <a:effectLst/>
        </p:spPr>
        <p:txBody>
          <a:bodyPr wrap="none" anchor="ctr"/>
          <a:lstStyle/>
          <a:p>
            <a:pPr algn="ctr" rtl="0" eaLnBrk="1" hangingPunct="1"/>
            <a:r>
              <a:rPr lang="fa-IR" sz="1600">
                <a:latin typeface="Times New Roman" pitchFamily="18" charset="0"/>
                <a:cs typeface="Zar" pitchFamily="2" charset="-78"/>
              </a:rPr>
              <a:t>شماره فعاليت</a:t>
            </a:r>
            <a:endParaRPr lang="en-US" sz="1600">
              <a:latin typeface="Times New Roman" pitchFamily="18" charset="0"/>
              <a:cs typeface="Zar" pitchFamily="2" charset="-78"/>
            </a:endParaRPr>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74117" name="Rectangle 5"/>
          <p:cNvSpPr>
            <a:spLocks noGrp="1" noChangeArrowheads="1"/>
          </p:cNvSpPr>
          <p:nvPr>
            <p:ph idx="1"/>
          </p:nvPr>
        </p:nvSpPr>
        <p:spPr>
          <a:xfrm>
            <a:off x="290513" y="1989138"/>
            <a:ext cx="8458200" cy="3500437"/>
          </a:xfrm>
          <a:noFill/>
          <a:ln/>
        </p:spPr>
        <p:txBody>
          <a:bodyPr>
            <a:normAutofit/>
          </a:bodyPr>
          <a:lstStyle/>
          <a:p>
            <a:pPr>
              <a:buFontTx/>
              <a:buNone/>
            </a:pPr>
            <a:r>
              <a:rPr lang="fa-IR"/>
              <a:t>دارائيها: 		بدهيها و حقوق صاحبان سرمايه</a:t>
            </a:r>
          </a:p>
          <a:p>
            <a:pPr>
              <a:buFontTx/>
              <a:buNone/>
            </a:pPr>
            <a:r>
              <a:rPr lang="fa-IR"/>
              <a:t>بانك            10.250            حسابهای پرداختني   100 </a:t>
            </a:r>
          </a:p>
          <a:p>
            <a:pPr>
              <a:buFontTx/>
              <a:buNone/>
            </a:pPr>
            <a:r>
              <a:rPr lang="fa-IR"/>
              <a:t>اثاثه             200 </a:t>
            </a:r>
          </a:p>
          <a:p>
            <a:pPr>
              <a:buFontTx/>
              <a:buNone/>
            </a:pPr>
            <a:r>
              <a:rPr lang="fa-IR"/>
              <a:t>ملزومات       100 		سرمايه آقاي مالكي </a:t>
            </a:r>
            <a:r>
              <a:rPr lang="fa-IR" u="sng"/>
              <a:t>10.700</a:t>
            </a:r>
          </a:p>
          <a:p>
            <a:pPr>
              <a:buFontTx/>
              <a:buNone/>
            </a:pPr>
            <a:r>
              <a:rPr lang="fa-IR" sz="2400"/>
              <a:t>حسابهاي دريافتني</a:t>
            </a:r>
            <a:r>
              <a:rPr lang="fa-IR"/>
              <a:t> </a:t>
            </a:r>
            <a:r>
              <a:rPr lang="fa-IR" u="sng"/>
              <a:t>250</a:t>
            </a:r>
          </a:p>
          <a:p>
            <a:pPr>
              <a:buFontTx/>
              <a:buNone/>
            </a:pPr>
            <a:r>
              <a:rPr lang="fa-IR"/>
              <a:t>جمع دارائيها </a:t>
            </a:r>
            <a:r>
              <a:rPr lang="fa-IR" u="sng"/>
              <a:t>10.800</a:t>
            </a:r>
            <a:r>
              <a:rPr lang="fa-IR"/>
              <a:t> جمع بدهيها و سرمايه </a:t>
            </a:r>
            <a:r>
              <a:rPr lang="fa-IR" u="sng"/>
              <a:t>10.800</a:t>
            </a:r>
            <a:endParaRPr lang="en-US" u="sng"/>
          </a:p>
        </p:txBody>
      </p:sp>
      <p:sp>
        <p:nvSpPr>
          <p:cNvPr id="474120" name="Rectangle 8"/>
          <p:cNvSpPr>
            <a:spLocks noChangeArrowheads="1"/>
          </p:cNvSpPr>
          <p:nvPr/>
        </p:nvSpPr>
        <p:spPr bwMode="auto">
          <a:xfrm>
            <a:off x="3419475" y="260350"/>
            <a:ext cx="2836863" cy="1006475"/>
          </a:xfrm>
          <a:prstGeom prst="rect">
            <a:avLst/>
          </a:prstGeom>
          <a:noFill/>
          <a:ln w="9525">
            <a:noFill/>
            <a:miter lim="800000"/>
            <a:headEnd/>
            <a:tailEnd/>
          </a:ln>
          <a:effectLst/>
        </p:spPr>
        <p:txBody>
          <a:bodyPr>
            <a:spAutoFit/>
          </a:bodyPr>
          <a:lstStyle/>
          <a:p>
            <a:pPr algn="ctr"/>
            <a:r>
              <a:rPr lang="fa-IR" sz="2000">
                <a:solidFill>
                  <a:schemeClr val="tx2"/>
                </a:solidFill>
                <a:cs typeface="Zar" pitchFamily="2" charset="-78"/>
              </a:rPr>
              <a:t>تعميرگاه مالکي</a:t>
            </a:r>
          </a:p>
          <a:p>
            <a:pPr algn="ctr"/>
            <a:r>
              <a:rPr lang="fa-IR" sz="2000">
                <a:solidFill>
                  <a:schemeClr val="tx2"/>
                </a:solidFill>
                <a:cs typeface="Zar" pitchFamily="2" charset="-78"/>
              </a:rPr>
              <a:t>ترازنامه</a:t>
            </a:r>
            <a:r>
              <a:rPr lang="fa-IR" sz="3200">
                <a:solidFill>
                  <a:schemeClr val="tx2"/>
                </a:solidFill>
                <a:cs typeface="Zar" pitchFamily="2" charset="-78"/>
              </a:rPr>
              <a:t/>
            </a:r>
            <a:br>
              <a:rPr lang="fa-IR" sz="3200">
                <a:solidFill>
                  <a:schemeClr val="tx2"/>
                </a:solidFill>
                <a:cs typeface="Zar" pitchFamily="2" charset="-78"/>
              </a:rPr>
            </a:br>
            <a:r>
              <a:rPr lang="fa-IR" sz="2000">
                <a:solidFill>
                  <a:schemeClr val="tx2"/>
                </a:solidFill>
                <a:cs typeface="Zar" pitchFamily="2" charset="-78"/>
              </a:rPr>
              <a:t>15/12/</a:t>
            </a:r>
            <a:r>
              <a:rPr lang="en-US" sz="2000">
                <a:solidFill>
                  <a:schemeClr val="tx2"/>
                </a:solidFill>
                <a:cs typeface="Zar" pitchFamily="2" charset="-78"/>
              </a:rPr>
              <a:t>XX</a:t>
            </a:r>
            <a:r>
              <a:rPr lang="fa-IR" sz="2000">
                <a:solidFill>
                  <a:schemeClr val="tx2"/>
                </a:solidFill>
                <a:cs typeface="Zar" pitchFamily="2" charset="-78"/>
              </a:rPr>
              <a:t>13</a:t>
            </a:r>
            <a:endParaRPr lang="en-US" sz="2000">
              <a:solidFill>
                <a:schemeClr val="tx2"/>
              </a:solidFill>
              <a:cs typeface="Zar" pitchFamily="2" charset="-78"/>
            </a:endParaRPr>
          </a:p>
        </p:txBody>
      </p:sp>
      <p:sp>
        <p:nvSpPr>
          <p:cNvPr id="4" name="Footer Placeholder 3"/>
          <p:cNvSpPr>
            <a:spLocks noGrp="1"/>
          </p:cNvSpPr>
          <p:nvPr>
            <p:ph type="ftr" sz="quarter" idx="11"/>
          </p:nvPr>
        </p:nvSpPr>
        <p:spPr/>
        <p:txBody>
          <a:bodyPr/>
          <a:lstStyle/>
          <a:p>
            <a:endParaRPr kumimoji="0" lang="en-US" dirty="0"/>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75138" name="Rectangle 2"/>
          <p:cNvSpPr>
            <a:spLocks noGrp="1" noChangeArrowheads="1"/>
          </p:cNvSpPr>
          <p:nvPr>
            <p:ph type="title"/>
          </p:nvPr>
        </p:nvSpPr>
        <p:spPr>
          <a:xfrm>
            <a:off x="1093788" y="476250"/>
            <a:ext cx="7772400" cy="762000"/>
          </a:xfrm>
        </p:spPr>
        <p:txBody>
          <a:bodyPr/>
          <a:lstStyle/>
          <a:p>
            <a:r>
              <a:rPr lang="fa-IR">
                <a:solidFill>
                  <a:srgbClr val="0066FF"/>
                </a:solidFill>
              </a:rPr>
              <a:t>فعاليت هفتم:</a:t>
            </a:r>
            <a:endParaRPr lang="en-US">
              <a:solidFill>
                <a:srgbClr val="0066FF"/>
              </a:solidFill>
            </a:endParaRPr>
          </a:p>
        </p:txBody>
      </p:sp>
      <p:sp>
        <p:nvSpPr>
          <p:cNvPr id="475139" name="Rectangle 3"/>
          <p:cNvSpPr>
            <a:spLocks noGrp="1" noChangeArrowheads="1"/>
          </p:cNvSpPr>
          <p:nvPr>
            <p:ph idx="1"/>
          </p:nvPr>
        </p:nvSpPr>
        <p:spPr>
          <a:xfrm>
            <a:off x="611188" y="1989138"/>
            <a:ext cx="7847012" cy="3306762"/>
          </a:xfrm>
        </p:spPr>
        <p:txBody>
          <a:bodyPr/>
          <a:lstStyle/>
          <a:p>
            <a:pPr>
              <a:buFontTx/>
              <a:buNone/>
            </a:pPr>
            <a:r>
              <a:rPr lang="fa-IR"/>
              <a:t>موسسه آذري 150ريال از بدهي خود را پرداخت نمود </a:t>
            </a:r>
          </a:p>
          <a:p>
            <a:pPr>
              <a:buFontTx/>
              <a:buNone/>
            </a:pPr>
            <a:r>
              <a:rPr lang="fa-IR"/>
              <a:t>تحليل:</a:t>
            </a:r>
          </a:p>
          <a:p>
            <a:pPr>
              <a:buFontTx/>
              <a:buNone/>
            </a:pPr>
            <a:r>
              <a:rPr lang="fa-IR"/>
              <a:t>معادل وجه دريافت شده به بانك اضافه مي</a:t>
            </a:r>
            <a:r>
              <a:rPr lang="fa-IR">
                <a:cs typeface="Arial" pitchFamily="34" charset="0"/>
              </a:rPr>
              <a:t>‌</a:t>
            </a:r>
            <a:r>
              <a:rPr lang="fa-IR"/>
              <a:t>شود</a:t>
            </a:r>
          </a:p>
          <a:p>
            <a:pPr>
              <a:buFontTx/>
              <a:buNone/>
            </a:pPr>
            <a:r>
              <a:rPr lang="fa-IR"/>
              <a:t>وبه همان ميزان از بدهي موسسه آذري كاسته مي</a:t>
            </a:r>
            <a:r>
              <a:rPr lang="fa-IR">
                <a:cs typeface="Arial" pitchFamily="34" charset="0"/>
              </a:rPr>
              <a:t>‌</a:t>
            </a:r>
            <a:r>
              <a:rPr lang="fa-IR"/>
              <a:t>گردد</a:t>
            </a:r>
            <a:endParaRPr lang="en-US"/>
          </a:p>
        </p:txBody>
      </p:sp>
      <p:sp>
        <p:nvSpPr>
          <p:cNvPr id="4" name="Footer Placeholder 3"/>
          <p:cNvSpPr>
            <a:spLocks noGrp="1"/>
          </p:cNvSpPr>
          <p:nvPr>
            <p:ph type="ftr" sz="quarter" idx="11"/>
          </p:nvPr>
        </p:nvSpPr>
        <p:spPr/>
        <p:txBody>
          <a:bodyPr/>
          <a:lstStyle/>
          <a:p>
            <a:endParaRPr kumimoji="0" lang="en-US" dirty="0"/>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76162" name="Rectangle 2"/>
          <p:cNvSpPr>
            <a:spLocks noGrp="1" noChangeArrowheads="1"/>
          </p:cNvSpPr>
          <p:nvPr>
            <p:ph type="title"/>
          </p:nvPr>
        </p:nvSpPr>
        <p:spPr>
          <a:xfrm>
            <a:off x="1093788" y="476250"/>
            <a:ext cx="7772400" cy="762000"/>
          </a:xfrm>
        </p:spPr>
        <p:txBody>
          <a:bodyPr/>
          <a:lstStyle/>
          <a:p>
            <a:r>
              <a:rPr lang="fa-IR"/>
              <a:t>ثبت تاثير فعاليت در معادله حسابداري</a:t>
            </a:r>
            <a:endParaRPr lang="en-US"/>
          </a:p>
        </p:txBody>
      </p:sp>
      <p:graphicFrame>
        <p:nvGraphicFramePr>
          <p:cNvPr id="476385" name="Group 225"/>
          <p:cNvGraphicFramePr>
            <a:graphicFrameLocks noGrp="1"/>
          </p:cNvGraphicFramePr>
          <p:nvPr>
            <p:ph type="tbl" idx="1"/>
          </p:nvPr>
        </p:nvGraphicFramePr>
        <p:xfrm>
          <a:off x="217488" y="1557338"/>
          <a:ext cx="8458200" cy="4998720"/>
        </p:xfrm>
        <a:graphic>
          <a:graphicData uri="http://schemas.openxmlformats.org/drawingml/2006/table">
            <a:tbl>
              <a:tblPr/>
              <a:tblGrid>
                <a:gridCol w="1427162">
                  <a:extLst>
                    <a:ext uri="{9D8B030D-6E8A-4147-A177-3AD203B41FA5}">
                      <a16:colId xmlns:a16="http://schemas.microsoft.com/office/drawing/2014/main" val="20000"/>
                    </a:ext>
                  </a:extLst>
                </a:gridCol>
                <a:gridCol w="285750">
                  <a:extLst>
                    <a:ext uri="{9D8B030D-6E8A-4147-A177-3AD203B41FA5}">
                      <a16:colId xmlns:a16="http://schemas.microsoft.com/office/drawing/2014/main" val="20001"/>
                    </a:ext>
                  </a:extLst>
                </a:gridCol>
                <a:gridCol w="857250">
                  <a:extLst>
                    <a:ext uri="{9D8B030D-6E8A-4147-A177-3AD203B41FA5}">
                      <a16:colId xmlns:a16="http://schemas.microsoft.com/office/drawing/2014/main" val="20002"/>
                    </a:ext>
                  </a:extLst>
                </a:gridCol>
                <a:gridCol w="815975">
                  <a:extLst>
                    <a:ext uri="{9D8B030D-6E8A-4147-A177-3AD203B41FA5}">
                      <a16:colId xmlns:a16="http://schemas.microsoft.com/office/drawing/2014/main" val="20003"/>
                    </a:ext>
                  </a:extLst>
                </a:gridCol>
                <a:gridCol w="396875">
                  <a:extLst>
                    <a:ext uri="{9D8B030D-6E8A-4147-A177-3AD203B41FA5}">
                      <a16:colId xmlns:a16="http://schemas.microsoft.com/office/drawing/2014/main" val="20004"/>
                    </a:ext>
                  </a:extLst>
                </a:gridCol>
                <a:gridCol w="704850">
                  <a:extLst>
                    <a:ext uri="{9D8B030D-6E8A-4147-A177-3AD203B41FA5}">
                      <a16:colId xmlns:a16="http://schemas.microsoft.com/office/drawing/2014/main" val="20005"/>
                    </a:ext>
                  </a:extLst>
                </a:gridCol>
                <a:gridCol w="571500">
                  <a:extLst>
                    <a:ext uri="{9D8B030D-6E8A-4147-A177-3AD203B41FA5}">
                      <a16:colId xmlns:a16="http://schemas.microsoft.com/office/drawing/2014/main" val="20006"/>
                    </a:ext>
                  </a:extLst>
                </a:gridCol>
                <a:gridCol w="642938">
                  <a:extLst>
                    <a:ext uri="{9D8B030D-6E8A-4147-A177-3AD203B41FA5}">
                      <a16:colId xmlns:a16="http://schemas.microsoft.com/office/drawing/2014/main" val="20007"/>
                    </a:ext>
                  </a:extLst>
                </a:gridCol>
                <a:gridCol w="720725">
                  <a:extLst>
                    <a:ext uri="{9D8B030D-6E8A-4147-A177-3AD203B41FA5}">
                      <a16:colId xmlns:a16="http://schemas.microsoft.com/office/drawing/2014/main" val="20008"/>
                    </a:ext>
                  </a:extLst>
                </a:gridCol>
                <a:gridCol w="646112">
                  <a:extLst>
                    <a:ext uri="{9D8B030D-6E8A-4147-A177-3AD203B41FA5}">
                      <a16:colId xmlns:a16="http://schemas.microsoft.com/office/drawing/2014/main" val="20009"/>
                    </a:ext>
                  </a:extLst>
                </a:gridCol>
                <a:gridCol w="1031875">
                  <a:extLst>
                    <a:ext uri="{9D8B030D-6E8A-4147-A177-3AD203B41FA5}">
                      <a16:colId xmlns:a16="http://schemas.microsoft.com/office/drawing/2014/main" val="20010"/>
                    </a:ext>
                  </a:extLst>
                </a:gridCol>
                <a:gridCol w="357188">
                  <a:extLst>
                    <a:ext uri="{9D8B030D-6E8A-4147-A177-3AD203B41FA5}">
                      <a16:colId xmlns:a16="http://schemas.microsoft.com/office/drawing/2014/main" val="20011"/>
                    </a:ext>
                  </a:extLst>
                </a:gridCol>
              </a:tblGrid>
              <a:tr h="284163">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r>
                        <a:rPr kumimoji="0" lang="fa-IR" sz="1600" b="1" i="0" u="none" strike="noStrike" cap="none" normalizeH="0" baseline="0" smtClean="0">
                          <a:ln>
                            <a:noFill/>
                          </a:ln>
                          <a:solidFill>
                            <a:schemeClr val="tx1"/>
                          </a:solidFill>
                          <a:effectLst/>
                          <a:latin typeface="Arial" pitchFamily="34" charset="0"/>
                          <a:cs typeface="Zar" pitchFamily="2" charset="-78"/>
                        </a:rPr>
                        <a:t>حقوق صاحبان </a:t>
                      </a:r>
                      <a:r>
                        <a:rPr kumimoji="0" lang="fa-IR" sz="1800" b="1" i="0" u="none" strike="noStrike" cap="none" normalizeH="0" baseline="0" smtClean="0">
                          <a:ln>
                            <a:noFill/>
                          </a:ln>
                          <a:solidFill>
                            <a:schemeClr val="tx1"/>
                          </a:solidFill>
                          <a:effectLst/>
                          <a:latin typeface="Arial" pitchFamily="34" charset="0"/>
                          <a:cs typeface="Zar" pitchFamily="2" charset="-78"/>
                        </a:rPr>
                        <a:t>سرمايه</a:t>
                      </a:r>
                      <a:endParaRPr kumimoji="0" lang="en-US" sz="18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38100" cap="flat" cmpd="sng" algn="ctr">
                      <a:solidFill>
                        <a:schemeClr val="tx1"/>
                      </a:solidFill>
                      <a:prstDash val="solid"/>
                      <a:miter lim="800000"/>
                      <a:headEnd type="none" w="med" len="med"/>
                      <a:tailEnd type="none" w="med" len="med"/>
                    </a:lnB>
                    <a:lnTlToBr>
                      <a:noFill/>
                    </a:lnTlToBr>
                    <a:lnBlToTr>
                      <a:noFill/>
                    </a:lnBlToTr>
                    <a:noFill/>
                  </a:tcPr>
                </a:tc>
                <a:tc rowSpan="14">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r>
                        <a:rPr kumimoji="0" lang="fa-IR" sz="2800" b="0" i="0" u="none" strike="noStrike" cap="none" normalizeH="0" baseline="0" smtClean="0">
                          <a:ln>
                            <a:noFill/>
                          </a:ln>
                          <a:solidFill>
                            <a:schemeClr val="tx1"/>
                          </a:solidFill>
                          <a:effectLst/>
                          <a:latin typeface="Arial" pitchFamily="34" charset="0"/>
                          <a:cs typeface="Zar" pitchFamily="2" charset="-78"/>
                        </a:rPr>
                        <a:t>+</a:t>
                      </a:r>
                      <a:endParaRPr kumimoji="0" lang="en-US" sz="2800" b="0"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gridSpan="2">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r>
                        <a:rPr kumimoji="0" lang="fa-IR" sz="2800" b="1" i="0" u="none" strike="noStrike" cap="none" normalizeH="0" baseline="0" smtClean="0">
                          <a:ln>
                            <a:noFill/>
                          </a:ln>
                          <a:solidFill>
                            <a:schemeClr val="tx1"/>
                          </a:solidFill>
                          <a:effectLst/>
                          <a:latin typeface="Arial" pitchFamily="34" charset="0"/>
                          <a:cs typeface="Zar" pitchFamily="2" charset="-78"/>
                        </a:rPr>
                        <a:t>بدهيها</a:t>
                      </a:r>
                      <a:endParaRPr kumimoji="0" lang="en-US" sz="28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38100" cap="flat" cmpd="sng" algn="ctr">
                      <a:solidFill>
                        <a:schemeClr val="tx1"/>
                      </a:solidFill>
                      <a:prstDash val="solid"/>
                      <a:miter lim="800000"/>
                      <a:headEnd type="none" w="med" len="med"/>
                      <a:tailEnd type="none" w="med" len="med"/>
                    </a:lnB>
                    <a:lnTlToBr>
                      <a:noFill/>
                    </a:lnTlToBr>
                    <a:lnBlToTr>
                      <a:noFill/>
                    </a:lnBlToTr>
                    <a:noFill/>
                  </a:tcPr>
                </a:tc>
                <a:tc hMerge="1">
                  <a:txBody>
                    <a:bodyPr/>
                    <a:lstStyle/>
                    <a:p>
                      <a:pPr rtl="1"/>
                      <a:endParaRPr lang="fa-IR"/>
                    </a:p>
                  </a:txBody>
                  <a:tcPr/>
                </a:tc>
                <a:tc rowSpan="14">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r>
                        <a:rPr kumimoji="0" lang="fa-IR" sz="4800" b="1" i="0" u="none" strike="noStrike" cap="none" normalizeH="0" baseline="0" smtClean="0">
                          <a:ln>
                            <a:noFill/>
                          </a:ln>
                          <a:solidFill>
                            <a:schemeClr val="tx1"/>
                          </a:solidFill>
                          <a:effectLst/>
                          <a:latin typeface="Arial" pitchFamily="34" charset="0"/>
                          <a:cs typeface="Zar" pitchFamily="2" charset="-78"/>
                        </a:rPr>
                        <a:t>=</a:t>
                      </a:r>
                      <a:endParaRPr kumimoji="0" lang="en-US" sz="48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gridSpan="6">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r>
                        <a:rPr kumimoji="0" lang="fa-IR" sz="2800" b="1" i="0" u="none" strike="noStrike" cap="none" normalizeH="0" baseline="0" smtClean="0">
                          <a:ln>
                            <a:noFill/>
                          </a:ln>
                          <a:solidFill>
                            <a:schemeClr val="tx1"/>
                          </a:solidFill>
                          <a:effectLst/>
                          <a:latin typeface="Arial" pitchFamily="34" charset="0"/>
                          <a:cs typeface="Zar" pitchFamily="2" charset="-78"/>
                        </a:rPr>
                        <a:t>دارائي</a:t>
                      </a:r>
                      <a:r>
                        <a:rPr kumimoji="0" lang="fa-IR" sz="2800" b="1" i="0" u="none" strike="noStrike" cap="none" normalizeH="0" baseline="0" smtClean="0">
                          <a:ln>
                            <a:noFill/>
                          </a:ln>
                          <a:solidFill>
                            <a:schemeClr val="tx1"/>
                          </a:solidFill>
                          <a:effectLst/>
                          <a:latin typeface="Arial" pitchFamily="34" charset="0"/>
                          <a:cs typeface="Arial" pitchFamily="34" charset="0"/>
                        </a:rPr>
                        <a:t>‌</a:t>
                      </a:r>
                      <a:r>
                        <a:rPr kumimoji="0" lang="fa-IR" sz="2800" b="1" i="0" u="none" strike="noStrike" cap="none" normalizeH="0" baseline="0" smtClean="0">
                          <a:ln>
                            <a:noFill/>
                          </a:ln>
                          <a:solidFill>
                            <a:schemeClr val="tx1"/>
                          </a:solidFill>
                          <a:effectLst/>
                          <a:latin typeface="Arial" pitchFamily="34" charset="0"/>
                          <a:cs typeface="Zar" pitchFamily="2" charset="-78"/>
                        </a:rPr>
                        <a:t>ها</a:t>
                      </a:r>
                      <a:endParaRPr kumimoji="0" lang="en-US" sz="2800" b="1" i="0" u="none" strike="noStrike" cap="none" normalizeH="0" baseline="0" smtClean="0">
                        <a:ln>
                          <a:noFill/>
                        </a:ln>
                        <a:solidFill>
                          <a:schemeClr val="tx1"/>
                        </a:solidFill>
                        <a:effectLst/>
                        <a:latin typeface="Arial" pitchFamily="34" charset="0"/>
                        <a:cs typeface="Zar" pitchFamily="2" charset="-78"/>
                      </a:endParaRP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38100" cap="flat" cmpd="sng" algn="ctr">
                      <a:solidFill>
                        <a:schemeClr val="tx1"/>
                      </a:solidFill>
                      <a:prstDash val="solid"/>
                      <a:miter lim="800000"/>
                      <a:headEnd type="none" w="med" len="med"/>
                      <a:tailEnd type="none" w="med" len="med"/>
                    </a:lnB>
                    <a:lnTlToBr>
                      <a:noFill/>
                    </a:lnTlToBr>
                    <a:lnBlToTr>
                      <a:noFill/>
                    </a:lnBlToTr>
                    <a:noFill/>
                  </a:tcPr>
                </a:tc>
                <a:tc hMerge="1">
                  <a:txBody>
                    <a:bodyPr/>
                    <a:lstStyle/>
                    <a:p>
                      <a:pPr rtl="1"/>
                      <a:endParaRPr lang="fa-IR"/>
                    </a:p>
                  </a:txBody>
                  <a:tcPr/>
                </a:tc>
                <a:tc hMerge="1">
                  <a:txBody>
                    <a:bodyPr/>
                    <a:lstStyle/>
                    <a:p>
                      <a:pPr rtl="1"/>
                      <a:endParaRPr lang="fa-IR"/>
                    </a:p>
                  </a:txBody>
                  <a:tcPr/>
                </a:tc>
                <a:tc hMerge="1">
                  <a:txBody>
                    <a:bodyPr/>
                    <a:lstStyle/>
                    <a:p>
                      <a:pPr rtl="1"/>
                      <a:endParaRPr lang="fa-IR"/>
                    </a:p>
                  </a:txBody>
                  <a:tcPr/>
                </a:tc>
                <a:tc hMerge="1">
                  <a:txBody>
                    <a:bodyPr/>
                    <a:lstStyle/>
                    <a:p>
                      <a:pPr rtl="1"/>
                      <a:endParaRPr lang="fa-IR"/>
                    </a:p>
                  </a:txBody>
                  <a:tcPr/>
                </a:tc>
                <a:tc hMerge="1">
                  <a:txBody>
                    <a:bodyPr/>
                    <a:lstStyle/>
                    <a:p>
                      <a:pPr rtl="1"/>
                      <a:endParaRPr lang="fa-IR"/>
                    </a:p>
                  </a:txBody>
                  <a:tcPr/>
                </a:tc>
                <a:tc rowSpan="2">
                  <a:txBody>
                    <a:bodyPr/>
                    <a:lstStyle/>
                    <a:p>
                      <a:pPr marL="0" marR="0" lvl="0" indent="0" algn="r" defTabSz="914400" rtl="1" eaLnBrk="1" fontAlgn="base" latinLnBrk="0" hangingPunct="1">
                        <a:lnSpc>
                          <a:spcPct val="100000"/>
                        </a:lnSpc>
                        <a:spcBef>
                          <a:spcPct val="20000"/>
                        </a:spcBef>
                        <a:spcAft>
                          <a:spcPct val="0"/>
                        </a:spcAft>
                        <a:buClrTx/>
                        <a:buSzPct val="85000"/>
                        <a:buFontTx/>
                        <a:buNone/>
                        <a:tabLst/>
                      </a:pPr>
                      <a:endParaRPr kumimoji="0" lang="en-US" sz="28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38100" cap="flat" cmpd="sng" algn="ctr">
                      <a:solidFill>
                        <a:schemeClr val="tx1"/>
                      </a:solidFill>
                      <a:prstDash val="solid"/>
                      <a:miter lim="800000"/>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244475">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r>
                        <a:rPr kumimoji="0" lang="fa-IR" sz="1400" b="1" i="0" u="none" strike="noStrike" cap="none" normalizeH="0" baseline="0" smtClean="0">
                          <a:ln>
                            <a:noFill/>
                          </a:ln>
                          <a:solidFill>
                            <a:schemeClr val="tx1"/>
                          </a:solidFill>
                          <a:effectLst/>
                          <a:latin typeface="Arial" pitchFamily="34" charset="0"/>
                          <a:cs typeface="Zar" pitchFamily="2" charset="-78"/>
                        </a:rPr>
                        <a:t>سرمايه مالكي</a:t>
                      </a:r>
                      <a:endParaRPr kumimoji="0" lang="en-US" sz="14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38100" cap="flat" cmpd="sng" algn="ctr">
                      <a:solidFill>
                        <a:schemeClr val="tx1"/>
                      </a:solidFill>
                      <a:prstDash val="solid"/>
                      <a:miter lim="800000"/>
                      <a:headEnd type="none" w="med" len="med"/>
                      <a:tailEnd type="none" w="med" len="med"/>
                    </a:lnT>
                    <a:lnB w="38100" cap="flat" cmpd="sng" algn="ctr">
                      <a:solidFill>
                        <a:schemeClr val="tx1"/>
                      </a:solidFill>
                      <a:prstDash val="solid"/>
                      <a:miter lim="800000"/>
                      <a:headEnd type="none" w="med" len="med"/>
                      <a:tailEnd type="none" w="med" len="med"/>
                    </a:lnB>
                    <a:lnTlToBr>
                      <a:noFill/>
                    </a:lnTlToBr>
                    <a:lnBlToTr>
                      <a:noFill/>
                    </a:lnBlToTr>
                    <a:noFill/>
                  </a:tcPr>
                </a:tc>
                <a:tc vMerge="1">
                  <a:txBody>
                    <a:bodyPr/>
                    <a:lstStyle/>
                    <a:p>
                      <a:pPr rtl="1"/>
                      <a:endParaRPr lang="fa-IR"/>
                    </a:p>
                  </a:txBody>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r>
                        <a:rPr kumimoji="0" lang="fa-IR" sz="1400" b="1" i="0" u="none" strike="noStrike" cap="none" normalizeH="0" baseline="0" smtClean="0">
                          <a:ln>
                            <a:noFill/>
                          </a:ln>
                          <a:solidFill>
                            <a:schemeClr val="tx1"/>
                          </a:solidFill>
                          <a:effectLst/>
                          <a:latin typeface="Arial" pitchFamily="34" charset="0"/>
                          <a:cs typeface="Zar" pitchFamily="2" charset="-78"/>
                        </a:rPr>
                        <a:t>حسابهاي پرداختني</a:t>
                      </a:r>
                      <a:endParaRPr kumimoji="0" lang="en-US" sz="14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lgDash"/>
                      <a:miter lim="800000"/>
                      <a:headEnd type="none" w="med" len="med"/>
                      <a:tailEnd type="none" w="med" len="med"/>
                    </a:lnR>
                    <a:lnT w="38100" cap="flat" cmpd="sng" algn="ctr">
                      <a:solidFill>
                        <a:schemeClr val="tx1"/>
                      </a:solidFill>
                      <a:prstDash val="solid"/>
                      <a:miter lim="800000"/>
                      <a:headEnd type="none" w="med" len="med"/>
                      <a:tailEnd type="none" w="med" len="med"/>
                    </a:lnT>
                    <a:lnB w="381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r>
                        <a:rPr kumimoji="0" lang="fa-IR" sz="1400" b="1" i="0" u="none" strike="noStrike" cap="none" normalizeH="0" baseline="0" smtClean="0">
                          <a:ln>
                            <a:noFill/>
                          </a:ln>
                          <a:solidFill>
                            <a:schemeClr val="tx1"/>
                          </a:solidFill>
                          <a:effectLst/>
                          <a:latin typeface="Arial" pitchFamily="34" charset="0"/>
                          <a:cs typeface="Zar" pitchFamily="2" charset="-78"/>
                        </a:rPr>
                        <a:t>اسناد پرداختني</a:t>
                      </a:r>
                      <a:endParaRPr kumimoji="0" lang="en-US" sz="14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solid"/>
                      <a:miter lim="800000"/>
                      <a:headEnd type="none" w="med" len="med"/>
                      <a:tailEnd type="none" w="med" len="med"/>
                    </a:lnR>
                    <a:lnT w="38100" cap="flat" cmpd="sng" algn="ctr">
                      <a:solidFill>
                        <a:schemeClr val="tx1"/>
                      </a:solidFill>
                      <a:prstDash val="solid"/>
                      <a:miter lim="800000"/>
                      <a:headEnd type="none" w="med" len="med"/>
                      <a:tailEnd type="none" w="med" len="med"/>
                    </a:lnT>
                    <a:lnB w="38100" cap="flat" cmpd="sng" algn="ctr">
                      <a:solidFill>
                        <a:schemeClr val="tx1"/>
                      </a:solidFill>
                      <a:prstDash val="solid"/>
                      <a:miter lim="800000"/>
                      <a:headEnd type="none" w="med" len="med"/>
                      <a:tailEnd type="none" w="med" len="med"/>
                    </a:lnB>
                    <a:lnTlToBr>
                      <a:noFill/>
                    </a:lnTlToBr>
                    <a:lnBlToTr>
                      <a:noFill/>
                    </a:lnBlToTr>
                    <a:noFill/>
                  </a:tcPr>
                </a:tc>
                <a:tc vMerge="1">
                  <a:txBody>
                    <a:bodyPr/>
                    <a:lstStyle/>
                    <a:p>
                      <a:pPr rtl="1"/>
                      <a:endParaRPr lang="fa-IR"/>
                    </a:p>
                  </a:txBody>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lgDash"/>
                      <a:miter lim="800000"/>
                      <a:headEnd type="none" w="med" len="med"/>
                      <a:tailEnd type="none" w="med" len="med"/>
                    </a:lnR>
                    <a:lnT w="38100" cap="flat" cmpd="sng" algn="ctr">
                      <a:solidFill>
                        <a:schemeClr val="tx1"/>
                      </a:solidFill>
                      <a:prstDash val="solid"/>
                      <a:miter lim="800000"/>
                      <a:headEnd type="none" w="med" len="med"/>
                      <a:tailEnd type="none" w="med" len="med"/>
                    </a:lnT>
                    <a:lnB w="381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lgDash"/>
                      <a:miter lim="800000"/>
                      <a:headEnd type="none" w="med" len="med"/>
                      <a:tailEnd type="none" w="med" len="med"/>
                    </a:lnR>
                    <a:lnT w="38100" cap="flat" cmpd="sng" algn="ctr">
                      <a:solidFill>
                        <a:schemeClr val="tx1"/>
                      </a:solidFill>
                      <a:prstDash val="solid"/>
                      <a:miter lim="800000"/>
                      <a:headEnd type="none" w="med" len="med"/>
                      <a:tailEnd type="none" w="med" len="med"/>
                    </a:lnT>
                    <a:lnB w="381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r>
                        <a:rPr kumimoji="0" lang="fa-IR" sz="1000" b="1" i="0" u="none" strike="noStrike" cap="none" normalizeH="0" baseline="0" smtClean="0">
                          <a:ln>
                            <a:noFill/>
                          </a:ln>
                          <a:solidFill>
                            <a:schemeClr val="tx1"/>
                          </a:solidFill>
                          <a:effectLst/>
                          <a:latin typeface="Arial" pitchFamily="34" charset="0"/>
                          <a:cs typeface="Zar" pitchFamily="2" charset="-78"/>
                        </a:rPr>
                        <a:t>حسابهای دريافتني</a:t>
                      </a:r>
                      <a:endParaRPr kumimoji="0" lang="en-US" sz="10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lgDash"/>
                      <a:miter lim="800000"/>
                      <a:headEnd type="none" w="med" len="med"/>
                      <a:tailEnd type="none" w="med" len="med"/>
                    </a:lnR>
                    <a:lnT w="38100" cap="flat" cmpd="sng" algn="ctr">
                      <a:solidFill>
                        <a:schemeClr val="tx1"/>
                      </a:solidFill>
                      <a:prstDash val="solid"/>
                      <a:miter lim="800000"/>
                      <a:headEnd type="none" w="med" len="med"/>
                      <a:tailEnd type="none" w="med" len="med"/>
                    </a:lnT>
                    <a:lnB w="381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r>
                        <a:rPr kumimoji="0" lang="fa-IR" sz="1400" b="1" i="0" u="none" strike="noStrike" cap="none" normalizeH="0" baseline="0" smtClean="0">
                          <a:ln>
                            <a:noFill/>
                          </a:ln>
                          <a:solidFill>
                            <a:schemeClr val="tx1"/>
                          </a:solidFill>
                          <a:effectLst/>
                          <a:latin typeface="Arial" pitchFamily="34" charset="0"/>
                          <a:cs typeface="Zar" pitchFamily="2" charset="-78"/>
                        </a:rPr>
                        <a:t>ملزومات</a:t>
                      </a:r>
                      <a:endParaRPr kumimoji="0" lang="en-US" sz="14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lgDash"/>
                      <a:miter lim="800000"/>
                      <a:headEnd type="none" w="med" len="med"/>
                      <a:tailEnd type="none" w="med" len="med"/>
                    </a:lnR>
                    <a:lnT w="38100" cap="flat" cmpd="sng" algn="ctr">
                      <a:solidFill>
                        <a:schemeClr val="tx1"/>
                      </a:solidFill>
                      <a:prstDash val="solid"/>
                      <a:miter lim="800000"/>
                      <a:headEnd type="none" w="med" len="med"/>
                      <a:tailEnd type="none" w="med" len="med"/>
                    </a:lnT>
                    <a:lnB w="381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r>
                        <a:rPr kumimoji="0" lang="fa-IR" sz="1400" b="1" i="0" u="none" strike="noStrike" cap="none" normalizeH="0" baseline="0" smtClean="0">
                          <a:ln>
                            <a:noFill/>
                          </a:ln>
                          <a:solidFill>
                            <a:schemeClr val="tx1"/>
                          </a:solidFill>
                          <a:effectLst/>
                          <a:latin typeface="Arial" pitchFamily="34" charset="0"/>
                          <a:cs typeface="Zar" pitchFamily="2" charset="-78"/>
                        </a:rPr>
                        <a:t>اثاثه</a:t>
                      </a:r>
                      <a:endParaRPr kumimoji="0" lang="en-US" sz="14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lgDash"/>
                      <a:miter lim="800000"/>
                      <a:headEnd type="none" w="med" len="med"/>
                      <a:tailEnd type="none" w="med" len="med"/>
                    </a:lnR>
                    <a:lnT w="38100" cap="flat" cmpd="sng" algn="ctr">
                      <a:solidFill>
                        <a:schemeClr val="tx1"/>
                      </a:solidFill>
                      <a:prstDash val="solid"/>
                      <a:miter lim="800000"/>
                      <a:headEnd type="none" w="med" len="med"/>
                      <a:tailEnd type="none" w="med" len="med"/>
                    </a:lnT>
                    <a:lnB w="381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r>
                        <a:rPr kumimoji="0" lang="fa-IR" sz="1400" b="1" i="0" u="none" strike="noStrike" cap="none" normalizeH="0" baseline="0" smtClean="0">
                          <a:ln>
                            <a:noFill/>
                          </a:ln>
                          <a:solidFill>
                            <a:schemeClr val="tx1"/>
                          </a:solidFill>
                          <a:effectLst/>
                          <a:latin typeface="Arial" pitchFamily="34" charset="0"/>
                          <a:cs typeface="Zar" pitchFamily="2" charset="-78"/>
                        </a:rPr>
                        <a:t>بانك</a:t>
                      </a:r>
                      <a:endParaRPr kumimoji="0" lang="en-US" sz="14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solid"/>
                      <a:miter lim="800000"/>
                      <a:headEnd type="none" w="med" len="med"/>
                      <a:tailEnd type="none" w="med" len="med"/>
                    </a:lnR>
                    <a:lnT w="38100" cap="flat" cmpd="sng" algn="ctr">
                      <a:solidFill>
                        <a:schemeClr val="tx1"/>
                      </a:solidFill>
                      <a:prstDash val="solid"/>
                      <a:miter lim="800000"/>
                      <a:headEnd type="none" w="med" len="med"/>
                      <a:tailEnd type="none" w="med" len="med"/>
                    </a:lnT>
                    <a:lnB w="38100" cap="flat" cmpd="sng" algn="ctr">
                      <a:solidFill>
                        <a:schemeClr val="tx1"/>
                      </a:solidFill>
                      <a:prstDash val="solid"/>
                      <a:miter lim="800000"/>
                      <a:headEnd type="none" w="med" len="med"/>
                      <a:tailEnd type="none" w="med" len="med"/>
                    </a:lnB>
                    <a:lnTlToBr>
                      <a:noFill/>
                    </a:lnTlToBr>
                    <a:lnBlToTr>
                      <a:noFill/>
                    </a:lnBlToTr>
                    <a:noFill/>
                  </a:tcPr>
                </a:tc>
                <a:tc vMerge="1">
                  <a:txBody>
                    <a:bodyPr/>
                    <a:lstStyle/>
                    <a:p>
                      <a:pPr rtl="1"/>
                      <a:endParaRPr lang="fa-IR"/>
                    </a:p>
                  </a:txBody>
                  <a:tcPr/>
                </a:tc>
                <a:extLst>
                  <a:ext uri="{0D108BD9-81ED-4DB2-BD59-A6C34878D82A}">
                    <a16:rowId xmlns:a16="http://schemas.microsoft.com/office/drawing/2014/main" val="10001"/>
                  </a:ext>
                </a:extLst>
              </a:tr>
              <a:tr h="141288">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r>
                        <a:rPr kumimoji="0" lang="fa-IR" sz="1600" b="1" i="0" u="none" strike="noStrike" cap="none" normalizeH="0" baseline="0" smtClean="0">
                          <a:ln>
                            <a:noFill/>
                          </a:ln>
                          <a:solidFill>
                            <a:schemeClr val="tx1"/>
                          </a:solidFill>
                          <a:effectLst/>
                          <a:latin typeface="Arial" pitchFamily="34" charset="0"/>
                          <a:cs typeface="Zar" pitchFamily="2" charset="-78"/>
                        </a:rPr>
                        <a:t>10000+</a:t>
                      </a:r>
                      <a:endParaRPr kumimoji="0" lang="en-US" sz="16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38100" cap="flat" cmpd="sng" algn="ctr">
                      <a:solidFill>
                        <a:schemeClr val="tx1"/>
                      </a:solidFill>
                      <a:prstDash val="solid"/>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vMerge="1">
                  <a:txBody>
                    <a:bodyPr/>
                    <a:lstStyle/>
                    <a:p>
                      <a:pPr rtl="1"/>
                      <a:endParaRPr lang="fa-IR"/>
                    </a:p>
                  </a:txBody>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600" b="0"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lgDash"/>
                      <a:miter lim="800000"/>
                      <a:headEnd type="none" w="med" len="med"/>
                      <a:tailEnd type="none" w="med" len="med"/>
                    </a:lnR>
                    <a:lnT w="38100" cap="flat" cmpd="sng" algn="ctr">
                      <a:solidFill>
                        <a:schemeClr val="tx1"/>
                      </a:solidFill>
                      <a:prstDash val="solid"/>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solid"/>
                      <a:miter lim="800000"/>
                      <a:headEnd type="none" w="med" len="med"/>
                      <a:tailEnd type="none" w="med" len="med"/>
                    </a:lnR>
                    <a:lnT w="38100" cap="flat" cmpd="sng" algn="ctr">
                      <a:solidFill>
                        <a:schemeClr val="tx1"/>
                      </a:solidFill>
                      <a:prstDash val="solid"/>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vMerge="1">
                  <a:txBody>
                    <a:bodyPr/>
                    <a:lstStyle/>
                    <a:p>
                      <a:pPr rtl="1"/>
                      <a:endParaRPr lang="fa-IR"/>
                    </a:p>
                  </a:txBody>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0"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lgDash"/>
                      <a:miter lim="800000"/>
                      <a:headEnd type="none" w="med" len="med"/>
                      <a:tailEnd type="none" w="med" len="med"/>
                    </a:lnR>
                    <a:lnT w="38100" cap="flat" cmpd="sng" algn="ctr">
                      <a:solidFill>
                        <a:schemeClr val="tx1"/>
                      </a:solidFill>
                      <a:prstDash val="solid"/>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0"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lgDash"/>
                      <a:miter lim="800000"/>
                      <a:headEnd type="none" w="med" len="med"/>
                      <a:tailEnd type="none" w="med" len="med"/>
                    </a:lnR>
                    <a:lnT w="38100" cap="flat" cmpd="sng" algn="ctr">
                      <a:solidFill>
                        <a:schemeClr val="tx1"/>
                      </a:solidFill>
                      <a:prstDash val="solid"/>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6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lgDash"/>
                      <a:miter lim="800000"/>
                      <a:headEnd type="none" w="med" len="med"/>
                      <a:tailEnd type="none" w="med" len="med"/>
                    </a:lnR>
                    <a:lnT w="38100" cap="flat" cmpd="sng" algn="ctr">
                      <a:solidFill>
                        <a:schemeClr val="tx1"/>
                      </a:solidFill>
                      <a:prstDash val="solid"/>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6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lgDash"/>
                      <a:miter lim="800000"/>
                      <a:headEnd type="none" w="med" len="med"/>
                      <a:tailEnd type="none" w="med" len="med"/>
                    </a:lnR>
                    <a:lnT w="38100" cap="flat" cmpd="sng" algn="ctr">
                      <a:solidFill>
                        <a:schemeClr val="tx1"/>
                      </a:solidFill>
                      <a:prstDash val="solid"/>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6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lgDash"/>
                      <a:miter lim="800000"/>
                      <a:headEnd type="none" w="med" len="med"/>
                      <a:tailEnd type="none" w="med" len="med"/>
                    </a:lnR>
                    <a:lnT w="38100" cap="flat" cmpd="sng" algn="ctr">
                      <a:solidFill>
                        <a:schemeClr val="tx1"/>
                      </a:solidFill>
                      <a:prstDash val="solid"/>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r>
                        <a:rPr kumimoji="0" lang="fa-IR" sz="1600" b="1" i="0" u="none" strike="noStrike" cap="none" normalizeH="0" baseline="0" smtClean="0">
                          <a:ln>
                            <a:noFill/>
                          </a:ln>
                          <a:solidFill>
                            <a:schemeClr val="tx1"/>
                          </a:solidFill>
                          <a:effectLst/>
                          <a:latin typeface="Arial" pitchFamily="34" charset="0"/>
                          <a:cs typeface="Zar" pitchFamily="2" charset="-78"/>
                        </a:rPr>
                        <a:t>10.000 +</a:t>
                      </a:r>
                      <a:endParaRPr kumimoji="0" lang="en-US" sz="16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solid"/>
                      <a:miter lim="800000"/>
                      <a:headEnd type="none" w="med" len="med"/>
                      <a:tailEnd type="none" w="med" len="med"/>
                    </a:lnR>
                    <a:lnT w="38100" cap="flat" cmpd="sng" algn="ctr">
                      <a:solidFill>
                        <a:schemeClr val="tx1"/>
                      </a:solidFill>
                      <a:prstDash val="solid"/>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r>
                        <a:rPr kumimoji="0" lang="fa-IR" sz="1400" b="1" i="0" u="none" strike="noStrike" cap="none" normalizeH="0" baseline="0" smtClean="0">
                          <a:ln>
                            <a:noFill/>
                          </a:ln>
                          <a:solidFill>
                            <a:schemeClr val="tx1"/>
                          </a:solidFill>
                          <a:effectLst/>
                          <a:latin typeface="Arial" pitchFamily="34" charset="0"/>
                          <a:cs typeface="Zar" pitchFamily="2" charset="-78"/>
                        </a:rPr>
                        <a:t>1</a:t>
                      </a:r>
                      <a:endParaRPr kumimoji="0" lang="en-US" sz="14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38100" cap="flat" cmpd="sng" algn="ctr">
                      <a:solidFill>
                        <a:schemeClr val="tx1"/>
                      </a:solidFill>
                      <a:prstDash val="solid"/>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141288">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6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vMerge="1">
                  <a:txBody>
                    <a:bodyPr/>
                    <a:lstStyle/>
                    <a:p>
                      <a:pPr rtl="1"/>
                      <a:endParaRPr lang="fa-IR"/>
                    </a:p>
                  </a:txBody>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600" b="0"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vMerge="1">
                  <a:txBody>
                    <a:bodyPr/>
                    <a:lstStyle/>
                    <a:p>
                      <a:pPr rtl="1"/>
                      <a:endParaRPr lang="fa-IR"/>
                    </a:p>
                  </a:txBody>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0"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0"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6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6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r>
                        <a:rPr kumimoji="0" lang="fa-IR" sz="1600" b="1" i="0" u="none" strike="noStrike" cap="none" normalizeH="0" baseline="0" smtClean="0">
                          <a:ln>
                            <a:noFill/>
                          </a:ln>
                          <a:solidFill>
                            <a:schemeClr val="tx1"/>
                          </a:solidFill>
                          <a:effectLst/>
                          <a:latin typeface="Arial" pitchFamily="34" charset="0"/>
                          <a:cs typeface="Zar" pitchFamily="2" charset="-78"/>
                        </a:rPr>
                        <a:t>200+</a:t>
                      </a:r>
                      <a:endParaRPr kumimoji="0" lang="en-US" sz="16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r>
                        <a:rPr kumimoji="0" lang="fa-IR" sz="1600" b="1" i="0" u="none" strike="noStrike" cap="none" normalizeH="0" baseline="0" smtClean="0">
                          <a:ln>
                            <a:noFill/>
                          </a:ln>
                          <a:solidFill>
                            <a:schemeClr val="tx1"/>
                          </a:solidFill>
                          <a:effectLst/>
                          <a:latin typeface="Arial" pitchFamily="34" charset="0"/>
                          <a:cs typeface="Zar" pitchFamily="2" charset="-78"/>
                        </a:rPr>
                        <a:t>200-</a:t>
                      </a:r>
                      <a:endParaRPr kumimoji="0" lang="en-US" sz="16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r>
                        <a:rPr kumimoji="0" lang="fa-IR" sz="1400" b="1" i="0" u="none" strike="noStrike" cap="none" normalizeH="0" baseline="0" smtClean="0">
                          <a:ln>
                            <a:noFill/>
                          </a:ln>
                          <a:solidFill>
                            <a:schemeClr val="tx1"/>
                          </a:solidFill>
                          <a:effectLst/>
                          <a:latin typeface="Arial" pitchFamily="34" charset="0"/>
                          <a:cs typeface="Zar" pitchFamily="2" charset="-78"/>
                        </a:rPr>
                        <a:t>2</a:t>
                      </a:r>
                      <a:endParaRPr kumimoji="0" lang="en-US" sz="14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141288">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6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vMerge="1">
                  <a:txBody>
                    <a:bodyPr/>
                    <a:lstStyle/>
                    <a:p>
                      <a:pPr rtl="1"/>
                      <a:endParaRPr lang="fa-IR"/>
                    </a:p>
                  </a:txBody>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r>
                        <a:rPr kumimoji="0" lang="fa-IR" sz="1600" b="1" i="0" u="none" strike="noStrike" cap="none" normalizeH="0" baseline="0" smtClean="0">
                          <a:ln>
                            <a:noFill/>
                          </a:ln>
                          <a:solidFill>
                            <a:schemeClr val="tx1"/>
                          </a:solidFill>
                          <a:effectLst/>
                          <a:latin typeface="Arial" pitchFamily="34" charset="0"/>
                          <a:cs typeface="Zar" pitchFamily="2" charset="-78"/>
                        </a:rPr>
                        <a:t>100</a:t>
                      </a:r>
                      <a:r>
                        <a:rPr kumimoji="0" lang="fa-IR" sz="1600" b="0" i="0" u="none" strike="noStrike" cap="none" normalizeH="0" baseline="0" smtClean="0">
                          <a:ln>
                            <a:noFill/>
                          </a:ln>
                          <a:solidFill>
                            <a:schemeClr val="tx1"/>
                          </a:solidFill>
                          <a:effectLst/>
                          <a:latin typeface="Arial" pitchFamily="34" charset="0"/>
                          <a:cs typeface="Zar" pitchFamily="2" charset="-78"/>
                        </a:rPr>
                        <a:t>+</a:t>
                      </a:r>
                      <a:endParaRPr kumimoji="0" lang="en-US" sz="1600" b="0"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vMerge="1">
                  <a:txBody>
                    <a:bodyPr/>
                    <a:lstStyle/>
                    <a:p>
                      <a:pPr rtl="1"/>
                      <a:endParaRPr lang="fa-IR"/>
                    </a:p>
                  </a:txBody>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0"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0"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6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r>
                        <a:rPr kumimoji="0" lang="fa-IR" sz="1600" b="1" i="0" u="none" strike="noStrike" cap="none" normalizeH="0" baseline="0" smtClean="0">
                          <a:ln>
                            <a:noFill/>
                          </a:ln>
                          <a:solidFill>
                            <a:schemeClr val="tx1"/>
                          </a:solidFill>
                          <a:effectLst/>
                          <a:latin typeface="Arial" pitchFamily="34" charset="0"/>
                          <a:cs typeface="Zar" pitchFamily="2" charset="-78"/>
                        </a:rPr>
                        <a:t>100+</a:t>
                      </a:r>
                      <a:endParaRPr kumimoji="0" lang="en-US" sz="16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6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6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r>
                        <a:rPr kumimoji="0" lang="fa-IR" sz="1400" b="1" i="0" u="none" strike="noStrike" cap="none" normalizeH="0" baseline="0" smtClean="0">
                          <a:ln>
                            <a:noFill/>
                          </a:ln>
                          <a:solidFill>
                            <a:schemeClr val="tx1"/>
                          </a:solidFill>
                          <a:effectLst/>
                          <a:latin typeface="Arial" pitchFamily="34" charset="0"/>
                          <a:cs typeface="Zar" pitchFamily="2" charset="-78"/>
                        </a:rPr>
                        <a:t>3</a:t>
                      </a:r>
                      <a:endParaRPr kumimoji="0" lang="en-US" sz="14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141288">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r>
                        <a:rPr kumimoji="0" lang="fa-IR" sz="1600" b="1" i="0" u="none" strike="noStrike" cap="none" normalizeH="0" baseline="0" smtClean="0">
                          <a:ln>
                            <a:noFill/>
                          </a:ln>
                          <a:solidFill>
                            <a:schemeClr val="tx1"/>
                          </a:solidFill>
                          <a:effectLst/>
                          <a:latin typeface="Arial" pitchFamily="34" charset="0"/>
                          <a:cs typeface="Zar" pitchFamily="2" charset="-78"/>
                        </a:rPr>
                        <a:t>300+</a:t>
                      </a:r>
                      <a:endParaRPr kumimoji="0" lang="en-US" sz="16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vMerge="1">
                  <a:txBody>
                    <a:bodyPr/>
                    <a:lstStyle/>
                    <a:p>
                      <a:pPr rtl="1"/>
                      <a:endParaRPr lang="fa-IR"/>
                    </a:p>
                  </a:txBody>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600" b="0"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vMerge="1">
                  <a:txBody>
                    <a:bodyPr/>
                    <a:lstStyle/>
                    <a:p>
                      <a:pPr rtl="1"/>
                      <a:endParaRPr lang="fa-IR"/>
                    </a:p>
                  </a:txBody>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0"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0"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6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6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6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r>
                        <a:rPr kumimoji="0" lang="fa-IR" sz="1600" b="1" i="0" u="none" strike="noStrike" cap="none" normalizeH="0" baseline="0" smtClean="0">
                          <a:ln>
                            <a:noFill/>
                          </a:ln>
                          <a:solidFill>
                            <a:schemeClr val="tx1"/>
                          </a:solidFill>
                          <a:effectLst/>
                          <a:latin typeface="Arial" pitchFamily="34" charset="0"/>
                          <a:cs typeface="Zar" pitchFamily="2" charset="-78"/>
                        </a:rPr>
                        <a:t>300+</a:t>
                      </a:r>
                      <a:endParaRPr kumimoji="0" lang="en-US" sz="16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r>
                        <a:rPr kumimoji="0" lang="fa-IR" sz="1400" b="1" i="0" u="none" strike="noStrike" cap="none" normalizeH="0" baseline="0" smtClean="0">
                          <a:ln>
                            <a:noFill/>
                          </a:ln>
                          <a:solidFill>
                            <a:schemeClr val="tx1"/>
                          </a:solidFill>
                          <a:effectLst/>
                          <a:latin typeface="Arial" pitchFamily="34" charset="0"/>
                          <a:cs typeface="Zar" pitchFamily="2" charset="-78"/>
                        </a:rPr>
                        <a:t>4</a:t>
                      </a:r>
                      <a:endParaRPr kumimoji="0" lang="en-US" sz="14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141288">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r>
                        <a:rPr kumimoji="0" lang="fa-IR" sz="1600" b="1" i="0" u="none" strike="noStrike" cap="none" normalizeH="0" baseline="0" smtClean="0">
                          <a:ln>
                            <a:noFill/>
                          </a:ln>
                          <a:solidFill>
                            <a:schemeClr val="tx1"/>
                          </a:solidFill>
                          <a:effectLst/>
                          <a:latin typeface="Arial" pitchFamily="34" charset="0"/>
                          <a:cs typeface="Zar" pitchFamily="2" charset="-78"/>
                        </a:rPr>
                        <a:t>500+</a:t>
                      </a:r>
                      <a:endParaRPr kumimoji="0" lang="en-US" sz="16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vMerge="1">
                  <a:txBody>
                    <a:bodyPr/>
                    <a:lstStyle/>
                    <a:p>
                      <a:pPr rtl="1"/>
                      <a:endParaRPr lang="fa-IR"/>
                    </a:p>
                  </a:txBody>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600" b="0"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vMerge="1">
                  <a:txBody>
                    <a:bodyPr/>
                    <a:lstStyle/>
                    <a:p>
                      <a:pPr rtl="1"/>
                      <a:endParaRPr lang="fa-IR"/>
                    </a:p>
                  </a:txBody>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0"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0"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r>
                        <a:rPr kumimoji="0" lang="fa-IR" sz="1600" b="1" i="0" u="none" strike="noStrike" cap="none" normalizeH="0" baseline="0" smtClean="0">
                          <a:ln>
                            <a:noFill/>
                          </a:ln>
                          <a:solidFill>
                            <a:schemeClr val="tx1"/>
                          </a:solidFill>
                          <a:effectLst/>
                          <a:latin typeface="Arial" pitchFamily="34" charset="0"/>
                          <a:cs typeface="Zar" pitchFamily="2" charset="-78"/>
                        </a:rPr>
                        <a:t>250+</a:t>
                      </a:r>
                      <a:endParaRPr kumimoji="0" lang="en-US" sz="16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6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6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r>
                        <a:rPr kumimoji="0" lang="fa-IR" sz="1600" b="1" i="0" u="none" strike="noStrike" cap="none" normalizeH="0" baseline="0" smtClean="0">
                          <a:ln>
                            <a:noFill/>
                          </a:ln>
                          <a:solidFill>
                            <a:schemeClr val="tx1"/>
                          </a:solidFill>
                          <a:effectLst/>
                          <a:latin typeface="Arial" pitchFamily="34" charset="0"/>
                          <a:cs typeface="Zar" pitchFamily="2" charset="-78"/>
                        </a:rPr>
                        <a:t>250+</a:t>
                      </a:r>
                      <a:endParaRPr kumimoji="0" lang="en-US" sz="16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r>
                        <a:rPr kumimoji="0" lang="fa-IR" sz="1400" b="1" i="0" u="none" strike="noStrike" cap="none" normalizeH="0" baseline="0" smtClean="0">
                          <a:ln>
                            <a:noFill/>
                          </a:ln>
                          <a:solidFill>
                            <a:schemeClr val="tx1"/>
                          </a:solidFill>
                          <a:effectLst/>
                          <a:latin typeface="Arial" pitchFamily="34" charset="0"/>
                          <a:cs typeface="Zar" pitchFamily="2" charset="-78"/>
                        </a:rPr>
                        <a:t>5</a:t>
                      </a:r>
                      <a:endParaRPr kumimoji="0" lang="en-US" sz="14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141288">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r>
                        <a:rPr kumimoji="0" lang="fa-IR" sz="1600" b="1" i="0" u="none" strike="noStrike" cap="none" normalizeH="0" baseline="0" smtClean="0">
                          <a:ln>
                            <a:noFill/>
                          </a:ln>
                          <a:solidFill>
                            <a:schemeClr val="tx1"/>
                          </a:solidFill>
                          <a:effectLst/>
                          <a:latin typeface="Arial" pitchFamily="34" charset="0"/>
                          <a:cs typeface="Zar" pitchFamily="2" charset="-78"/>
                        </a:rPr>
                        <a:t>100-</a:t>
                      </a:r>
                      <a:endParaRPr kumimoji="0" lang="en-US" sz="16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vMerge="1">
                  <a:txBody>
                    <a:bodyPr/>
                    <a:lstStyle/>
                    <a:p>
                      <a:pPr rtl="1"/>
                      <a:endParaRPr lang="fa-IR"/>
                    </a:p>
                  </a:txBody>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600" b="0"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vMerge="1">
                  <a:txBody>
                    <a:bodyPr/>
                    <a:lstStyle/>
                    <a:p>
                      <a:pPr rtl="1"/>
                      <a:endParaRPr lang="fa-IR"/>
                    </a:p>
                  </a:txBody>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0"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0"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6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6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6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r>
                        <a:rPr kumimoji="0" lang="fa-IR" sz="1600" b="1" i="0" u="none" strike="noStrike" cap="none" normalizeH="0" baseline="0" smtClean="0">
                          <a:ln>
                            <a:noFill/>
                          </a:ln>
                          <a:solidFill>
                            <a:schemeClr val="tx1"/>
                          </a:solidFill>
                          <a:effectLst/>
                          <a:latin typeface="Arial" pitchFamily="34" charset="0"/>
                          <a:cs typeface="Zar" pitchFamily="2" charset="-78"/>
                        </a:rPr>
                        <a:t>100-</a:t>
                      </a:r>
                      <a:endParaRPr kumimoji="0" lang="en-US" sz="16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r>
                        <a:rPr kumimoji="0" lang="fa-IR" sz="1400" b="1" i="0" u="none" strike="noStrike" cap="none" normalizeH="0" baseline="0" smtClean="0">
                          <a:ln>
                            <a:noFill/>
                          </a:ln>
                          <a:solidFill>
                            <a:schemeClr val="tx1"/>
                          </a:solidFill>
                          <a:effectLst/>
                          <a:latin typeface="Arial" pitchFamily="34" charset="0"/>
                          <a:cs typeface="Zar" pitchFamily="2" charset="-78"/>
                        </a:rPr>
                        <a:t>6</a:t>
                      </a:r>
                      <a:endParaRPr kumimoji="0" lang="en-US" sz="14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extLst>
                  <a:ext uri="{0D108BD9-81ED-4DB2-BD59-A6C34878D82A}">
                    <a16:rowId xmlns:a16="http://schemas.microsoft.com/office/drawing/2014/main" val="10007"/>
                  </a:ext>
                </a:extLst>
              </a:tr>
              <a:tr h="141288">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0"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vMerge="1">
                  <a:txBody>
                    <a:bodyPr/>
                    <a:lstStyle/>
                    <a:p>
                      <a:pPr rtl="1"/>
                      <a:endParaRPr lang="fa-IR"/>
                    </a:p>
                  </a:txBody>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vMerge="1">
                  <a:txBody>
                    <a:bodyPr/>
                    <a:lstStyle/>
                    <a:p>
                      <a:pPr rtl="1"/>
                      <a:endParaRPr lang="fa-IR"/>
                    </a:p>
                  </a:txBody>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0"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0"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r>
                        <a:rPr kumimoji="0" lang="fa-IR" sz="1600" b="1" i="0" u="none" strike="noStrike" cap="none" normalizeH="0" baseline="0" smtClean="0">
                          <a:ln>
                            <a:noFill/>
                          </a:ln>
                          <a:solidFill>
                            <a:schemeClr val="tx1"/>
                          </a:solidFill>
                          <a:effectLst/>
                          <a:latin typeface="Arial" pitchFamily="34" charset="0"/>
                          <a:cs typeface="Zar" pitchFamily="2" charset="-78"/>
                        </a:rPr>
                        <a:t>150-</a:t>
                      </a:r>
                      <a:endParaRPr kumimoji="0" lang="en-US" sz="16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6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6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r>
                        <a:rPr kumimoji="0" lang="fa-IR" sz="1600" b="1" i="0" u="none" strike="noStrike" cap="none" normalizeH="0" baseline="0" smtClean="0">
                          <a:ln>
                            <a:noFill/>
                          </a:ln>
                          <a:solidFill>
                            <a:schemeClr val="tx1"/>
                          </a:solidFill>
                          <a:effectLst/>
                          <a:latin typeface="Arial" pitchFamily="34" charset="0"/>
                          <a:cs typeface="Zar" pitchFamily="2" charset="-78"/>
                        </a:rPr>
                        <a:t>150+</a:t>
                      </a:r>
                      <a:endParaRPr kumimoji="0" lang="en-US" sz="16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r>
                        <a:rPr kumimoji="0" lang="fa-IR" sz="1400" b="1" i="0" u="none" strike="noStrike" cap="none" normalizeH="0" baseline="0" smtClean="0">
                          <a:ln>
                            <a:noFill/>
                          </a:ln>
                          <a:solidFill>
                            <a:schemeClr val="tx1"/>
                          </a:solidFill>
                          <a:effectLst/>
                          <a:latin typeface="Arial" pitchFamily="34" charset="0"/>
                          <a:cs typeface="Zar" pitchFamily="2" charset="-78"/>
                        </a:rPr>
                        <a:t>7</a:t>
                      </a:r>
                      <a:endParaRPr kumimoji="0" lang="en-US" sz="14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extLst>
                  <a:ext uri="{0D108BD9-81ED-4DB2-BD59-A6C34878D82A}">
                    <a16:rowId xmlns:a16="http://schemas.microsoft.com/office/drawing/2014/main" val="10008"/>
                  </a:ext>
                </a:extLst>
              </a:tr>
              <a:tr h="141288">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0"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vMerge="1">
                  <a:txBody>
                    <a:bodyPr/>
                    <a:lstStyle/>
                    <a:p>
                      <a:pPr rtl="1"/>
                      <a:endParaRPr lang="fa-IR"/>
                    </a:p>
                  </a:txBody>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vMerge="1">
                  <a:txBody>
                    <a:bodyPr/>
                    <a:lstStyle/>
                    <a:p>
                      <a:pPr rtl="1"/>
                      <a:endParaRPr lang="fa-IR"/>
                    </a:p>
                  </a:txBody>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0"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0"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0"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0"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0"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0"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extLst>
                  <a:ext uri="{0D108BD9-81ED-4DB2-BD59-A6C34878D82A}">
                    <a16:rowId xmlns:a16="http://schemas.microsoft.com/office/drawing/2014/main" val="10009"/>
                  </a:ext>
                </a:extLst>
              </a:tr>
              <a:tr h="141288">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0"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vMerge="1">
                  <a:txBody>
                    <a:bodyPr/>
                    <a:lstStyle/>
                    <a:p>
                      <a:pPr rtl="1"/>
                      <a:endParaRPr lang="fa-IR"/>
                    </a:p>
                  </a:txBody>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vMerge="1">
                  <a:txBody>
                    <a:bodyPr/>
                    <a:lstStyle/>
                    <a:p>
                      <a:pPr rtl="1"/>
                      <a:endParaRPr lang="fa-IR"/>
                    </a:p>
                  </a:txBody>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0"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0"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0"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0"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0"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0"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extLst>
                  <a:ext uri="{0D108BD9-81ED-4DB2-BD59-A6C34878D82A}">
                    <a16:rowId xmlns:a16="http://schemas.microsoft.com/office/drawing/2014/main" val="10010"/>
                  </a:ext>
                </a:extLst>
              </a:tr>
              <a:tr h="141288">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0"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vMerge="1">
                  <a:txBody>
                    <a:bodyPr/>
                    <a:lstStyle/>
                    <a:p>
                      <a:pPr rtl="1"/>
                      <a:endParaRPr lang="fa-IR"/>
                    </a:p>
                  </a:txBody>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vMerge="1">
                  <a:txBody>
                    <a:bodyPr/>
                    <a:lstStyle/>
                    <a:p>
                      <a:pPr rtl="1"/>
                      <a:endParaRPr lang="fa-IR"/>
                    </a:p>
                  </a:txBody>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0"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0"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0"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0"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0"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0"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extLst>
                  <a:ext uri="{0D108BD9-81ED-4DB2-BD59-A6C34878D82A}">
                    <a16:rowId xmlns:a16="http://schemas.microsoft.com/office/drawing/2014/main" val="10011"/>
                  </a:ext>
                </a:extLst>
              </a:tr>
              <a:tr h="141288">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0"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vMerge="1">
                  <a:txBody>
                    <a:bodyPr/>
                    <a:lstStyle/>
                    <a:p>
                      <a:pPr rtl="1"/>
                      <a:endParaRPr lang="fa-IR"/>
                    </a:p>
                  </a:txBody>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vMerge="1">
                  <a:txBody>
                    <a:bodyPr/>
                    <a:lstStyle/>
                    <a:p>
                      <a:pPr rtl="1"/>
                      <a:endParaRPr lang="fa-IR"/>
                    </a:p>
                  </a:txBody>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0"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0"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0"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0"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0"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0"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extLst>
                  <a:ext uri="{0D108BD9-81ED-4DB2-BD59-A6C34878D82A}">
                    <a16:rowId xmlns:a16="http://schemas.microsoft.com/office/drawing/2014/main" val="10012"/>
                  </a:ext>
                </a:extLst>
              </a:tr>
              <a:tr h="141288">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0"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vMerge="1">
                  <a:txBody>
                    <a:bodyPr/>
                    <a:lstStyle/>
                    <a:p>
                      <a:pPr rtl="1"/>
                      <a:endParaRPr lang="fa-IR"/>
                    </a:p>
                  </a:txBody>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vMerge="1">
                  <a:txBody>
                    <a:bodyPr/>
                    <a:lstStyle/>
                    <a:p>
                      <a:pPr rtl="1"/>
                      <a:endParaRPr lang="fa-IR"/>
                    </a:p>
                  </a:txBody>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0"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0"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0"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0"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0"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0"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extLst>
                  <a:ext uri="{0D108BD9-81ED-4DB2-BD59-A6C34878D82A}">
                    <a16:rowId xmlns:a16="http://schemas.microsoft.com/office/drawing/2014/main" val="10013"/>
                  </a:ext>
                </a:extLst>
              </a:tr>
            </a:tbl>
          </a:graphicData>
        </a:graphic>
      </p:graphicFrame>
      <p:sp>
        <p:nvSpPr>
          <p:cNvPr id="476185" name="Rectangle 25"/>
          <p:cNvSpPr>
            <a:spLocks noChangeArrowheads="1"/>
          </p:cNvSpPr>
          <p:nvPr/>
        </p:nvSpPr>
        <p:spPr bwMode="auto">
          <a:xfrm rot="16200000">
            <a:off x="7498556" y="1967707"/>
            <a:ext cx="2087563" cy="215900"/>
          </a:xfrm>
          <a:prstGeom prst="rect">
            <a:avLst/>
          </a:prstGeom>
          <a:noFill/>
          <a:ln w="9525">
            <a:noFill/>
            <a:miter lim="800000"/>
            <a:headEnd/>
            <a:tailEnd/>
          </a:ln>
          <a:effectLst/>
        </p:spPr>
        <p:txBody>
          <a:bodyPr wrap="none" anchor="ctr"/>
          <a:lstStyle/>
          <a:p>
            <a:pPr algn="ctr" rtl="0" eaLnBrk="1" hangingPunct="1"/>
            <a:r>
              <a:rPr lang="fa-IR" sz="1600">
                <a:latin typeface="Times New Roman" pitchFamily="18" charset="0"/>
                <a:cs typeface="Zar" pitchFamily="2" charset="-78"/>
              </a:rPr>
              <a:t>شماره فعاليت</a:t>
            </a:r>
            <a:endParaRPr lang="en-US" sz="1600">
              <a:latin typeface="Times New Roman" pitchFamily="18" charset="0"/>
              <a:cs typeface="Zar" pitchFamily="2" charset="-78"/>
            </a:endParaRPr>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77186" name="Rectangle 2"/>
          <p:cNvSpPr>
            <a:spLocks noGrp="1" noChangeArrowheads="1"/>
          </p:cNvSpPr>
          <p:nvPr>
            <p:ph type="title"/>
          </p:nvPr>
        </p:nvSpPr>
        <p:spPr>
          <a:xfrm>
            <a:off x="1093788" y="476250"/>
            <a:ext cx="7772400" cy="762000"/>
          </a:xfrm>
        </p:spPr>
        <p:txBody>
          <a:bodyPr/>
          <a:lstStyle/>
          <a:p>
            <a:r>
              <a:rPr lang="fa-IR">
                <a:solidFill>
                  <a:srgbClr val="0066FF"/>
                </a:solidFill>
              </a:rPr>
              <a:t>فعاليت هشتم:</a:t>
            </a:r>
            <a:endParaRPr lang="en-US">
              <a:solidFill>
                <a:srgbClr val="0066FF"/>
              </a:solidFill>
            </a:endParaRPr>
          </a:p>
        </p:txBody>
      </p:sp>
      <p:sp>
        <p:nvSpPr>
          <p:cNvPr id="477187" name="Rectangle 3"/>
          <p:cNvSpPr>
            <a:spLocks noGrp="1" noChangeArrowheads="1"/>
          </p:cNvSpPr>
          <p:nvPr>
            <p:ph idx="1"/>
          </p:nvPr>
        </p:nvSpPr>
        <p:spPr>
          <a:xfrm>
            <a:off x="611188" y="1989138"/>
            <a:ext cx="7847012" cy="3890962"/>
          </a:xfrm>
        </p:spPr>
        <p:txBody>
          <a:bodyPr/>
          <a:lstStyle/>
          <a:p>
            <a:pPr>
              <a:buFontTx/>
              <a:buNone/>
            </a:pPr>
            <a:r>
              <a:rPr lang="fa-IR"/>
              <a:t>خريد تعدادي اثاثه اداري به ميزان 450ريال و پرداخت 150ريال بطور نقد از بانك و مابقي به صورت نسيه</a:t>
            </a:r>
          </a:p>
          <a:p>
            <a:pPr>
              <a:buFontTx/>
              <a:buNone/>
            </a:pPr>
            <a:r>
              <a:rPr lang="fa-IR"/>
              <a:t>تحليل:</a:t>
            </a:r>
          </a:p>
          <a:p>
            <a:pPr>
              <a:buFontTx/>
              <a:buNone/>
            </a:pPr>
            <a:r>
              <a:rPr lang="fa-IR"/>
              <a:t>به اثاثه اداري 450ريال اضافه مي</a:t>
            </a:r>
            <a:r>
              <a:rPr lang="fa-IR">
                <a:cs typeface="Arial" pitchFamily="34" charset="0"/>
              </a:rPr>
              <a:t>‌</a:t>
            </a:r>
            <a:r>
              <a:rPr lang="fa-IR"/>
              <a:t>شود</a:t>
            </a:r>
          </a:p>
          <a:p>
            <a:pPr>
              <a:buFontTx/>
              <a:buNone/>
            </a:pPr>
            <a:r>
              <a:rPr lang="fa-IR"/>
              <a:t>از حساب بانك 150ريال كم مي</a:t>
            </a:r>
            <a:r>
              <a:rPr lang="fa-IR">
                <a:cs typeface="Arial" pitchFamily="34" charset="0"/>
              </a:rPr>
              <a:t>‌</a:t>
            </a:r>
            <a:r>
              <a:rPr lang="fa-IR"/>
              <a:t>شود</a:t>
            </a:r>
          </a:p>
          <a:p>
            <a:pPr>
              <a:buFontTx/>
              <a:buNone/>
            </a:pPr>
            <a:r>
              <a:rPr lang="fa-IR"/>
              <a:t>به حساب بدهيها مبلغ 300ريال اضافه مي</a:t>
            </a:r>
            <a:r>
              <a:rPr lang="fa-IR">
                <a:cs typeface="Arial" pitchFamily="34" charset="0"/>
              </a:rPr>
              <a:t>‌</a:t>
            </a:r>
            <a:r>
              <a:rPr lang="fa-IR"/>
              <a:t>شود</a:t>
            </a:r>
            <a:endParaRPr lang="en-US"/>
          </a:p>
        </p:txBody>
      </p:sp>
      <p:sp>
        <p:nvSpPr>
          <p:cNvPr id="4" name="Footer Placeholder 3"/>
          <p:cNvSpPr>
            <a:spLocks noGrp="1"/>
          </p:cNvSpPr>
          <p:nvPr>
            <p:ph type="ftr" sz="quarter" idx="11"/>
          </p:nvPr>
        </p:nvSpPr>
        <p:spPr/>
        <p:txBody>
          <a:bodyPr/>
          <a:lstStyle/>
          <a:p>
            <a:endParaRPr kumimoji="0" lang="en-US" dirty="0"/>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78210" name="Rectangle 2"/>
          <p:cNvSpPr>
            <a:spLocks noGrp="1" noChangeArrowheads="1"/>
          </p:cNvSpPr>
          <p:nvPr>
            <p:ph type="title"/>
          </p:nvPr>
        </p:nvSpPr>
        <p:spPr>
          <a:xfrm>
            <a:off x="1093788" y="404813"/>
            <a:ext cx="7772400" cy="762000"/>
          </a:xfrm>
        </p:spPr>
        <p:txBody>
          <a:bodyPr/>
          <a:lstStyle/>
          <a:p>
            <a:r>
              <a:rPr lang="fa-IR"/>
              <a:t>ثبت تاثير فعاليت در معادله حسابداري</a:t>
            </a:r>
            <a:endParaRPr lang="en-US"/>
          </a:p>
        </p:txBody>
      </p:sp>
      <p:graphicFrame>
        <p:nvGraphicFramePr>
          <p:cNvPr id="478433" name="Group 225"/>
          <p:cNvGraphicFramePr>
            <a:graphicFrameLocks noGrp="1"/>
          </p:cNvGraphicFramePr>
          <p:nvPr>
            <p:ph type="tbl" idx="1"/>
          </p:nvPr>
        </p:nvGraphicFramePr>
        <p:xfrm>
          <a:off x="109538" y="1557338"/>
          <a:ext cx="8639175" cy="5029200"/>
        </p:xfrm>
        <a:graphic>
          <a:graphicData uri="http://schemas.openxmlformats.org/drawingml/2006/table">
            <a:tbl>
              <a:tblPr/>
              <a:tblGrid>
                <a:gridCol w="1457325">
                  <a:extLst>
                    <a:ext uri="{9D8B030D-6E8A-4147-A177-3AD203B41FA5}">
                      <a16:colId xmlns:a16="http://schemas.microsoft.com/office/drawing/2014/main" val="20000"/>
                    </a:ext>
                  </a:extLst>
                </a:gridCol>
                <a:gridCol w="292100">
                  <a:extLst>
                    <a:ext uri="{9D8B030D-6E8A-4147-A177-3AD203B41FA5}">
                      <a16:colId xmlns:a16="http://schemas.microsoft.com/office/drawing/2014/main" val="20001"/>
                    </a:ext>
                  </a:extLst>
                </a:gridCol>
                <a:gridCol w="876300">
                  <a:extLst>
                    <a:ext uri="{9D8B030D-6E8A-4147-A177-3AD203B41FA5}">
                      <a16:colId xmlns:a16="http://schemas.microsoft.com/office/drawing/2014/main" val="20002"/>
                    </a:ext>
                  </a:extLst>
                </a:gridCol>
                <a:gridCol w="833437">
                  <a:extLst>
                    <a:ext uri="{9D8B030D-6E8A-4147-A177-3AD203B41FA5}">
                      <a16:colId xmlns:a16="http://schemas.microsoft.com/office/drawing/2014/main" val="20003"/>
                    </a:ext>
                  </a:extLst>
                </a:gridCol>
                <a:gridCol w="404813">
                  <a:extLst>
                    <a:ext uri="{9D8B030D-6E8A-4147-A177-3AD203B41FA5}">
                      <a16:colId xmlns:a16="http://schemas.microsoft.com/office/drawing/2014/main" val="20004"/>
                    </a:ext>
                  </a:extLst>
                </a:gridCol>
                <a:gridCol w="720725">
                  <a:extLst>
                    <a:ext uri="{9D8B030D-6E8A-4147-A177-3AD203B41FA5}">
                      <a16:colId xmlns:a16="http://schemas.microsoft.com/office/drawing/2014/main" val="20005"/>
                    </a:ext>
                  </a:extLst>
                </a:gridCol>
                <a:gridCol w="584200">
                  <a:extLst>
                    <a:ext uri="{9D8B030D-6E8A-4147-A177-3AD203B41FA5}">
                      <a16:colId xmlns:a16="http://schemas.microsoft.com/office/drawing/2014/main" val="20006"/>
                    </a:ext>
                  </a:extLst>
                </a:gridCol>
                <a:gridCol w="654050">
                  <a:extLst>
                    <a:ext uri="{9D8B030D-6E8A-4147-A177-3AD203B41FA5}">
                      <a16:colId xmlns:a16="http://schemas.microsoft.com/office/drawing/2014/main" val="20007"/>
                    </a:ext>
                  </a:extLst>
                </a:gridCol>
                <a:gridCol w="738187">
                  <a:extLst>
                    <a:ext uri="{9D8B030D-6E8A-4147-A177-3AD203B41FA5}">
                      <a16:colId xmlns:a16="http://schemas.microsoft.com/office/drawing/2014/main" val="20008"/>
                    </a:ext>
                  </a:extLst>
                </a:gridCol>
                <a:gridCol w="658813">
                  <a:extLst>
                    <a:ext uri="{9D8B030D-6E8A-4147-A177-3AD203B41FA5}">
                      <a16:colId xmlns:a16="http://schemas.microsoft.com/office/drawing/2014/main" val="20009"/>
                    </a:ext>
                  </a:extLst>
                </a:gridCol>
                <a:gridCol w="1054100">
                  <a:extLst>
                    <a:ext uri="{9D8B030D-6E8A-4147-A177-3AD203B41FA5}">
                      <a16:colId xmlns:a16="http://schemas.microsoft.com/office/drawing/2014/main" val="20010"/>
                    </a:ext>
                  </a:extLst>
                </a:gridCol>
                <a:gridCol w="365125">
                  <a:extLst>
                    <a:ext uri="{9D8B030D-6E8A-4147-A177-3AD203B41FA5}">
                      <a16:colId xmlns:a16="http://schemas.microsoft.com/office/drawing/2014/main" val="20011"/>
                    </a:ext>
                  </a:extLst>
                </a:gridCol>
              </a:tblGrid>
              <a:tr h="284163">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r>
                        <a:rPr kumimoji="0" lang="fa-IR" sz="1600" b="1" i="0" u="none" strike="noStrike" cap="none" normalizeH="0" baseline="0" smtClean="0">
                          <a:ln>
                            <a:noFill/>
                          </a:ln>
                          <a:solidFill>
                            <a:schemeClr val="tx1"/>
                          </a:solidFill>
                          <a:effectLst/>
                          <a:latin typeface="Arial" pitchFamily="34" charset="0"/>
                          <a:cs typeface="Zar" pitchFamily="2" charset="-78"/>
                        </a:rPr>
                        <a:t>حقوق صاحبان </a:t>
                      </a:r>
                      <a:r>
                        <a:rPr kumimoji="0" lang="fa-IR" sz="1800" b="1" i="0" u="none" strike="noStrike" cap="none" normalizeH="0" baseline="0" smtClean="0">
                          <a:ln>
                            <a:noFill/>
                          </a:ln>
                          <a:solidFill>
                            <a:schemeClr val="tx1"/>
                          </a:solidFill>
                          <a:effectLst/>
                          <a:latin typeface="Arial" pitchFamily="34" charset="0"/>
                          <a:cs typeface="Zar" pitchFamily="2" charset="-78"/>
                        </a:rPr>
                        <a:t>سرمايه</a:t>
                      </a:r>
                      <a:endParaRPr kumimoji="0" lang="en-US" sz="18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38100" cap="flat" cmpd="sng" algn="ctr">
                      <a:solidFill>
                        <a:schemeClr val="tx1"/>
                      </a:solidFill>
                      <a:prstDash val="solid"/>
                      <a:miter lim="800000"/>
                      <a:headEnd type="none" w="med" len="med"/>
                      <a:tailEnd type="none" w="med" len="med"/>
                    </a:lnB>
                    <a:lnTlToBr>
                      <a:noFill/>
                    </a:lnTlToBr>
                    <a:lnBlToTr>
                      <a:noFill/>
                    </a:lnBlToTr>
                    <a:noFill/>
                  </a:tcPr>
                </a:tc>
                <a:tc rowSpan="14">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r>
                        <a:rPr kumimoji="0" lang="fa-IR" sz="1600" b="1" i="0" u="none" strike="noStrike" cap="none" normalizeH="0" baseline="0" smtClean="0">
                          <a:ln>
                            <a:noFill/>
                          </a:ln>
                          <a:solidFill>
                            <a:schemeClr val="tx1"/>
                          </a:solidFill>
                          <a:effectLst/>
                          <a:latin typeface="Arial" pitchFamily="34" charset="0"/>
                          <a:cs typeface="Zar" pitchFamily="2" charset="-78"/>
                        </a:rPr>
                        <a:t>+</a:t>
                      </a:r>
                      <a:endParaRPr kumimoji="0" lang="en-US" sz="16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gridSpan="2">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r>
                        <a:rPr kumimoji="0" lang="fa-IR" sz="2800" b="1" i="0" u="none" strike="noStrike" cap="none" normalizeH="0" baseline="0" smtClean="0">
                          <a:ln>
                            <a:noFill/>
                          </a:ln>
                          <a:solidFill>
                            <a:schemeClr val="tx1"/>
                          </a:solidFill>
                          <a:effectLst/>
                          <a:latin typeface="Arial" pitchFamily="34" charset="0"/>
                          <a:cs typeface="Zar" pitchFamily="2" charset="-78"/>
                        </a:rPr>
                        <a:t>بدهيها</a:t>
                      </a:r>
                      <a:endParaRPr kumimoji="0" lang="en-US" sz="28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38100" cap="flat" cmpd="sng" algn="ctr">
                      <a:solidFill>
                        <a:schemeClr val="tx1"/>
                      </a:solidFill>
                      <a:prstDash val="solid"/>
                      <a:miter lim="800000"/>
                      <a:headEnd type="none" w="med" len="med"/>
                      <a:tailEnd type="none" w="med" len="med"/>
                    </a:lnB>
                    <a:lnTlToBr>
                      <a:noFill/>
                    </a:lnTlToBr>
                    <a:lnBlToTr>
                      <a:noFill/>
                    </a:lnBlToTr>
                    <a:noFill/>
                  </a:tcPr>
                </a:tc>
                <a:tc hMerge="1">
                  <a:txBody>
                    <a:bodyPr/>
                    <a:lstStyle/>
                    <a:p>
                      <a:pPr rtl="1"/>
                      <a:endParaRPr lang="fa-IR"/>
                    </a:p>
                  </a:txBody>
                  <a:tcPr/>
                </a:tc>
                <a:tc rowSpan="14">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r>
                        <a:rPr kumimoji="0" lang="fa-IR" sz="4800" b="1" i="0" u="none" strike="noStrike" cap="none" normalizeH="0" baseline="0" smtClean="0">
                          <a:ln>
                            <a:noFill/>
                          </a:ln>
                          <a:solidFill>
                            <a:schemeClr val="tx1"/>
                          </a:solidFill>
                          <a:effectLst/>
                          <a:latin typeface="Arial" pitchFamily="34" charset="0"/>
                          <a:cs typeface="Zar" pitchFamily="2" charset="-78"/>
                        </a:rPr>
                        <a:t>=</a:t>
                      </a:r>
                      <a:endParaRPr kumimoji="0" lang="en-US" sz="48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gridSpan="6">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r>
                        <a:rPr kumimoji="0" lang="fa-IR" sz="2800" b="1" i="0" u="none" strike="noStrike" cap="none" normalizeH="0" baseline="0" smtClean="0">
                          <a:ln>
                            <a:noFill/>
                          </a:ln>
                          <a:solidFill>
                            <a:schemeClr val="tx1"/>
                          </a:solidFill>
                          <a:effectLst/>
                          <a:latin typeface="Arial" pitchFamily="34" charset="0"/>
                          <a:cs typeface="Zar" pitchFamily="2" charset="-78"/>
                        </a:rPr>
                        <a:t>دارائي</a:t>
                      </a:r>
                      <a:r>
                        <a:rPr kumimoji="0" lang="fa-IR" sz="2800" b="1" i="0" u="none" strike="noStrike" cap="none" normalizeH="0" baseline="0" smtClean="0">
                          <a:ln>
                            <a:noFill/>
                          </a:ln>
                          <a:solidFill>
                            <a:schemeClr val="tx1"/>
                          </a:solidFill>
                          <a:effectLst/>
                          <a:latin typeface="Arial" pitchFamily="34" charset="0"/>
                          <a:cs typeface="Arial" pitchFamily="34" charset="0"/>
                        </a:rPr>
                        <a:t>‌</a:t>
                      </a:r>
                      <a:r>
                        <a:rPr kumimoji="0" lang="fa-IR" sz="2800" b="1" i="0" u="none" strike="noStrike" cap="none" normalizeH="0" baseline="0" smtClean="0">
                          <a:ln>
                            <a:noFill/>
                          </a:ln>
                          <a:solidFill>
                            <a:schemeClr val="tx1"/>
                          </a:solidFill>
                          <a:effectLst/>
                          <a:latin typeface="Arial" pitchFamily="34" charset="0"/>
                          <a:cs typeface="Zar" pitchFamily="2" charset="-78"/>
                        </a:rPr>
                        <a:t>ها</a:t>
                      </a:r>
                      <a:endParaRPr kumimoji="0" lang="en-US" sz="2800" b="1" i="0" u="none" strike="noStrike" cap="none" normalizeH="0" baseline="0" smtClean="0">
                        <a:ln>
                          <a:noFill/>
                        </a:ln>
                        <a:solidFill>
                          <a:schemeClr val="tx1"/>
                        </a:solidFill>
                        <a:effectLst/>
                        <a:latin typeface="Arial" pitchFamily="34" charset="0"/>
                        <a:cs typeface="Zar" pitchFamily="2" charset="-78"/>
                      </a:endParaRP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38100" cap="flat" cmpd="sng" algn="ctr">
                      <a:solidFill>
                        <a:schemeClr val="tx1"/>
                      </a:solidFill>
                      <a:prstDash val="solid"/>
                      <a:miter lim="800000"/>
                      <a:headEnd type="none" w="med" len="med"/>
                      <a:tailEnd type="none" w="med" len="med"/>
                    </a:lnB>
                    <a:lnTlToBr>
                      <a:noFill/>
                    </a:lnTlToBr>
                    <a:lnBlToTr>
                      <a:noFill/>
                    </a:lnBlToTr>
                    <a:noFill/>
                  </a:tcPr>
                </a:tc>
                <a:tc hMerge="1">
                  <a:txBody>
                    <a:bodyPr/>
                    <a:lstStyle/>
                    <a:p>
                      <a:pPr rtl="1"/>
                      <a:endParaRPr lang="fa-IR"/>
                    </a:p>
                  </a:txBody>
                  <a:tcPr/>
                </a:tc>
                <a:tc hMerge="1">
                  <a:txBody>
                    <a:bodyPr/>
                    <a:lstStyle/>
                    <a:p>
                      <a:pPr rtl="1"/>
                      <a:endParaRPr lang="fa-IR"/>
                    </a:p>
                  </a:txBody>
                  <a:tcPr/>
                </a:tc>
                <a:tc hMerge="1">
                  <a:txBody>
                    <a:bodyPr/>
                    <a:lstStyle/>
                    <a:p>
                      <a:pPr rtl="1"/>
                      <a:endParaRPr lang="fa-IR"/>
                    </a:p>
                  </a:txBody>
                  <a:tcPr/>
                </a:tc>
                <a:tc hMerge="1">
                  <a:txBody>
                    <a:bodyPr/>
                    <a:lstStyle/>
                    <a:p>
                      <a:pPr rtl="1"/>
                      <a:endParaRPr lang="fa-IR"/>
                    </a:p>
                  </a:txBody>
                  <a:tcPr/>
                </a:tc>
                <a:tc hMerge="1">
                  <a:txBody>
                    <a:bodyPr/>
                    <a:lstStyle/>
                    <a:p>
                      <a:pPr rtl="1"/>
                      <a:endParaRPr lang="fa-IR"/>
                    </a:p>
                  </a:txBody>
                  <a:tcPr/>
                </a:tc>
                <a:tc rowSpan="2">
                  <a:txBody>
                    <a:bodyPr/>
                    <a:lstStyle/>
                    <a:p>
                      <a:pPr marL="0" marR="0" lvl="0" indent="0" algn="r" defTabSz="914400" rtl="1" eaLnBrk="1" fontAlgn="base" latinLnBrk="0" hangingPunct="1">
                        <a:lnSpc>
                          <a:spcPct val="100000"/>
                        </a:lnSpc>
                        <a:spcBef>
                          <a:spcPct val="20000"/>
                        </a:spcBef>
                        <a:spcAft>
                          <a:spcPct val="0"/>
                        </a:spcAft>
                        <a:buClrTx/>
                        <a:buSzPct val="85000"/>
                        <a:buFontTx/>
                        <a:buNone/>
                        <a:tabLst/>
                      </a:pPr>
                      <a:endParaRPr kumimoji="0" lang="en-US" sz="28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38100" cap="flat" cmpd="sng" algn="ctr">
                      <a:solidFill>
                        <a:schemeClr val="tx1"/>
                      </a:solidFill>
                      <a:prstDash val="solid"/>
                      <a:miter lim="800000"/>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244475">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r>
                        <a:rPr kumimoji="0" lang="fa-IR" sz="1400" b="1" i="0" u="none" strike="noStrike" cap="none" normalizeH="0" baseline="0" smtClean="0">
                          <a:ln>
                            <a:noFill/>
                          </a:ln>
                          <a:solidFill>
                            <a:schemeClr val="tx1"/>
                          </a:solidFill>
                          <a:effectLst/>
                          <a:latin typeface="Arial" pitchFamily="34" charset="0"/>
                          <a:cs typeface="Zar" pitchFamily="2" charset="-78"/>
                        </a:rPr>
                        <a:t>سرمايه مالكي</a:t>
                      </a:r>
                      <a:endParaRPr kumimoji="0" lang="en-US" sz="14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38100" cap="flat" cmpd="sng" algn="ctr">
                      <a:solidFill>
                        <a:schemeClr val="tx1"/>
                      </a:solidFill>
                      <a:prstDash val="solid"/>
                      <a:miter lim="800000"/>
                      <a:headEnd type="none" w="med" len="med"/>
                      <a:tailEnd type="none" w="med" len="med"/>
                    </a:lnT>
                    <a:lnB w="38100" cap="flat" cmpd="sng" algn="ctr">
                      <a:solidFill>
                        <a:schemeClr val="tx1"/>
                      </a:solidFill>
                      <a:prstDash val="solid"/>
                      <a:miter lim="800000"/>
                      <a:headEnd type="none" w="med" len="med"/>
                      <a:tailEnd type="none" w="med" len="med"/>
                    </a:lnB>
                    <a:lnTlToBr>
                      <a:noFill/>
                    </a:lnTlToBr>
                    <a:lnBlToTr>
                      <a:noFill/>
                    </a:lnBlToTr>
                    <a:noFill/>
                  </a:tcPr>
                </a:tc>
                <a:tc vMerge="1">
                  <a:txBody>
                    <a:bodyPr/>
                    <a:lstStyle/>
                    <a:p>
                      <a:pPr rtl="1"/>
                      <a:endParaRPr lang="fa-IR"/>
                    </a:p>
                  </a:txBody>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r>
                        <a:rPr kumimoji="0" lang="fa-IR" sz="1400" b="1" i="0" u="none" strike="noStrike" cap="none" normalizeH="0" baseline="0" smtClean="0">
                          <a:ln>
                            <a:noFill/>
                          </a:ln>
                          <a:solidFill>
                            <a:schemeClr val="tx1"/>
                          </a:solidFill>
                          <a:effectLst/>
                          <a:latin typeface="Arial" pitchFamily="34" charset="0"/>
                          <a:cs typeface="Zar" pitchFamily="2" charset="-78"/>
                        </a:rPr>
                        <a:t>حسابهاي پرداختني</a:t>
                      </a:r>
                      <a:endParaRPr kumimoji="0" lang="en-US" sz="1400" b="1" i="0" u="none" strike="noStrike" cap="none" normalizeH="0" baseline="0" smtClean="0">
                        <a:ln>
                          <a:noFill/>
                        </a:ln>
                        <a:solidFill>
                          <a:schemeClr val="tx1"/>
                        </a:solidFill>
                        <a:effectLst/>
                        <a:latin typeface="Arial" pitchFamily="34" charset="0"/>
                        <a:cs typeface="Zar" pitchFamily="2" charset="-78"/>
                      </a:endParaRP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lgDash"/>
                      <a:miter lim="800000"/>
                      <a:headEnd type="none" w="med" len="med"/>
                      <a:tailEnd type="none" w="med" len="med"/>
                    </a:lnR>
                    <a:lnT w="38100" cap="flat" cmpd="sng" algn="ctr">
                      <a:solidFill>
                        <a:schemeClr val="tx1"/>
                      </a:solidFill>
                      <a:prstDash val="solid"/>
                      <a:miter lim="800000"/>
                      <a:headEnd type="none" w="med" len="med"/>
                      <a:tailEnd type="none" w="med" len="med"/>
                    </a:lnT>
                    <a:lnB w="381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r>
                        <a:rPr kumimoji="0" lang="fa-IR" sz="1400" b="1" i="0" u="none" strike="noStrike" cap="none" normalizeH="0" baseline="0" smtClean="0">
                          <a:ln>
                            <a:noFill/>
                          </a:ln>
                          <a:solidFill>
                            <a:schemeClr val="tx1"/>
                          </a:solidFill>
                          <a:effectLst/>
                          <a:latin typeface="Arial" pitchFamily="34" charset="0"/>
                          <a:cs typeface="Zar" pitchFamily="2" charset="-78"/>
                        </a:rPr>
                        <a:t>اسناد پرداختني</a:t>
                      </a:r>
                      <a:endParaRPr kumimoji="0" lang="en-US" sz="1400" b="1" i="0" u="none" strike="noStrike" cap="none" normalizeH="0" baseline="0" smtClean="0">
                        <a:ln>
                          <a:noFill/>
                        </a:ln>
                        <a:solidFill>
                          <a:schemeClr val="tx1"/>
                        </a:solidFill>
                        <a:effectLst/>
                        <a:latin typeface="Arial" pitchFamily="34" charset="0"/>
                        <a:cs typeface="Zar" pitchFamily="2" charset="-78"/>
                      </a:endParaRPr>
                    </a:p>
                  </a:txBody>
                  <a:tcP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solid"/>
                      <a:miter lim="800000"/>
                      <a:headEnd type="none" w="med" len="med"/>
                      <a:tailEnd type="none" w="med" len="med"/>
                    </a:lnR>
                    <a:lnT w="38100" cap="flat" cmpd="sng" algn="ctr">
                      <a:solidFill>
                        <a:schemeClr val="tx1"/>
                      </a:solidFill>
                      <a:prstDash val="solid"/>
                      <a:miter lim="800000"/>
                      <a:headEnd type="none" w="med" len="med"/>
                      <a:tailEnd type="none" w="med" len="med"/>
                    </a:lnT>
                    <a:lnB w="38100" cap="flat" cmpd="sng" algn="ctr">
                      <a:solidFill>
                        <a:schemeClr val="tx1"/>
                      </a:solidFill>
                      <a:prstDash val="solid"/>
                      <a:miter lim="800000"/>
                      <a:headEnd type="none" w="med" len="med"/>
                      <a:tailEnd type="none" w="med" len="med"/>
                    </a:lnB>
                    <a:lnTlToBr>
                      <a:noFill/>
                    </a:lnTlToBr>
                    <a:lnBlToTr>
                      <a:noFill/>
                    </a:lnBlToTr>
                    <a:noFill/>
                  </a:tcPr>
                </a:tc>
                <a:tc vMerge="1">
                  <a:txBody>
                    <a:bodyPr/>
                    <a:lstStyle/>
                    <a:p>
                      <a:pPr rtl="1"/>
                      <a:endParaRPr lang="fa-IR"/>
                    </a:p>
                  </a:txBody>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lgDash"/>
                      <a:miter lim="800000"/>
                      <a:headEnd type="none" w="med" len="med"/>
                      <a:tailEnd type="none" w="med" len="med"/>
                    </a:lnR>
                    <a:lnT w="38100" cap="flat" cmpd="sng" algn="ctr">
                      <a:solidFill>
                        <a:schemeClr val="tx1"/>
                      </a:solidFill>
                      <a:prstDash val="solid"/>
                      <a:miter lim="800000"/>
                      <a:headEnd type="none" w="med" len="med"/>
                      <a:tailEnd type="none" w="med" len="med"/>
                    </a:lnT>
                    <a:lnB w="381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lgDash"/>
                      <a:miter lim="800000"/>
                      <a:headEnd type="none" w="med" len="med"/>
                      <a:tailEnd type="none" w="med" len="med"/>
                    </a:lnR>
                    <a:lnT w="38100" cap="flat" cmpd="sng" algn="ctr">
                      <a:solidFill>
                        <a:schemeClr val="tx1"/>
                      </a:solidFill>
                      <a:prstDash val="solid"/>
                      <a:miter lim="800000"/>
                      <a:headEnd type="none" w="med" len="med"/>
                      <a:tailEnd type="none" w="med" len="med"/>
                    </a:lnT>
                    <a:lnB w="381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r>
                        <a:rPr kumimoji="0" lang="fa-IR" sz="1000" b="1" i="0" u="none" strike="noStrike" cap="none" normalizeH="0" baseline="0" smtClean="0">
                          <a:ln>
                            <a:noFill/>
                          </a:ln>
                          <a:solidFill>
                            <a:schemeClr val="tx1"/>
                          </a:solidFill>
                          <a:effectLst/>
                          <a:latin typeface="Arial" pitchFamily="34" charset="0"/>
                          <a:cs typeface="Zar" pitchFamily="2" charset="-78"/>
                        </a:rPr>
                        <a:t>حسابهای دريافتني</a:t>
                      </a:r>
                      <a:endParaRPr kumimoji="0" lang="en-US" sz="10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lgDash"/>
                      <a:miter lim="800000"/>
                      <a:headEnd type="none" w="med" len="med"/>
                      <a:tailEnd type="none" w="med" len="med"/>
                    </a:lnR>
                    <a:lnT w="38100" cap="flat" cmpd="sng" algn="ctr">
                      <a:solidFill>
                        <a:schemeClr val="tx1"/>
                      </a:solidFill>
                      <a:prstDash val="solid"/>
                      <a:miter lim="800000"/>
                      <a:headEnd type="none" w="med" len="med"/>
                      <a:tailEnd type="none" w="med" len="med"/>
                    </a:lnT>
                    <a:lnB w="381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r>
                        <a:rPr kumimoji="0" lang="fa-IR" sz="1400" b="1" i="0" u="none" strike="noStrike" cap="none" normalizeH="0" baseline="0" smtClean="0">
                          <a:ln>
                            <a:noFill/>
                          </a:ln>
                          <a:solidFill>
                            <a:schemeClr val="tx1"/>
                          </a:solidFill>
                          <a:effectLst/>
                          <a:latin typeface="Arial" pitchFamily="34" charset="0"/>
                          <a:cs typeface="Zar" pitchFamily="2" charset="-78"/>
                        </a:rPr>
                        <a:t>ملزومات</a:t>
                      </a:r>
                      <a:endParaRPr kumimoji="0" lang="en-US" sz="14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lgDash"/>
                      <a:miter lim="800000"/>
                      <a:headEnd type="none" w="med" len="med"/>
                      <a:tailEnd type="none" w="med" len="med"/>
                    </a:lnR>
                    <a:lnT w="38100" cap="flat" cmpd="sng" algn="ctr">
                      <a:solidFill>
                        <a:schemeClr val="tx1"/>
                      </a:solidFill>
                      <a:prstDash val="solid"/>
                      <a:miter lim="800000"/>
                      <a:headEnd type="none" w="med" len="med"/>
                      <a:tailEnd type="none" w="med" len="med"/>
                    </a:lnT>
                    <a:lnB w="381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r>
                        <a:rPr kumimoji="0" lang="fa-IR" sz="1400" b="1" i="0" u="none" strike="noStrike" cap="none" normalizeH="0" baseline="0" smtClean="0">
                          <a:ln>
                            <a:noFill/>
                          </a:ln>
                          <a:solidFill>
                            <a:schemeClr val="tx1"/>
                          </a:solidFill>
                          <a:effectLst/>
                          <a:latin typeface="Arial" pitchFamily="34" charset="0"/>
                          <a:cs typeface="Zar" pitchFamily="2" charset="-78"/>
                        </a:rPr>
                        <a:t>اثاثه</a:t>
                      </a:r>
                      <a:endParaRPr kumimoji="0" lang="en-US" sz="14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lgDash"/>
                      <a:miter lim="800000"/>
                      <a:headEnd type="none" w="med" len="med"/>
                      <a:tailEnd type="none" w="med" len="med"/>
                    </a:lnR>
                    <a:lnT w="38100" cap="flat" cmpd="sng" algn="ctr">
                      <a:solidFill>
                        <a:schemeClr val="tx1"/>
                      </a:solidFill>
                      <a:prstDash val="solid"/>
                      <a:miter lim="800000"/>
                      <a:headEnd type="none" w="med" len="med"/>
                      <a:tailEnd type="none" w="med" len="med"/>
                    </a:lnT>
                    <a:lnB w="381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r>
                        <a:rPr kumimoji="0" lang="fa-IR" sz="1400" b="1" i="0" u="none" strike="noStrike" cap="none" normalizeH="0" baseline="0" smtClean="0">
                          <a:ln>
                            <a:noFill/>
                          </a:ln>
                          <a:solidFill>
                            <a:schemeClr val="tx1"/>
                          </a:solidFill>
                          <a:effectLst/>
                          <a:latin typeface="Arial" pitchFamily="34" charset="0"/>
                          <a:cs typeface="Zar" pitchFamily="2" charset="-78"/>
                        </a:rPr>
                        <a:t>بانك</a:t>
                      </a:r>
                      <a:endParaRPr kumimoji="0" lang="en-US" sz="14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solid"/>
                      <a:miter lim="800000"/>
                      <a:headEnd type="none" w="med" len="med"/>
                      <a:tailEnd type="none" w="med" len="med"/>
                    </a:lnR>
                    <a:lnT w="38100" cap="flat" cmpd="sng" algn="ctr">
                      <a:solidFill>
                        <a:schemeClr val="tx1"/>
                      </a:solidFill>
                      <a:prstDash val="solid"/>
                      <a:miter lim="800000"/>
                      <a:headEnd type="none" w="med" len="med"/>
                      <a:tailEnd type="none" w="med" len="med"/>
                    </a:lnT>
                    <a:lnB w="38100" cap="flat" cmpd="sng" algn="ctr">
                      <a:solidFill>
                        <a:schemeClr val="tx1"/>
                      </a:solidFill>
                      <a:prstDash val="solid"/>
                      <a:miter lim="800000"/>
                      <a:headEnd type="none" w="med" len="med"/>
                      <a:tailEnd type="none" w="med" len="med"/>
                    </a:lnB>
                    <a:lnTlToBr>
                      <a:noFill/>
                    </a:lnTlToBr>
                    <a:lnBlToTr>
                      <a:noFill/>
                    </a:lnBlToTr>
                    <a:noFill/>
                  </a:tcPr>
                </a:tc>
                <a:tc vMerge="1">
                  <a:txBody>
                    <a:bodyPr/>
                    <a:lstStyle/>
                    <a:p>
                      <a:pPr rtl="1"/>
                      <a:endParaRPr lang="fa-IR"/>
                    </a:p>
                  </a:txBody>
                  <a:tcPr/>
                </a:tc>
                <a:extLst>
                  <a:ext uri="{0D108BD9-81ED-4DB2-BD59-A6C34878D82A}">
                    <a16:rowId xmlns:a16="http://schemas.microsoft.com/office/drawing/2014/main" val="10001"/>
                  </a:ext>
                </a:extLst>
              </a:tr>
              <a:tr h="141288">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r>
                        <a:rPr kumimoji="0" lang="fa-IR" sz="1600" b="1" i="0" u="none" strike="noStrike" cap="none" normalizeH="0" baseline="0" smtClean="0">
                          <a:ln>
                            <a:noFill/>
                          </a:ln>
                          <a:solidFill>
                            <a:schemeClr val="tx1"/>
                          </a:solidFill>
                          <a:effectLst/>
                          <a:latin typeface="Arial" pitchFamily="34" charset="0"/>
                          <a:cs typeface="Zar" pitchFamily="2" charset="-78"/>
                        </a:rPr>
                        <a:t>10000+</a:t>
                      </a:r>
                      <a:endParaRPr kumimoji="0" lang="en-US" sz="16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38100" cap="flat" cmpd="sng" algn="ctr">
                      <a:solidFill>
                        <a:schemeClr val="tx1"/>
                      </a:solidFill>
                      <a:prstDash val="solid"/>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vMerge="1">
                  <a:txBody>
                    <a:bodyPr/>
                    <a:lstStyle/>
                    <a:p>
                      <a:pPr rtl="1"/>
                      <a:endParaRPr lang="fa-IR"/>
                    </a:p>
                  </a:txBody>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600" b="0"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lgDash"/>
                      <a:miter lim="800000"/>
                      <a:headEnd type="none" w="med" len="med"/>
                      <a:tailEnd type="none" w="med" len="med"/>
                    </a:lnR>
                    <a:lnT w="38100" cap="flat" cmpd="sng" algn="ctr">
                      <a:solidFill>
                        <a:schemeClr val="tx1"/>
                      </a:solidFill>
                      <a:prstDash val="solid"/>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solid"/>
                      <a:miter lim="800000"/>
                      <a:headEnd type="none" w="med" len="med"/>
                      <a:tailEnd type="none" w="med" len="med"/>
                    </a:lnR>
                    <a:lnT w="38100" cap="flat" cmpd="sng" algn="ctr">
                      <a:solidFill>
                        <a:schemeClr val="tx1"/>
                      </a:solidFill>
                      <a:prstDash val="solid"/>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vMerge="1">
                  <a:txBody>
                    <a:bodyPr/>
                    <a:lstStyle/>
                    <a:p>
                      <a:pPr rtl="1"/>
                      <a:endParaRPr lang="fa-IR"/>
                    </a:p>
                  </a:txBody>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0"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lgDash"/>
                      <a:miter lim="800000"/>
                      <a:headEnd type="none" w="med" len="med"/>
                      <a:tailEnd type="none" w="med" len="med"/>
                    </a:lnR>
                    <a:lnT w="38100" cap="flat" cmpd="sng" algn="ctr">
                      <a:solidFill>
                        <a:schemeClr val="tx1"/>
                      </a:solidFill>
                      <a:prstDash val="solid"/>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0"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lgDash"/>
                      <a:miter lim="800000"/>
                      <a:headEnd type="none" w="med" len="med"/>
                      <a:tailEnd type="none" w="med" len="med"/>
                    </a:lnR>
                    <a:lnT w="38100" cap="flat" cmpd="sng" algn="ctr">
                      <a:solidFill>
                        <a:schemeClr val="tx1"/>
                      </a:solidFill>
                      <a:prstDash val="solid"/>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6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lgDash"/>
                      <a:miter lim="800000"/>
                      <a:headEnd type="none" w="med" len="med"/>
                      <a:tailEnd type="none" w="med" len="med"/>
                    </a:lnR>
                    <a:lnT w="38100" cap="flat" cmpd="sng" algn="ctr">
                      <a:solidFill>
                        <a:schemeClr val="tx1"/>
                      </a:solidFill>
                      <a:prstDash val="solid"/>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6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lgDash"/>
                      <a:miter lim="800000"/>
                      <a:headEnd type="none" w="med" len="med"/>
                      <a:tailEnd type="none" w="med" len="med"/>
                    </a:lnR>
                    <a:lnT w="38100" cap="flat" cmpd="sng" algn="ctr">
                      <a:solidFill>
                        <a:schemeClr val="tx1"/>
                      </a:solidFill>
                      <a:prstDash val="solid"/>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6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lgDash"/>
                      <a:miter lim="800000"/>
                      <a:headEnd type="none" w="med" len="med"/>
                      <a:tailEnd type="none" w="med" len="med"/>
                    </a:lnR>
                    <a:lnT w="38100" cap="flat" cmpd="sng" algn="ctr">
                      <a:solidFill>
                        <a:schemeClr val="tx1"/>
                      </a:solidFill>
                      <a:prstDash val="solid"/>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r>
                        <a:rPr kumimoji="0" lang="fa-IR" sz="1600" b="1" i="0" u="none" strike="noStrike" cap="none" normalizeH="0" baseline="0" smtClean="0">
                          <a:ln>
                            <a:noFill/>
                          </a:ln>
                          <a:solidFill>
                            <a:schemeClr val="tx1"/>
                          </a:solidFill>
                          <a:effectLst/>
                          <a:latin typeface="Arial" pitchFamily="34" charset="0"/>
                          <a:cs typeface="Zar" pitchFamily="2" charset="-78"/>
                        </a:rPr>
                        <a:t>10.000 +</a:t>
                      </a:r>
                      <a:endParaRPr kumimoji="0" lang="en-US" sz="16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solid"/>
                      <a:miter lim="800000"/>
                      <a:headEnd type="none" w="med" len="med"/>
                      <a:tailEnd type="none" w="med" len="med"/>
                    </a:lnR>
                    <a:lnT w="38100" cap="flat" cmpd="sng" algn="ctr">
                      <a:solidFill>
                        <a:schemeClr val="tx1"/>
                      </a:solidFill>
                      <a:prstDash val="solid"/>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r>
                        <a:rPr kumimoji="0" lang="fa-IR" sz="1400" b="1" i="0" u="none" strike="noStrike" cap="none" normalizeH="0" baseline="0" smtClean="0">
                          <a:ln>
                            <a:noFill/>
                          </a:ln>
                          <a:solidFill>
                            <a:schemeClr val="tx1"/>
                          </a:solidFill>
                          <a:effectLst/>
                          <a:latin typeface="Arial" pitchFamily="34" charset="0"/>
                          <a:cs typeface="Zar" pitchFamily="2" charset="-78"/>
                        </a:rPr>
                        <a:t>1</a:t>
                      </a:r>
                      <a:endParaRPr kumimoji="0" lang="en-US" sz="14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38100" cap="flat" cmpd="sng" algn="ctr">
                      <a:solidFill>
                        <a:schemeClr val="tx1"/>
                      </a:solidFill>
                      <a:prstDash val="solid"/>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141288">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6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vMerge="1">
                  <a:txBody>
                    <a:bodyPr/>
                    <a:lstStyle/>
                    <a:p>
                      <a:pPr rtl="1"/>
                      <a:endParaRPr lang="fa-IR"/>
                    </a:p>
                  </a:txBody>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600" b="0"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vMerge="1">
                  <a:txBody>
                    <a:bodyPr/>
                    <a:lstStyle/>
                    <a:p>
                      <a:pPr rtl="1"/>
                      <a:endParaRPr lang="fa-IR"/>
                    </a:p>
                  </a:txBody>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0"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0"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6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6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r>
                        <a:rPr kumimoji="0" lang="fa-IR" sz="1600" b="1" i="0" u="none" strike="noStrike" cap="none" normalizeH="0" baseline="0" smtClean="0">
                          <a:ln>
                            <a:noFill/>
                          </a:ln>
                          <a:solidFill>
                            <a:schemeClr val="tx1"/>
                          </a:solidFill>
                          <a:effectLst/>
                          <a:latin typeface="Arial" pitchFamily="34" charset="0"/>
                          <a:cs typeface="Zar" pitchFamily="2" charset="-78"/>
                        </a:rPr>
                        <a:t>200+</a:t>
                      </a:r>
                      <a:endParaRPr kumimoji="0" lang="en-US" sz="16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r>
                        <a:rPr kumimoji="0" lang="fa-IR" sz="1600" b="1" i="0" u="none" strike="noStrike" cap="none" normalizeH="0" baseline="0" smtClean="0">
                          <a:ln>
                            <a:noFill/>
                          </a:ln>
                          <a:solidFill>
                            <a:schemeClr val="tx1"/>
                          </a:solidFill>
                          <a:effectLst/>
                          <a:latin typeface="Arial" pitchFamily="34" charset="0"/>
                          <a:cs typeface="Zar" pitchFamily="2" charset="-78"/>
                        </a:rPr>
                        <a:t>200-</a:t>
                      </a:r>
                      <a:endParaRPr kumimoji="0" lang="en-US" sz="16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r>
                        <a:rPr kumimoji="0" lang="fa-IR" sz="1400" b="1" i="0" u="none" strike="noStrike" cap="none" normalizeH="0" baseline="0" smtClean="0">
                          <a:ln>
                            <a:noFill/>
                          </a:ln>
                          <a:solidFill>
                            <a:schemeClr val="tx1"/>
                          </a:solidFill>
                          <a:effectLst/>
                          <a:latin typeface="Arial" pitchFamily="34" charset="0"/>
                          <a:cs typeface="Zar" pitchFamily="2" charset="-78"/>
                        </a:rPr>
                        <a:t>2</a:t>
                      </a:r>
                      <a:endParaRPr kumimoji="0" lang="en-US" sz="14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141288">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6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vMerge="1">
                  <a:txBody>
                    <a:bodyPr/>
                    <a:lstStyle/>
                    <a:p>
                      <a:pPr rtl="1"/>
                      <a:endParaRPr lang="fa-IR"/>
                    </a:p>
                  </a:txBody>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r>
                        <a:rPr kumimoji="0" lang="fa-IR" sz="1600" b="1" i="0" u="none" strike="noStrike" cap="none" normalizeH="0" baseline="0" smtClean="0">
                          <a:ln>
                            <a:noFill/>
                          </a:ln>
                          <a:solidFill>
                            <a:schemeClr val="tx1"/>
                          </a:solidFill>
                          <a:effectLst/>
                          <a:latin typeface="Arial" pitchFamily="34" charset="0"/>
                          <a:cs typeface="Zar" pitchFamily="2" charset="-78"/>
                        </a:rPr>
                        <a:t>100</a:t>
                      </a:r>
                      <a:r>
                        <a:rPr kumimoji="0" lang="fa-IR" sz="1600" b="0" i="0" u="none" strike="noStrike" cap="none" normalizeH="0" baseline="0" smtClean="0">
                          <a:ln>
                            <a:noFill/>
                          </a:ln>
                          <a:solidFill>
                            <a:schemeClr val="tx1"/>
                          </a:solidFill>
                          <a:effectLst/>
                          <a:latin typeface="Arial" pitchFamily="34" charset="0"/>
                          <a:cs typeface="Zar" pitchFamily="2" charset="-78"/>
                        </a:rPr>
                        <a:t>+</a:t>
                      </a:r>
                      <a:endParaRPr kumimoji="0" lang="en-US" sz="1600" b="0"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vMerge="1">
                  <a:txBody>
                    <a:bodyPr/>
                    <a:lstStyle/>
                    <a:p>
                      <a:pPr rtl="1"/>
                      <a:endParaRPr lang="fa-IR"/>
                    </a:p>
                  </a:txBody>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0"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0"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6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r>
                        <a:rPr kumimoji="0" lang="fa-IR" sz="1600" b="1" i="0" u="none" strike="noStrike" cap="none" normalizeH="0" baseline="0" smtClean="0">
                          <a:ln>
                            <a:noFill/>
                          </a:ln>
                          <a:solidFill>
                            <a:schemeClr val="tx1"/>
                          </a:solidFill>
                          <a:effectLst/>
                          <a:latin typeface="Arial" pitchFamily="34" charset="0"/>
                          <a:cs typeface="Zar" pitchFamily="2" charset="-78"/>
                        </a:rPr>
                        <a:t>100+</a:t>
                      </a:r>
                      <a:endParaRPr kumimoji="0" lang="en-US" sz="16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6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6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r>
                        <a:rPr kumimoji="0" lang="fa-IR" sz="1400" b="1" i="0" u="none" strike="noStrike" cap="none" normalizeH="0" baseline="0" smtClean="0">
                          <a:ln>
                            <a:noFill/>
                          </a:ln>
                          <a:solidFill>
                            <a:schemeClr val="tx1"/>
                          </a:solidFill>
                          <a:effectLst/>
                          <a:latin typeface="Arial" pitchFamily="34" charset="0"/>
                          <a:cs typeface="Zar" pitchFamily="2" charset="-78"/>
                        </a:rPr>
                        <a:t>3</a:t>
                      </a:r>
                      <a:endParaRPr kumimoji="0" lang="en-US" sz="14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141288">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r>
                        <a:rPr kumimoji="0" lang="fa-IR" sz="1600" b="1" i="0" u="none" strike="noStrike" cap="none" normalizeH="0" baseline="0" smtClean="0">
                          <a:ln>
                            <a:noFill/>
                          </a:ln>
                          <a:solidFill>
                            <a:schemeClr val="tx1"/>
                          </a:solidFill>
                          <a:effectLst/>
                          <a:latin typeface="Arial" pitchFamily="34" charset="0"/>
                          <a:cs typeface="Zar" pitchFamily="2" charset="-78"/>
                        </a:rPr>
                        <a:t>300+</a:t>
                      </a:r>
                      <a:endParaRPr kumimoji="0" lang="en-US" sz="16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vMerge="1">
                  <a:txBody>
                    <a:bodyPr/>
                    <a:lstStyle/>
                    <a:p>
                      <a:pPr rtl="1"/>
                      <a:endParaRPr lang="fa-IR"/>
                    </a:p>
                  </a:txBody>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600" b="0"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vMerge="1">
                  <a:txBody>
                    <a:bodyPr/>
                    <a:lstStyle/>
                    <a:p>
                      <a:pPr rtl="1"/>
                      <a:endParaRPr lang="fa-IR"/>
                    </a:p>
                  </a:txBody>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0"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0"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6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6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6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r>
                        <a:rPr kumimoji="0" lang="fa-IR" sz="1600" b="1" i="0" u="none" strike="noStrike" cap="none" normalizeH="0" baseline="0" smtClean="0">
                          <a:ln>
                            <a:noFill/>
                          </a:ln>
                          <a:solidFill>
                            <a:schemeClr val="tx1"/>
                          </a:solidFill>
                          <a:effectLst/>
                          <a:latin typeface="Arial" pitchFamily="34" charset="0"/>
                          <a:cs typeface="Zar" pitchFamily="2" charset="-78"/>
                        </a:rPr>
                        <a:t>300+</a:t>
                      </a:r>
                      <a:endParaRPr kumimoji="0" lang="en-US" sz="16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r>
                        <a:rPr kumimoji="0" lang="fa-IR" sz="1400" b="1" i="0" u="none" strike="noStrike" cap="none" normalizeH="0" baseline="0" smtClean="0">
                          <a:ln>
                            <a:noFill/>
                          </a:ln>
                          <a:solidFill>
                            <a:schemeClr val="tx1"/>
                          </a:solidFill>
                          <a:effectLst/>
                          <a:latin typeface="Arial" pitchFamily="34" charset="0"/>
                          <a:cs typeface="Zar" pitchFamily="2" charset="-78"/>
                        </a:rPr>
                        <a:t>4</a:t>
                      </a:r>
                      <a:endParaRPr kumimoji="0" lang="en-US" sz="14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141288">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r>
                        <a:rPr kumimoji="0" lang="fa-IR" sz="1600" b="1" i="0" u="none" strike="noStrike" cap="none" normalizeH="0" baseline="0" smtClean="0">
                          <a:ln>
                            <a:noFill/>
                          </a:ln>
                          <a:solidFill>
                            <a:schemeClr val="tx1"/>
                          </a:solidFill>
                          <a:effectLst/>
                          <a:latin typeface="Arial" pitchFamily="34" charset="0"/>
                          <a:cs typeface="Zar" pitchFamily="2" charset="-78"/>
                        </a:rPr>
                        <a:t>500+</a:t>
                      </a:r>
                      <a:endParaRPr kumimoji="0" lang="en-US" sz="16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vMerge="1">
                  <a:txBody>
                    <a:bodyPr/>
                    <a:lstStyle/>
                    <a:p>
                      <a:pPr rtl="1"/>
                      <a:endParaRPr lang="fa-IR"/>
                    </a:p>
                  </a:txBody>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600" b="0"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vMerge="1">
                  <a:txBody>
                    <a:bodyPr/>
                    <a:lstStyle/>
                    <a:p>
                      <a:pPr rtl="1"/>
                      <a:endParaRPr lang="fa-IR"/>
                    </a:p>
                  </a:txBody>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0"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0"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r>
                        <a:rPr kumimoji="0" lang="fa-IR" sz="1600" b="1" i="0" u="none" strike="noStrike" cap="none" normalizeH="0" baseline="0" smtClean="0">
                          <a:ln>
                            <a:noFill/>
                          </a:ln>
                          <a:solidFill>
                            <a:schemeClr val="tx1"/>
                          </a:solidFill>
                          <a:effectLst/>
                          <a:latin typeface="Arial" pitchFamily="34" charset="0"/>
                          <a:cs typeface="Zar" pitchFamily="2" charset="-78"/>
                        </a:rPr>
                        <a:t>250+</a:t>
                      </a:r>
                      <a:endParaRPr kumimoji="0" lang="en-US" sz="16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6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6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r>
                        <a:rPr kumimoji="0" lang="fa-IR" sz="1600" b="1" i="0" u="none" strike="noStrike" cap="none" normalizeH="0" baseline="0" smtClean="0">
                          <a:ln>
                            <a:noFill/>
                          </a:ln>
                          <a:solidFill>
                            <a:schemeClr val="tx1"/>
                          </a:solidFill>
                          <a:effectLst/>
                          <a:latin typeface="Arial" pitchFamily="34" charset="0"/>
                          <a:cs typeface="Zar" pitchFamily="2" charset="-78"/>
                        </a:rPr>
                        <a:t>250+</a:t>
                      </a:r>
                      <a:endParaRPr kumimoji="0" lang="en-US" sz="16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r>
                        <a:rPr kumimoji="0" lang="fa-IR" sz="1400" b="1" i="0" u="none" strike="noStrike" cap="none" normalizeH="0" baseline="0" smtClean="0">
                          <a:ln>
                            <a:noFill/>
                          </a:ln>
                          <a:solidFill>
                            <a:schemeClr val="tx1"/>
                          </a:solidFill>
                          <a:effectLst/>
                          <a:latin typeface="Arial" pitchFamily="34" charset="0"/>
                          <a:cs typeface="Zar" pitchFamily="2" charset="-78"/>
                        </a:rPr>
                        <a:t>5</a:t>
                      </a:r>
                      <a:endParaRPr kumimoji="0" lang="en-US" sz="14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141288">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r>
                        <a:rPr kumimoji="0" lang="fa-IR" sz="1600" b="1" i="0" u="none" strike="noStrike" cap="none" normalizeH="0" baseline="0" smtClean="0">
                          <a:ln>
                            <a:noFill/>
                          </a:ln>
                          <a:solidFill>
                            <a:schemeClr val="tx1"/>
                          </a:solidFill>
                          <a:effectLst/>
                          <a:latin typeface="Arial" pitchFamily="34" charset="0"/>
                          <a:cs typeface="Zar" pitchFamily="2" charset="-78"/>
                        </a:rPr>
                        <a:t>100-</a:t>
                      </a:r>
                      <a:endParaRPr kumimoji="0" lang="en-US" sz="16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vMerge="1">
                  <a:txBody>
                    <a:bodyPr/>
                    <a:lstStyle/>
                    <a:p>
                      <a:pPr rtl="1"/>
                      <a:endParaRPr lang="fa-IR"/>
                    </a:p>
                  </a:txBody>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600" b="0"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vMerge="1">
                  <a:txBody>
                    <a:bodyPr/>
                    <a:lstStyle/>
                    <a:p>
                      <a:pPr rtl="1"/>
                      <a:endParaRPr lang="fa-IR"/>
                    </a:p>
                  </a:txBody>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0"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0"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6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6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6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r>
                        <a:rPr kumimoji="0" lang="fa-IR" sz="1600" b="1" i="0" u="none" strike="noStrike" cap="none" normalizeH="0" baseline="0" smtClean="0">
                          <a:ln>
                            <a:noFill/>
                          </a:ln>
                          <a:solidFill>
                            <a:schemeClr val="tx1"/>
                          </a:solidFill>
                          <a:effectLst/>
                          <a:latin typeface="Arial" pitchFamily="34" charset="0"/>
                          <a:cs typeface="Zar" pitchFamily="2" charset="-78"/>
                        </a:rPr>
                        <a:t>100-</a:t>
                      </a:r>
                      <a:endParaRPr kumimoji="0" lang="en-US" sz="16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r>
                        <a:rPr kumimoji="0" lang="fa-IR" sz="1400" b="1" i="0" u="none" strike="noStrike" cap="none" normalizeH="0" baseline="0" smtClean="0">
                          <a:ln>
                            <a:noFill/>
                          </a:ln>
                          <a:solidFill>
                            <a:schemeClr val="tx1"/>
                          </a:solidFill>
                          <a:effectLst/>
                          <a:latin typeface="Arial" pitchFamily="34" charset="0"/>
                          <a:cs typeface="Zar" pitchFamily="2" charset="-78"/>
                        </a:rPr>
                        <a:t>6</a:t>
                      </a:r>
                      <a:endParaRPr kumimoji="0" lang="en-US" sz="14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extLst>
                  <a:ext uri="{0D108BD9-81ED-4DB2-BD59-A6C34878D82A}">
                    <a16:rowId xmlns:a16="http://schemas.microsoft.com/office/drawing/2014/main" val="10007"/>
                  </a:ext>
                </a:extLst>
              </a:tr>
              <a:tr h="141288">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0"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vMerge="1">
                  <a:txBody>
                    <a:bodyPr/>
                    <a:lstStyle/>
                    <a:p>
                      <a:pPr rtl="1"/>
                      <a:endParaRPr lang="fa-IR"/>
                    </a:p>
                  </a:txBody>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vMerge="1">
                  <a:txBody>
                    <a:bodyPr/>
                    <a:lstStyle/>
                    <a:p>
                      <a:pPr rtl="1"/>
                      <a:endParaRPr lang="fa-IR"/>
                    </a:p>
                  </a:txBody>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0"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0"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r>
                        <a:rPr kumimoji="0" lang="fa-IR" sz="1600" b="1" i="0" u="none" strike="noStrike" cap="none" normalizeH="0" baseline="0" smtClean="0">
                          <a:ln>
                            <a:noFill/>
                          </a:ln>
                          <a:solidFill>
                            <a:schemeClr val="tx1"/>
                          </a:solidFill>
                          <a:effectLst/>
                          <a:latin typeface="Arial" pitchFamily="34" charset="0"/>
                          <a:cs typeface="Zar" pitchFamily="2" charset="-78"/>
                        </a:rPr>
                        <a:t>150-</a:t>
                      </a:r>
                      <a:endParaRPr kumimoji="0" lang="en-US" sz="16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6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6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r>
                        <a:rPr kumimoji="0" lang="fa-IR" sz="1600" b="1" i="0" u="none" strike="noStrike" cap="none" normalizeH="0" baseline="0" smtClean="0">
                          <a:ln>
                            <a:noFill/>
                          </a:ln>
                          <a:solidFill>
                            <a:schemeClr val="tx1"/>
                          </a:solidFill>
                          <a:effectLst/>
                          <a:latin typeface="Arial" pitchFamily="34" charset="0"/>
                          <a:cs typeface="Zar" pitchFamily="2" charset="-78"/>
                        </a:rPr>
                        <a:t>150+</a:t>
                      </a:r>
                      <a:endParaRPr kumimoji="0" lang="en-US" sz="16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r>
                        <a:rPr kumimoji="0" lang="fa-IR" sz="1400" b="1" i="0" u="none" strike="noStrike" cap="none" normalizeH="0" baseline="0" smtClean="0">
                          <a:ln>
                            <a:noFill/>
                          </a:ln>
                          <a:solidFill>
                            <a:schemeClr val="tx1"/>
                          </a:solidFill>
                          <a:effectLst/>
                          <a:latin typeface="Arial" pitchFamily="34" charset="0"/>
                          <a:cs typeface="Zar" pitchFamily="2" charset="-78"/>
                        </a:rPr>
                        <a:t>7</a:t>
                      </a:r>
                      <a:endParaRPr kumimoji="0" lang="en-US" sz="14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extLst>
                  <a:ext uri="{0D108BD9-81ED-4DB2-BD59-A6C34878D82A}">
                    <a16:rowId xmlns:a16="http://schemas.microsoft.com/office/drawing/2014/main" val="10008"/>
                  </a:ext>
                </a:extLst>
              </a:tr>
              <a:tr h="141288">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6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vMerge="1">
                  <a:txBody>
                    <a:bodyPr/>
                    <a:lstStyle/>
                    <a:p>
                      <a:pPr rtl="1"/>
                      <a:endParaRPr lang="fa-IR"/>
                    </a:p>
                  </a:txBody>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r>
                        <a:rPr kumimoji="0" lang="fa-IR" sz="1600" b="1" i="0" u="none" strike="noStrike" cap="none" normalizeH="0" baseline="0" smtClean="0">
                          <a:ln>
                            <a:noFill/>
                          </a:ln>
                          <a:solidFill>
                            <a:schemeClr val="tx1"/>
                          </a:solidFill>
                          <a:effectLst/>
                          <a:latin typeface="Arial" pitchFamily="34" charset="0"/>
                          <a:cs typeface="Zar" pitchFamily="2" charset="-78"/>
                        </a:rPr>
                        <a:t>300+</a:t>
                      </a:r>
                      <a:endParaRPr kumimoji="0" lang="en-US" sz="16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6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vMerge="1">
                  <a:txBody>
                    <a:bodyPr/>
                    <a:lstStyle/>
                    <a:p>
                      <a:pPr rtl="1"/>
                      <a:endParaRPr lang="fa-IR"/>
                    </a:p>
                  </a:txBody>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6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6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6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6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r>
                        <a:rPr kumimoji="0" lang="fa-IR" sz="1600" b="1" i="0" u="none" strike="noStrike" cap="none" normalizeH="0" baseline="0" smtClean="0">
                          <a:ln>
                            <a:noFill/>
                          </a:ln>
                          <a:solidFill>
                            <a:schemeClr val="tx1"/>
                          </a:solidFill>
                          <a:effectLst/>
                          <a:latin typeface="Arial" pitchFamily="34" charset="0"/>
                          <a:cs typeface="Zar" pitchFamily="2" charset="-78"/>
                        </a:rPr>
                        <a:t>450+</a:t>
                      </a:r>
                      <a:endParaRPr kumimoji="0" lang="en-US" sz="16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r>
                        <a:rPr kumimoji="0" lang="fa-IR" sz="1600" b="1" i="0" u="none" strike="noStrike" cap="none" normalizeH="0" baseline="0" smtClean="0">
                          <a:ln>
                            <a:noFill/>
                          </a:ln>
                          <a:solidFill>
                            <a:schemeClr val="tx1"/>
                          </a:solidFill>
                          <a:effectLst/>
                          <a:latin typeface="Arial" pitchFamily="34" charset="0"/>
                          <a:cs typeface="Zar" pitchFamily="2" charset="-78"/>
                        </a:rPr>
                        <a:t>150-</a:t>
                      </a:r>
                      <a:endParaRPr kumimoji="0" lang="en-US" sz="16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r>
                        <a:rPr kumimoji="0" lang="fa-IR" sz="1400" b="1" i="0" u="none" strike="noStrike" cap="none" normalizeH="0" baseline="0" smtClean="0">
                          <a:ln>
                            <a:noFill/>
                          </a:ln>
                          <a:solidFill>
                            <a:schemeClr val="tx1"/>
                          </a:solidFill>
                          <a:effectLst/>
                          <a:latin typeface="Arial" pitchFamily="34" charset="0"/>
                          <a:cs typeface="Zar" pitchFamily="2" charset="-78"/>
                        </a:rPr>
                        <a:t>8</a:t>
                      </a:r>
                      <a:endParaRPr kumimoji="0" lang="en-US" sz="14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extLst>
                  <a:ext uri="{0D108BD9-81ED-4DB2-BD59-A6C34878D82A}">
                    <a16:rowId xmlns:a16="http://schemas.microsoft.com/office/drawing/2014/main" val="10009"/>
                  </a:ext>
                </a:extLst>
              </a:tr>
              <a:tr h="141288">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0"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vMerge="1">
                  <a:txBody>
                    <a:bodyPr/>
                    <a:lstStyle/>
                    <a:p>
                      <a:pPr rtl="1"/>
                      <a:endParaRPr lang="fa-IR"/>
                    </a:p>
                  </a:txBody>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vMerge="1">
                  <a:txBody>
                    <a:bodyPr/>
                    <a:lstStyle/>
                    <a:p>
                      <a:pPr rtl="1"/>
                      <a:endParaRPr lang="fa-IR"/>
                    </a:p>
                  </a:txBody>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0"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0"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0"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0"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0"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0"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extLst>
                  <a:ext uri="{0D108BD9-81ED-4DB2-BD59-A6C34878D82A}">
                    <a16:rowId xmlns:a16="http://schemas.microsoft.com/office/drawing/2014/main" val="10010"/>
                  </a:ext>
                </a:extLst>
              </a:tr>
              <a:tr h="141288">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0"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vMerge="1">
                  <a:txBody>
                    <a:bodyPr/>
                    <a:lstStyle/>
                    <a:p>
                      <a:pPr rtl="1"/>
                      <a:endParaRPr lang="fa-IR"/>
                    </a:p>
                  </a:txBody>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vMerge="1">
                  <a:txBody>
                    <a:bodyPr/>
                    <a:lstStyle/>
                    <a:p>
                      <a:pPr rtl="1"/>
                      <a:endParaRPr lang="fa-IR"/>
                    </a:p>
                  </a:txBody>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0"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0"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0"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0"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0"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0"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extLst>
                  <a:ext uri="{0D108BD9-81ED-4DB2-BD59-A6C34878D82A}">
                    <a16:rowId xmlns:a16="http://schemas.microsoft.com/office/drawing/2014/main" val="10011"/>
                  </a:ext>
                </a:extLst>
              </a:tr>
              <a:tr h="141288">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0"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vMerge="1">
                  <a:txBody>
                    <a:bodyPr/>
                    <a:lstStyle/>
                    <a:p>
                      <a:pPr rtl="1"/>
                      <a:endParaRPr lang="fa-IR"/>
                    </a:p>
                  </a:txBody>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vMerge="1">
                  <a:txBody>
                    <a:bodyPr/>
                    <a:lstStyle/>
                    <a:p>
                      <a:pPr rtl="1"/>
                      <a:endParaRPr lang="fa-IR"/>
                    </a:p>
                  </a:txBody>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0"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0"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0"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0"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0"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0"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extLst>
                  <a:ext uri="{0D108BD9-81ED-4DB2-BD59-A6C34878D82A}">
                    <a16:rowId xmlns:a16="http://schemas.microsoft.com/office/drawing/2014/main" val="10012"/>
                  </a:ext>
                </a:extLst>
              </a:tr>
              <a:tr h="141288">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0"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vMerge="1">
                  <a:txBody>
                    <a:bodyPr/>
                    <a:lstStyle/>
                    <a:p>
                      <a:pPr rtl="1"/>
                      <a:endParaRPr lang="fa-IR"/>
                    </a:p>
                  </a:txBody>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vMerge="1">
                  <a:txBody>
                    <a:bodyPr/>
                    <a:lstStyle/>
                    <a:p>
                      <a:pPr rtl="1"/>
                      <a:endParaRPr lang="fa-IR"/>
                    </a:p>
                  </a:txBody>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0"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0"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0"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0"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0"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0"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extLst>
                  <a:ext uri="{0D108BD9-81ED-4DB2-BD59-A6C34878D82A}">
                    <a16:rowId xmlns:a16="http://schemas.microsoft.com/office/drawing/2014/main" val="10013"/>
                  </a:ext>
                </a:extLst>
              </a:tr>
            </a:tbl>
          </a:graphicData>
        </a:graphic>
      </p:graphicFrame>
      <p:sp>
        <p:nvSpPr>
          <p:cNvPr id="478231" name="Rectangle 23"/>
          <p:cNvSpPr>
            <a:spLocks noChangeArrowheads="1"/>
          </p:cNvSpPr>
          <p:nvPr/>
        </p:nvSpPr>
        <p:spPr bwMode="auto">
          <a:xfrm rot="16200000">
            <a:off x="7523956" y="1989932"/>
            <a:ext cx="2087563" cy="215900"/>
          </a:xfrm>
          <a:prstGeom prst="rect">
            <a:avLst/>
          </a:prstGeom>
          <a:noFill/>
          <a:ln w="9525">
            <a:noFill/>
            <a:miter lim="800000"/>
            <a:headEnd/>
            <a:tailEnd/>
          </a:ln>
          <a:effectLst/>
        </p:spPr>
        <p:txBody>
          <a:bodyPr wrap="none" anchor="ctr"/>
          <a:lstStyle/>
          <a:p>
            <a:pPr algn="ctr" rtl="0" eaLnBrk="1" hangingPunct="1"/>
            <a:r>
              <a:rPr lang="fa-IR" sz="1600">
                <a:latin typeface="Times New Roman" pitchFamily="18" charset="0"/>
                <a:cs typeface="Zar" pitchFamily="2" charset="-78"/>
              </a:rPr>
              <a:t>شماره فعاليت</a:t>
            </a:r>
            <a:endParaRPr lang="en-US" sz="1600">
              <a:latin typeface="Times New Roman" pitchFamily="18" charset="0"/>
              <a:cs typeface="Zar" pitchFamily="2" charset="-78"/>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17090" name="Rectangle 2"/>
          <p:cNvSpPr>
            <a:spLocks noGrp="1" noChangeArrowheads="1"/>
          </p:cNvSpPr>
          <p:nvPr>
            <p:ph type="title"/>
          </p:nvPr>
        </p:nvSpPr>
        <p:spPr>
          <a:xfrm>
            <a:off x="1093788" y="512763"/>
            <a:ext cx="7772400" cy="914400"/>
          </a:xfrm>
        </p:spPr>
        <p:txBody>
          <a:bodyPr>
            <a:normAutofit/>
          </a:bodyPr>
          <a:lstStyle/>
          <a:p>
            <a:r>
              <a:rPr lang="fa-IR" sz="5400"/>
              <a:t>اولين جرقه حسابداري دوطرفه</a:t>
            </a:r>
            <a:endParaRPr lang="en-US" sz="5400"/>
          </a:p>
        </p:txBody>
      </p:sp>
      <p:sp>
        <p:nvSpPr>
          <p:cNvPr id="217091" name="Rectangle 3"/>
          <p:cNvSpPr>
            <a:spLocks noGrp="1" noChangeArrowheads="1"/>
          </p:cNvSpPr>
          <p:nvPr>
            <p:ph idx="1"/>
          </p:nvPr>
        </p:nvSpPr>
        <p:spPr>
          <a:xfrm>
            <a:off x="0" y="1989138"/>
            <a:ext cx="9144000" cy="4405312"/>
          </a:xfrm>
        </p:spPr>
        <p:txBody>
          <a:bodyPr>
            <a:normAutofit/>
          </a:bodyPr>
          <a:lstStyle/>
          <a:p>
            <a:r>
              <a:rPr lang="fa-IR"/>
              <a:t>کتاب رياضيات نويسنده لوکا پاچيولي کشيش ايتاليائي</a:t>
            </a:r>
          </a:p>
          <a:p>
            <a:r>
              <a:rPr lang="fa-IR"/>
              <a:t>سال انتشار1494 </a:t>
            </a:r>
          </a:p>
          <a:p>
            <a:r>
              <a:rPr lang="fa-IR"/>
              <a:t>مشخصات :</a:t>
            </a:r>
          </a:p>
          <a:p>
            <a:pPr lvl="1"/>
            <a:r>
              <a:rPr lang="fa-IR" sz="4000">
                <a:solidFill>
                  <a:schemeClr val="tx1"/>
                </a:solidFill>
              </a:rPr>
              <a:t>عدم تمايز بين اموال شخصي مالک و سازمان تجاري</a:t>
            </a:r>
          </a:p>
          <a:p>
            <a:pPr lvl="1"/>
            <a:r>
              <a:rPr lang="fa-IR" sz="4000">
                <a:solidFill>
                  <a:schemeClr val="tx1"/>
                </a:solidFill>
              </a:rPr>
              <a:t>عدم توجه به صورتهاي مالي و نگهداري حساب دارائيهاي ثابت</a:t>
            </a:r>
            <a:endParaRPr lang="en-US" sz="4000">
              <a:solidFill>
                <a:schemeClr val="tx1"/>
              </a:solidFill>
            </a:endParaRPr>
          </a:p>
          <a:p>
            <a:pPr>
              <a:buFontTx/>
              <a:buNone/>
            </a:pPr>
            <a:endParaRPr lang="en-US"/>
          </a:p>
        </p:txBody>
      </p:sp>
    </p:spTree>
  </p:cSld>
  <p:clrMapOvr>
    <a:masterClrMapping/>
  </p:clrMapOvr>
  <p:transition>
    <p:blinds dir="vert"/>
  </p:transition>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79237" name="Rectangle 5"/>
          <p:cNvSpPr>
            <a:spLocks noGrp="1" noChangeArrowheads="1"/>
          </p:cNvSpPr>
          <p:nvPr>
            <p:ph idx="1"/>
          </p:nvPr>
        </p:nvSpPr>
        <p:spPr>
          <a:xfrm>
            <a:off x="290513" y="1989138"/>
            <a:ext cx="8458200" cy="3500437"/>
          </a:xfrm>
          <a:noFill/>
          <a:ln/>
        </p:spPr>
        <p:txBody>
          <a:bodyPr>
            <a:normAutofit/>
          </a:bodyPr>
          <a:lstStyle/>
          <a:p>
            <a:pPr>
              <a:buFontTx/>
              <a:buNone/>
            </a:pPr>
            <a:r>
              <a:rPr lang="fa-IR"/>
              <a:t>دارائيها: 		بدهيها و حقوق صاحبان سرمايه</a:t>
            </a:r>
          </a:p>
          <a:p>
            <a:pPr>
              <a:buFontTx/>
              <a:buNone/>
            </a:pPr>
            <a:r>
              <a:rPr lang="fa-IR"/>
              <a:t>بانك            10.250            حسابهای پرداختني   400 </a:t>
            </a:r>
          </a:p>
          <a:p>
            <a:pPr>
              <a:buFontTx/>
              <a:buNone/>
            </a:pPr>
            <a:r>
              <a:rPr lang="fa-IR"/>
              <a:t>اثاثه           650 </a:t>
            </a:r>
          </a:p>
          <a:p>
            <a:pPr>
              <a:buFontTx/>
              <a:buNone/>
            </a:pPr>
            <a:r>
              <a:rPr lang="fa-IR"/>
              <a:t>ملزومات      100		سرمايه آقاي مالكي </a:t>
            </a:r>
            <a:r>
              <a:rPr lang="fa-IR" u="sng"/>
              <a:t>10.700</a:t>
            </a:r>
          </a:p>
          <a:p>
            <a:pPr>
              <a:buFontTx/>
              <a:buNone/>
            </a:pPr>
            <a:r>
              <a:rPr lang="fa-IR" sz="2400"/>
              <a:t>حسابهاي دريافتي</a:t>
            </a:r>
            <a:r>
              <a:rPr lang="fa-IR"/>
              <a:t> </a:t>
            </a:r>
            <a:r>
              <a:rPr lang="fa-IR" u="sng"/>
              <a:t>100</a:t>
            </a:r>
          </a:p>
          <a:p>
            <a:pPr>
              <a:buFontTx/>
              <a:buNone/>
            </a:pPr>
            <a:r>
              <a:rPr lang="fa-IR"/>
              <a:t>جمع دارائيها </a:t>
            </a:r>
            <a:r>
              <a:rPr lang="fa-IR" u="sng"/>
              <a:t>11.100 </a:t>
            </a:r>
            <a:r>
              <a:rPr lang="fa-IR"/>
              <a:t>جمع بدهيها و سرمايه   </a:t>
            </a:r>
            <a:r>
              <a:rPr lang="fa-IR" u="sng"/>
              <a:t>11.100</a:t>
            </a:r>
            <a:endParaRPr lang="en-US" u="sng"/>
          </a:p>
        </p:txBody>
      </p:sp>
      <p:sp>
        <p:nvSpPr>
          <p:cNvPr id="479240" name="Rectangle 8"/>
          <p:cNvSpPr>
            <a:spLocks noChangeArrowheads="1"/>
          </p:cNvSpPr>
          <p:nvPr/>
        </p:nvSpPr>
        <p:spPr bwMode="auto">
          <a:xfrm>
            <a:off x="3419475" y="260350"/>
            <a:ext cx="2836863" cy="1006475"/>
          </a:xfrm>
          <a:prstGeom prst="rect">
            <a:avLst/>
          </a:prstGeom>
          <a:noFill/>
          <a:ln w="9525">
            <a:noFill/>
            <a:miter lim="800000"/>
            <a:headEnd/>
            <a:tailEnd/>
          </a:ln>
          <a:effectLst/>
        </p:spPr>
        <p:txBody>
          <a:bodyPr>
            <a:spAutoFit/>
          </a:bodyPr>
          <a:lstStyle/>
          <a:p>
            <a:pPr algn="ctr"/>
            <a:r>
              <a:rPr lang="fa-IR" sz="2000">
                <a:solidFill>
                  <a:schemeClr val="tx2"/>
                </a:solidFill>
                <a:cs typeface="Zar" pitchFamily="2" charset="-78"/>
              </a:rPr>
              <a:t>تعميرگاه مالکي</a:t>
            </a:r>
          </a:p>
          <a:p>
            <a:pPr algn="ctr"/>
            <a:r>
              <a:rPr lang="fa-IR" sz="2000">
                <a:solidFill>
                  <a:schemeClr val="tx2"/>
                </a:solidFill>
                <a:cs typeface="Zar" pitchFamily="2" charset="-78"/>
              </a:rPr>
              <a:t>ترازنامه</a:t>
            </a:r>
            <a:r>
              <a:rPr lang="fa-IR" sz="3200">
                <a:solidFill>
                  <a:schemeClr val="tx2"/>
                </a:solidFill>
                <a:cs typeface="Zar" pitchFamily="2" charset="-78"/>
              </a:rPr>
              <a:t/>
            </a:r>
            <a:br>
              <a:rPr lang="fa-IR" sz="3200">
                <a:solidFill>
                  <a:schemeClr val="tx2"/>
                </a:solidFill>
                <a:cs typeface="Zar" pitchFamily="2" charset="-78"/>
              </a:rPr>
            </a:br>
            <a:r>
              <a:rPr lang="fa-IR" sz="2000">
                <a:solidFill>
                  <a:schemeClr val="tx2"/>
                </a:solidFill>
                <a:cs typeface="Zar" pitchFamily="2" charset="-78"/>
              </a:rPr>
              <a:t>17/12/</a:t>
            </a:r>
            <a:r>
              <a:rPr lang="en-US" sz="2000">
                <a:solidFill>
                  <a:schemeClr val="tx2"/>
                </a:solidFill>
                <a:cs typeface="Zar" pitchFamily="2" charset="-78"/>
              </a:rPr>
              <a:t>XX</a:t>
            </a:r>
            <a:r>
              <a:rPr lang="fa-IR" sz="2000">
                <a:solidFill>
                  <a:schemeClr val="tx2"/>
                </a:solidFill>
                <a:cs typeface="Zar" pitchFamily="2" charset="-78"/>
              </a:rPr>
              <a:t>13</a:t>
            </a:r>
            <a:endParaRPr lang="en-US" sz="2000">
              <a:solidFill>
                <a:schemeClr val="tx2"/>
              </a:solidFill>
              <a:cs typeface="Zar" pitchFamily="2" charset="-78"/>
            </a:endParaRPr>
          </a:p>
        </p:txBody>
      </p:sp>
      <p:sp>
        <p:nvSpPr>
          <p:cNvPr id="4" name="Footer Placeholder 3"/>
          <p:cNvSpPr>
            <a:spLocks noGrp="1"/>
          </p:cNvSpPr>
          <p:nvPr>
            <p:ph type="ftr" sz="quarter" idx="11"/>
          </p:nvPr>
        </p:nvSpPr>
        <p:spPr/>
        <p:txBody>
          <a:bodyPr/>
          <a:lstStyle/>
          <a:p>
            <a:endParaRPr kumimoji="0" lang="en-US" dirty="0"/>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80258" name="Rectangle 2"/>
          <p:cNvSpPr>
            <a:spLocks noGrp="1" noChangeArrowheads="1"/>
          </p:cNvSpPr>
          <p:nvPr>
            <p:ph type="title"/>
          </p:nvPr>
        </p:nvSpPr>
        <p:spPr>
          <a:xfrm>
            <a:off x="1093788" y="476250"/>
            <a:ext cx="7772400" cy="762000"/>
          </a:xfrm>
        </p:spPr>
        <p:txBody>
          <a:bodyPr/>
          <a:lstStyle/>
          <a:p>
            <a:r>
              <a:rPr lang="fa-IR">
                <a:solidFill>
                  <a:srgbClr val="0066FF"/>
                </a:solidFill>
              </a:rPr>
              <a:t>فعاليت نهم:</a:t>
            </a:r>
            <a:endParaRPr lang="en-US">
              <a:solidFill>
                <a:srgbClr val="0066FF"/>
              </a:solidFill>
            </a:endParaRPr>
          </a:p>
        </p:txBody>
      </p:sp>
      <p:sp>
        <p:nvSpPr>
          <p:cNvPr id="480259" name="Rectangle 3"/>
          <p:cNvSpPr>
            <a:spLocks noGrp="1" noChangeArrowheads="1"/>
          </p:cNvSpPr>
          <p:nvPr>
            <p:ph idx="1"/>
          </p:nvPr>
        </p:nvSpPr>
        <p:spPr>
          <a:xfrm>
            <a:off x="611188" y="1989138"/>
            <a:ext cx="7847012" cy="3306762"/>
          </a:xfrm>
        </p:spPr>
        <p:txBody>
          <a:bodyPr>
            <a:normAutofit/>
          </a:bodyPr>
          <a:lstStyle/>
          <a:p>
            <a:pPr>
              <a:buFontTx/>
              <a:buNone/>
            </a:pPr>
            <a:r>
              <a:rPr lang="fa-IR"/>
              <a:t>يكي از اثاثه خريداري به ارزش 50ريال معيوب بود آقاي مالكي آنرا عودت نموده و قرارشد از بدهي ايشان كسر گردد</a:t>
            </a:r>
          </a:p>
          <a:p>
            <a:pPr>
              <a:buFontTx/>
              <a:buNone/>
            </a:pPr>
            <a:r>
              <a:rPr lang="fa-IR"/>
              <a:t>تحليل:</a:t>
            </a:r>
          </a:p>
          <a:p>
            <a:pPr>
              <a:buFontTx/>
              <a:buNone/>
            </a:pPr>
            <a:r>
              <a:rPr lang="fa-IR"/>
              <a:t>از موجودي اثاثه اداري 50ريال كسر مي</a:t>
            </a:r>
            <a:r>
              <a:rPr lang="fa-IR">
                <a:cs typeface="Arial" pitchFamily="34" charset="0"/>
              </a:rPr>
              <a:t>‌</a:t>
            </a:r>
            <a:r>
              <a:rPr lang="fa-IR"/>
              <a:t>شود</a:t>
            </a:r>
          </a:p>
          <a:p>
            <a:pPr>
              <a:buFontTx/>
              <a:buNone/>
            </a:pPr>
            <a:r>
              <a:rPr lang="fa-IR"/>
              <a:t>از ميزان بدهي هم 50ريال كسر مي</a:t>
            </a:r>
            <a:r>
              <a:rPr lang="fa-IR">
                <a:cs typeface="Arial" pitchFamily="34" charset="0"/>
              </a:rPr>
              <a:t>‌</a:t>
            </a:r>
            <a:r>
              <a:rPr lang="fa-IR"/>
              <a:t>گردد</a:t>
            </a:r>
            <a:endParaRPr lang="en-US"/>
          </a:p>
        </p:txBody>
      </p:sp>
      <p:sp>
        <p:nvSpPr>
          <p:cNvPr id="4" name="Footer Placeholder 3"/>
          <p:cNvSpPr>
            <a:spLocks noGrp="1"/>
          </p:cNvSpPr>
          <p:nvPr>
            <p:ph type="ftr" sz="quarter" idx="11"/>
          </p:nvPr>
        </p:nvSpPr>
        <p:spPr/>
        <p:txBody>
          <a:bodyPr/>
          <a:lstStyle/>
          <a:p>
            <a:endParaRPr kumimoji="0" lang="en-US" dirty="0"/>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81284" name="Rectangle 4" descr="Large confetti"/>
          <p:cNvSpPr>
            <a:spLocks noGrp="1" noChangeArrowheads="1"/>
          </p:cNvSpPr>
          <p:nvPr>
            <p:ph type="title"/>
          </p:nvPr>
        </p:nvSpPr>
        <p:spPr>
          <a:xfrm>
            <a:off x="1093788" y="476250"/>
            <a:ext cx="7772400" cy="762000"/>
          </a:xfrm>
          <a:noFill/>
          <a:ln/>
        </p:spPr>
        <p:txBody>
          <a:bodyPr/>
          <a:lstStyle/>
          <a:p>
            <a:r>
              <a:rPr lang="fa-IR"/>
              <a:t>ثبت تاثير فعاليت در معادله حسابداري</a:t>
            </a:r>
            <a:endParaRPr lang="en-US"/>
          </a:p>
        </p:txBody>
      </p:sp>
      <p:graphicFrame>
        <p:nvGraphicFramePr>
          <p:cNvPr id="481503" name="Group 223"/>
          <p:cNvGraphicFramePr>
            <a:graphicFrameLocks noGrp="1"/>
          </p:cNvGraphicFramePr>
          <p:nvPr>
            <p:ph type="tbl" idx="1"/>
          </p:nvPr>
        </p:nvGraphicFramePr>
        <p:xfrm>
          <a:off x="217488" y="1557338"/>
          <a:ext cx="8458200" cy="5059680"/>
        </p:xfrm>
        <a:graphic>
          <a:graphicData uri="http://schemas.openxmlformats.org/drawingml/2006/table">
            <a:tbl>
              <a:tblPr/>
              <a:tblGrid>
                <a:gridCol w="1427162">
                  <a:extLst>
                    <a:ext uri="{9D8B030D-6E8A-4147-A177-3AD203B41FA5}">
                      <a16:colId xmlns:a16="http://schemas.microsoft.com/office/drawing/2014/main" val="20000"/>
                    </a:ext>
                  </a:extLst>
                </a:gridCol>
                <a:gridCol w="285750">
                  <a:extLst>
                    <a:ext uri="{9D8B030D-6E8A-4147-A177-3AD203B41FA5}">
                      <a16:colId xmlns:a16="http://schemas.microsoft.com/office/drawing/2014/main" val="20001"/>
                    </a:ext>
                  </a:extLst>
                </a:gridCol>
                <a:gridCol w="857250">
                  <a:extLst>
                    <a:ext uri="{9D8B030D-6E8A-4147-A177-3AD203B41FA5}">
                      <a16:colId xmlns:a16="http://schemas.microsoft.com/office/drawing/2014/main" val="20002"/>
                    </a:ext>
                  </a:extLst>
                </a:gridCol>
                <a:gridCol w="815975">
                  <a:extLst>
                    <a:ext uri="{9D8B030D-6E8A-4147-A177-3AD203B41FA5}">
                      <a16:colId xmlns:a16="http://schemas.microsoft.com/office/drawing/2014/main" val="20003"/>
                    </a:ext>
                  </a:extLst>
                </a:gridCol>
                <a:gridCol w="396875">
                  <a:extLst>
                    <a:ext uri="{9D8B030D-6E8A-4147-A177-3AD203B41FA5}">
                      <a16:colId xmlns:a16="http://schemas.microsoft.com/office/drawing/2014/main" val="20004"/>
                    </a:ext>
                  </a:extLst>
                </a:gridCol>
                <a:gridCol w="704850">
                  <a:extLst>
                    <a:ext uri="{9D8B030D-6E8A-4147-A177-3AD203B41FA5}">
                      <a16:colId xmlns:a16="http://schemas.microsoft.com/office/drawing/2014/main" val="20005"/>
                    </a:ext>
                  </a:extLst>
                </a:gridCol>
                <a:gridCol w="571500">
                  <a:extLst>
                    <a:ext uri="{9D8B030D-6E8A-4147-A177-3AD203B41FA5}">
                      <a16:colId xmlns:a16="http://schemas.microsoft.com/office/drawing/2014/main" val="20006"/>
                    </a:ext>
                  </a:extLst>
                </a:gridCol>
                <a:gridCol w="642938">
                  <a:extLst>
                    <a:ext uri="{9D8B030D-6E8A-4147-A177-3AD203B41FA5}">
                      <a16:colId xmlns:a16="http://schemas.microsoft.com/office/drawing/2014/main" val="20007"/>
                    </a:ext>
                  </a:extLst>
                </a:gridCol>
                <a:gridCol w="720725">
                  <a:extLst>
                    <a:ext uri="{9D8B030D-6E8A-4147-A177-3AD203B41FA5}">
                      <a16:colId xmlns:a16="http://schemas.microsoft.com/office/drawing/2014/main" val="20008"/>
                    </a:ext>
                  </a:extLst>
                </a:gridCol>
                <a:gridCol w="646112">
                  <a:extLst>
                    <a:ext uri="{9D8B030D-6E8A-4147-A177-3AD203B41FA5}">
                      <a16:colId xmlns:a16="http://schemas.microsoft.com/office/drawing/2014/main" val="20009"/>
                    </a:ext>
                  </a:extLst>
                </a:gridCol>
                <a:gridCol w="1031875">
                  <a:extLst>
                    <a:ext uri="{9D8B030D-6E8A-4147-A177-3AD203B41FA5}">
                      <a16:colId xmlns:a16="http://schemas.microsoft.com/office/drawing/2014/main" val="20010"/>
                    </a:ext>
                  </a:extLst>
                </a:gridCol>
                <a:gridCol w="357188">
                  <a:extLst>
                    <a:ext uri="{9D8B030D-6E8A-4147-A177-3AD203B41FA5}">
                      <a16:colId xmlns:a16="http://schemas.microsoft.com/office/drawing/2014/main" val="20011"/>
                    </a:ext>
                  </a:extLst>
                </a:gridCol>
              </a:tblGrid>
              <a:tr h="284163">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r>
                        <a:rPr kumimoji="0" lang="fa-IR" sz="1600" b="1" i="0" u="none" strike="noStrike" cap="none" normalizeH="0" baseline="0" smtClean="0">
                          <a:ln>
                            <a:noFill/>
                          </a:ln>
                          <a:solidFill>
                            <a:schemeClr val="tx1"/>
                          </a:solidFill>
                          <a:effectLst/>
                          <a:latin typeface="Arial" pitchFamily="34" charset="0"/>
                          <a:cs typeface="Zar" pitchFamily="2" charset="-78"/>
                        </a:rPr>
                        <a:t>حقوق صاحبان </a:t>
                      </a:r>
                      <a:r>
                        <a:rPr kumimoji="0" lang="fa-IR" sz="1800" b="1" i="0" u="none" strike="noStrike" cap="none" normalizeH="0" baseline="0" smtClean="0">
                          <a:ln>
                            <a:noFill/>
                          </a:ln>
                          <a:solidFill>
                            <a:schemeClr val="tx1"/>
                          </a:solidFill>
                          <a:effectLst/>
                          <a:latin typeface="Arial" pitchFamily="34" charset="0"/>
                          <a:cs typeface="Zar" pitchFamily="2" charset="-78"/>
                        </a:rPr>
                        <a:t>سرمايه</a:t>
                      </a:r>
                      <a:endParaRPr kumimoji="0" lang="en-US" sz="1800" b="1" i="0" u="none" strike="noStrike" cap="none" normalizeH="0" baseline="0" smtClean="0">
                        <a:ln>
                          <a:noFill/>
                        </a:ln>
                        <a:solidFill>
                          <a:schemeClr val="tx1"/>
                        </a:solidFill>
                        <a:effectLst/>
                        <a:latin typeface="Arial" pitchFamily="34" charset="0"/>
                        <a:cs typeface="Zar" pitchFamily="2" charset="-78"/>
                      </a:endParaRP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38100" cap="flat" cmpd="sng" algn="ctr">
                      <a:solidFill>
                        <a:schemeClr val="tx1"/>
                      </a:solidFill>
                      <a:prstDash val="solid"/>
                      <a:miter lim="800000"/>
                      <a:headEnd type="none" w="med" len="med"/>
                      <a:tailEnd type="none" w="med" len="med"/>
                    </a:lnB>
                    <a:lnTlToBr>
                      <a:noFill/>
                    </a:lnTlToBr>
                    <a:lnBlToTr>
                      <a:noFill/>
                    </a:lnBlToTr>
                    <a:noFill/>
                  </a:tcPr>
                </a:tc>
                <a:tc rowSpan="14">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r>
                        <a:rPr kumimoji="0" lang="fa-IR" sz="1600" b="1" i="0" u="none" strike="noStrike" cap="none" normalizeH="0" baseline="0" smtClean="0">
                          <a:ln>
                            <a:noFill/>
                          </a:ln>
                          <a:solidFill>
                            <a:schemeClr val="tx1"/>
                          </a:solidFill>
                          <a:effectLst/>
                          <a:latin typeface="Arial" pitchFamily="34" charset="0"/>
                          <a:cs typeface="Zar" pitchFamily="2" charset="-78"/>
                        </a:rPr>
                        <a:t>+</a:t>
                      </a:r>
                      <a:endParaRPr kumimoji="0" lang="en-US" sz="16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gridSpan="2">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r>
                        <a:rPr kumimoji="0" lang="fa-IR" sz="2800" b="1" i="0" u="none" strike="noStrike" cap="none" normalizeH="0" baseline="0" smtClean="0">
                          <a:ln>
                            <a:noFill/>
                          </a:ln>
                          <a:solidFill>
                            <a:schemeClr val="tx1"/>
                          </a:solidFill>
                          <a:effectLst/>
                          <a:latin typeface="Arial" pitchFamily="34" charset="0"/>
                          <a:cs typeface="Zar" pitchFamily="2" charset="-78"/>
                        </a:rPr>
                        <a:t>بدهيها</a:t>
                      </a:r>
                      <a:endParaRPr kumimoji="0" lang="en-US" sz="2800" b="1" i="0" u="none" strike="noStrike" cap="none" normalizeH="0" baseline="0" smtClean="0">
                        <a:ln>
                          <a:noFill/>
                        </a:ln>
                        <a:solidFill>
                          <a:schemeClr val="tx1"/>
                        </a:solidFill>
                        <a:effectLst/>
                        <a:latin typeface="Arial" pitchFamily="34" charset="0"/>
                        <a:cs typeface="Zar" pitchFamily="2" charset="-78"/>
                      </a:endParaRP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38100" cap="flat" cmpd="sng" algn="ctr">
                      <a:solidFill>
                        <a:schemeClr val="tx1"/>
                      </a:solidFill>
                      <a:prstDash val="solid"/>
                      <a:miter lim="800000"/>
                      <a:headEnd type="none" w="med" len="med"/>
                      <a:tailEnd type="none" w="med" len="med"/>
                    </a:lnB>
                    <a:lnTlToBr>
                      <a:noFill/>
                    </a:lnTlToBr>
                    <a:lnBlToTr>
                      <a:noFill/>
                    </a:lnBlToTr>
                    <a:noFill/>
                  </a:tcPr>
                </a:tc>
                <a:tc hMerge="1">
                  <a:txBody>
                    <a:bodyPr/>
                    <a:lstStyle/>
                    <a:p>
                      <a:pPr rtl="1"/>
                      <a:endParaRPr lang="fa-IR"/>
                    </a:p>
                  </a:txBody>
                  <a:tcPr/>
                </a:tc>
                <a:tc rowSpan="14">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r>
                        <a:rPr kumimoji="0" lang="fa-IR" sz="4800" b="1" i="0" u="none" strike="noStrike" cap="none" normalizeH="0" baseline="0" smtClean="0">
                          <a:ln>
                            <a:noFill/>
                          </a:ln>
                          <a:solidFill>
                            <a:schemeClr val="tx1"/>
                          </a:solidFill>
                          <a:effectLst/>
                          <a:latin typeface="Arial" pitchFamily="34" charset="0"/>
                          <a:cs typeface="Zar" pitchFamily="2" charset="-78"/>
                        </a:rPr>
                        <a:t>=</a:t>
                      </a:r>
                      <a:endParaRPr kumimoji="0" lang="en-US" sz="48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gridSpan="6">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r>
                        <a:rPr kumimoji="0" lang="fa-IR" sz="2800" b="1" i="0" u="none" strike="noStrike" cap="none" normalizeH="0" baseline="0" smtClean="0">
                          <a:ln>
                            <a:noFill/>
                          </a:ln>
                          <a:solidFill>
                            <a:schemeClr val="tx1"/>
                          </a:solidFill>
                          <a:effectLst/>
                          <a:latin typeface="Arial" pitchFamily="34" charset="0"/>
                          <a:cs typeface="Zar" pitchFamily="2" charset="-78"/>
                        </a:rPr>
                        <a:t>دارائي</a:t>
                      </a:r>
                      <a:r>
                        <a:rPr kumimoji="0" lang="fa-IR" sz="2800" b="1" i="0" u="none" strike="noStrike" cap="none" normalizeH="0" baseline="0" smtClean="0">
                          <a:ln>
                            <a:noFill/>
                          </a:ln>
                          <a:solidFill>
                            <a:schemeClr val="tx1"/>
                          </a:solidFill>
                          <a:effectLst/>
                          <a:latin typeface="Arial" pitchFamily="34" charset="0"/>
                          <a:cs typeface="Arial" pitchFamily="34" charset="0"/>
                        </a:rPr>
                        <a:t>‌</a:t>
                      </a:r>
                      <a:r>
                        <a:rPr kumimoji="0" lang="fa-IR" sz="2800" b="1" i="0" u="none" strike="noStrike" cap="none" normalizeH="0" baseline="0" smtClean="0">
                          <a:ln>
                            <a:noFill/>
                          </a:ln>
                          <a:solidFill>
                            <a:schemeClr val="tx1"/>
                          </a:solidFill>
                          <a:effectLst/>
                          <a:latin typeface="Arial" pitchFamily="34" charset="0"/>
                          <a:cs typeface="Zar" pitchFamily="2" charset="-78"/>
                        </a:rPr>
                        <a:t>ها</a:t>
                      </a:r>
                      <a:endParaRPr kumimoji="0" lang="en-US" sz="2800" b="1" i="0" u="none" strike="noStrike" cap="none" normalizeH="0" baseline="0" smtClean="0">
                        <a:ln>
                          <a:noFill/>
                        </a:ln>
                        <a:solidFill>
                          <a:schemeClr val="tx1"/>
                        </a:solidFill>
                        <a:effectLst/>
                        <a:latin typeface="Arial" pitchFamily="34" charset="0"/>
                        <a:cs typeface="Zar" pitchFamily="2" charset="-78"/>
                      </a:endParaRP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38100" cap="flat" cmpd="sng" algn="ctr">
                      <a:solidFill>
                        <a:schemeClr val="tx1"/>
                      </a:solidFill>
                      <a:prstDash val="solid"/>
                      <a:miter lim="800000"/>
                      <a:headEnd type="none" w="med" len="med"/>
                      <a:tailEnd type="none" w="med" len="med"/>
                    </a:lnB>
                    <a:lnTlToBr>
                      <a:noFill/>
                    </a:lnTlToBr>
                    <a:lnBlToTr>
                      <a:noFill/>
                    </a:lnBlToTr>
                    <a:noFill/>
                  </a:tcPr>
                </a:tc>
                <a:tc hMerge="1">
                  <a:txBody>
                    <a:bodyPr/>
                    <a:lstStyle/>
                    <a:p>
                      <a:pPr rtl="1"/>
                      <a:endParaRPr lang="fa-IR"/>
                    </a:p>
                  </a:txBody>
                  <a:tcPr/>
                </a:tc>
                <a:tc hMerge="1">
                  <a:txBody>
                    <a:bodyPr/>
                    <a:lstStyle/>
                    <a:p>
                      <a:pPr rtl="1"/>
                      <a:endParaRPr lang="fa-IR"/>
                    </a:p>
                  </a:txBody>
                  <a:tcPr/>
                </a:tc>
                <a:tc hMerge="1">
                  <a:txBody>
                    <a:bodyPr/>
                    <a:lstStyle/>
                    <a:p>
                      <a:pPr rtl="1"/>
                      <a:endParaRPr lang="fa-IR"/>
                    </a:p>
                  </a:txBody>
                  <a:tcPr/>
                </a:tc>
                <a:tc hMerge="1">
                  <a:txBody>
                    <a:bodyPr/>
                    <a:lstStyle/>
                    <a:p>
                      <a:pPr rtl="1"/>
                      <a:endParaRPr lang="fa-IR"/>
                    </a:p>
                  </a:txBody>
                  <a:tcPr/>
                </a:tc>
                <a:tc hMerge="1">
                  <a:txBody>
                    <a:bodyPr/>
                    <a:lstStyle/>
                    <a:p>
                      <a:pPr rtl="1"/>
                      <a:endParaRPr lang="fa-IR"/>
                    </a:p>
                  </a:txBody>
                  <a:tcPr/>
                </a:tc>
                <a:tc rowSpan="2">
                  <a:txBody>
                    <a:bodyPr/>
                    <a:lstStyle/>
                    <a:p>
                      <a:pPr marL="0" marR="0" lvl="0" indent="0" algn="r" defTabSz="914400" rtl="1" eaLnBrk="1" fontAlgn="base" latinLnBrk="0" hangingPunct="1">
                        <a:lnSpc>
                          <a:spcPct val="100000"/>
                        </a:lnSpc>
                        <a:spcBef>
                          <a:spcPct val="20000"/>
                        </a:spcBef>
                        <a:spcAft>
                          <a:spcPct val="0"/>
                        </a:spcAft>
                        <a:buClrTx/>
                        <a:buSzPct val="85000"/>
                        <a:buFontTx/>
                        <a:buNone/>
                        <a:tabLst/>
                      </a:pPr>
                      <a:endParaRPr kumimoji="0" lang="en-US" sz="28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38100" cap="flat" cmpd="sng" algn="ctr">
                      <a:solidFill>
                        <a:schemeClr val="tx1"/>
                      </a:solidFill>
                      <a:prstDash val="solid"/>
                      <a:miter lim="800000"/>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244475">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r>
                        <a:rPr kumimoji="0" lang="fa-IR" sz="1400" b="1" i="0" u="none" strike="noStrike" cap="none" normalizeH="0" baseline="0" smtClean="0">
                          <a:ln>
                            <a:noFill/>
                          </a:ln>
                          <a:solidFill>
                            <a:schemeClr val="tx1"/>
                          </a:solidFill>
                          <a:effectLst/>
                          <a:latin typeface="Arial" pitchFamily="34" charset="0"/>
                          <a:cs typeface="Zar" pitchFamily="2" charset="-78"/>
                        </a:rPr>
                        <a:t>سرمايه مالكي</a:t>
                      </a:r>
                      <a:endParaRPr kumimoji="0" lang="en-US" sz="14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38100" cap="flat" cmpd="sng" algn="ctr">
                      <a:solidFill>
                        <a:schemeClr val="tx1"/>
                      </a:solidFill>
                      <a:prstDash val="solid"/>
                      <a:miter lim="800000"/>
                      <a:headEnd type="none" w="med" len="med"/>
                      <a:tailEnd type="none" w="med" len="med"/>
                    </a:lnT>
                    <a:lnB w="38100" cap="flat" cmpd="sng" algn="ctr">
                      <a:solidFill>
                        <a:schemeClr val="tx1"/>
                      </a:solidFill>
                      <a:prstDash val="solid"/>
                      <a:miter lim="800000"/>
                      <a:headEnd type="none" w="med" len="med"/>
                      <a:tailEnd type="none" w="med" len="med"/>
                    </a:lnB>
                    <a:lnTlToBr>
                      <a:noFill/>
                    </a:lnTlToBr>
                    <a:lnBlToTr>
                      <a:noFill/>
                    </a:lnBlToTr>
                    <a:noFill/>
                  </a:tcPr>
                </a:tc>
                <a:tc vMerge="1">
                  <a:txBody>
                    <a:bodyPr/>
                    <a:lstStyle/>
                    <a:p>
                      <a:pPr rtl="1"/>
                      <a:endParaRPr lang="fa-IR"/>
                    </a:p>
                  </a:txBody>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r>
                        <a:rPr kumimoji="0" lang="fa-IR" sz="1400" b="1" i="0" u="none" strike="noStrike" cap="none" normalizeH="0" baseline="0" smtClean="0">
                          <a:ln>
                            <a:noFill/>
                          </a:ln>
                          <a:solidFill>
                            <a:schemeClr val="tx1"/>
                          </a:solidFill>
                          <a:effectLst/>
                          <a:latin typeface="Arial" pitchFamily="34" charset="0"/>
                          <a:cs typeface="Zar" pitchFamily="2" charset="-78"/>
                        </a:rPr>
                        <a:t>حسابهاي پرداختني</a:t>
                      </a:r>
                      <a:endParaRPr kumimoji="0" lang="en-US" sz="1400" b="1" i="0" u="none" strike="noStrike" cap="none" normalizeH="0" baseline="0" smtClean="0">
                        <a:ln>
                          <a:noFill/>
                        </a:ln>
                        <a:solidFill>
                          <a:schemeClr val="tx1"/>
                        </a:solidFill>
                        <a:effectLst/>
                        <a:latin typeface="Arial" pitchFamily="34" charset="0"/>
                        <a:cs typeface="Zar" pitchFamily="2" charset="-78"/>
                      </a:endParaRP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lgDash"/>
                      <a:miter lim="800000"/>
                      <a:headEnd type="none" w="med" len="med"/>
                      <a:tailEnd type="none" w="med" len="med"/>
                    </a:lnR>
                    <a:lnT w="38100" cap="flat" cmpd="sng" algn="ctr">
                      <a:solidFill>
                        <a:schemeClr val="tx1"/>
                      </a:solidFill>
                      <a:prstDash val="solid"/>
                      <a:miter lim="800000"/>
                      <a:headEnd type="none" w="med" len="med"/>
                      <a:tailEnd type="none" w="med" len="med"/>
                    </a:lnT>
                    <a:lnB w="381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r>
                        <a:rPr kumimoji="0" lang="fa-IR" sz="1400" b="1" i="0" u="none" strike="noStrike" cap="none" normalizeH="0" baseline="0" smtClean="0">
                          <a:ln>
                            <a:noFill/>
                          </a:ln>
                          <a:solidFill>
                            <a:schemeClr val="tx1"/>
                          </a:solidFill>
                          <a:effectLst/>
                          <a:latin typeface="Arial" pitchFamily="34" charset="0"/>
                          <a:cs typeface="Zar" pitchFamily="2" charset="-78"/>
                        </a:rPr>
                        <a:t>اسناد پرداختني</a:t>
                      </a:r>
                      <a:endParaRPr kumimoji="0" lang="en-US" sz="1400" b="1" i="0" u="none" strike="noStrike" cap="none" normalizeH="0" baseline="0" smtClean="0">
                        <a:ln>
                          <a:noFill/>
                        </a:ln>
                        <a:solidFill>
                          <a:schemeClr val="tx1"/>
                        </a:solidFill>
                        <a:effectLst/>
                        <a:latin typeface="Arial" pitchFamily="34" charset="0"/>
                        <a:cs typeface="Zar" pitchFamily="2" charset="-78"/>
                      </a:endParaRPr>
                    </a:p>
                  </a:txBody>
                  <a:tcP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solid"/>
                      <a:miter lim="800000"/>
                      <a:headEnd type="none" w="med" len="med"/>
                      <a:tailEnd type="none" w="med" len="med"/>
                    </a:lnR>
                    <a:lnT w="38100" cap="flat" cmpd="sng" algn="ctr">
                      <a:solidFill>
                        <a:schemeClr val="tx1"/>
                      </a:solidFill>
                      <a:prstDash val="solid"/>
                      <a:miter lim="800000"/>
                      <a:headEnd type="none" w="med" len="med"/>
                      <a:tailEnd type="none" w="med" len="med"/>
                    </a:lnT>
                    <a:lnB w="38100" cap="flat" cmpd="sng" algn="ctr">
                      <a:solidFill>
                        <a:schemeClr val="tx1"/>
                      </a:solidFill>
                      <a:prstDash val="solid"/>
                      <a:miter lim="800000"/>
                      <a:headEnd type="none" w="med" len="med"/>
                      <a:tailEnd type="none" w="med" len="med"/>
                    </a:lnB>
                    <a:lnTlToBr>
                      <a:noFill/>
                    </a:lnTlToBr>
                    <a:lnBlToTr>
                      <a:noFill/>
                    </a:lnBlToTr>
                    <a:noFill/>
                  </a:tcPr>
                </a:tc>
                <a:tc vMerge="1">
                  <a:txBody>
                    <a:bodyPr/>
                    <a:lstStyle/>
                    <a:p>
                      <a:pPr rtl="1"/>
                      <a:endParaRPr lang="fa-IR"/>
                    </a:p>
                  </a:txBody>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lgDash"/>
                      <a:miter lim="800000"/>
                      <a:headEnd type="none" w="med" len="med"/>
                      <a:tailEnd type="none" w="med" len="med"/>
                    </a:lnR>
                    <a:lnT w="38100" cap="flat" cmpd="sng" algn="ctr">
                      <a:solidFill>
                        <a:schemeClr val="tx1"/>
                      </a:solidFill>
                      <a:prstDash val="solid"/>
                      <a:miter lim="800000"/>
                      <a:headEnd type="none" w="med" len="med"/>
                      <a:tailEnd type="none" w="med" len="med"/>
                    </a:lnT>
                    <a:lnB w="381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lgDash"/>
                      <a:miter lim="800000"/>
                      <a:headEnd type="none" w="med" len="med"/>
                      <a:tailEnd type="none" w="med" len="med"/>
                    </a:lnR>
                    <a:lnT w="38100" cap="flat" cmpd="sng" algn="ctr">
                      <a:solidFill>
                        <a:schemeClr val="tx1"/>
                      </a:solidFill>
                      <a:prstDash val="solid"/>
                      <a:miter lim="800000"/>
                      <a:headEnd type="none" w="med" len="med"/>
                      <a:tailEnd type="none" w="med" len="med"/>
                    </a:lnT>
                    <a:lnB w="381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r>
                        <a:rPr kumimoji="0" lang="fa-IR" sz="1000" b="1" i="0" u="none" strike="noStrike" cap="none" normalizeH="0" baseline="0" smtClean="0">
                          <a:ln>
                            <a:noFill/>
                          </a:ln>
                          <a:solidFill>
                            <a:schemeClr val="tx1"/>
                          </a:solidFill>
                          <a:effectLst/>
                          <a:latin typeface="Arial" pitchFamily="34" charset="0"/>
                          <a:cs typeface="Zar" pitchFamily="2" charset="-78"/>
                        </a:rPr>
                        <a:t>حسابهای دريافتني</a:t>
                      </a:r>
                      <a:endParaRPr kumimoji="0" lang="en-US" sz="10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lgDash"/>
                      <a:miter lim="800000"/>
                      <a:headEnd type="none" w="med" len="med"/>
                      <a:tailEnd type="none" w="med" len="med"/>
                    </a:lnR>
                    <a:lnT w="38100" cap="flat" cmpd="sng" algn="ctr">
                      <a:solidFill>
                        <a:schemeClr val="tx1"/>
                      </a:solidFill>
                      <a:prstDash val="solid"/>
                      <a:miter lim="800000"/>
                      <a:headEnd type="none" w="med" len="med"/>
                      <a:tailEnd type="none" w="med" len="med"/>
                    </a:lnT>
                    <a:lnB w="381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r>
                        <a:rPr kumimoji="0" lang="fa-IR" sz="1400" b="1" i="0" u="none" strike="noStrike" cap="none" normalizeH="0" baseline="0" smtClean="0">
                          <a:ln>
                            <a:noFill/>
                          </a:ln>
                          <a:solidFill>
                            <a:schemeClr val="tx1"/>
                          </a:solidFill>
                          <a:effectLst/>
                          <a:latin typeface="Arial" pitchFamily="34" charset="0"/>
                          <a:cs typeface="Zar" pitchFamily="2" charset="-78"/>
                        </a:rPr>
                        <a:t>ملزومات</a:t>
                      </a:r>
                      <a:endParaRPr kumimoji="0" lang="en-US" sz="14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lgDash"/>
                      <a:miter lim="800000"/>
                      <a:headEnd type="none" w="med" len="med"/>
                      <a:tailEnd type="none" w="med" len="med"/>
                    </a:lnR>
                    <a:lnT w="38100" cap="flat" cmpd="sng" algn="ctr">
                      <a:solidFill>
                        <a:schemeClr val="tx1"/>
                      </a:solidFill>
                      <a:prstDash val="solid"/>
                      <a:miter lim="800000"/>
                      <a:headEnd type="none" w="med" len="med"/>
                      <a:tailEnd type="none" w="med" len="med"/>
                    </a:lnT>
                    <a:lnB w="381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r>
                        <a:rPr kumimoji="0" lang="fa-IR" sz="1400" b="1" i="0" u="none" strike="noStrike" cap="none" normalizeH="0" baseline="0" smtClean="0">
                          <a:ln>
                            <a:noFill/>
                          </a:ln>
                          <a:solidFill>
                            <a:schemeClr val="tx1"/>
                          </a:solidFill>
                          <a:effectLst/>
                          <a:latin typeface="Arial" pitchFamily="34" charset="0"/>
                          <a:cs typeface="Zar" pitchFamily="2" charset="-78"/>
                        </a:rPr>
                        <a:t>اثاثه</a:t>
                      </a:r>
                      <a:endParaRPr kumimoji="0" lang="en-US" sz="14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lgDash"/>
                      <a:miter lim="800000"/>
                      <a:headEnd type="none" w="med" len="med"/>
                      <a:tailEnd type="none" w="med" len="med"/>
                    </a:lnR>
                    <a:lnT w="38100" cap="flat" cmpd="sng" algn="ctr">
                      <a:solidFill>
                        <a:schemeClr val="tx1"/>
                      </a:solidFill>
                      <a:prstDash val="solid"/>
                      <a:miter lim="800000"/>
                      <a:headEnd type="none" w="med" len="med"/>
                      <a:tailEnd type="none" w="med" len="med"/>
                    </a:lnT>
                    <a:lnB w="381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r>
                        <a:rPr kumimoji="0" lang="fa-IR" sz="1400" b="1" i="0" u="none" strike="noStrike" cap="none" normalizeH="0" baseline="0" smtClean="0">
                          <a:ln>
                            <a:noFill/>
                          </a:ln>
                          <a:solidFill>
                            <a:schemeClr val="tx1"/>
                          </a:solidFill>
                          <a:effectLst/>
                          <a:latin typeface="Arial" pitchFamily="34" charset="0"/>
                          <a:cs typeface="Zar" pitchFamily="2" charset="-78"/>
                        </a:rPr>
                        <a:t>بانك</a:t>
                      </a:r>
                      <a:endParaRPr kumimoji="0" lang="en-US" sz="14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solid"/>
                      <a:miter lim="800000"/>
                      <a:headEnd type="none" w="med" len="med"/>
                      <a:tailEnd type="none" w="med" len="med"/>
                    </a:lnR>
                    <a:lnT w="38100" cap="flat" cmpd="sng" algn="ctr">
                      <a:solidFill>
                        <a:schemeClr val="tx1"/>
                      </a:solidFill>
                      <a:prstDash val="solid"/>
                      <a:miter lim="800000"/>
                      <a:headEnd type="none" w="med" len="med"/>
                      <a:tailEnd type="none" w="med" len="med"/>
                    </a:lnT>
                    <a:lnB w="38100" cap="flat" cmpd="sng" algn="ctr">
                      <a:solidFill>
                        <a:schemeClr val="tx1"/>
                      </a:solidFill>
                      <a:prstDash val="solid"/>
                      <a:miter lim="800000"/>
                      <a:headEnd type="none" w="med" len="med"/>
                      <a:tailEnd type="none" w="med" len="med"/>
                    </a:lnB>
                    <a:lnTlToBr>
                      <a:noFill/>
                    </a:lnTlToBr>
                    <a:lnBlToTr>
                      <a:noFill/>
                    </a:lnBlToTr>
                    <a:noFill/>
                  </a:tcPr>
                </a:tc>
                <a:tc vMerge="1">
                  <a:txBody>
                    <a:bodyPr/>
                    <a:lstStyle/>
                    <a:p>
                      <a:pPr rtl="1"/>
                      <a:endParaRPr lang="fa-IR"/>
                    </a:p>
                  </a:txBody>
                  <a:tcPr/>
                </a:tc>
                <a:extLst>
                  <a:ext uri="{0D108BD9-81ED-4DB2-BD59-A6C34878D82A}">
                    <a16:rowId xmlns:a16="http://schemas.microsoft.com/office/drawing/2014/main" val="10001"/>
                  </a:ext>
                </a:extLst>
              </a:tr>
              <a:tr h="141288">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r>
                        <a:rPr kumimoji="0" lang="fa-IR" sz="1600" b="1" i="0" u="none" strike="noStrike" cap="none" normalizeH="0" baseline="0" smtClean="0">
                          <a:ln>
                            <a:noFill/>
                          </a:ln>
                          <a:solidFill>
                            <a:schemeClr val="tx1"/>
                          </a:solidFill>
                          <a:effectLst/>
                          <a:latin typeface="Arial" pitchFamily="34" charset="0"/>
                          <a:cs typeface="Zar" pitchFamily="2" charset="-78"/>
                        </a:rPr>
                        <a:t>10000+</a:t>
                      </a:r>
                      <a:endParaRPr kumimoji="0" lang="en-US" sz="16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38100" cap="flat" cmpd="sng" algn="ctr">
                      <a:solidFill>
                        <a:schemeClr val="tx1"/>
                      </a:solidFill>
                      <a:prstDash val="solid"/>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vMerge="1">
                  <a:txBody>
                    <a:bodyPr/>
                    <a:lstStyle/>
                    <a:p>
                      <a:pPr rtl="1"/>
                      <a:endParaRPr lang="fa-IR"/>
                    </a:p>
                  </a:txBody>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600" b="0"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lgDash"/>
                      <a:miter lim="800000"/>
                      <a:headEnd type="none" w="med" len="med"/>
                      <a:tailEnd type="none" w="med" len="med"/>
                    </a:lnR>
                    <a:lnT w="38100" cap="flat" cmpd="sng" algn="ctr">
                      <a:solidFill>
                        <a:schemeClr val="tx1"/>
                      </a:solidFill>
                      <a:prstDash val="solid"/>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solid"/>
                      <a:miter lim="800000"/>
                      <a:headEnd type="none" w="med" len="med"/>
                      <a:tailEnd type="none" w="med" len="med"/>
                    </a:lnR>
                    <a:lnT w="38100" cap="flat" cmpd="sng" algn="ctr">
                      <a:solidFill>
                        <a:schemeClr val="tx1"/>
                      </a:solidFill>
                      <a:prstDash val="solid"/>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vMerge="1">
                  <a:txBody>
                    <a:bodyPr/>
                    <a:lstStyle/>
                    <a:p>
                      <a:pPr rtl="1"/>
                      <a:endParaRPr lang="fa-IR"/>
                    </a:p>
                  </a:txBody>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0"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lgDash"/>
                      <a:miter lim="800000"/>
                      <a:headEnd type="none" w="med" len="med"/>
                      <a:tailEnd type="none" w="med" len="med"/>
                    </a:lnR>
                    <a:lnT w="38100" cap="flat" cmpd="sng" algn="ctr">
                      <a:solidFill>
                        <a:schemeClr val="tx1"/>
                      </a:solidFill>
                      <a:prstDash val="solid"/>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0"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lgDash"/>
                      <a:miter lim="800000"/>
                      <a:headEnd type="none" w="med" len="med"/>
                      <a:tailEnd type="none" w="med" len="med"/>
                    </a:lnR>
                    <a:lnT w="38100" cap="flat" cmpd="sng" algn="ctr">
                      <a:solidFill>
                        <a:schemeClr val="tx1"/>
                      </a:solidFill>
                      <a:prstDash val="solid"/>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6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lgDash"/>
                      <a:miter lim="800000"/>
                      <a:headEnd type="none" w="med" len="med"/>
                      <a:tailEnd type="none" w="med" len="med"/>
                    </a:lnR>
                    <a:lnT w="38100" cap="flat" cmpd="sng" algn="ctr">
                      <a:solidFill>
                        <a:schemeClr val="tx1"/>
                      </a:solidFill>
                      <a:prstDash val="solid"/>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6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lgDash"/>
                      <a:miter lim="800000"/>
                      <a:headEnd type="none" w="med" len="med"/>
                      <a:tailEnd type="none" w="med" len="med"/>
                    </a:lnR>
                    <a:lnT w="38100" cap="flat" cmpd="sng" algn="ctr">
                      <a:solidFill>
                        <a:schemeClr val="tx1"/>
                      </a:solidFill>
                      <a:prstDash val="solid"/>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6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lgDash"/>
                      <a:miter lim="800000"/>
                      <a:headEnd type="none" w="med" len="med"/>
                      <a:tailEnd type="none" w="med" len="med"/>
                    </a:lnR>
                    <a:lnT w="38100" cap="flat" cmpd="sng" algn="ctr">
                      <a:solidFill>
                        <a:schemeClr val="tx1"/>
                      </a:solidFill>
                      <a:prstDash val="solid"/>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r>
                        <a:rPr kumimoji="0" lang="fa-IR" sz="1600" b="1" i="0" u="none" strike="noStrike" cap="none" normalizeH="0" baseline="0" smtClean="0">
                          <a:ln>
                            <a:noFill/>
                          </a:ln>
                          <a:solidFill>
                            <a:schemeClr val="tx1"/>
                          </a:solidFill>
                          <a:effectLst/>
                          <a:latin typeface="Arial" pitchFamily="34" charset="0"/>
                          <a:cs typeface="Zar" pitchFamily="2" charset="-78"/>
                        </a:rPr>
                        <a:t>10.000 +</a:t>
                      </a:r>
                      <a:endParaRPr kumimoji="0" lang="en-US" sz="16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solid"/>
                      <a:miter lim="800000"/>
                      <a:headEnd type="none" w="med" len="med"/>
                      <a:tailEnd type="none" w="med" len="med"/>
                    </a:lnR>
                    <a:lnT w="38100" cap="flat" cmpd="sng" algn="ctr">
                      <a:solidFill>
                        <a:schemeClr val="tx1"/>
                      </a:solidFill>
                      <a:prstDash val="solid"/>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r>
                        <a:rPr kumimoji="0" lang="fa-IR" sz="1400" b="1" i="0" u="none" strike="noStrike" cap="none" normalizeH="0" baseline="0" smtClean="0">
                          <a:ln>
                            <a:noFill/>
                          </a:ln>
                          <a:solidFill>
                            <a:schemeClr val="tx1"/>
                          </a:solidFill>
                          <a:effectLst/>
                          <a:latin typeface="Arial" pitchFamily="34" charset="0"/>
                          <a:cs typeface="Zar" pitchFamily="2" charset="-78"/>
                        </a:rPr>
                        <a:t>1</a:t>
                      </a:r>
                      <a:endParaRPr kumimoji="0" lang="en-US" sz="14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38100" cap="flat" cmpd="sng" algn="ctr">
                      <a:solidFill>
                        <a:schemeClr val="tx1"/>
                      </a:solidFill>
                      <a:prstDash val="solid"/>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141288">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6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vMerge="1">
                  <a:txBody>
                    <a:bodyPr/>
                    <a:lstStyle/>
                    <a:p>
                      <a:pPr rtl="1"/>
                      <a:endParaRPr lang="fa-IR"/>
                    </a:p>
                  </a:txBody>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600" b="0"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vMerge="1">
                  <a:txBody>
                    <a:bodyPr/>
                    <a:lstStyle/>
                    <a:p>
                      <a:pPr rtl="1"/>
                      <a:endParaRPr lang="fa-IR"/>
                    </a:p>
                  </a:txBody>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0"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0"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6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6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r>
                        <a:rPr kumimoji="0" lang="fa-IR" sz="1600" b="1" i="0" u="none" strike="noStrike" cap="none" normalizeH="0" baseline="0" smtClean="0">
                          <a:ln>
                            <a:noFill/>
                          </a:ln>
                          <a:solidFill>
                            <a:schemeClr val="tx1"/>
                          </a:solidFill>
                          <a:effectLst/>
                          <a:latin typeface="Arial" pitchFamily="34" charset="0"/>
                          <a:cs typeface="Zar" pitchFamily="2" charset="-78"/>
                        </a:rPr>
                        <a:t>200+</a:t>
                      </a:r>
                      <a:endParaRPr kumimoji="0" lang="en-US" sz="16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r>
                        <a:rPr kumimoji="0" lang="fa-IR" sz="1600" b="1" i="0" u="none" strike="noStrike" cap="none" normalizeH="0" baseline="0" smtClean="0">
                          <a:ln>
                            <a:noFill/>
                          </a:ln>
                          <a:solidFill>
                            <a:schemeClr val="tx1"/>
                          </a:solidFill>
                          <a:effectLst/>
                          <a:latin typeface="Arial" pitchFamily="34" charset="0"/>
                          <a:cs typeface="Zar" pitchFamily="2" charset="-78"/>
                        </a:rPr>
                        <a:t>200-</a:t>
                      </a:r>
                      <a:endParaRPr kumimoji="0" lang="en-US" sz="16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r>
                        <a:rPr kumimoji="0" lang="fa-IR" sz="1400" b="1" i="0" u="none" strike="noStrike" cap="none" normalizeH="0" baseline="0" smtClean="0">
                          <a:ln>
                            <a:noFill/>
                          </a:ln>
                          <a:solidFill>
                            <a:schemeClr val="tx1"/>
                          </a:solidFill>
                          <a:effectLst/>
                          <a:latin typeface="Arial" pitchFamily="34" charset="0"/>
                          <a:cs typeface="Zar" pitchFamily="2" charset="-78"/>
                        </a:rPr>
                        <a:t>2</a:t>
                      </a:r>
                      <a:endParaRPr kumimoji="0" lang="en-US" sz="14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141288">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6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vMerge="1">
                  <a:txBody>
                    <a:bodyPr/>
                    <a:lstStyle/>
                    <a:p>
                      <a:pPr rtl="1"/>
                      <a:endParaRPr lang="fa-IR"/>
                    </a:p>
                  </a:txBody>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r>
                        <a:rPr kumimoji="0" lang="fa-IR" sz="1600" b="1" i="0" u="none" strike="noStrike" cap="none" normalizeH="0" baseline="0" smtClean="0">
                          <a:ln>
                            <a:noFill/>
                          </a:ln>
                          <a:solidFill>
                            <a:schemeClr val="tx1"/>
                          </a:solidFill>
                          <a:effectLst/>
                          <a:latin typeface="Arial" pitchFamily="34" charset="0"/>
                          <a:cs typeface="Zar" pitchFamily="2" charset="-78"/>
                        </a:rPr>
                        <a:t>100</a:t>
                      </a:r>
                      <a:r>
                        <a:rPr kumimoji="0" lang="fa-IR" sz="1600" b="0" i="0" u="none" strike="noStrike" cap="none" normalizeH="0" baseline="0" smtClean="0">
                          <a:ln>
                            <a:noFill/>
                          </a:ln>
                          <a:solidFill>
                            <a:schemeClr val="tx1"/>
                          </a:solidFill>
                          <a:effectLst/>
                          <a:latin typeface="Arial" pitchFamily="34" charset="0"/>
                          <a:cs typeface="Zar" pitchFamily="2" charset="-78"/>
                        </a:rPr>
                        <a:t>+</a:t>
                      </a:r>
                      <a:endParaRPr kumimoji="0" lang="en-US" sz="1600" b="0"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vMerge="1">
                  <a:txBody>
                    <a:bodyPr/>
                    <a:lstStyle/>
                    <a:p>
                      <a:pPr rtl="1"/>
                      <a:endParaRPr lang="fa-IR"/>
                    </a:p>
                  </a:txBody>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0"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0"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6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r>
                        <a:rPr kumimoji="0" lang="fa-IR" sz="1600" b="1" i="0" u="none" strike="noStrike" cap="none" normalizeH="0" baseline="0" smtClean="0">
                          <a:ln>
                            <a:noFill/>
                          </a:ln>
                          <a:solidFill>
                            <a:schemeClr val="tx1"/>
                          </a:solidFill>
                          <a:effectLst/>
                          <a:latin typeface="Arial" pitchFamily="34" charset="0"/>
                          <a:cs typeface="Zar" pitchFamily="2" charset="-78"/>
                        </a:rPr>
                        <a:t>100+</a:t>
                      </a:r>
                      <a:endParaRPr kumimoji="0" lang="en-US" sz="16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6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6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r>
                        <a:rPr kumimoji="0" lang="fa-IR" sz="1400" b="1" i="0" u="none" strike="noStrike" cap="none" normalizeH="0" baseline="0" smtClean="0">
                          <a:ln>
                            <a:noFill/>
                          </a:ln>
                          <a:solidFill>
                            <a:schemeClr val="tx1"/>
                          </a:solidFill>
                          <a:effectLst/>
                          <a:latin typeface="Arial" pitchFamily="34" charset="0"/>
                          <a:cs typeface="Zar" pitchFamily="2" charset="-78"/>
                        </a:rPr>
                        <a:t>3</a:t>
                      </a:r>
                      <a:endParaRPr kumimoji="0" lang="en-US" sz="14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141288">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r>
                        <a:rPr kumimoji="0" lang="fa-IR" sz="1600" b="1" i="0" u="none" strike="noStrike" cap="none" normalizeH="0" baseline="0" smtClean="0">
                          <a:ln>
                            <a:noFill/>
                          </a:ln>
                          <a:solidFill>
                            <a:schemeClr val="tx1"/>
                          </a:solidFill>
                          <a:effectLst/>
                          <a:latin typeface="Arial" pitchFamily="34" charset="0"/>
                          <a:cs typeface="Zar" pitchFamily="2" charset="-78"/>
                        </a:rPr>
                        <a:t>300+</a:t>
                      </a:r>
                      <a:endParaRPr kumimoji="0" lang="en-US" sz="16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vMerge="1">
                  <a:txBody>
                    <a:bodyPr/>
                    <a:lstStyle/>
                    <a:p>
                      <a:pPr rtl="1"/>
                      <a:endParaRPr lang="fa-IR"/>
                    </a:p>
                  </a:txBody>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600" b="0"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vMerge="1">
                  <a:txBody>
                    <a:bodyPr/>
                    <a:lstStyle/>
                    <a:p>
                      <a:pPr rtl="1"/>
                      <a:endParaRPr lang="fa-IR"/>
                    </a:p>
                  </a:txBody>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0"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0"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6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6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6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r>
                        <a:rPr kumimoji="0" lang="fa-IR" sz="1600" b="1" i="0" u="none" strike="noStrike" cap="none" normalizeH="0" baseline="0" smtClean="0">
                          <a:ln>
                            <a:noFill/>
                          </a:ln>
                          <a:solidFill>
                            <a:schemeClr val="tx1"/>
                          </a:solidFill>
                          <a:effectLst/>
                          <a:latin typeface="Arial" pitchFamily="34" charset="0"/>
                          <a:cs typeface="Zar" pitchFamily="2" charset="-78"/>
                        </a:rPr>
                        <a:t>300+</a:t>
                      </a:r>
                      <a:endParaRPr kumimoji="0" lang="en-US" sz="16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r>
                        <a:rPr kumimoji="0" lang="fa-IR" sz="1400" b="1" i="0" u="none" strike="noStrike" cap="none" normalizeH="0" baseline="0" smtClean="0">
                          <a:ln>
                            <a:noFill/>
                          </a:ln>
                          <a:solidFill>
                            <a:schemeClr val="tx1"/>
                          </a:solidFill>
                          <a:effectLst/>
                          <a:latin typeface="Arial" pitchFamily="34" charset="0"/>
                          <a:cs typeface="Zar" pitchFamily="2" charset="-78"/>
                        </a:rPr>
                        <a:t>4</a:t>
                      </a:r>
                      <a:endParaRPr kumimoji="0" lang="en-US" sz="14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141288">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r>
                        <a:rPr kumimoji="0" lang="fa-IR" sz="1600" b="1" i="0" u="none" strike="noStrike" cap="none" normalizeH="0" baseline="0" smtClean="0">
                          <a:ln>
                            <a:noFill/>
                          </a:ln>
                          <a:solidFill>
                            <a:schemeClr val="tx1"/>
                          </a:solidFill>
                          <a:effectLst/>
                          <a:latin typeface="Arial" pitchFamily="34" charset="0"/>
                          <a:cs typeface="Zar" pitchFamily="2" charset="-78"/>
                        </a:rPr>
                        <a:t>500+</a:t>
                      </a:r>
                      <a:endParaRPr kumimoji="0" lang="en-US" sz="16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vMerge="1">
                  <a:txBody>
                    <a:bodyPr/>
                    <a:lstStyle/>
                    <a:p>
                      <a:pPr rtl="1"/>
                      <a:endParaRPr lang="fa-IR"/>
                    </a:p>
                  </a:txBody>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600" b="0"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vMerge="1">
                  <a:txBody>
                    <a:bodyPr/>
                    <a:lstStyle/>
                    <a:p>
                      <a:pPr rtl="1"/>
                      <a:endParaRPr lang="fa-IR"/>
                    </a:p>
                  </a:txBody>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0"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0"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r>
                        <a:rPr kumimoji="0" lang="fa-IR" sz="1600" b="1" i="0" u="none" strike="noStrike" cap="none" normalizeH="0" baseline="0" smtClean="0">
                          <a:ln>
                            <a:noFill/>
                          </a:ln>
                          <a:solidFill>
                            <a:schemeClr val="tx1"/>
                          </a:solidFill>
                          <a:effectLst/>
                          <a:latin typeface="Arial" pitchFamily="34" charset="0"/>
                          <a:cs typeface="Zar" pitchFamily="2" charset="-78"/>
                        </a:rPr>
                        <a:t>250+</a:t>
                      </a:r>
                      <a:endParaRPr kumimoji="0" lang="en-US" sz="16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6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6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r>
                        <a:rPr kumimoji="0" lang="fa-IR" sz="1600" b="1" i="0" u="none" strike="noStrike" cap="none" normalizeH="0" baseline="0" smtClean="0">
                          <a:ln>
                            <a:noFill/>
                          </a:ln>
                          <a:solidFill>
                            <a:schemeClr val="tx1"/>
                          </a:solidFill>
                          <a:effectLst/>
                          <a:latin typeface="Arial" pitchFamily="34" charset="0"/>
                          <a:cs typeface="Zar" pitchFamily="2" charset="-78"/>
                        </a:rPr>
                        <a:t>250+</a:t>
                      </a:r>
                      <a:endParaRPr kumimoji="0" lang="en-US" sz="16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r>
                        <a:rPr kumimoji="0" lang="fa-IR" sz="1400" b="1" i="0" u="none" strike="noStrike" cap="none" normalizeH="0" baseline="0" smtClean="0">
                          <a:ln>
                            <a:noFill/>
                          </a:ln>
                          <a:solidFill>
                            <a:schemeClr val="tx1"/>
                          </a:solidFill>
                          <a:effectLst/>
                          <a:latin typeface="Arial" pitchFamily="34" charset="0"/>
                          <a:cs typeface="Zar" pitchFamily="2" charset="-78"/>
                        </a:rPr>
                        <a:t>5</a:t>
                      </a:r>
                      <a:endParaRPr kumimoji="0" lang="en-US" sz="14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141288">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r>
                        <a:rPr kumimoji="0" lang="fa-IR" sz="1600" b="1" i="0" u="none" strike="noStrike" cap="none" normalizeH="0" baseline="0" smtClean="0">
                          <a:ln>
                            <a:noFill/>
                          </a:ln>
                          <a:solidFill>
                            <a:schemeClr val="tx1"/>
                          </a:solidFill>
                          <a:effectLst/>
                          <a:latin typeface="Arial" pitchFamily="34" charset="0"/>
                          <a:cs typeface="Zar" pitchFamily="2" charset="-78"/>
                        </a:rPr>
                        <a:t>100-</a:t>
                      </a:r>
                      <a:endParaRPr kumimoji="0" lang="en-US" sz="16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vMerge="1">
                  <a:txBody>
                    <a:bodyPr/>
                    <a:lstStyle/>
                    <a:p>
                      <a:pPr rtl="1"/>
                      <a:endParaRPr lang="fa-IR"/>
                    </a:p>
                  </a:txBody>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600" b="0"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vMerge="1">
                  <a:txBody>
                    <a:bodyPr/>
                    <a:lstStyle/>
                    <a:p>
                      <a:pPr rtl="1"/>
                      <a:endParaRPr lang="fa-IR"/>
                    </a:p>
                  </a:txBody>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0"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0"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6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6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6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r>
                        <a:rPr kumimoji="0" lang="fa-IR" sz="1600" b="1" i="0" u="none" strike="noStrike" cap="none" normalizeH="0" baseline="0" smtClean="0">
                          <a:ln>
                            <a:noFill/>
                          </a:ln>
                          <a:solidFill>
                            <a:schemeClr val="tx1"/>
                          </a:solidFill>
                          <a:effectLst/>
                          <a:latin typeface="Arial" pitchFamily="34" charset="0"/>
                          <a:cs typeface="Zar" pitchFamily="2" charset="-78"/>
                        </a:rPr>
                        <a:t>100-</a:t>
                      </a:r>
                      <a:endParaRPr kumimoji="0" lang="en-US" sz="16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r>
                        <a:rPr kumimoji="0" lang="fa-IR" sz="1400" b="1" i="0" u="none" strike="noStrike" cap="none" normalizeH="0" baseline="0" smtClean="0">
                          <a:ln>
                            <a:noFill/>
                          </a:ln>
                          <a:solidFill>
                            <a:schemeClr val="tx1"/>
                          </a:solidFill>
                          <a:effectLst/>
                          <a:latin typeface="Arial" pitchFamily="34" charset="0"/>
                          <a:cs typeface="Zar" pitchFamily="2" charset="-78"/>
                        </a:rPr>
                        <a:t>6</a:t>
                      </a:r>
                      <a:endParaRPr kumimoji="0" lang="en-US" sz="14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extLst>
                  <a:ext uri="{0D108BD9-81ED-4DB2-BD59-A6C34878D82A}">
                    <a16:rowId xmlns:a16="http://schemas.microsoft.com/office/drawing/2014/main" val="10007"/>
                  </a:ext>
                </a:extLst>
              </a:tr>
              <a:tr h="141288">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0"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vMerge="1">
                  <a:txBody>
                    <a:bodyPr/>
                    <a:lstStyle/>
                    <a:p>
                      <a:pPr rtl="1"/>
                      <a:endParaRPr lang="fa-IR"/>
                    </a:p>
                  </a:txBody>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vMerge="1">
                  <a:txBody>
                    <a:bodyPr/>
                    <a:lstStyle/>
                    <a:p>
                      <a:pPr rtl="1"/>
                      <a:endParaRPr lang="fa-IR"/>
                    </a:p>
                  </a:txBody>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0"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0"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r>
                        <a:rPr kumimoji="0" lang="fa-IR" sz="1600" b="1" i="0" u="none" strike="noStrike" cap="none" normalizeH="0" baseline="0" smtClean="0">
                          <a:ln>
                            <a:noFill/>
                          </a:ln>
                          <a:solidFill>
                            <a:schemeClr val="tx1"/>
                          </a:solidFill>
                          <a:effectLst/>
                          <a:latin typeface="Arial" pitchFamily="34" charset="0"/>
                          <a:cs typeface="Zar" pitchFamily="2" charset="-78"/>
                        </a:rPr>
                        <a:t>150-</a:t>
                      </a:r>
                      <a:endParaRPr kumimoji="0" lang="en-US" sz="16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6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6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r>
                        <a:rPr kumimoji="0" lang="fa-IR" sz="1600" b="1" i="0" u="none" strike="noStrike" cap="none" normalizeH="0" baseline="0" smtClean="0">
                          <a:ln>
                            <a:noFill/>
                          </a:ln>
                          <a:solidFill>
                            <a:schemeClr val="tx1"/>
                          </a:solidFill>
                          <a:effectLst/>
                          <a:latin typeface="Arial" pitchFamily="34" charset="0"/>
                          <a:cs typeface="Zar" pitchFamily="2" charset="-78"/>
                        </a:rPr>
                        <a:t>150+</a:t>
                      </a:r>
                      <a:endParaRPr kumimoji="0" lang="en-US" sz="16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r>
                        <a:rPr kumimoji="0" lang="fa-IR" sz="1400" b="1" i="0" u="none" strike="noStrike" cap="none" normalizeH="0" baseline="0" smtClean="0">
                          <a:ln>
                            <a:noFill/>
                          </a:ln>
                          <a:solidFill>
                            <a:schemeClr val="tx1"/>
                          </a:solidFill>
                          <a:effectLst/>
                          <a:latin typeface="Arial" pitchFamily="34" charset="0"/>
                          <a:cs typeface="Zar" pitchFamily="2" charset="-78"/>
                        </a:rPr>
                        <a:t>7</a:t>
                      </a:r>
                      <a:endParaRPr kumimoji="0" lang="en-US" sz="14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extLst>
                  <a:ext uri="{0D108BD9-81ED-4DB2-BD59-A6C34878D82A}">
                    <a16:rowId xmlns:a16="http://schemas.microsoft.com/office/drawing/2014/main" val="10008"/>
                  </a:ext>
                </a:extLst>
              </a:tr>
              <a:tr h="141288">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6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vMerge="1">
                  <a:txBody>
                    <a:bodyPr/>
                    <a:lstStyle/>
                    <a:p>
                      <a:pPr rtl="1"/>
                      <a:endParaRPr lang="fa-IR"/>
                    </a:p>
                  </a:txBody>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r>
                        <a:rPr kumimoji="0" lang="fa-IR" sz="1600" b="1" i="0" u="none" strike="noStrike" cap="none" normalizeH="0" baseline="0" smtClean="0">
                          <a:ln>
                            <a:noFill/>
                          </a:ln>
                          <a:solidFill>
                            <a:schemeClr val="tx1"/>
                          </a:solidFill>
                          <a:effectLst/>
                          <a:latin typeface="Arial" pitchFamily="34" charset="0"/>
                          <a:cs typeface="Zar" pitchFamily="2" charset="-78"/>
                        </a:rPr>
                        <a:t>300+</a:t>
                      </a:r>
                      <a:endParaRPr kumimoji="0" lang="en-US" sz="16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6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vMerge="1">
                  <a:txBody>
                    <a:bodyPr/>
                    <a:lstStyle/>
                    <a:p>
                      <a:pPr rtl="1"/>
                      <a:endParaRPr lang="fa-IR"/>
                    </a:p>
                  </a:txBody>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6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6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6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6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r>
                        <a:rPr kumimoji="0" lang="fa-IR" sz="1600" b="1" i="0" u="none" strike="noStrike" cap="none" normalizeH="0" baseline="0" smtClean="0">
                          <a:ln>
                            <a:noFill/>
                          </a:ln>
                          <a:solidFill>
                            <a:schemeClr val="tx1"/>
                          </a:solidFill>
                          <a:effectLst/>
                          <a:latin typeface="Arial" pitchFamily="34" charset="0"/>
                          <a:cs typeface="Zar" pitchFamily="2" charset="-78"/>
                        </a:rPr>
                        <a:t>450+</a:t>
                      </a:r>
                      <a:endParaRPr kumimoji="0" lang="en-US" sz="16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r>
                        <a:rPr kumimoji="0" lang="fa-IR" sz="1600" b="1" i="0" u="none" strike="noStrike" cap="none" normalizeH="0" baseline="0" smtClean="0">
                          <a:ln>
                            <a:noFill/>
                          </a:ln>
                          <a:solidFill>
                            <a:schemeClr val="tx1"/>
                          </a:solidFill>
                          <a:effectLst/>
                          <a:latin typeface="Arial" pitchFamily="34" charset="0"/>
                          <a:cs typeface="Zar" pitchFamily="2" charset="-78"/>
                        </a:rPr>
                        <a:t>150-</a:t>
                      </a:r>
                      <a:endParaRPr kumimoji="0" lang="en-US" sz="16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r>
                        <a:rPr kumimoji="0" lang="fa-IR" sz="1400" b="1" i="0" u="none" strike="noStrike" cap="none" normalizeH="0" baseline="0" smtClean="0">
                          <a:ln>
                            <a:noFill/>
                          </a:ln>
                          <a:solidFill>
                            <a:schemeClr val="tx1"/>
                          </a:solidFill>
                          <a:effectLst/>
                          <a:latin typeface="Arial" pitchFamily="34" charset="0"/>
                          <a:cs typeface="Zar" pitchFamily="2" charset="-78"/>
                        </a:rPr>
                        <a:t>8</a:t>
                      </a:r>
                      <a:endParaRPr kumimoji="0" lang="en-US" sz="14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extLst>
                  <a:ext uri="{0D108BD9-81ED-4DB2-BD59-A6C34878D82A}">
                    <a16:rowId xmlns:a16="http://schemas.microsoft.com/office/drawing/2014/main" val="10009"/>
                  </a:ext>
                </a:extLst>
              </a:tr>
              <a:tr h="141288">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6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vMerge="1">
                  <a:txBody>
                    <a:bodyPr/>
                    <a:lstStyle/>
                    <a:p>
                      <a:pPr rtl="1"/>
                      <a:endParaRPr lang="fa-IR"/>
                    </a:p>
                  </a:txBody>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r>
                        <a:rPr kumimoji="0" lang="fa-IR" sz="1600" b="1" i="0" u="none" strike="noStrike" cap="none" normalizeH="0" baseline="0" smtClean="0">
                          <a:ln>
                            <a:noFill/>
                          </a:ln>
                          <a:solidFill>
                            <a:schemeClr val="tx1"/>
                          </a:solidFill>
                          <a:effectLst/>
                          <a:latin typeface="Arial" pitchFamily="34" charset="0"/>
                          <a:cs typeface="Zar" pitchFamily="2" charset="-78"/>
                        </a:rPr>
                        <a:t>50-</a:t>
                      </a:r>
                      <a:endParaRPr kumimoji="0" lang="en-US" sz="16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6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vMerge="1">
                  <a:txBody>
                    <a:bodyPr/>
                    <a:lstStyle/>
                    <a:p>
                      <a:pPr rtl="1"/>
                      <a:endParaRPr lang="fa-IR"/>
                    </a:p>
                  </a:txBody>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6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6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6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6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r>
                        <a:rPr kumimoji="0" lang="fa-IR" sz="1600" b="1" i="0" u="none" strike="noStrike" cap="none" normalizeH="0" baseline="0" smtClean="0">
                          <a:ln>
                            <a:noFill/>
                          </a:ln>
                          <a:solidFill>
                            <a:schemeClr val="tx1"/>
                          </a:solidFill>
                          <a:effectLst/>
                          <a:latin typeface="Arial" pitchFamily="34" charset="0"/>
                          <a:cs typeface="Zar" pitchFamily="2" charset="-78"/>
                        </a:rPr>
                        <a:t>50-</a:t>
                      </a:r>
                      <a:endParaRPr kumimoji="0" lang="en-US" sz="16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6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r>
                        <a:rPr kumimoji="0" lang="fa-IR" sz="1400" b="1" i="0" u="none" strike="noStrike" cap="none" normalizeH="0" baseline="0" smtClean="0">
                          <a:ln>
                            <a:noFill/>
                          </a:ln>
                          <a:solidFill>
                            <a:schemeClr val="tx1"/>
                          </a:solidFill>
                          <a:effectLst/>
                          <a:latin typeface="Arial" pitchFamily="34" charset="0"/>
                          <a:cs typeface="Zar" pitchFamily="2" charset="-78"/>
                        </a:rPr>
                        <a:t>9</a:t>
                      </a:r>
                      <a:endParaRPr kumimoji="0" lang="en-US" sz="14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extLst>
                  <a:ext uri="{0D108BD9-81ED-4DB2-BD59-A6C34878D82A}">
                    <a16:rowId xmlns:a16="http://schemas.microsoft.com/office/drawing/2014/main" val="10010"/>
                  </a:ext>
                </a:extLst>
              </a:tr>
              <a:tr h="141288">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0"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vMerge="1">
                  <a:txBody>
                    <a:bodyPr/>
                    <a:lstStyle/>
                    <a:p>
                      <a:pPr rtl="1"/>
                      <a:endParaRPr lang="fa-IR"/>
                    </a:p>
                  </a:txBody>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vMerge="1">
                  <a:txBody>
                    <a:bodyPr/>
                    <a:lstStyle/>
                    <a:p>
                      <a:pPr rtl="1"/>
                      <a:endParaRPr lang="fa-IR"/>
                    </a:p>
                  </a:txBody>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0"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0"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0"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0"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0"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0"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extLst>
                  <a:ext uri="{0D108BD9-81ED-4DB2-BD59-A6C34878D82A}">
                    <a16:rowId xmlns:a16="http://schemas.microsoft.com/office/drawing/2014/main" val="10011"/>
                  </a:ext>
                </a:extLst>
              </a:tr>
              <a:tr h="141288">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0"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vMerge="1">
                  <a:txBody>
                    <a:bodyPr/>
                    <a:lstStyle/>
                    <a:p>
                      <a:pPr rtl="1"/>
                      <a:endParaRPr lang="fa-IR"/>
                    </a:p>
                  </a:txBody>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vMerge="1">
                  <a:txBody>
                    <a:bodyPr/>
                    <a:lstStyle/>
                    <a:p>
                      <a:pPr rtl="1"/>
                      <a:endParaRPr lang="fa-IR"/>
                    </a:p>
                  </a:txBody>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0"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0"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0"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0"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0"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0"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extLst>
                  <a:ext uri="{0D108BD9-81ED-4DB2-BD59-A6C34878D82A}">
                    <a16:rowId xmlns:a16="http://schemas.microsoft.com/office/drawing/2014/main" val="10012"/>
                  </a:ext>
                </a:extLst>
              </a:tr>
              <a:tr h="141288">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0"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vMerge="1">
                  <a:txBody>
                    <a:bodyPr/>
                    <a:lstStyle/>
                    <a:p>
                      <a:pPr rtl="1"/>
                      <a:endParaRPr lang="fa-IR"/>
                    </a:p>
                  </a:txBody>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vMerge="1">
                  <a:txBody>
                    <a:bodyPr/>
                    <a:lstStyle/>
                    <a:p>
                      <a:pPr rtl="1"/>
                      <a:endParaRPr lang="fa-IR"/>
                    </a:p>
                  </a:txBody>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0"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0"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0"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0"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0"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0"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extLst>
                  <a:ext uri="{0D108BD9-81ED-4DB2-BD59-A6C34878D82A}">
                    <a16:rowId xmlns:a16="http://schemas.microsoft.com/office/drawing/2014/main" val="10013"/>
                  </a:ext>
                </a:extLst>
              </a:tr>
            </a:tbl>
          </a:graphicData>
        </a:graphic>
      </p:graphicFrame>
      <p:sp>
        <p:nvSpPr>
          <p:cNvPr id="481307" name="Rectangle 27"/>
          <p:cNvSpPr>
            <a:spLocks noChangeArrowheads="1"/>
          </p:cNvSpPr>
          <p:nvPr/>
        </p:nvSpPr>
        <p:spPr bwMode="auto">
          <a:xfrm rot="16200000">
            <a:off x="7452518" y="1989932"/>
            <a:ext cx="2087563" cy="215900"/>
          </a:xfrm>
          <a:prstGeom prst="rect">
            <a:avLst/>
          </a:prstGeom>
          <a:noFill/>
          <a:ln w="9525">
            <a:noFill/>
            <a:miter lim="800000"/>
            <a:headEnd/>
            <a:tailEnd/>
          </a:ln>
          <a:effectLst/>
        </p:spPr>
        <p:txBody>
          <a:bodyPr wrap="none" anchor="ctr"/>
          <a:lstStyle/>
          <a:p>
            <a:pPr algn="ctr" rtl="0" eaLnBrk="1" hangingPunct="1"/>
            <a:r>
              <a:rPr lang="fa-IR" sz="1600">
                <a:latin typeface="Times New Roman" pitchFamily="18" charset="0"/>
                <a:cs typeface="Zar" pitchFamily="2" charset="-78"/>
              </a:rPr>
              <a:t>شماره فعاليت</a:t>
            </a:r>
            <a:endParaRPr lang="en-US" sz="1600">
              <a:latin typeface="Times New Roman" pitchFamily="18" charset="0"/>
              <a:cs typeface="Zar" pitchFamily="2" charset="-78"/>
            </a:endParaRPr>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82306" name="Rectangle 2"/>
          <p:cNvSpPr>
            <a:spLocks noGrp="1" noChangeArrowheads="1"/>
          </p:cNvSpPr>
          <p:nvPr>
            <p:ph type="title"/>
          </p:nvPr>
        </p:nvSpPr>
        <p:spPr>
          <a:xfrm>
            <a:off x="1093788" y="404813"/>
            <a:ext cx="7772400" cy="762000"/>
          </a:xfrm>
        </p:spPr>
        <p:txBody>
          <a:bodyPr/>
          <a:lstStyle/>
          <a:p>
            <a:r>
              <a:rPr lang="fa-IR">
                <a:solidFill>
                  <a:srgbClr val="0066FF"/>
                </a:solidFill>
              </a:rPr>
              <a:t>فعاليت دهم:</a:t>
            </a:r>
            <a:endParaRPr lang="en-US">
              <a:solidFill>
                <a:srgbClr val="0066FF"/>
              </a:solidFill>
            </a:endParaRPr>
          </a:p>
        </p:txBody>
      </p:sp>
      <p:sp>
        <p:nvSpPr>
          <p:cNvPr id="482307" name="Rectangle 3"/>
          <p:cNvSpPr>
            <a:spLocks noGrp="1" noChangeArrowheads="1"/>
          </p:cNvSpPr>
          <p:nvPr>
            <p:ph idx="1"/>
          </p:nvPr>
        </p:nvSpPr>
        <p:spPr>
          <a:xfrm>
            <a:off x="611188" y="1989138"/>
            <a:ext cx="7847012" cy="3306762"/>
          </a:xfrm>
        </p:spPr>
        <p:txBody>
          <a:bodyPr>
            <a:normAutofit/>
          </a:bodyPr>
          <a:lstStyle/>
          <a:p>
            <a:pPr>
              <a:buFontTx/>
              <a:buNone/>
            </a:pPr>
            <a:r>
              <a:rPr lang="fa-IR"/>
              <a:t>آقاي مالكي با واريز مبلغ 5000ريال به حساب بانكي سرمايه گذاري خودرا در موسسه افزايش داد</a:t>
            </a:r>
          </a:p>
          <a:p>
            <a:pPr>
              <a:buFontTx/>
              <a:buNone/>
            </a:pPr>
            <a:r>
              <a:rPr lang="fa-IR"/>
              <a:t>تحليل:</a:t>
            </a:r>
          </a:p>
          <a:p>
            <a:pPr>
              <a:buFontTx/>
              <a:buNone/>
            </a:pPr>
            <a:r>
              <a:rPr lang="fa-IR"/>
              <a:t>با اين اقدام، سرمايه ايشان به ميزان 5000ريال افزايش مي</a:t>
            </a:r>
            <a:r>
              <a:rPr lang="fa-IR">
                <a:cs typeface="Arial" pitchFamily="34" charset="0"/>
              </a:rPr>
              <a:t>‌</a:t>
            </a:r>
            <a:r>
              <a:rPr lang="fa-IR"/>
              <a:t>يابد</a:t>
            </a:r>
          </a:p>
          <a:p>
            <a:pPr>
              <a:buFontTx/>
              <a:buNone/>
            </a:pPr>
            <a:r>
              <a:rPr lang="fa-IR"/>
              <a:t>موجودي حساب بانك نيز 5000ريال اضافه مي</a:t>
            </a:r>
            <a:r>
              <a:rPr lang="fa-IR">
                <a:cs typeface="Arial" pitchFamily="34" charset="0"/>
              </a:rPr>
              <a:t>‌</a:t>
            </a:r>
            <a:r>
              <a:rPr lang="fa-IR"/>
              <a:t>شود</a:t>
            </a:r>
            <a:endParaRPr lang="en-US"/>
          </a:p>
        </p:txBody>
      </p:sp>
      <p:sp>
        <p:nvSpPr>
          <p:cNvPr id="4" name="Footer Placeholder 3"/>
          <p:cNvSpPr>
            <a:spLocks noGrp="1"/>
          </p:cNvSpPr>
          <p:nvPr>
            <p:ph type="ftr" sz="quarter" idx="11"/>
          </p:nvPr>
        </p:nvSpPr>
        <p:spPr/>
        <p:txBody>
          <a:bodyPr/>
          <a:lstStyle/>
          <a:p>
            <a:endParaRPr kumimoji="0" lang="en-US" dirty="0"/>
          </a:p>
        </p:txBody>
      </p: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83332" name="Rectangle 4" descr="Large confetti"/>
          <p:cNvSpPr>
            <a:spLocks noGrp="1" noChangeArrowheads="1"/>
          </p:cNvSpPr>
          <p:nvPr>
            <p:ph type="title"/>
          </p:nvPr>
        </p:nvSpPr>
        <p:spPr>
          <a:xfrm>
            <a:off x="1093788" y="476250"/>
            <a:ext cx="7772400" cy="762000"/>
          </a:xfrm>
          <a:noFill/>
          <a:ln/>
        </p:spPr>
        <p:txBody>
          <a:bodyPr/>
          <a:lstStyle/>
          <a:p>
            <a:r>
              <a:rPr lang="fa-IR"/>
              <a:t>ثبت تاثير فعاليت در معادله حسابداري</a:t>
            </a:r>
            <a:endParaRPr lang="en-US"/>
          </a:p>
        </p:txBody>
      </p:sp>
      <p:graphicFrame>
        <p:nvGraphicFramePr>
          <p:cNvPr id="483553" name="Group 225"/>
          <p:cNvGraphicFramePr>
            <a:graphicFrameLocks noGrp="1"/>
          </p:cNvGraphicFramePr>
          <p:nvPr>
            <p:ph type="tbl" idx="1"/>
          </p:nvPr>
        </p:nvGraphicFramePr>
        <p:xfrm>
          <a:off x="217488" y="1557338"/>
          <a:ext cx="8458200" cy="5090160"/>
        </p:xfrm>
        <a:graphic>
          <a:graphicData uri="http://schemas.openxmlformats.org/drawingml/2006/table">
            <a:tbl>
              <a:tblPr/>
              <a:tblGrid>
                <a:gridCol w="1427162">
                  <a:extLst>
                    <a:ext uri="{9D8B030D-6E8A-4147-A177-3AD203B41FA5}">
                      <a16:colId xmlns:a16="http://schemas.microsoft.com/office/drawing/2014/main" val="20000"/>
                    </a:ext>
                  </a:extLst>
                </a:gridCol>
                <a:gridCol w="285750">
                  <a:extLst>
                    <a:ext uri="{9D8B030D-6E8A-4147-A177-3AD203B41FA5}">
                      <a16:colId xmlns:a16="http://schemas.microsoft.com/office/drawing/2014/main" val="20001"/>
                    </a:ext>
                  </a:extLst>
                </a:gridCol>
                <a:gridCol w="857250">
                  <a:extLst>
                    <a:ext uri="{9D8B030D-6E8A-4147-A177-3AD203B41FA5}">
                      <a16:colId xmlns:a16="http://schemas.microsoft.com/office/drawing/2014/main" val="20002"/>
                    </a:ext>
                  </a:extLst>
                </a:gridCol>
                <a:gridCol w="815975">
                  <a:extLst>
                    <a:ext uri="{9D8B030D-6E8A-4147-A177-3AD203B41FA5}">
                      <a16:colId xmlns:a16="http://schemas.microsoft.com/office/drawing/2014/main" val="20003"/>
                    </a:ext>
                  </a:extLst>
                </a:gridCol>
                <a:gridCol w="396875">
                  <a:extLst>
                    <a:ext uri="{9D8B030D-6E8A-4147-A177-3AD203B41FA5}">
                      <a16:colId xmlns:a16="http://schemas.microsoft.com/office/drawing/2014/main" val="20004"/>
                    </a:ext>
                  </a:extLst>
                </a:gridCol>
                <a:gridCol w="704850">
                  <a:extLst>
                    <a:ext uri="{9D8B030D-6E8A-4147-A177-3AD203B41FA5}">
                      <a16:colId xmlns:a16="http://schemas.microsoft.com/office/drawing/2014/main" val="20005"/>
                    </a:ext>
                  </a:extLst>
                </a:gridCol>
                <a:gridCol w="571500">
                  <a:extLst>
                    <a:ext uri="{9D8B030D-6E8A-4147-A177-3AD203B41FA5}">
                      <a16:colId xmlns:a16="http://schemas.microsoft.com/office/drawing/2014/main" val="20006"/>
                    </a:ext>
                  </a:extLst>
                </a:gridCol>
                <a:gridCol w="642938">
                  <a:extLst>
                    <a:ext uri="{9D8B030D-6E8A-4147-A177-3AD203B41FA5}">
                      <a16:colId xmlns:a16="http://schemas.microsoft.com/office/drawing/2014/main" val="20007"/>
                    </a:ext>
                  </a:extLst>
                </a:gridCol>
                <a:gridCol w="720725">
                  <a:extLst>
                    <a:ext uri="{9D8B030D-6E8A-4147-A177-3AD203B41FA5}">
                      <a16:colId xmlns:a16="http://schemas.microsoft.com/office/drawing/2014/main" val="20008"/>
                    </a:ext>
                  </a:extLst>
                </a:gridCol>
                <a:gridCol w="646112">
                  <a:extLst>
                    <a:ext uri="{9D8B030D-6E8A-4147-A177-3AD203B41FA5}">
                      <a16:colId xmlns:a16="http://schemas.microsoft.com/office/drawing/2014/main" val="20009"/>
                    </a:ext>
                  </a:extLst>
                </a:gridCol>
                <a:gridCol w="1031875">
                  <a:extLst>
                    <a:ext uri="{9D8B030D-6E8A-4147-A177-3AD203B41FA5}">
                      <a16:colId xmlns:a16="http://schemas.microsoft.com/office/drawing/2014/main" val="20010"/>
                    </a:ext>
                  </a:extLst>
                </a:gridCol>
                <a:gridCol w="357188">
                  <a:extLst>
                    <a:ext uri="{9D8B030D-6E8A-4147-A177-3AD203B41FA5}">
                      <a16:colId xmlns:a16="http://schemas.microsoft.com/office/drawing/2014/main" val="20011"/>
                    </a:ext>
                  </a:extLst>
                </a:gridCol>
              </a:tblGrid>
              <a:tr h="284163">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r>
                        <a:rPr kumimoji="0" lang="fa-IR" sz="1600" b="1" i="0" u="none" strike="noStrike" cap="none" normalizeH="0" baseline="0" dirty="0" smtClean="0">
                          <a:ln>
                            <a:noFill/>
                          </a:ln>
                          <a:solidFill>
                            <a:schemeClr val="tx1"/>
                          </a:solidFill>
                          <a:effectLst/>
                          <a:latin typeface="Arial" pitchFamily="34" charset="0"/>
                          <a:cs typeface="Zar" pitchFamily="2" charset="-78"/>
                        </a:rPr>
                        <a:t>حقوق صاحبان </a:t>
                      </a:r>
                      <a:r>
                        <a:rPr kumimoji="0" lang="fa-IR" sz="1800" b="1" i="0" u="none" strike="noStrike" cap="none" normalizeH="0" baseline="0" dirty="0" smtClean="0">
                          <a:ln>
                            <a:noFill/>
                          </a:ln>
                          <a:solidFill>
                            <a:schemeClr val="tx1"/>
                          </a:solidFill>
                          <a:effectLst/>
                          <a:latin typeface="Arial" pitchFamily="34" charset="0"/>
                          <a:cs typeface="Zar" pitchFamily="2" charset="-78"/>
                        </a:rPr>
                        <a:t>سرمايه</a:t>
                      </a:r>
                      <a:endParaRPr kumimoji="0" lang="en-US" sz="1800" b="1" i="0" u="none" strike="noStrike" cap="none" normalizeH="0" baseline="0" dirty="0" smtClean="0">
                        <a:ln>
                          <a:noFill/>
                        </a:ln>
                        <a:solidFill>
                          <a:schemeClr val="tx1"/>
                        </a:solidFill>
                        <a:effectLst/>
                        <a:latin typeface="Arial" pitchFamily="34" charset="0"/>
                        <a:cs typeface="Zar" pitchFamily="2" charset="-78"/>
                      </a:endParaRP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38100" cap="flat" cmpd="sng" algn="ctr">
                      <a:solidFill>
                        <a:schemeClr val="tx1"/>
                      </a:solidFill>
                      <a:prstDash val="solid"/>
                      <a:miter lim="800000"/>
                      <a:headEnd type="none" w="med" len="med"/>
                      <a:tailEnd type="none" w="med" len="med"/>
                    </a:lnB>
                    <a:lnTlToBr>
                      <a:noFill/>
                    </a:lnTlToBr>
                    <a:lnBlToTr>
                      <a:noFill/>
                    </a:lnBlToTr>
                    <a:noFill/>
                  </a:tcPr>
                </a:tc>
                <a:tc rowSpan="14">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r>
                        <a:rPr kumimoji="0" lang="fa-IR" sz="1600" b="1" i="0" u="none" strike="noStrike" cap="none" normalizeH="0" baseline="0" smtClean="0">
                          <a:ln>
                            <a:noFill/>
                          </a:ln>
                          <a:solidFill>
                            <a:schemeClr val="tx1"/>
                          </a:solidFill>
                          <a:effectLst/>
                          <a:latin typeface="Arial" pitchFamily="34" charset="0"/>
                          <a:cs typeface="Zar" pitchFamily="2" charset="-78"/>
                        </a:rPr>
                        <a:t>+</a:t>
                      </a:r>
                      <a:endParaRPr kumimoji="0" lang="en-US" sz="16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gridSpan="2">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r>
                        <a:rPr kumimoji="0" lang="fa-IR" sz="2800" b="1" i="0" u="none" strike="noStrike" cap="none" normalizeH="0" baseline="0" smtClean="0">
                          <a:ln>
                            <a:noFill/>
                          </a:ln>
                          <a:solidFill>
                            <a:schemeClr val="tx1"/>
                          </a:solidFill>
                          <a:effectLst/>
                          <a:latin typeface="Arial" pitchFamily="34" charset="0"/>
                          <a:cs typeface="Zar" pitchFamily="2" charset="-78"/>
                        </a:rPr>
                        <a:t>بدهيها</a:t>
                      </a:r>
                      <a:endParaRPr kumimoji="0" lang="en-US" sz="2800" b="1" i="0" u="none" strike="noStrike" cap="none" normalizeH="0" baseline="0" smtClean="0">
                        <a:ln>
                          <a:noFill/>
                        </a:ln>
                        <a:solidFill>
                          <a:schemeClr val="tx1"/>
                        </a:solidFill>
                        <a:effectLst/>
                        <a:latin typeface="Arial" pitchFamily="34" charset="0"/>
                        <a:cs typeface="Zar" pitchFamily="2" charset="-78"/>
                      </a:endParaRP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38100" cap="flat" cmpd="sng" algn="ctr">
                      <a:solidFill>
                        <a:schemeClr val="tx1"/>
                      </a:solidFill>
                      <a:prstDash val="solid"/>
                      <a:miter lim="800000"/>
                      <a:headEnd type="none" w="med" len="med"/>
                      <a:tailEnd type="none" w="med" len="med"/>
                    </a:lnB>
                    <a:lnTlToBr>
                      <a:noFill/>
                    </a:lnTlToBr>
                    <a:lnBlToTr>
                      <a:noFill/>
                    </a:lnBlToTr>
                    <a:noFill/>
                  </a:tcPr>
                </a:tc>
                <a:tc hMerge="1">
                  <a:txBody>
                    <a:bodyPr/>
                    <a:lstStyle/>
                    <a:p>
                      <a:pPr rtl="1"/>
                      <a:endParaRPr lang="fa-IR"/>
                    </a:p>
                  </a:txBody>
                  <a:tcPr/>
                </a:tc>
                <a:tc rowSpan="14">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r>
                        <a:rPr kumimoji="0" lang="fa-IR" sz="4800" b="1" i="0" u="none" strike="noStrike" cap="none" normalizeH="0" baseline="0" smtClean="0">
                          <a:ln>
                            <a:noFill/>
                          </a:ln>
                          <a:solidFill>
                            <a:schemeClr val="tx1"/>
                          </a:solidFill>
                          <a:effectLst/>
                          <a:latin typeface="Arial" pitchFamily="34" charset="0"/>
                          <a:cs typeface="Zar" pitchFamily="2" charset="-78"/>
                        </a:rPr>
                        <a:t>=</a:t>
                      </a:r>
                      <a:endParaRPr kumimoji="0" lang="en-US" sz="48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gridSpan="6">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r>
                        <a:rPr kumimoji="0" lang="fa-IR" sz="2800" b="1" i="0" u="none" strike="noStrike" cap="none" normalizeH="0" baseline="0" smtClean="0">
                          <a:ln>
                            <a:noFill/>
                          </a:ln>
                          <a:solidFill>
                            <a:schemeClr val="tx1"/>
                          </a:solidFill>
                          <a:effectLst/>
                          <a:latin typeface="Arial" pitchFamily="34" charset="0"/>
                          <a:cs typeface="Zar" pitchFamily="2" charset="-78"/>
                        </a:rPr>
                        <a:t>دارائي</a:t>
                      </a:r>
                      <a:r>
                        <a:rPr kumimoji="0" lang="fa-IR" sz="2800" b="1" i="0" u="none" strike="noStrike" cap="none" normalizeH="0" baseline="0" smtClean="0">
                          <a:ln>
                            <a:noFill/>
                          </a:ln>
                          <a:solidFill>
                            <a:schemeClr val="tx1"/>
                          </a:solidFill>
                          <a:effectLst/>
                          <a:latin typeface="Arial" pitchFamily="34" charset="0"/>
                          <a:cs typeface="Arial" pitchFamily="34" charset="0"/>
                        </a:rPr>
                        <a:t>‌</a:t>
                      </a:r>
                      <a:r>
                        <a:rPr kumimoji="0" lang="fa-IR" sz="2800" b="1" i="0" u="none" strike="noStrike" cap="none" normalizeH="0" baseline="0" smtClean="0">
                          <a:ln>
                            <a:noFill/>
                          </a:ln>
                          <a:solidFill>
                            <a:schemeClr val="tx1"/>
                          </a:solidFill>
                          <a:effectLst/>
                          <a:latin typeface="Arial" pitchFamily="34" charset="0"/>
                          <a:cs typeface="Zar" pitchFamily="2" charset="-78"/>
                        </a:rPr>
                        <a:t>ها</a:t>
                      </a:r>
                      <a:endParaRPr kumimoji="0" lang="en-US" sz="2800" b="1" i="0" u="none" strike="noStrike" cap="none" normalizeH="0" baseline="0" smtClean="0">
                        <a:ln>
                          <a:noFill/>
                        </a:ln>
                        <a:solidFill>
                          <a:schemeClr val="tx1"/>
                        </a:solidFill>
                        <a:effectLst/>
                        <a:latin typeface="Arial" pitchFamily="34" charset="0"/>
                        <a:cs typeface="Zar" pitchFamily="2" charset="-78"/>
                      </a:endParaRP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38100" cap="flat" cmpd="sng" algn="ctr">
                      <a:solidFill>
                        <a:schemeClr val="tx1"/>
                      </a:solidFill>
                      <a:prstDash val="solid"/>
                      <a:miter lim="800000"/>
                      <a:headEnd type="none" w="med" len="med"/>
                      <a:tailEnd type="none" w="med" len="med"/>
                    </a:lnB>
                    <a:lnTlToBr>
                      <a:noFill/>
                    </a:lnTlToBr>
                    <a:lnBlToTr>
                      <a:noFill/>
                    </a:lnBlToTr>
                    <a:noFill/>
                  </a:tcPr>
                </a:tc>
                <a:tc hMerge="1">
                  <a:txBody>
                    <a:bodyPr/>
                    <a:lstStyle/>
                    <a:p>
                      <a:pPr rtl="1"/>
                      <a:endParaRPr lang="fa-IR"/>
                    </a:p>
                  </a:txBody>
                  <a:tcPr/>
                </a:tc>
                <a:tc hMerge="1">
                  <a:txBody>
                    <a:bodyPr/>
                    <a:lstStyle/>
                    <a:p>
                      <a:pPr rtl="1"/>
                      <a:endParaRPr lang="fa-IR"/>
                    </a:p>
                  </a:txBody>
                  <a:tcPr/>
                </a:tc>
                <a:tc hMerge="1">
                  <a:txBody>
                    <a:bodyPr/>
                    <a:lstStyle/>
                    <a:p>
                      <a:pPr rtl="1"/>
                      <a:endParaRPr lang="fa-IR"/>
                    </a:p>
                  </a:txBody>
                  <a:tcPr/>
                </a:tc>
                <a:tc hMerge="1">
                  <a:txBody>
                    <a:bodyPr/>
                    <a:lstStyle/>
                    <a:p>
                      <a:pPr rtl="1"/>
                      <a:endParaRPr lang="fa-IR"/>
                    </a:p>
                  </a:txBody>
                  <a:tcPr/>
                </a:tc>
                <a:tc hMerge="1">
                  <a:txBody>
                    <a:bodyPr/>
                    <a:lstStyle/>
                    <a:p>
                      <a:pPr rtl="1"/>
                      <a:endParaRPr lang="fa-IR"/>
                    </a:p>
                  </a:txBody>
                  <a:tcPr/>
                </a:tc>
                <a:tc rowSpan="2">
                  <a:txBody>
                    <a:bodyPr/>
                    <a:lstStyle/>
                    <a:p>
                      <a:pPr marL="0" marR="0" lvl="0" indent="0" algn="r" defTabSz="914400" rtl="1" eaLnBrk="1" fontAlgn="base" latinLnBrk="0" hangingPunct="1">
                        <a:lnSpc>
                          <a:spcPct val="100000"/>
                        </a:lnSpc>
                        <a:spcBef>
                          <a:spcPct val="20000"/>
                        </a:spcBef>
                        <a:spcAft>
                          <a:spcPct val="0"/>
                        </a:spcAft>
                        <a:buClrTx/>
                        <a:buSzPct val="85000"/>
                        <a:buFontTx/>
                        <a:buNone/>
                        <a:tabLst/>
                      </a:pPr>
                      <a:endParaRPr kumimoji="0" lang="en-US" sz="28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38100" cap="flat" cmpd="sng" algn="ctr">
                      <a:solidFill>
                        <a:schemeClr val="tx1"/>
                      </a:solidFill>
                      <a:prstDash val="solid"/>
                      <a:miter lim="800000"/>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244475">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r>
                        <a:rPr kumimoji="0" lang="fa-IR" sz="1400" b="1" i="0" u="none" strike="noStrike" cap="none" normalizeH="0" baseline="0" smtClean="0">
                          <a:ln>
                            <a:noFill/>
                          </a:ln>
                          <a:solidFill>
                            <a:schemeClr val="tx1"/>
                          </a:solidFill>
                          <a:effectLst/>
                          <a:latin typeface="Arial" pitchFamily="34" charset="0"/>
                          <a:cs typeface="Zar" pitchFamily="2" charset="-78"/>
                        </a:rPr>
                        <a:t>سرمايه مالكي</a:t>
                      </a:r>
                      <a:endParaRPr kumimoji="0" lang="en-US" sz="14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38100" cap="flat" cmpd="sng" algn="ctr">
                      <a:solidFill>
                        <a:schemeClr val="tx1"/>
                      </a:solidFill>
                      <a:prstDash val="solid"/>
                      <a:miter lim="800000"/>
                      <a:headEnd type="none" w="med" len="med"/>
                      <a:tailEnd type="none" w="med" len="med"/>
                    </a:lnT>
                    <a:lnB w="38100" cap="flat" cmpd="sng" algn="ctr">
                      <a:solidFill>
                        <a:schemeClr val="tx1"/>
                      </a:solidFill>
                      <a:prstDash val="solid"/>
                      <a:miter lim="800000"/>
                      <a:headEnd type="none" w="med" len="med"/>
                      <a:tailEnd type="none" w="med" len="med"/>
                    </a:lnB>
                    <a:lnTlToBr>
                      <a:noFill/>
                    </a:lnTlToBr>
                    <a:lnBlToTr>
                      <a:noFill/>
                    </a:lnBlToTr>
                    <a:noFill/>
                  </a:tcPr>
                </a:tc>
                <a:tc vMerge="1">
                  <a:txBody>
                    <a:bodyPr/>
                    <a:lstStyle/>
                    <a:p>
                      <a:pPr rtl="1"/>
                      <a:endParaRPr lang="fa-IR"/>
                    </a:p>
                  </a:txBody>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r>
                        <a:rPr kumimoji="0" lang="fa-IR" sz="1400" b="1" i="0" u="none" strike="noStrike" cap="none" normalizeH="0" baseline="0" dirty="0" smtClean="0">
                          <a:ln>
                            <a:noFill/>
                          </a:ln>
                          <a:solidFill>
                            <a:schemeClr val="tx1"/>
                          </a:solidFill>
                          <a:effectLst/>
                          <a:latin typeface="Arial" pitchFamily="34" charset="0"/>
                          <a:cs typeface="Zar" pitchFamily="2" charset="-78"/>
                        </a:rPr>
                        <a:t>حسابهاي پرداختني</a:t>
                      </a:r>
                      <a:endParaRPr kumimoji="0" lang="en-US" sz="1400" b="1" i="0" u="none" strike="noStrike" cap="none" normalizeH="0" baseline="0" dirty="0" smtClean="0">
                        <a:ln>
                          <a:noFill/>
                        </a:ln>
                        <a:solidFill>
                          <a:schemeClr val="tx1"/>
                        </a:solidFill>
                        <a:effectLst/>
                        <a:latin typeface="Arial" pitchFamily="34" charset="0"/>
                        <a:cs typeface="Zar" pitchFamily="2" charset="-78"/>
                      </a:endParaRP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lgDash"/>
                      <a:miter lim="800000"/>
                      <a:headEnd type="none" w="med" len="med"/>
                      <a:tailEnd type="none" w="med" len="med"/>
                    </a:lnR>
                    <a:lnT w="38100" cap="flat" cmpd="sng" algn="ctr">
                      <a:solidFill>
                        <a:schemeClr val="tx1"/>
                      </a:solidFill>
                      <a:prstDash val="solid"/>
                      <a:miter lim="800000"/>
                      <a:headEnd type="none" w="med" len="med"/>
                      <a:tailEnd type="none" w="med" len="med"/>
                    </a:lnT>
                    <a:lnB w="381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r>
                        <a:rPr kumimoji="0" lang="fa-IR" sz="1400" b="1" i="0" u="none" strike="noStrike" cap="none" normalizeH="0" baseline="0" smtClean="0">
                          <a:ln>
                            <a:noFill/>
                          </a:ln>
                          <a:solidFill>
                            <a:schemeClr val="tx1"/>
                          </a:solidFill>
                          <a:effectLst/>
                          <a:latin typeface="Arial" pitchFamily="34" charset="0"/>
                          <a:cs typeface="Zar" pitchFamily="2" charset="-78"/>
                        </a:rPr>
                        <a:t>اسناد پرداختني</a:t>
                      </a:r>
                      <a:endParaRPr kumimoji="0" lang="en-US" sz="1400" b="1" i="0" u="none" strike="noStrike" cap="none" normalizeH="0" baseline="0" smtClean="0">
                        <a:ln>
                          <a:noFill/>
                        </a:ln>
                        <a:solidFill>
                          <a:schemeClr val="tx1"/>
                        </a:solidFill>
                        <a:effectLst/>
                        <a:latin typeface="Arial" pitchFamily="34" charset="0"/>
                        <a:cs typeface="Zar" pitchFamily="2" charset="-78"/>
                      </a:endParaRPr>
                    </a:p>
                  </a:txBody>
                  <a:tcP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solid"/>
                      <a:miter lim="800000"/>
                      <a:headEnd type="none" w="med" len="med"/>
                      <a:tailEnd type="none" w="med" len="med"/>
                    </a:lnR>
                    <a:lnT w="38100" cap="flat" cmpd="sng" algn="ctr">
                      <a:solidFill>
                        <a:schemeClr val="tx1"/>
                      </a:solidFill>
                      <a:prstDash val="solid"/>
                      <a:miter lim="800000"/>
                      <a:headEnd type="none" w="med" len="med"/>
                      <a:tailEnd type="none" w="med" len="med"/>
                    </a:lnT>
                    <a:lnB w="38100" cap="flat" cmpd="sng" algn="ctr">
                      <a:solidFill>
                        <a:schemeClr val="tx1"/>
                      </a:solidFill>
                      <a:prstDash val="solid"/>
                      <a:miter lim="800000"/>
                      <a:headEnd type="none" w="med" len="med"/>
                      <a:tailEnd type="none" w="med" len="med"/>
                    </a:lnB>
                    <a:lnTlToBr>
                      <a:noFill/>
                    </a:lnTlToBr>
                    <a:lnBlToTr>
                      <a:noFill/>
                    </a:lnBlToTr>
                    <a:noFill/>
                  </a:tcPr>
                </a:tc>
                <a:tc vMerge="1">
                  <a:txBody>
                    <a:bodyPr/>
                    <a:lstStyle/>
                    <a:p>
                      <a:pPr rtl="1"/>
                      <a:endParaRPr lang="fa-IR"/>
                    </a:p>
                  </a:txBody>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lgDash"/>
                      <a:miter lim="800000"/>
                      <a:headEnd type="none" w="med" len="med"/>
                      <a:tailEnd type="none" w="med" len="med"/>
                    </a:lnR>
                    <a:lnT w="38100" cap="flat" cmpd="sng" algn="ctr">
                      <a:solidFill>
                        <a:schemeClr val="tx1"/>
                      </a:solidFill>
                      <a:prstDash val="solid"/>
                      <a:miter lim="800000"/>
                      <a:headEnd type="none" w="med" len="med"/>
                      <a:tailEnd type="none" w="med" len="med"/>
                    </a:lnT>
                    <a:lnB w="381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lgDash"/>
                      <a:miter lim="800000"/>
                      <a:headEnd type="none" w="med" len="med"/>
                      <a:tailEnd type="none" w="med" len="med"/>
                    </a:lnR>
                    <a:lnT w="38100" cap="flat" cmpd="sng" algn="ctr">
                      <a:solidFill>
                        <a:schemeClr val="tx1"/>
                      </a:solidFill>
                      <a:prstDash val="solid"/>
                      <a:miter lim="800000"/>
                      <a:headEnd type="none" w="med" len="med"/>
                      <a:tailEnd type="none" w="med" len="med"/>
                    </a:lnT>
                    <a:lnB w="381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r>
                        <a:rPr kumimoji="0" lang="fa-IR" sz="1000" b="1" i="0" u="none" strike="noStrike" cap="none" normalizeH="0" baseline="0" smtClean="0">
                          <a:ln>
                            <a:noFill/>
                          </a:ln>
                          <a:solidFill>
                            <a:schemeClr val="tx1"/>
                          </a:solidFill>
                          <a:effectLst/>
                          <a:latin typeface="Arial" pitchFamily="34" charset="0"/>
                          <a:cs typeface="Zar" pitchFamily="2" charset="-78"/>
                        </a:rPr>
                        <a:t>حسابهای دريافتني</a:t>
                      </a:r>
                      <a:endParaRPr kumimoji="0" lang="en-US" sz="10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lgDash"/>
                      <a:miter lim="800000"/>
                      <a:headEnd type="none" w="med" len="med"/>
                      <a:tailEnd type="none" w="med" len="med"/>
                    </a:lnR>
                    <a:lnT w="38100" cap="flat" cmpd="sng" algn="ctr">
                      <a:solidFill>
                        <a:schemeClr val="tx1"/>
                      </a:solidFill>
                      <a:prstDash val="solid"/>
                      <a:miter lim="800000"/>
                      <a:headEnd type="none" w="med" len="med"/>
                      <a:tailEnd type="none" w="med" len="med"/>
                    </a:lnT>
                    <a:lnB w="381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r>
                        <a:rPr kumimoji="0" lang="fa-IR" sz="1400" b="1" i="0" u="none" strike="noStrike" cap="none" normalizeH="0" baseline="0" smtClean="0">
                          <a:ln>
                            <a:noFill/>
                          </a:ln>
                          <a:solidFill>
                            <a:schemeClr val="tx1"/>
                          </a:solidFill>
                          <a:effectLst/>
                          <a:latin typeface="Arial" pitchFamily="34" charset="0"/>
                          <a:cs typeface="Zar" pitchFamily="2" charset="-78"/>
                        </a:rPr>
                        <a:t>ملزومات</a:t>
                      </a:r>
                      <a:endParaRPr kumimoji="0" lang="en-US" sz="14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lgDash"/>
                      <a:miter lim="800000"/>
                      <a:headEnd type="none" w="med" len="med"/>
                      <a:tailEnd type="none" w="med" len="med"/>
                    </a:lnR>
                    <a:lnT w="38100" cap="flat" cmpd="sng" algn="ctr">
                      <a:solidFill>
                        <a:schemeClr val="tx1"/>
                      </a:solidFill>
                      <a:prstDash val="solid"/>
                      <a:miter lim="800000"/>
                      <a:headEnd type="none" w="med" len="med"/>
                      <a:tailEnd type="none" w="med" len="med"/>
                    </a:lnT>
                    <a:lnB w="381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r>
                        <a:rPr kumimoji="0" lang="fa-IR" sz="1400" b="1" i="0" u="none" strike="noStrike" cap="none" normalizeH="0" baseline="0" smtClean="0">
                          <a:ln>
                            <a:noFill/>
                          </a:ln>
                          <a:solidFill>
                            <a:schemeClr val="tx1"/>
                          </a:solidFill>
                          <a:effectLst/>
                          <a:latin typeface="Arial" pitchFamily="34" charset="0"/>
                          <a:cs typeface="Zar" pitchFamily="2" charset="-78"/>
                        </a:rPr>
                        <a:t>اثاثه</a:t>
                      </a:r>
                      <a:endParaRPr kumimoji="0" lang="en-US" sz="14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lgDash"/>
                      <a:miter lim="800000"/>
                      <a:headEnd type="none" w="med" len="med"/>
                      <a:tailEnd type="none" w="med" len="med"/>
                    </a:lnR>
                    <a:lnT w="38100" cap="flat" cmpd="sng" algn="ctr">
                      <a:solidFill>
                        <a:schemeClr val="tx1"/>
                      </a:solidFill>
                      <a:prstDash val="solid"/>
                      <a:miter lim="800000"/>
                      <a:headEnd type="none" w="med" len="med"/>
                      <a:tailEnd type="none" w="med" len="med"/>
                    </a:lnT>
                    <a:lnB w="381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r>
                        <a:rPr kumimoji="0" lang="fa-IR" sz="1400" b="1" i="0" u="none" strike="noStrike" cap="none" normalizeH="0" baseline="0" smtClean="0">
                          <a:ln>
                            <a:noFill/>
                          </a:ln>
                          <a:solidFill>
                            <a:schemeClr val="tx1"/>
                          </a:solidFill>
                          <a:effectLst/>
                          <a:latin typeface="Arial" pitchFamily="34" charset="0"/>
                          <a:cs typeface="Zar" pitchFamily="2" charset="-78"/>
                        </a:rPr>
                        <a:t>بانك</a:t>
                      </a:r>
                      <a:endParaRPr kumimoji="0" lang="en-US" sz="14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solid"/>
                      <a:miter lim="800000"/>
                      <a:headEnd type="none" w="med" len="med"/>
                      <a:tailEnd type="none" w="med" len="med"/>
                    </a:lnR>
                    <a:lnT w="38100" cap="flat" cmpd="sng" algn="ctr">
                      <a:solidFill>
                        <a:schemeClr val="tx1"/>
                      </a:solidFill>
                      <a:prstDash val="solid"/>
                      <a:miter lim="800000"/>
                      <a:headEnd type="none" w="med" len="med"/>
                      <a:tailEnd type="none" w="med" len="med"/>
                    </a:lnT>
                    <a:lnB w="38100" cap="flat" cmpd="sng" algn="ctr">
                      <a:solidFill>
                        <a:schemeClr val="tx1"/>
                      </a:solidFill>
                      <a:prstDash val="solid"/>
                      <a:miter lim="800000"/>
                      <a:headEnd type="none" w="med" len="med"/>
                      <a:tailEnd type="none" w="med" len="med"/>
                    </a:lnB>
                    <a:lnTlToBr>
                      <a:noFill/>
                    </a:lnTlToBr>
                    <a:lnBlToTr>
                      <a:noFill/>
                    </a:lnBlToTr>
                    <a:noFill/>
                  </a:tcPr>
                </a:tc>
                <a:tc vMerge="1">
                  <a:txBody>
                    <a:bodyPr/>
                    <a:lstStyle/>
                    <a:p>
                      <a:pPr rtl="1"/>
                      <a:endParaRPr lang="fa-IR"/>
                    </a:p>
                  </a:txBody>
                  <a:tcPr/>
                </a:tc>
                <a:extLst>
                  <a:ext uri="{0D108BD9-81ED-4DB2-BD59-A6C34878D82A}">
                    <a16:rowId xmlns:a16="http://schemas.microsoft.com/office/drawing/2014/main" val="10001"/>
                  </a:ext>
                </a:extLst>
              </a:tr>
              <a:tr h="141288">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r>
                        <a:rPr kumimoji="0" lang="fa-IR" sz="1600" b="1" i="0" u="none" strike="noStrike" cap="none" normalizeH="0" baseline="0" smtClean="0">
                          <a:ln>
                            <a:noFill/>
                          </a:ln>
                          <a:solidFill>
                            <a:schemeClr val="tx1"/>
                          </a:solidFill>
                          <a:effectLst/>
                          <a:latin typeface="Arial" pitchFamily="34" charset="0"/>
                          <a:cs typeface="Zar" pitchFamily="2" charset="-78"/>
                        </a:rPr>
                        <a:t>10000+</a:t>
                      </a:r>
                      <a:endParaRPr kumimoji="0" lang="en-US" sz="16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38100" cap="flat" cmpd="sng" algn="ctr">
                      <a:solidFill>
                        <a:schemeClr val="tx1"/>
                      </a:solidFill>
                      <a:prstDash val="solid"/>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vMerge="1">
                  <a:txBody>
                    <a:bodyPr/>
                    <a:lstStyle/>
                    <a:p>
                      <a:pPr rtl="1"/>
                      <a:endParaRPr lang="fa-IR"/>
                    </a:p>
                  </a:txBody>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600" b="0"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lgDash"/>
                      <a:miter lim="800000"/>
                      <a:headEnd type="none" w="med" len="med"/>
                      <a:tailEnd type="none" w="med" len="med"/>
                    </a:lnR>
                    <a:lnT w="38100" cap="flat" cmpd="sng" algn="ctr">
                      <a:solidFill>
                        <a:schemeClr val="tx1"/>
                      </a:solidFill>
                      <a:prstDash val="solid"/>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solid"/>
                      <a:miter lim="800000"/>
                      <a:headEnd type="none" w="med" len="med"/>
                      <a:tailEnd type="none" w="med" len="med"/>
                    </a:lnR>
                    <a:lnT w="38100" cap="flat" cmpd="sng" algn="ctr">
                      <a:solidFill>
                        <a:schemeClr val="tx1"/>
                      </a:solidFill>
                      <a:prstDash val="solid"/>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vMerge="1">
                  <a:txBody>
                    <a:bodyPr/>
                    <a:lstStyle/>
                    <a:p>
                      <a:pPr rtl="1"/>
                      <a:endParaRPr lang="fa-IR"/>
                    </a:p>
                  </a:txBody>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0"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lgDash"/>
                      <a:miter lim="800000"/>
                      <a:headEnd type="none" w="med" len="med"/>
                      <a:tailEnd type="none" w="med" len="med"/>
                    </a:lnR>
                    <a:lnT w="38100" cap="flat" cmpd="sng" algn="ctr">
                      <a:solidFill>
                        <a:schemeClr val="tx1"/>
                      </a:solidFill>
                      <a:prstDash val="solid"/>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0"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lgDash"/>
                      <a:miter lim="800000"/>
                      <a:headEnd type="none" w="med" len="med"/>
                      <a:tailEnd type="none" w="med" len="med"/>
                    </a:lnR>
                    <a:lnT w="38100" cap="flat" cmpd="sng" algn="ctr">
                      <a:solidFill>
                        <a:schemeClr val="tx1"/>
                      </a:solidFill>
                      <a:prstDash val="solid"/>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6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lgDash"/>
                      <a:miter lim="800000"/>
                      <a:headEnd type="none" w="med" len="med"/>
                      <a:tailEnd type="none" w="med" len="med"/>
                    </a:lnR>
                    <a:lnT w="38100" cap="flat" cmpd="sng" algn="ctr">
                      <a:solidFill>
                        <a:schemeClr val="tx1"/>
                      </a:solidFill>
                      <a:prstDash val="solid"/>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6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lgDash"/>
                      <a:miter lim="800000"/>
                      <a:headEnd type="none" w="med" len="med"/>
                      <a:tailEnd type="none" w="med" len="med"/>
                    </a:lnR>
                    <a:lnT w="38100" cap="flat" cmpd="sng" algn="ctr">
                      <a:solidFill>
                        <a:schemeClr val="tx1"/>
                      </a:solidFill>
                      <a:prstDash val="solid"/>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6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lgDash"/>
                      <a:miter lim="800000"/>
                      <a:headEnd type="none" w="med" len="med"/>
                      <a:tailEnd type="none" w="med" len="med"/>
                    </a:lnR>
                    <a:lnT w="38100" cap="flat" cmpd="sng" algn="ctr">
                      <a:solidFill>
                        <a:schemeClr val="tx1"/>
                      </a:solidFill>
                      <a:prstDash val="solid"/>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r>
                        <a:rPr kumimoji="0" lang="fa-IR" sz="1600" b="1" i="0" u="none" strike="noStrike" cap="none" normalizeH="0" baseline="0" smtClean="0">
                          <a:ln>
                            <a:noFill/>
                          </a:ln>
                          <a:solidFill>
                            <a:schemeClr val="tx1"/>
                          </a:solidFill>
                          <a:effectLst/>
                          <a:latin typeface="Arial" pitchFamily="34" charset="0"/>
                          <a:cs typeface="Zar" pitchFamily="2" charset="-78"/>
                        </a:rPr>
                        <a:t>10.000 +</a:t>
                      </a:r>
                      <a:endParaRPr kumimoji="0" lang="en-US" sz="16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solid"/>
                      <a:miter lim="800000"/>
                      <a:headEnd type="none" w="med" len="med"/>
                      <a:tailEnd type="none" w="med" len="med"/>
                    </a:lnR>
                    <a:lnT w="38100" cap="flat" cmpd="sng" algn="ctr">
                      <a:solidFill>
                        <a:schemeClr val="tx1"/>
                      </a:solidFill>
                      <a:prstDash val="solid"/>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r>
                        <a:rPr kumimoji="0" lang="fa-IR" sz="1400" b="1" i="0" u="none" strike="noStrike" cap="none" normalizeH="0" baseline="0" smtClean="0">
                          <a:ln>
                            <a:noFill/>
                          </a:ln>
                          <a:solidFill>
                            <a:schemeClr val="tx1"/>
                          </a:solidFill>
                          <a:effectLst/>
                          <a:latin typeface="Arial" pitchFamily="34" charset="0"/>
                          <a:cs typeface="Zar" pitchFamily="2" charset="-78"/>
                        </a:rPr>
                        <a:t>1</a:t>
                      </a:r>
                      <a:endParaRPr kumimoji="0" lang="en-US" sz="14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38100" cap="flat" cmpd="sng" algn="ctr">
                      <a:solidFill>
                        <a:schemeClr val="tx1"/>
                      </a:solidFill>
                      <a:prstDash val="solid"/>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141288">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6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vMerge="1">
                  <a:txBody>
                    <a:bodyPr/>
                    <a:lstStyle/>
                    <a:p>
                      <a:pPr rtl="1"/>
                      <a:endParaRPr lang="fa-IR"/>
                    </a:p>
                  </a:txBody>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600" b="0"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vMerge="1">
                  <a:txBody>
                    <a:bodyPr/>
                    <a:lstStyle/>
                    <a:p>
                      <a:pPr rtl="1"/>
                      <a:endParaRPr lang="fa-IR"/>
                    </a:p>
                  </a:txBody>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0"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0"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6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6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r>
                        <a:rPr kumimoji="0" lang="fa-IR" sz="1600" b="1" i="0" u="none" strike="noStrike" cap="none" normalizeH="0" baseline="0" smtClean="0">
                          <a:ln>
                            <a:noFill/>
                          </a:ln>
                          <a:solidFill>
                            <a:schemeClr val="tx1"/>
                          </a:solidFill>
                          <a:effectLst/>
                          <a:latin typeface="Arial" pitchFamily="34" charset="0"/>
                          <a:cs typeface="Zar" pitchFamily="2" charset="-78"/>
                        </a:rPr>
                        <a:t>200+</a:t>
                      </a:r>
                      <a:endParaRPr kumimoji="0" lang="en-US" sz="16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r>
                        <a:rPr kumimoji="0" lang="fa-IR" sz="1600" b="1" i="0" u="none" strike="noStrike" cap="none" normalizeH="0" baseline="0" smtClean="0">
                          <a:ln>
                            <a:noFill/>
                          </a:ln>
                          <a:solidFill>
                            <a:schemeClr val="tx1"/>
                          </a:solidFill>
                          <a:effectLst/>
                          <a:latin typeface="Arial" pitchFamily="34" charset="0"/>
                          <a:cs typeface="Zar" pitchFamily="2" charset="-78"/>
                        </a:rPr>
                        <a:t>200-</a:t>
                      </a:r>
                      <a:endParaRPr kumimoji="0" lang="en-US" sz="16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r>
                        <a:rPr kumimoji="0" lang="fa-IR" sz="1400" b="1" i="0" u="none" strike="noStrike" cap="none" normalizeH="0" baseline="0" smtClean="0">
                          <a:ln>
                            <a:noFill/>
                          </a:ln>
                          <a:solidFill>
                            <a:schemeClr val="tx1"/>
                          </a:solidFill>
                          <a:effectLst/>
                          <a:latin typeface="Arial" pitchFamily="34" charset="0"/>
                          <a:cs typeface="Zar" pitchFamily="2" charset="-78"/>
                        </a:rPr>
                        <a:t>2</a:t>
                      </a:r>
                      <a:endParaRPr kumimoji="0" lang="en-US" sz="14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141288">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6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vMerge="1">
                  <a:txBody>
                    <a:bodyPr/>
                    <a:lstStyle/>
                    <a:p>
                      <a:pPr rtl="1"/>
                      <a:endParaRPr lang="fa-IR"/>
                    </a:p>
                  </a:txBody>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r>
                        <a:rPr kumimoji="0" lang="fa-IR" sz="1600" b="1" i="0" u="none" strike="noStrike" cap="none" normalizeH="0" baseline="0" smtClean="0">
                          <a:ln>
                            <a:noFill/>
                          </a:ln>
                          <a:solidFill>
                            <a:schemeClr val="tx1"/>
                          </a:solidFill>
                          <a:effectLst/>
                          <a:latin typeface="Arial" pitchFamily="34" charset="0"/>
                          <a:cs typeface="Zar" pitchFamily="2" charset="-78"/>
                        </a:rPr>
                        <a:t>100</a:t>
                      </a:r>
                      <a:r>
                        <a:rPr kumimoji="0" lang="fa-IR" sz="1600" b="0" i="0" u="none" strike="noStrike" cap="none" normalizeH="0" baseline="0" smtClean="0">
                          <a:ln>
                            <a:noFill/>
                          </a:ln>
                          <a:solidFill>
                            <a:schemeClr val="tx1"/>
                          </a:solidFill>
                          <a:effectLst/>
                          <a:latin typeface="Arial" pitchFamily="34" charset="0"/>
                          <a:cs typeface="Zar" pitchFamily="2" charset="-78"/>
                        </a:rPr>
                        <a:t>+</a:t>
                      </a:r>
                      <a:endParaRPr kumimoji="0" lang="en-US" sz="1600" b="0"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vMerge="1">
                  <a:txBody>
                    <a:bodyPr/>
                    <a:lstStyle/>
                    <a:p>
                      <a:pPr rtl="1"/>
                      <a:endParaRPr lang="fa-IR"/>
                    </a:p>
                  </a:txBody>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0"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0"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6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r>
                        <a:rPr kumimoji="0" lang="fa-IR" sz="1600" b="1" i="0" u="none" strike="noStrike" cap="none" normalizeH="0" baseline="0" smtClean="0">
                          <a:ln>
                            <a:noFill/>
                          </a:ln>
                          <a:solidFill>
                            <a:schemeClr val="tx1"/>
                          </a:solidFill>
                          <a:effectLst/>
                          <a:latin typeface="Arial" pitchFamily="34" charset="0"/>
                          <a:cs typeface="Zar" pitchFamily="2" charset="-78"/>
                        </a:rPr>
                        <a:t>100+</a:t>
                      </a:r>
                      <a:endParaRPr kumimoji="0" lang="en-US" sz="16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6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6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r>
                        <a:rPr kumimoji="0" lang="fa-IR" sz="1400" b="1" i="0" u="none" strike="noStrike" cap="none" normalizeH="0" baseline="0" smtClean="0">
                          <a:ln>
                            <a:noFill/>
                          </a:ln>
                          <a:solidFill>
                            <a:schemeClr val="tx1"/>
                          </a:solidFill>
                          <a:effectLst/>
                          <a:latin typeface="Arial" pitchFamily="34" charset="0"/>
                          <a:cs typeface="Zar" pitchFamily="2" charset="-78"/>
                        </a:rPr>
                        <a:t>3</a:t>
                      </a:r>
                      <a:endParaRPr kumimoji="0" lang="en-US" sz="14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141288">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r>
                        <a:rPr kumimoji="0" lang="fa-IR" sz="1600" b="1" i="0" u="none" strike="noStrike" cap="none" normalizeH="0" baseline="0" smtClean="0">
                          <a:ln>
                            <a:noFill/>
                          </a:ln>
                          <a:solidFill>
                            <a:schemeClr val="tx1"/>
                          </a:solidFill>
                          <a:effectLst/>
                          <a:latin typeface="Arial" pitchFamily="34" charset="0"/>
                          <a:cs typeface="Zar" pitchFamily="2" charset="-78"/>
                        </a:rPr>
                        <a:t>300+</a:t>
                      </a:r>
                      <a:endParaRPr kumimoji="0" lang="en-US" sz="16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vMerge="1">
                  <a:txBody>
                    <a:bodyPr/>
                    <a:lstStyle/>
                    <a:p>
                      <a:pPr rtl="1"/>
                      <a:endParaRPr lang="fa-IR"/>
                    </a:p>
                  </a:txBody>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600" b="0"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vMerge="1">
                  <a:txBody>
                    <a:bodyPr/>
                    <a:lstStyle/>
                    <a:p>
                      <a:pPr rtl="1"/>
                      <a:endParaRPr lang="fa-IR"/>
                    </a:p>
                  </a:txBody>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0"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0"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6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6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6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r>
                        <a:rPr kumimoji="0" lang="fa-IR" sz="1600" b="1" i="0" u="none" strike="noStrike" cap="none" normalizeH="0" baseline="0" smtClean="0">
                          <a:ln>
                            <a:noFill/>
                          </a:ln>
                          <a:solidFill>
                            <a:schemeClr val="tx1"/>
                          </a:solidFill>
                          <a:effectLst/>
                          <a:latin typeface="Arial" pitchFamily="34" charset="0"/>
                          <a:cs typeface="Zar" pitchFamily="2" charset="-78"/>
                        </a:rPr>
                        <a:t>300+</a:t>
                      </a:r>
                      <a:endParaRPr kumimoji="0" lang="en-US" sz="16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r>
                        <a:rPr kumimoji="0" lang="fa-IR" sz="1400" b="1" i="0" u="none" strike="noStrike" cap="none" normalizeH="0" baseline="0" smtClean="0">
                          <a:ln>
                            <a:noFill/>
                          </a:ln>
                          <a:solidFill>
                            <a:schemeClr val="tx1"/>
                          </a:solidFill>
                          <a:effectLst/>
                          <a:latin typeface="Arial" pitchFamily="34" charset="0"/>
                          <a:cs typeface="Zar" pitchFamily="2" charset="-78"/>
                        </a:rPr>
                        <a:t>4</a:t>
                      </a:r>
                      <a:endParaRPr kumimoji="0" lang="en-US" sz="14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141288">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r>
                        <a:rPr kumimoji="0" lang="fa-IR" sz="1600" b="1" i="0" u="none" strike="noStrike" cap="none" normalizeH="0" baseline="0" smtClean="0">
                          <a:ln>
                            <a:noFill/>
                          </a:ln>
                          <a:solidFill>
                            <a:schemeClr val="tx1"/>
                          </a:solidFill>
                          <a:effectLst/>
                          <a:latin typeface="Arial" pitchFamily="34" charset="0"/>
                          <a:cs typeface="Zar" pitchFamily="2" charset="-78"/>
                        </a:rPr>
                        <a:t>500+</a:t>
                      </a:r>
                      <a:endParaRPr kumimoji="0" lang="en-US" sz="16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vMerge="1">
                  <a:txBody>
                    <a:bodyPr/>
                    <a:lstStyle/>
                    <a:p>
                      <a:pPr rtl="1"/>
                      <a:endParaRPr lang="fa-IR"/>
                    </a:p>
                  </a:txBody>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600" b="0"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vMerge="1">
                  <a:txBody>
                    <a:bodyPr/>
                    <a:lstStyle/>
                    <a:p>
                      <a:pPr rtl="1"/>
                      <a:endParaRPr lang="fa-IR"/>
                    </a:p>
                  </a:txBody>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0"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0"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r>
                        <a:rPr kumimoji="0" lang="fa-IR" sz="1600" b="1" i="0" u="none" strike="noStrike" cap="none" normalizeH="0" baseline="0" smtClean="0">
                          <a:ln>
                            <a:noFill/>
                          </a:ln>
                          <a:solidFill>
                            <a:schemeClr val="tx1"/>
                          </a:solidFill>
                          <a:effectLst/>
                          <a:latin typeface="Arial" pitchFamily="34" charset="0"/>
                          <a:cs typeface="Zar" pitchFamily="2" charset="-78"/>
                        </a:rPr>
                        <a:t>250+</a:t>
                      </a:r>
                      <a:endParaRPr kumimoji="0" lang="en-US" sz="16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6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6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r>
                        <a:rPr kumimoji="0" lang="fa-IR" sz="1600" b="1" i="0" u="none" strike="noStrike" cap="none" normalizeH="0" baseline="0" smtClean="0">
                          <a:ln>
                            <a:noFill/>
                          </a:ln>
                          <a:solidFill>
                            <a:schemeClr val="tx1"/>
                          </a:solidFill>
                          <a:effectLst/>
                          <a:latin typeface="Arial" pitchFamily="34" charset="0"/>
                          <a:cs typeface="Zar" pitchFamily="2" charset="-78"/>
                        </a:rPr>
                        <a:t>250+</a:t>
                      </a:r>
                      <a:endParaRPr kumimoji="0" lang="en-US" sz="16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r>
                        <a:rPr kumimoji="0" lang="fa-IR" sz="1400" b="1" i="0" u="none" strike="noStrike" cap="none" normalizeH="0" baseline="0" smtClean="0">
                          <a:ln>
                            <a:noFill/>
                          </a:ln>
                          <a:solidFill>
                            <a:schemeClr val="tx1"/>
                          </a:solidFill>
                          <a:effectLst/>
                          <a:latin typeface="Arial" pitchFamily="34" charset="0"/>
                          <a:cs typeface="Zar" pitchFamily="2" charset="-78"/>
                        </a:rPr>
                        <a:t>5</a:t>
                      </a:r>
                      <a:endParaRPr kumimoji="0" lang="en-US" sz="14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141288">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r>
                        <a:rPr kumimoji="0" lang="fa-IR" sz="1600" b="1" i="0" u="none" strike="noStrike" cap="none" normalizeH="0" baseline="0" smtClean="0">
                          <a:ln>
                            <a:noFill/>
                          </a:ln>
                          <a:solidFill>
                            <a:schemeClr val="tx1"/>
                          </a:solidFill>
                          <a:effectLst/>
                          <a:latin typeface="Arial" pitchFamily="34" charset="0"/>
                          <a:cs typeface="Zar" pitchFamily="2" charset="-78"/>
                        </a:rPr>
                        <a:t>100-</a:t>
                      </a:r>
                      <a:endParaRPr kumimoji="0" lang="en-US" sz="16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vMerge="1">
                  <a:txBody>
                    <a:bodyPr/>
                    <a:lstStyle/>
                    <a:p>
                      <a:pPr rtl="1"/>
                      <a:endParaRPr lang="fa-IR"/>
                    </a:p>
                  </a:txBody>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600" b="0"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vMerge="1">
                  <a:txBody>
                    <a:bodyPr/>
                    <a:lstStyle/>
                    <a:p>
                      <a:pPr rtl="1"/>
                      <a:endParaRPr lang="fa-IR"/>
                    </a:p>
                  </a:txBody>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0"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0"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6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6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6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r>
                        <a:rPr kumimoji="0" lang="fa-IR" sz="1600" b="1" i="0" u="none" strike="noStrike" cap="none" normalizeH="0" baseline="0" smtClean="0">
                          <a:ln>
                            <a:noFill/>
                          </a:ln>
                          <a:solidFill>
                            <a:schemeClr val="tx1"/>
                          </a:solidFill>
                          <a:effectLst/>
                          <a:latin typeface="Arial" pitchFamily="34" charset="0"/>
                          <a:cs typeface="Zar" pitchFamily="2" charset="-78"/>
                        </a:rPr>
                        <a:t>100-</a:t>
                      </a:r>
                      <a:endParaRPr kumimoji="0" lang="en-US" sz="16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r>
                        <a:rPr kumimoji="0" lang="fa-IR" sz="1400" b="1" i="0" u="none" strike="noStrike" cap="none" normalizeH="0" baseline="0" smtClean="0">
                          <a:ln>
                            <a:noFill/>
                          </a:ln>
                          <a:solidFill>
                            <a:schemeClr val="tx1"/>
                          </a:solidFill>
                          <a:effectLst/>
                          <a:latin typeface="Arial" pitchFamily="34" charset="0"/>
                          <a:cs typeface="Zar" pitchFamily="2" charset="-78"/>
                        </a:rPr>
                        <a:t>6</a:t>
                      </a:r>
                      <a:endParaRPr kumimoji="0" lang="en-US" sz="14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extLst>
                  <a:ext uri="{0D108BD9-81ED-4DB2-BD59-A6C34878D82A}">
                    <a16:rowId xmlns:a16="http://schemas.microsoft.com/office/drawing/2014/main" val="10007"/>
                  </a:ext>
                </a:extLst>
              </a:tr>
              <a:tr h="141288">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0"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vMerge="1">
                  <a:txBody>
                    <a:bodyPr/>
                    <a:lstStyle/>
                    <a:p>
                      <a:pPr rtl="1"/>
                      <a:endParaRPr lang="fa-IR"/>
                    </a:p>
                  </a:txBody>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vMerge="1">
                  <a:txBody>
                    <a:bodyPr/>
                    <a:lstStyle/>
                    <a:p>
                      <a:pPr rtl="1"/>
                      <a:endParaRPr lang="fa-IR"/>
                    </a:p>
                  </a:txBody>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0"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0"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r>
                        <a:rPr kumimoji="0" lang="fa-IR" sz="1600" b="1" i="0" u="none" strike="noStrike" cap="none" normalizeH="0" baseline="0" smtClean="0">
                          <a:ln>
                            <a:noFill/>
                          </a:ln>
                          <a:solidFill>
                            <a:schemeClr val="tx1"/>
                          </a:solidFill>
                          <a:effectLst/>
                          <a:latin typeface="Arial" pitchFamily="34" charset="0"/>
                          <a:cs typeface="Zar" pitchFamily="2" charset="-78"/>
                        </a:rPr>
                        <a:t>150-</a:t>
                      </a:r>
                      <a:endParaRPr kumimoji="0" lang="en-US" sz="16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6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6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r>
                        <a:rPr kumimoji="0" lang="fa-IR" sz="1600" b="1" i="0" u="none" strike="noStrike" cap="none" normalizeH="0" baseline="0" smtClean="0">
                          <a:ln>
                            <a:noFill/>
                          </a:ln>
                          <a:solidFill>
                            <a:schemeClr val="tx1"/>
                          </a:solidFill>
                          <a:effectLst/>
                          <a:latin typeface="Arial" pitchFamily="34" charset="0"/>
                          <a:cs typeface="Zar" pitchFamily="2" charset="-78"/>
                        </a:rPr>
                        <a:t>150+</a:t>
                      </a:r>
                      <a:endParaRPr kumimoji="0" lang="en-US" sz="16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r>
                        <a:rPr kumimoji="0" lang="fa-IR" sz="1400" b="1" i="0" u="none" strike="noStrike" cap="none" normalizeH="0" baseline="0" smtClean="0">
                          <a:ln>
                            <a:noFill/>
                          </a:ln>
                          <a:solidFill>
                            <a:schemeClr val="tx1"/>
                          </a:solidFill>
                          <a:effectLst/>
                          <a:latin typeface="Arial" pitchFamily="34" charset="0"/>
                          <a:cs typeface="Zar" pitchFamily="2" charset="-78"/>
                        </a:rPr>
                        <a:t>7</a:t>
                      </a:r>
                      <a:endParaRPr kumimoji="0" lang="en-US" sz="14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extLst>
                  <a:ext uri="{0D108BD9-81ED-4DB2-BD59-A6C34878D82A}">
                    <a16:rowId xmlns:a16="http://schemas.microsoft.com/office/drawing/2014/main" val="10008"/>
                  </a:ext>
                </a:extLst>
              </a:tr>
              <a:tr h="141288">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6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vMerge="1">
                  <a:txBody>
                    <a:bodyPr/>
                    <a:lstStyle/>
                    <a:p>
                      <a:pPr rtl="1"/>
                      <a:endParaRPr lang="fa-IR"/>
                    </a:p>
                  </a:txBody>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r>
                        <a:rPr kumimoji="0" lang="fa-IR" sz="1600" b="1" i="0" u="none" strike="noStrike" cap="none" normalizeH="0" baseline="0" smtClean="0">
                          <a:ln>
                            <a:noFill/>
                          </a:ln>
                          <a:solidFill>
                            <a:schemeClr val="tx1"/>
                          </a:solidFill>
                          <a:effectLst/>
                          <a:latin typeface="Arial" pitchFamily="34" charset="0"/>
                          <a:cs typeface="Zar" pitchFamily="2" charset="-78"/>
                        </a:rPr>
                        <a:t>300+</a:t>
                      </a:r>
                      <a:endParaRPr kumimoji="0" lang="en-US" sz="16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6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vMerge="1">
                  <a:txBody>
                    <a:bodyPr/>
                    <a:lstStyle/>
                    <a:p>
                      <a:pPr rtl="1"/>
                      <a:endParaRPr lang="fa-IR"/>
                    </a:p>
                  </a:txBody>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6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6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6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6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r>
                        <a:rPr kumimoji="0" lang="fa-IR" sz="1600" b="1" i="0" u="none" strike="noStrike" cap="none" normalizeH="0" baseline="0" smtClean="0">
                          <a:ln>
                            <a:noFill/>
                          </a:ln>
                          <a:solidFill>
                            <a:schemeClr val="tx1"/>
                          </a:solidFill>
                          <a:effectLst/>
                          <a:latin typeface="Arial" pitchFamily="34" charset="0"/>
                          <a:cs typeface="Zar" pitchFamily="2" charset="-78"/>
                        </a:rPr>
                        <a:t>450+</a:t>
                      </a:r>
                      <a:endParaRPr kumimoji="0" lang="en-US" sz="16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r>
                        <a:rPr kumimoji="0" lang="fa-IR" sz="1600" b="1" i="0" u="none" strike="noStrike" cap="none" normalizeH="0" baseline="0" smtClean="0">
                          <a:ln>
                            <a:noFill/>
                          </a:ln>
                          <a:solidFill>
                            <a:schemeClr val="tx1"/>
                          </a:solidFill>
                          <a:effectLst/>
                          <a:latin typeface="Arial" pitchFamily="34" charset="0"/>
                          <a:cs typeface="Zar" pitchFamily="2" charset="-78"/>
                        </a:rPr>
                        <a:t>150-</a:t>
                      </a:r>
                      <a:endParaRPr kumimoji="0" lang="en-US" sz="16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r>
                        <a:rPr kumimoji="0" lang="fa-IR" sz="1400" b="1" i="0" u="none" strike="noStrike" cap="none" normalizeH="0" baseline="0" smtClean="0">
                          <a:ln>
                            <a:noFill/>
                          </a:ln>
                          <a:solidFill>
                            <a:schemeClr val="tx1"/>
                          </a:solidFill>
                          <a:effectLst/>
                          <a:latin typeface="Arial" pitchFamily="34" charset="0"/>
                          <a:cs typeface="Zar" pitchFamily="2" charset="-78"/>
                        </a:rPr>
                        <a:t>8</a:t>
                      </a:r>
                      <a:endParaRPr kumimoji="0" lang="en-US" sz="14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extLst>
                  <a:ext uri="{0D108BD9-81ED-4DB2-BD59-A6C34878D82A}">
                    <a16:rowId xmlns:a16="http://schemas.microsoft.com/office/drawing/2014/main" val="10009"/>
                  </a:ext>
                </a:extLst>
              </a:tr>
              <a:tr h="141288">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6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vMerge="1">
                  <a:txBody>
                    <a:bodyPr/>
                    <a:lstStyle/>
                    <a:p>
                      <a:pPr rtl="1"/>
                      <a:endParaRPr lang="fa-IR"/>
                    </a:p>
                  </a:txBody>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r>
                        <a:rPr kumimoji="0" lang="fa-IR" sz="1600" b="1" i="0" u="none" strike="noStrike" cap="none" normalizeH="0" baseline="0" smtClean="0">
                          <a:ln>
                            <a:noFill/>
                          </a:ln>
                          <a:solidFill>
                            <a:schemeClr val="tx1"/>
                          </a:solidFill>
                          <a:effectLst/>
                          <a:latin typeface="Arial" pitchFamily="34" charset="0"/>
                          <a:cs typeface="Zar" pitchFamily="2" charset="-78"/>
                        </a:rPr>
                        <a:t>50-</a:t>
                      </a:r>
                      <a:endParaRPr kumimoji="0" lang="en-US" sz="16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6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vMerge="1">
                  <a:txBody>
                    <a:bodyPr/>
                    <a:lstStyle/>
                    <a:p>
                      <a:pPr rtl="1"/>
                      <a:endParaRPr lang="fa-IR"/>
                    </a:p>
                  </a:txBody>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6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6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6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6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r>
                        <a:rPr kumimoji="0" lang="fa-IR" sz="1600" b="1" i="0" u="none" strike="noStrike" cap="none" normalizeH="0" baseline="0" smtClean="0">
                          <a:ln>
                            <a:noFill/>
                          </a:ln>
                          <a:solidFill>
                            <a:schemeClr val="tx1"/>
                          </a:solidFill>
                          <a:effectLst/>
                          <a:latin typeface="Arial" pitchFamily="34" charset="0"/>
                          <a:cs typeface="Zar" pitchFamily="2" charset="-78"/>
                        </a:rPr>
                        <a:t>50-</a:t>
                      </a:r>
                      <a:endParaRPr kumimoji="0" lang="en-US" sz="16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6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r>
                        <a:rPr kumimoji="0" lang="fa-IR" sz="1400" b="1" i="0" u="none" strike="noStrike" cap="none" normalizeH="0" baseline="0" smtClean="0">
                          <a:ln>
                            <a:noFill/>
                          </a:ln>
                          <a:solidFill>
                            <a:schemeClr val="tx1"/>
                          </a:solidFill>
                          <a:effectLst/>
                          <a:latin typeface="Arial" pitchFamily="34" charset="0"/>
                          <a:cs typeface="Zar" pitchFamily="2" charset="-78"/>
                        </a:rPr>
                        <a:t>9</a:t>
                      </a:r>
                      <a:endParaRPr kumimoji="0" lang="en-US" sz="14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extLst>
                  <a:ext uri="{0D108BD9-81ED-4DB2-BD59-A6C34878D82A}">
                    <a16:rowId xmlns:a16="http://schemas.microsoft.com/office/drawing/2014/main" val="10010"/>
                  </a:ext>
                </a:extLst>
              </a:tr>
              <a:tr h="141288">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r>
                        <a:rPr kumimoji="0" lang="fa-IR" sz="1600" b="1" i="0" u="none" strike="noStrike" cap="none" normalizeH="0" baseline="0" smtClean="0">
                          <a:ln>
                            <a:noFill/>
                          </a:ln>
                          <a:solidFill>
                            <a:schemeClr val="tx1"/>
                          </a:solidFill>
                          <a:effectLst/>
                          <a:latin typeface="Arial" pitchFamily="34" charset="0"/>
                          <a:cs typeface="Zar" pitchFamily="2" charset="-78"/>
                        </a:rPr>
                        <a:t>5000+</a:t>
                      </a:r>
                      <a:endParaRPr kumimoji="0" lang="en-US" sz="16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vMerge="1">
                  <a:txBody>
                    <a:bodyPr/>
                    <a:lstStyle/>
                    <a:p>
                      <a:pPr rtl="1"/>
                      <a:endParaRPr lang="fa-IR"/>
                    </a:p>
                  </a:txBody>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6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6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vMerge="1">
                  <a:txBody>
                    <a:bodyPr/>
                    <a:lstStyle/>
                    <a:p>
                      <a:pPr rtl="1"/>
                      <a:endParaRPr lang="fa-IR"/>
                    </a:p>
                  </a:txBody>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6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6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6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6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6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r>
                        <a:rPr kumimoji="0" lang="fa-IR" sz="1600" b="1" i="0" u="none" strike="noStrike" cap="none" normalizeH="0" baseline="0" smtClean="0">
                          <a:ln>
                            <a:noFill/>
                          </a:ln>
                          <a:solidFill>
                            <a:schemeClr val="tx1"/>
                          </a:solidFill>
                          <a:effectLst/>
                          <a:latin typeface="Arial" pitchFamily="34" charset="0"/>
                          <a:cs typeface="Zar" pitchFamily="2" charset="-78"/>
                        </a:rPr>
                        <a:t>5000+</a:t>
                      </a:r>
                      <a:endParaRPr kumimoji="0" lang="en-US" sz="16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r>
                        <a:rPr kumimoji="0" lang="fa-IR" sz="1400" b="1" i="0" u="none" strike="noStrike" cap="none" normalizeH="0" baseline="0" smtClean="0">
                          <a:ln>
                            <a:noFill/>
                          </a:ln>
                          <a:solidFill>
                            <a:schemeClr val="tx1"/>
                          </a:solidFill>
                          <a:effectLst/>
                          <a:latin typeface="Arial" pitchFamily="34" charset="0"/>
                          <a:cs typeface="Zar" pitchFamily="2" charset="-78"/>
                        </a:rPr>
                        <a:t>10</a:t>
                      </a:r>
                      <a:endParaRPr kumimoji="0" lang="en-US" sz="14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extLst>
                  <a:ext uri="{0D108BD9-81ED-4DB2-BD59-A6C34878D82A}">
                    <a16:rowId xmlns:a16="http://schemas.microsoft.com/office/drawing/2014/main" val="10011"/>
                  </a:ext>
                </a:extLst>
              </a:tr>
              <a:tr h="141288">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0"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vMerge="1">
                  <a:txBody>
                    <a:bodyPr/>
                    <a:lstStyle/>
                    <a:p>
                      <a:pPr rtl="1"/>
                      <a:endParaRPr lang="fa-IR"/>
                    </a:p>
                  </a:txBody>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vMerge="1">
                  <a:txBody>
                    <a:bodyPr/>
                    <a:lstStyle/>
                    <a:p>
                      <a:pPr rtl="1"/>
                      <a:endParaRPr lang="fa-IR"/>
                    </a:p>
                  </a:txBody>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0"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0"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0"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0"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0"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0"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extLst>
                  <a:ext uri="{0D108BD9-81ED-4DB2-BD59-A6C34878D82A}">
                    <a16:rowId xmlns:a16="http://schemas.microsoft.com/office/drawing/2014/main" val="10012"/>
                  </a:ext>
                </a:extLst>
              </a:tr>
              <a:tr h="141288">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0"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vMerge="1">
                  <a:txBody>
                    <a:bodyPr/>
                    <a:lstStyle/>
                    <a:p>
                      <a:pPr rtl="1"/>
                      <a:endParaRPr lang="fa-IR"/>
                    </a:p>
                  </a:txBody>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vMerge="1">
                  <a:txBody>
                    <a:bodyPr/>
                    <a:lstStyle/>
                    <a:p>
                      <a:pPr rtl="1"/>
                      <a:endParaRPr lang="fa-IR"/>
                    </a:p>
                  </a:txBody>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0"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0"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0"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0"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0"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0"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extLst>
                  <a:ext uri="{0D108BD9-81ED-4DB2-BD59-A6C34878D82A}">
                    <a16:rowId xmlns:a16="http://schemas.microsoft.com/office/drawing/2014/main" val="10013"/>
                  </a:ext>
                </a:extLst>
              </a:tr>
            </a:tbl>
          </a:graphicData>
        </a:graphic>
      </p:graphicFrame>
      <p:sp>
        <p:nvSpPr>
          <p:cNvPr id="483355" name="Rectangle 27"/>
          <p:cNvSpPr>
            <a:spLocks noChangeArrowheads="1"/>
          </p:cNvSpPr>
          <p:nvPr/>
        </p:nvSpPr>
        <p:spPr bwMode="auto">
          <a:xfrm rot="16200000">
            <a:off x="7452518" y="1989932"/>
            <a:ext cx="2087563" cy="215900"/>
          </a:xfrm>
          <a:prstGeom prst="rect">
            <a:avLst/>
          </a:prstGeom>
          <a:noFill/>
          <a:ln w="9525">
            <a:noFill/>
            <a:miter lim="800000"/>
            <a:headEnd/>
            <a:tailEnd/>
          </a:ln>
          <a:effectLst/>
        </p:spPr>
        <p:txBody>
          <a:bodyPr wrap="none" anchor="ctr"/>
          <a:lstStyle/>
          <a:p>
            <a:pPr algn="ctr" rtl="0" eaLnBrk="1" hangingPunct="1"/>
            <a:r>
              <a:rPr lang="fa-IR" sz="1600">
                <a:latin typeface="Times New Roman" pitchFamily="18" charset="0"/>
                <a:cs typeface="Zar" pitchFamily="2" charset="-78"/>
              </a:rPr>
              <a:t>شماره فعاليت</a:t>
            </a:r>
            <a:endParaRPr lang="en-US" sz="1600">
              <a:latin typeface="Times New Roman" pitchFamily="18" charset="0"/>
              <a:cs typeface="Zar" pitchFamily="2" charset="-78"/>
            </a:endParaRPr>
          </a:p>
        </p:txBody>
      </p: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84357" name="Rectangle 5"/>
          <p:cNvSpPr>
            <a:spLocks noGrp="1" noChangeArrowheads="1"/>
          </p:cNvSpPr>
          <p:nvPr>
            <p:ph idx="1"/>
          </p:nvPr>
        </p:nvSpPr>
        <p:spPr>
          <a:xfrm>
            <a:off x="290513" y="1989138"/>
            <a:ext cx="8458200" cy="3500437"/>
          </a:xfrm>
          <a:noFill/>
          <a:ln/>
        </p:spPr>
        <p:txBody>
          <a:bodyPr>
            <a:normAutofit/>
          </a:bodyPr>
          <a:lstStyle/>
          <a:p>
            <a:pPr>
              <a:buFontTx/>
              <a:buNone/>
            </a:pPr>
            <a:r>
              <a:rPr lang="fa-IR"/>
              <a:t>دارائيها: 		</a:t>
            </a:r>
            <a:r>
              <a:rPr lang="fa-IR" sz="2800"/>
              <a:t>بدهيها و حقوق صاحبان سرمايه:</a:t>
            </a:r>
          </a:p>
          <a:p>
            <a:pPr>
              <a:buFontTx/>
              <a:buNone/>
            </a:pPr>
            <a:r>
              <a:rPr lang="fa-IR"/>
              <a:t>بانك            15.250            حسابهای پرداختني   350 </a:t>
            </a:r>
          </a:p>
          <a:p>
            <a:pPr>
              <a:buFontTx/>
              <a:buNone/>
            </a:pPr>
            <a:r>
              <a:rPr lang="fa-IR"/>
              <a:t>اثاثه           600 </a:t>
            </a:r>
          </a:p>
          <a:p>
            <a:pPr>
              <a:buFontTx/>
              <a:buNone/>
            </a:pPr>
            <a:r>
              <a:rPr lang="fa-IR"/>
              <a:t>ملزومات      100		سرمايه آقاي مالكي </a:t>
            </a:r>
            <a:r>
              <a:rPr lang="fa-IR" u="sng"/>
              <a:t>15.700</a:t>
            </a:r>
          </a:p>
          <a:p>
            <a:pPr>
              <a:buFontTx/>
              <a:buNone/>
            </a:pPr>
            <a:r>
              <a:rPr lang="fa-IR" sz="2400"/>
              <a:t>حسابهاي دريافتني</a:t>
            </a:r>
            <a:r>
              <a:rPr lang="fa-IR"/>
              <a:t> </a:t>
            </a:r>
            <a:r>
              <a:rPr lang="fa-IR" u="sng"/>
              <a:t>100</a:t>
            </a:r>
          </a:p>
          <a:p>
            <a:pPr>
              <a:buFontTx/>
              <a:buNone/>
            </a:pPr>
            <a:r>
              <a:rPr lang="fa-IR"/>
              <a:t>جمع دارائيها </a:t>
            </a:r>
            <a:r>
              <a:rPr lang="fa-IR" u="sng"/>
              <a:t>16.050 </a:t>
            </a:r>
            <a:r>
              <a:rPr lang="fa-IR"/>
              <a:t>جمع بدهيها و سرمايه </a:t>
            </a:r>
            <a:r>
              <a:rPr lang="fa-IR" u="sng"/>
              <a:t>16.050</a:t>
            </a:r>
            <a:endParaRPr lang="en-US" u="sng"/>
          </a:p>
        </p:txBody>
      </p:sp>
      <p:sp>
        <p:nvSpPr>
          <p:cNvPr id="484360" name="Rectangle 8"/>
          <p:cNvSpPr>
            <a:spLocks noChangeArrowheads="1"/>
          </p:cNvSpPr>
          <p:nvPr/>
        </p:nvSpPr>
        <p:spPr bwMode="auto">
          <a:xfrm>
            <a:off x="3419475" y="260350"/>
            <a:ext cx="2836863" cy="1006475"/>
          </a:xfrm>
          <a:prstGeom prst="rect">
            <a:avLst/>
          </a:prstGeom>
          <a:noFill/>
          <a:ln w="9525">
            <a:noFill/>
            <a:miter lim="800000"/>
            <a:headEnd/>
            <a:tailEnd/>
          </a:ln>
          <a:effectLst/>
        </p:spPr>
        <p:txBody>
          <a:bodyPr>
            <a:spAutoFit/>
          </a:bodyPr>
          <a:lstStyle/>
          <a:p>
            <a:pPr algn="ctr"/>
            <a:r>
              <a:rPr lang="fa-IR" sz="2000">
                <a:solidFill>
                  <a:schemeClr val="tx2"/>
                </a:solidFill>
                <a:cs typeface="Zar" pitchFamily="2" charset="-78"/>
              </a:rPr>
              <a:t>تعميرگاه مالکي</a:t>
            </a:r>
          </a:p>
          <a:p>
            <a:pPr algn="ctr"/>
            <a:r>
              <a:rPr lang="fa-IR" sz="2000">
                <a:solidFill>
                  <a:schemeClr val="tx2"/>
                </a:solidFill>
                <a:cs typeface="Zar" pitchFamily="2" charset="-78"/>
              </a:rPr>
              <a:t>ترازنامه</a:t>
            </a:r>
            <a:r>
              <a:rPr lang="fa-IR" sz="3200">
                <a:solidFill>
                  <a:schemeClr val="tx2"/>
                </a:solidFill>
                <a:cs typeface="Zar" pitchFamily="2" charset="-78"/>
              </a:rPr>
              <a:t/>
            </a:r>
            <a:br>
              <a:rPr lang="fa-IR" sz="3200">
                <a:solidFill>
                  <a:schemeClr val="tx2"/>
                </a:solidFill>
                <a:cs typeface="Zar" pitchFamily="2" charset="-78"/>
              </a:rPr>
            </a:br>
            <a:r>
              <a:rPr lang="fa-IR" sz="2000">
                <a:solidFill>
                  <a:schemeClr val="tx2"/>
                </a:solidFill>
                <a:cs typeface="Zar" pitchFamily="2" charset="-78"/>
              </a:rPr>
              <a:t>19/12/</a:t>
            </a:r>
            <a:r>
              <a:rPr lang="en-US" sz="2000">
                <a:solidFill>
                  <a:schemeClr val="tx2"/>
                </a:solidFill>
                <a:cs typeface="Zar" pitchFamily="2" charset="-78"/>
              </a:rPr>
              <a:t>XX</a:t>
            </a:r>
            <a:r>
              <a:rPr lang="fa-IR" sz="2000">
                <a:solidFill>
                  <a:schemeClr val="tx2"/>
                </a:solidFill>
                <a:cs typeface="Zar" pitchFamily="2" charset="-78"/>
              </a:rPr>
              <a:t>13</a:t>
            </a:r>
            <a:endParaRPr lang="en-US" sz="2000">
              <a:solidFill>
                <a:schemeClr val="tx2"/>
              </a:solidFill>
              <a:cs typeface="Zar" pitchFamily="2" charset="-78"/>
            </a:endParaRPr>
          </a:p>
        </p:txBody>
      </p:sp>
      <p:sp>
        <p:nvSpPr>
          <p:cNvPr id="4" name="Footer Placeholder 3"/>
          <p:cNvSpPr>
            <a:spLocks noGrp="1"/>
          </p:cNvSpPr>
          <p:nvPr>
            <p:ph type="ftr" sz="quarter" idx="11"/>
          </p:nvPr>
        </p:nvSpPr>
        <p:spPr/>
        <p:txBody>
          <a:bodyPr/>
          <a:lstStyle/>
          <a:p>
            <a:endParaRPr kumimoji="0" lang="en-US" dirty="0"/>
          </a:p>
        </p:txBody>
      </p:sp>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85378" name="Rectangle 2"/>
          <p:cNvSpPr>
            <a:spLocks noGrp="1" noChangeArrowheads="1"/>
          </p:cNvSpPr>
          <p:nvPr>
            <p:ph type="title"/>
          </p:nvPr>
        </p:nvSpPr>
        <p:spPr>
          <a:xfrm>
            <a:off x="1093788" y="404813"/>
            <a:ext cx="7772400" cy="762000"/>
          </a:xfrm>
        </p:spPr>
        <p:txBody>
          <a:bodyPr/>
          <a:lstStyle/>
          <a:p>
            <a:r>
              <a:rPr lang="fa-IR">
                <a:solidFill>
                  <a:srgbClr val="0066FF"/>
                </a:solidFill>
              </a:rPr>
              <a:t>فعاليت يازدهم:</a:t>
            </a:r>
            <a:endParaRPr lang="en-US">
              <a:solidFill>
                <a:srgbClr val="0066FF"/>
              </a:solidFill>
            </a:endParaRPr>
          </a:p>
        </p:txBody>
      </p:sp>
      <p:sp>
        <p:nvSpPr>
          <p:cNvPr id="485379" name="Rectangle 3"/>
          <p:cNvSpPr>
            <a:spLocks noGrp="1" noChangeArrowheads="1"/>
          </p:cNvSpPr>
          <p:nvPr>
            <p:ph idx="1"/>
          </p:nvPr>
        </p:nvSpPr>
        <p:spPr>
          <a:xfrm>
            <a:off x="611188" y="1989138"/>
            <a:ext cx="7847012" cy="3306762"/>
          </a:xfrm>
        </p:spPr>
        <p:txBody>
          <a:bodyPr>
            <a:normAutofit/>
          </a:bodyPr>
          <a:lstStyle/>
          <a:p>
            <a:pPr>
              <a:buFontTx/>
              <a:buNone/>
            </a:pPr>
            <a:r>
              <a:rPr lang="fa-IR"/>
              <a:t>آقاي مالكي مبلغ 300ريال جهت مخارج شخصي از حساب بانك برداشت نمود.</a:t>
            </a:r>
          </a:p>
          <a:p>
            <a:pPr>
              <a:buFontTx/>
              <a:buNone/>
            </a:pPr>
            <a:r>
              <a:rPr lang="fa-IR"/>
              <a:t>تحليل:</a:t>
            </a:r>
          </a:p>
          <a:p>
            <a:pPr>
              <a:buFontTx/>
              <a:buNone/>
            </a:pPr>
            <a:r>
              <a:rPr lang="fa-IR"/>
              <a:t>با اين اقدام، سرمايه ايشان به ميزان 300ريال کاهش مي</a:t>
            </a:r>
            <a:r>
              <a:rPr lang="fa-IR">
                <a:cs typeface="Arial" pitchFamily="34" charset="0"/>
              </a:rPr>
              <a:t>‌</a:t>
            </a:r>
            <a:r>
              <a:rPr lang="fa-IR"/>
              <a:t>يابد</a:t>
            </a:r>
          </a:p>
          <a:p>
            <a:pPr>
              <a:buFontTx/>
              <a:buNone/>
            </a:pPr>
            <a:r>
              <a:rPr lang="fa-IR"/>
              <a:t>از موجودي حساب بانك نيز 300ريال کاسته مي</a:t>
            </a:r>
            <a:r>
              <a:rPr lang="fa-IR">
                <a:cs typeface="Arial" pitchFamily="34" charset="0"/>
              </a:rPr>
              <a:t>‌</a:t>
            </a:r>
            <a:r>
              <a:rPr lang="fa-IR"/>
              <a:t>شود</a:t>
            </a:r>
            <a:endParaRPr lang="en-US"/>
          </a:p>
        </p:txBody>
      </p:sp>
      <p:sp>
        <p:nvSpPr>
          <p:cNvPr id="4" name="Footer Placeholder 3"/>
          <p:cNvSpPr>
            <a:spLocks noGrp="1"/>
          </p:cNvSpPr>
          <p:nvPr>
            <p:ph type="ftr" sz="quarter" idx="11"/>
          </p:nvPr>
        </p:nvSpPr>
        <p:spPr/>
        <p:txBody>
          <a:bodyPr/>
          <a:lstStyle/>
          <a:p>
            <a:endParaRPr kumimoji="0" lang="en-US" dirty="0"/>
          </a:p>
        </p:txBody>
      </p:sp>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36610" name="Rectangle 2" descr="Large confetti"/>
          <p:cNvSpPr>
            <a:spLocks noGrp="1" noChangeArrowheads="1"/>
          </p:cNvSpPr>
          <p:nvPr>
            <p:ph type="title"/>
          </p:nvPr>
        </p:nvSpPr>
        <p:spPr>
          <a:xfrm>
            <a:off x="1093788" y="476250"/>
            <a:ext cx="7772400" cy="762000"/>
          </a:xfrm>
          <a:noFill/>
          <a:ln/>
        </p:spPr>
        <p:txBody>
          <a:bodyPr/>
          <a:lstStyle/>
          <a:p>
            <a:r>
              <a:rPr lang="fa-IR"/>
              <a:t>ثبت تاثير فعاليت در معادله حسابداري</a:t>
            </a:r>
            <a:endParaRPr lang="en-US"/>
          </a:p>
        </p:txBody>
      </p:sp>
      <p:graphicFrame>
        <p:nvGraphicFramePr>
          <p:cNvPr id="836802" name="Group 194"/>
          <p:cNvGraphicFramePr>
            <a:graphicFrameLocks noGrp="1"/>
          </p:cNvGraphicFramePr>
          <p:nvPr>
            <p:ph type="tbl" idx="1"/>
          </p:nvPr>
        </p:nvGraphicFramePr>
        <p:xfrm>
          <a:off x="217488" y="1557338"/>
          <a:ext cx="8458200" cy="5120640"/>
        </p:xfrm>
        <a:graphic>
          <a:graphicData uri="http://schemas.openxmlformats.org/drawingml/2006/table">
            <a:tbl>
              <a:tblPr/>
              <a:tblGrid>
                <a:gridCol w="1427162">
                  <a:extLst>
                    <a:ext uri="{9D8B030D-6E8A-4147-A177-3AD203B41FA5}">
                      <a16:colId xmlns:a16="http://schemas.microsoft.com/office/drawing/2014/main" val="20000"/>
                    </a:ext>
                  </a:extLst>
                </a:gridCol>
                <a:gridCol w="285750">
                  <a:extLst>
                    <a:ext uri="{9D8B030D-6E8A-4147-A177-3AD203B41FA5}">
                      <a16:colId xmlns:a16="http://schemas.microsoft.com/office/drawing/2014/main" val="20001"/>
                    </a:ext>
                  </a:extLst>
                </a:gridCol>
                <a:gridCol w="857250">
                  <a:extLst>
                    <a:ext uri="{9D8B030D-6E8A-4147-A177-3AD203B41FA5}">
                      <a16:colId xmlns:a16="http://schemas.microsoft.com/office/drawing/2014/main" val="20002"/>
                    </a:ext>
                  </a:extLst>
                </a:gridCol>
                <a:gridCol w="815975">
                  <a:extLst>
                    <a:ext uri="{9D8B030D-6E8A-4147-A177-3AD203B41FA5}">
                      <a16:colId xmlns:a16="http://schemas.microsoft.com/office/drawing/2014/main" val="20003"/>
                    </a:ext>
                  </a:extLst>
                </a:gridCol>
                <a:gridCol w="396875">
                  <a:extLst>
                    <a:ext uri="{9D8B030D-6E8A-4147-A177-3AD203B41FA5}">
                      <a16:colId xmlns:a16="http://schemas.microsoft.com/office/drawing/2014/main" val="20004"/>
                    </a:ext>
                  </a:extLst>
                </a:gridCol>
                <a:gridCol w="704850">
                  <a:extLst>
                    <a:ext uri="{9D8B030D-6E8A-4147-A177-3AD203B41FA5}">
                      <a16:colId xmlns:a16="http://schemas.microsoft.com/office/drawing/2014/main" val="20005"/>
                    </a:ext>
                  </a:extLst>
                </a:gridCol>
                <a:gridCol w="571500">
                  <a:extLst>
                    <a:ext uri="{9D8B030D-6E8A-4147-A177-3AD203B41FA5}">
                      <a16:colId xmlns:a16="http://schemas.microsoft.com/office/drawing/2014/main" val="20006"/>
                    </a:ext>
                  </a:extLst>
                </a:gridCol>
                <a:gridCol w="642938">
                  <a:extLst>
                    <a:ext uri="{9D8B030D-6E8A-4147-A177-3AD203B41FA5}">
                      <a16:colId xmlns:a16="http://schemas.microsoft.com/office/drawing/2014/main" val="20007"/>
                    </a:ext>
                  </a:extLst>
                </a:gridCol>
                <a:gridCol w="720725">
                  <a:extLst>
                    <a:ext uri="{9D8B030D-6E8A-4147-A177-3AD203B41FA5}">
                      <a16:colId xmlns:a16="http://schemas.microsoft.com/office/drawing/2014/main" val="20008"/>
                    </a:ext>
                  </a:extLst>
                </a:gridCol>
                <a:gridCol w="646112">
                  <a:extLst>
                    <a:ext uri="{9D8B030D-6E8A-4147-A177-3AD203B41FA5}">
                      <a16:colId xmlns:a16="http://schemas.microsoft.com/office/drawing/2014/main" val="20009"/>
                    </a:ext>
                  </a:extLst>
                </a:gridCol>
                <a:gridCol w="1031875">
                  <a:extLst>
                    <a:ext uri="{9D8B030D-6E8A-4147-A177-3AD203B41FA5}">
                      <a16:colId xmlns:a16="http://schemas.microsoft.com/office/drawing/2014/main" val="20010"/>
                    </a:ext>
                  </a:extLst>
                </a:gridCol>
                <a:gridCol w="357188">
                  <a:extLst>
                    <a:ext uri="{9D8B030D-6E8A-4147-A177-3AD203B41FA5}">
                      <a16:colId xmlns:a16="http://schemas.microsoft.com/office/drawing/2014/main" val="20011"/>
                    </a:ext>
                  </a:extLst>
                </a:gridCol>
              </a:tblGrid>
              <a:tr h="284163">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r>
                        <a:rPr kumimoji="0" lang="fa-IR" sz="1600" b="1" i="0" u="none" strike="noStrike" cap="none" normalizeH="0" baseline="0" smtClean="0">
                          <a:ln>
                            <a:noFill/>
                          </a:ln>
                          <a:solidFill>
                            <a:schemeClr val="tx1"/>
                          </a:solidFill>
                          <a:effectLst/>
                          <a:latin typeface="Arial" pitchFamily="34" charset="0"/>
                          <a:cs typeface="Zar" pitchFamily="2" charset="-78"/>
                        </a:rPr>
                        <a:t>حقوق صاحبان </a:t>
                      </a:r>
                      <a:r>
                        <a:rPr kumimoji="0" lang="fa-IR" sz="1800" b="1" i="0" u="none" strike="noStrike" cap="none" normalizeH="0" baseline="0" smtClean="0">
                          <a:ln>
                            <a:noFill/>
                          </a:ln>
                          <a:solidFill>
                            <a:schemeClr val="tx1"/>
                          </a:solidFill>
                          <a:effectLst/>
                          <a:latin typeface="Arial" pitchFamily="34" charset="0"/>
                          <a:cs typeface="Zar" pitchFamily="2" charset="-78"/>
                        </a:rPr>
                        <a:t>سرمايه</a:t>
                      </a:r>
                      <a:endParaRPr kumimoji="0" lang="en-US" sz="1800" b="1" i="0" u="none" strike="noStrike" cap="none" normalizeH="0" baseline="0" smtClean="0">
                        <a:ln>
                          <a:noFill/>
                        </a:ln>
                        <a:solidFill>
                          <a:schemeClr val="tx1"/>
                        </a:solidFill>
                        <a:effectLst/>
                        <a:latin typeface="Arial" pitchFamily="34" charset="0"/>
                        <a:cs typeface="Zar" pitchFamily="2" charset="-78"/>
                      </a:endParaRP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38100" cap="flat" cmpd="sng" algn="ctr">
                      <a:solidFill>
                        <a:schemeClr val="tx1"/>
                      </a:solidFill>
                      <a:prstDash val="solid"/>
                      <a:miter lim="800000"/>
                      <a:headEnd type="none" w="med" len="med"/>
                      <a:tailEnd type="none" w="med" len="med"/>
                    </a:lnB>
                    <a:lnTlToBr>
                      <a:noFill/>
                    </a:lnTlToBr>
                    <a:lnBlToTr>
                      <a:noFill/>
                    </a:lnBlToTr>
                    <a:noFill/>
                  </a:tcPr>
                </a:tc>
                <a:tc rowSpan="14">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r>
                        <a:rPr kumimoji="0" lang="fa-IR" sz="1600" b="1" i="0" u="none" strike="noStrike" cap="none" normalizeH="0" baseline="0" smtClean="0">
                          <a:ln>
                            <a:noFill/>
                          </a:ln>
                          <a:solidFill>
                            <a:schemeClr val="tx1"/>
                          </a:solidFill>
                          <a:effectLst/>
                          <a:latin typeface="Arial" pitchFamily="34" charset="0"/>
                          <a:cs typeface="Zar" pitchFamily="2" charset="-78"/>
                        </a:rPr>
                        <a:t>+</a:t>
                      </a:r>
                      <a:endParaRPr kumimoji="0" lang="en-US" sz="16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gridSpan="2">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r>
                        <a:rPr kumimoji="0" lang="fa-IR" sz="2800" b="1" i="0" u="none" strike="noStrike" cap="none" normalizeH="0" baseline="0" smtClean="0">
                          <a:ln>
                            <a:noFill/>
                          </a:ln>
                          <a:solidFill>
                            <a:schemeClr val="tx1"/>
                          </a:solidFill>
                          <a:effectLst/>
                          <a:latin typeface="Arial" pitchFamily="34" charset="0"/>
                          <a:cs typeface="Zar" pitchFamily="2" charset="-78"/>
                        </a:rPr>
                        <a:t>بدهيها</a:t>
                      </a:r>
                      <a:endParaRPr kumimoji="0" lang="en-US" sz="2800" b="1" i="0" u="none" strike="noStrike" cap="none" normalizeH="0" baseline="0" smtClean="0">
                        <a:ln>
                          <a:noFill/>
                        </a:ln>
                        <a:solidFill>
                          <a:schemeClr val="tx1"/>
                        </a:solidFill>
                        <a:effectLst/>
                        <a:latin typeface="Arial" pitchFamily="34" charset="0"/>
                        <a:cs typeface="Zar" pitchFamily="2" charset="-78"/>
                      </a:endParaRP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38100" cap="flat" cmpd="sng" algn="ctr">
                      <a:solidFill>
                        <a:schemeClr val="tx1"/>
                      </a:solidFill>
                      <a:prstDash val="solid"/>
                      <a:miter lim="800000"/>
                      <a:headEnd type="none" w="med" len="med"/>
                      <a:tailEnd type="none" w="med" len="med"/>
                    </a:lnB>
                    <a:lnTlToBr>
                      <a:noFill/>
                    </a:lnTlToBr>
                    <a:lnBlToTr>
                      <a:noFill/>
                    </a:lnBlToTr>
                    <a:noFill/>
                  </a:tcPr>
                </a:tc>
                <a:tc hMerge="1">
                  <a:txBody>
                    <a:bodyPr/>
                    <a:lstStyle/>
                    <a:p>
                      <a:pPr rtl="1"/>
                      <a:endParaRPr lang="fa-IR"/>
                    </a:p>
                  </a:txBody>
                  <a:tcPr/>
                </a:tc>
                <a:tc rowSpan="14">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r>
                        <a:rPr kumimoji="0" lang="fa-IR" sz="4800" b="1" i="0" u="none" strike="noStrike" cap="none" normalizeH="0" baseline="0" smtClean="0">
                          <a:ln>
                            <a:noFill/>
                          </a:ln>
                          <a:solidFill>
                            <a:schemeClr val="tx1"/>
                          </a:solidFill>
                          <a:effectLst/>
                          <a:latin typeface="Arial" pitchFamily="34" charset="0"/>
                          <a:cs typeface="Zar" pitchFamily="2" charset="-78"/>
                        </a:rPr>
                        <a:t>=</a:t>
                      </a:r>
                      <a:endParaRPr kumimoji="0" lang="en-US" sz="48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gridSpan="6">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r>
                        <a:rPr kumimoji="0" lang="fa-IR" sz="2800" b="1" i="0" u="none" strike="noStrike" cap="none" normalizeH="0" baseline="0" smtClean="0">
                          <a:ln>
                            <a:noFill/>
                          </a:ln>
                          <a:solidFill>
                            <a:schemeClr val="tx1"/>
                          </a:solidFill>
                          <a:effectLst/>
                          <a:latin typeface="Arial" pitchFamily="34" charset="0"/>
                          <a:cs typeface="Zar" pitchFamily="2" charset="-78"/>
                        </a:rPr>
                        <a:t>دارائي</a:t>
                      </a:r>
                      <a:r>
                        <a:rPr kumimoji="0" lang="fa-IR" sz="2800" b="1" i="0" u="none" strike="noStrike" cap="none" normalizeH="0" baseline="0" smtClean="0">
                          <a:ln>
                            <a:noFill/>
                          </a:ln>
                          <a:solidFill>
                            <a:schemeClr val="tx1"/>
                          </a:solidFill>
                          <a:effectLst/>
                          <a:latin typeface="Arial" pitchFamily="34" charset="0"/>
                          <a:cs typeface="Arial" pitchFamily="34" charset="0"/>
                        </a:rPr>
                        <a:t>‌</a:t>
                      </a:r>
                      <a:r>
                        <a:rPr kumimoji="0" lang="fa-IR" sz="2800" b="1" i="0" u="none" strike="noStrike" cap="none" normalizeH="0" baseline="0" smtClean="0">
                          <a:ln>
                            <a:noFill/>
                          </a:ln>
                          <a:solidFill>
                            <a:schemeClr val="tx1"/>
                          </a:solidFill>
                          <a:effectLst/>
                          <a:latin typeface="Arial" pitchFamily="34" charset="0"/>
                          <a:cs typeface="Zar" pitchFamily="2" charset="-78"/>
                        </a:rPr>
                        <a:t>ها</a:t>
                      </a:r>
                      <a:endParaRPr kumimoji="0" lang="en-US" sz="2800" b="1" i="0" u="none" strike="noStrike" cap="none" normalizeH="0" baseline="0" smtClean="0">
                        <a:ln>
                          <a:noFill/>
                        </a:ln>
                        <a:solidFill>
                          <a:schemeClr val="tx1"/>
                        </a:solidFill>
                        <a:effectLst/>
                        <a:latin typeface="Arial" pitchFamily="34" charset="0"/>
                        <a:cs typeface="Zar" pitchFamily="2" charset="-78"/>
                      </a:endParaRP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38100" cap="flat" cmpd="sng" algn="ctr">
                      <a:solidFill>
                        <a:schemeClr val="tx1"/>
                      </a:solidFill>
                      <a:prstDash val="solid"/>
                      <a:miter lim="800000"/>
                      <a:headEnd type="none" w="med" len="med"/>
                      <a:tailEnd type="none" w="med" len="med"/>
                    </a:lnB>
                    <a:lnTlToBr>
                      <a:noFill/>
                    </a:lnTlToBr>
                    <a:lnBlToTr>
                      <a:noFill/>
                    </a:lnBlToTr>
                    <a:noFill/>
                  </a:tcPr>
                </a:tc>
                <a:tc hMerge="1">
                  <a:txBody>
                    <a:bodyPr/>
                    <a:lstStyle/>
                    <a:p>
                      <a:pPr rtl="1"/>
                      <a:endParaRPr lang="fa-IR"/>
                    </a:p>
                  </a:txBody>
                  <a:tcPr/>
                </a:tc>
                <a:tc hMerge="1">
                  <a:txBody>
                    <a:bodyPr/>
                    <a:lstStyle/>
                    <a:p>
                      <a:pPr rtl="1"/>
                      <a:endParaRPr lang="fa-IR"/>
                    </a:p>
                  </a:txBody>
                  <a:tcPr/>
                </a:tc>
                <a:tc hMerge="1">
                  <a:txBody>
                    <a:bodyPr/>
                    <a:lstStyle/>
                    <a:p>
                      <a:pPr rtl="1"/>
                      <a:endParaRPr lang="fa-IR"/>
                    </a:p>
                  </a:txBody>
                  <a:tcPr/>
                </a:tc>
                <a:tc hMerge="1">
                  <a:txBody>
                    <a:bodyPr/>
                    <a:lstStyle/>
                    <a:p>
                      <a:pPr rtl="1"/>
                      <a:endParaRPr lang="fa-IR"/>
                    </a:p>
                  </a:txBody>
                  <a:tcPr/>
                </a:tc>
                <a:tc hMerge="1">
                  <a:txBody>
                    <a:bodyPr/>
                    <a:lstStyle/>
                    <a:p>
                      <a:pPr rtl="1"/>
                      <a:endParaRPr lang="fa-IR"/>
                    </a:p>
                  </a:txBody>
                  <a:tcPr/>
                </a:tc>
                <a:tc rowSpan="2">
                  <a:txBody>
                    <a:bodyPr/>
                    <a:lstStyle/>
                    <a:p>
                      <a:pPr marL="0" marR="0" lvl="0" indent="0" algn="r" defTabSz="914400" rtl="1" eaLnBrk="1" fontAlgn="base" latinLnBrk="0" hangingPunct="1">
                        <a:lnSpc>
                          <a:spcPct val="100000"/>
                        </a:lnSpc>
                        <a:spcBef>
                          <a:spcPct val="20000"/>
                        </a:spcBef>
                        <a:spcAft>
                          <a:spcPct val="0"/>
                        </a:spcAft>
                        <a:buClrTx/>
                        <a:buSzPct val="85000"/>
                        <a:buFontTx/>
                        <a:buNone/>
                        <a:tabLst/>
                      </a:pPr>
                      <a:endParaRPr kumimoji="0" lang="en-US" sz="28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38100" cap="flat" cmpd="sng" algn="ctr">
                      <a:solidFill>
                        <a:schemeClr val="tx1"/>
                      </a:solidFill>
                      <a:prstDash val="solid"/>
                      <a:miter lim="800000"/>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244475">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r>
                        <a:rPr kumimoji="0" lang="fa-IR" sz="1400" b="1" i="0" u="none" strike="noStrike" cap="none" normalizeH="0" baseline="0" smtClean="0">
                          <a:ln>
                            <a:noFill/>
                          </a:ln>
                          <a:solidFill>
                            <a:schemeClr val="tx1"/>
                          </a:solidFill>
                          <a:effectLst/>
                          <a:latin typeface="Arial" pitchFamily="34" charset="0"/>
                          <a:cs typeface="Zar" pitchFamily="2" charset="-78"/>
                        </a:rPr>
                        <a:t>سرمايه مالكي</a:t>
                      </a:r>
                      <a:endParaRPr kumimoji="0" lang="en-US" sz="14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38100" cap="flat" cmpd="sng" algn="ctr">
                      <a:solidFill>
                        <a:schemeClr val="tx1"/>
                      </a:solidFill>
                      <a:prstDash val="solid"/>
                      <a:miter lim="800000"/>
                      <a:headEnd type="none" w="med" len="med"/>
                      <a:tailEnd type="none" w="med" len="med"/>
                    </a:lnT>
                    <a:lnB w="38100" cap="flat" cmpd="sng" algn="ctr">
                      <a:solidFill>
                        <a:schemeClr val="tx1"/>
                      </a:solidFill>
                      <a:prstDash val="solid"/>
                      <a:miter lim="800000"/>
                      <a:headEnd type="none" w="med" len="med"/>
                      <a:tailEnd type="none" w="med" len="med"/>
                    </a:lnB>
                    <a:lnTlToBr>
                      <a:noFill/>
                    </a:lnTlToBr>
                    <a:lnBlToTr>
                      <a:noFill/>
                    </a:lnBlToTr>
                    <a:noFill/>
                  </a:tcPr>
                </a:tc>
                <a:tc vMerge="1">
                  <a:txBody>
                    <a:bodyPr/>
                    <a:lstStyle/>
                    <a:p>
                      <a:pPr rtl="1"/>
                      <a:endParaRPr lang="fa-IR"/>
                    </a:p>
                  </a:txBody>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r>
                        <a:rPr kumimoji="0" lang="fa-IR" sz="1400" b="1" i="0" u="none" strike="noStrike" cap="none" normalizeH="0" baseline="0" smtClean="0">
                          <a:ln>
                            <a:noFill/>
                          </a:ln>
                          <a:solidFill>
                            <a:schemeClr val="tx1"/>
                          </a:solidFill>
                          <a:effectLst/>
                          <a:latin typeface="Arial" pitchFamily="34" charset="0"/>
                          <a:cs typeface="Zar" pitchFamily="2" charset="-78"/>
                        </a:rPr>
                        <a:t>حسابهاي پرداختني</a:t>
                      </a:r>
                      <a:endParaRPr kumimoji="0" lang="en-US" sz="1400" b="1" i="0" u="none" strike="noStrike" cap="none" normalizeH="0" baseline="0" smtClean="0">
                        <a:ln>
                          <a:noFill/>
                        </a:ln>
                        <a:solidFill>
                          <a:schemeClr val="tx1"/>
                        </a:solidFill>
                        <a:effectLst/>
                        <a:latin typeface="Arial" pitchFamily="34" charset="0"/>
                        <a:cs typeface="Zar" pitchFamily="2" charset="-78"/>
                      </a:endParaRP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lgDash"/>
                      <a:miter lim="800000"/>
                      <a:headEnd type="none" w="med" len="med"/>
                      <a:tailEnd type="none" w="med" len="med"/>
                    </a:lnR>
                    <a:lnT w="38100" cap="flat" cmpd="sng" algn="ctr">
                      <a:solidFill>
                        <a:schemeClr val="tx1"/>
                      </a:solidFill>
                      <a:prstDash val="solid"/>
                      <a:miter lim="800000"/>
                      <a:headEnd type="none" w="med" len="med"/>
                      <a:tailEnd type="none" w="med" len="med"/>
                    </a:lnT>
                    <a:lnB w="381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r>
                        <a:rPr kumimoji="0" lang="fa-IR" sz="1400" b="1" i="0" u="none" strike="noStrike" cap="none" normalizeH="0" baseline="0" smtClean="0">
                          <a:ln>
                            <a:noFill/>
                          </a:ln>
                          <a:solidFill>
                            <a:schemeClr val="tx1"/>
                          </a:solidFill>
                          <a:effectLst/>
                          <a:latin typeface="Arial" pitchFamily="34" charset="0"/>
                          <a:cs typeface="Zar" pitchFamily="2" charset="-78"/>
                        </a:rPr>
                        <a:t>اسناد پرداختني</a:t>
                      </a:r>
                      <a:endParaRPr kumimoji="0" lang="en-US" sz="1400" b="1" i="0" u="none" strike="noStrike" cap="none" normalizeH="0" baseline="0" smtClean="0">
                        <a:ln>
                          <a:noFill/>
                        </a:ln>
                        <a:solidFill>
                          <a:schemeClr val="tx1"/>
                        </a:solidFill>
                        <a:effectLst/>
                        <a:latin typeface="Arial" pitchFamily="34" charset="0"/>
                        <a:cs typeface="Zar" pitchFamily="2" charset="-78"/>
                      </a:endParaRPr>
                    </a:p>
                  </a:txBody>
                  <a:tcP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solid"/>
                      <a:miter lim="800000"/>
                      <a:headEnd type="none" w="med" len="med"/>
                      <a:tailEnd type="none" w="med" len="med"/>
                    </a:lnR>
                    <a:lnT w="38100" cap="flat" cmpd="sng" algn="ctr">
                      <a:solidFill>
                        <a:schemeClr val="tx1"/>
                      </a:solidFill>
                      <a:prstDash val="solid"/>
                      <a:miter lim="800000"/>
                      <a:headEnd type="none" w="med" len="med"/>
                      <a:tailEnd type="none" w="med" len="med"/>
                    </a:lnT>
                    <a:lnB w="38100" cap="flat" cmpd="sng" algn="ctr">
                      <a:solidFill>
                        <a:schemeClr val="tx1"/>
                      </a:solidFill>
                      <a:prstDash val="solid"/>
                      <a:miter lim="800000"/>
                      <a:headEnd type="none" w="med" len="med"/>
                      <a:tailEnd type="none" w="med" len="med"/>
                    </a:lnB>
                    <a:lnTlToBr>
                      <a:noFill/>
                    </a:lnTlToBr>
                    <a:lnBlToTr>
                      <a:noFill/>
                    </a:lnBlToTr>
                    <a:noFill/>
                  </a:tcPr>
                </a:tc>
                <a:tc vMerge="1">
                  <a:txBody>
                    <a:bodyPr/>
                    <a:lstStyle/>
                    <a:p>
                      <a:pPr rtl="1"/>
                      <a:endParaRPr lang="fa-IR"/>
                    </a:p>
                  </a:txBody>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lgDash"/>
                      <a:miter lim="800000"/>
                      <a:headEnd type="none" w="med" len="med"/>
                      <a:tailEnd type="none" w="med" len="med"/>
                    </a:lnR>
                    <a:lnT w="38100" cap="flat" cmpd="sng" algn="ctr">
                      <a:solidFill>
                        <a:schemeClr val="tx1"/>
                      </a:solidFill>
                      <a:prstDash val="solid"/>
                      <a:miter lim="800000"/>
                      <a:headEnd type="none" w="med" len="med"/>
                      <a:tailEnd type="none" w="med" len="med"/>
                    </a:lnT>
                    <a:lnB w="381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lgDash"/>
                      <a:miter lim="800000"/>
                      <a:headEnd type="none" w="med" len="med"/>
                      <a:tailEnd type="none" w="med" len="med"/>
                    </a:lnR>
                    <a:lnT w="38100" cap="flat" cmpd="sng" algn="ctr">
                      <a:solidFill>
                        <a:schemeClr val="tx1"/>
                      </a:solidFill>
                      <a:prstDash val="solid"/>
                      <a:miter lim="800000"/>
                      <a:headEnd type="none" w="med" len="med"/>
                      <a:tailEnd type="none" w="med" len="med"/>
                    </a:lnT>
                    <a:lnB w="381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r>
                        <a:rPr kumimoji="0" lang="fa-IR" sz="1000" b="1" i="0" u="none" strike="noStrike" cap="none" normalizeH="0" baseline="0" smtClean="0">
                          <a:ln>
                            <a:noFill/>
                          </a:ln>
                          <a:solidFill>
                            <a:schemeClr val="tx1"/>
                          </a:solidFill>
                          <a:effectLst/>
                          <a:latin typeface="Arial" pitchFamily="34" charset="0"/>
                          <a:cs typeface="Zar" pitchFamily="2" charset="-78"/>
                        </a:rPr>
                        <a:t>حسابهای دريافتني</a:t>
                      </a:r>
                      <a:endParaRPr kumimoji="0" lang="en-US" sz="10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lgDash"/>
                      <a:miter lim="800000"/>
                      <a:headEnd type="none" w="med" len="med"/>
                      <a:tailEnd type="none" w="med" len="med"/>
                    </a:lnR>
                    <a:lnT w="38100" cap="flat" cmpd="sng" algn="ctr">
                      <a:solidFill>
                        <a:schemeClr val="tx1"/>
                      </a:solidFill>
                      <a:prstDash val="solid"/>
                      <a:miter lim="800000"/>
                      <a:headEnd type="none" w="med" len="med"/>
                      <a:tailEnd type="none" w="med" len="med"/>
                    </a:lnT>
                    <a:lnB w="381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r>
                        <a:rPr kumimoji="0" lang="fa-IR" sz="1400" b="1" i="0" u="none" strike="noStrike" cap="none" normalizeH="0" baseline="0" smtClean="0">
                          <a:ln>
                            <a:noFill/>
                          </a:ln>
                          <a:solidFill>
                            <a:schemeClr val="tx1"/>
                          </a:solidFill>
                          <a:effectLst/>
                          <a:latin typeface="Arial" pitchFamily="34" charset="0"/>
                          <a:cs typeface="Zar" pitchFamily="2" charset="-78"/>
                        </a:rPr>
                        <a:t>ملزومات</a:t>
                      </a:r>
                      <a:endParaRPr kumimoji="0" lang="en-US" sz="14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lgDash"/>
                      <a:miter lim="800000"/>
                      <a:headEnd type="none" w="med" len="med"/>
                      <a:tailEnd type="none" w="med" len="med"/>
                    </a:lnR>
                    <a:lnT w="38100" cap="flat" cmpd="sng" algn="ctr">
                      <a:solidFill>
                        <a:schemeClr val="tx1"/>
                      </a:solidFill>
                      <a:prstDash val="solid"/>
                      <a:miter lim="800000"/>
                      <a:headEnd type="none" w="med" len="med"/>
                      <a:tailEnd type="none" w="med" len="med"/>
                    </a:lnT>
                    <a:lnB w="381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r>
                        <a:rPr kumimoji="0" lang="fa-IR" sz="1400" b="1" i="0" u="none" strike="noStrike" cap="none" normalizeH="0" baseline="0" smtClean="0">
                          <a:ln>
                            <a:noFill/>
                          </a:ln>
                          <a:solidFill>
                            <a:schemeClr val="tx1"/>
                          </a:solidFill>
                          <a:effectLst/>
                          <a:latin typeface="Arial" pitchFamily="34" charset="0"/>
                          <a:cs typeface="Zar" pitchFamily="2" charset="-78"/>
                        </a:rPr>
                        <a:t>اثاثه</a:t>
                      </a:r>
                      <a:endParaRPr kumimoji="0" lang="en-US" sz="14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lgDash"/>
                      <a:miter lim="800000"/>
                      <a:headEnd type="none" w="med" len="med"/>
                      <a:tailEnd type="none" w="med" len="med"/>
                    </a:lnR>
                    <a:lnT w="38100" cap="flat" cmpd="sng" algn="ctr">
                      <a:solidFill>
                        <a:schemeClr val="tx1"/>
                      </a:solidFill>
                      <a:prstDash val="solid"/>
                      <a:miter lim="800000"/>
                      <a:headEnd type="none" w="med" len="med"/>
                      <a:tailEnd type="none" w="med" len="med"/>
                    </a:lnT>
                    <a:lnB w="381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r>
                        <a:rPr kumimoji="0" lang="fa-IR" sz="1400" b="1" i="0" u="none" strike="noStrike" cap="none" normalizeH="0" baseline="0" smtClean="0">
                          <a:ln>
                            <a:noFill/>
                          </a:ln>
                          <a:solidFill>
                            <a:schemeClr val="tx1"/>
                          </a:solidFill>
                          <a:effectLst/>
                          <a:latin typeface="Arial" pitchFamily="34" charset="0"/>
                          <a:cs typeface="Zar" pitchFamily="2" charset="-78"/>
                        </a:rPr>
                        <a:t>بانك</a:t>
                      </a:r>
                      <a:endParaRPr kumimoji="0" lang="en-US" sz="14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solid"/>
                      <a:miter lim="800000"/>
                      <a:headEnd type="none" w="med" len="med"/>
                      <a:tailEnd type="none" w="med" len="med"/>
                    </a:lnR>
                    <a:lnT w="38100" cap="flat" cmpd="sng" algn="ctr">
                      <a:solidFill>
                        <a:schemeClr val="tx1"/>
                      </a:solidFill>
                      <a:prstDash val="solid"/>
                      <a:miter lim="800000"/>
                      <a:headEnd type="none" w="med" len="med"/>
                      <a:tailEnd type="none" w="med" len="med"/>
                    </a:lnT>
                    <a:lnB w="38100" cap="flat" cmpd="sng" algn="ctr">
                      <a:solidFill>
                        <a:schemeClr val="tx1"/>
                      </a:solidFill>
                      <a:prstDash val="solid"/>
                      <a:miter lim="800000"/>
                      <a:headEnd type="none" w="med" len="med"/>
                      <a:tailEnd type="none" w="med" len="med"/>
                    </a:lnB>
                    <a:lnTlToBr>
                      <a:noFill/>
                    </a:lnTlToBr>
                    <a:lnBlToTr>
                      <a:noFill/>
                    </a:lnBlToTr>
                    <a:noFill/>
                  </a:tcPr>
                </a:tc>
                <a:tc vMerge="1">
                  <a:txBody>
                    <a:bodyPr/>
                    <a:lstStyle/>
                    <a:p>
                      <a:pPr rtl="1"/>
                      <a:endParaRPr lang="fa-IR"/>
                    </a:p>
                  </a:txBody>
                  <a:tcPr/>
                </a:tc>
                <a:extLst>
                  <a:ext uri="{0D108BD9-81ED-4DB2-BD59-A6C34878D82A}">
                    <a16:rowId xmlns:a16="http://schemas.microsoft.com/office/drawing/2014/main" val="10001"/>
                  </a:ext>
                </a:extLst>
              </a:tr>
              <a:tr h="141288">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r>
                        <a:rPr kumimoji="0" lang="fa-IR" sz="1600" b="1" i="0" u="none" strike="noStrike" cap="none" normalizeH="0" baseline="0" smtClean="0">
                          <a:ln>
                            <a:noFill/>
                          </a:ln>
                          <a:solidFill>
                            <a:schemeClr val="tx1"/>
                          </a:solidFill>
                          <a:effectLst/>
                          <a:latin typeface="Arial" pitchFamily="34" charset="0"/>
                          <a:cs typeface="Zar" pitchFamily="2" charset="-78"/>
                        </a:rPr>
                        <a:t>10000+</a:t>
                      </a:r>
                      <a:endParaRPr kumimoji="0" lang="en-US" sz="16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38100" cap="flat" cmpd="sng" algn="ctr">
                      <a:solidFill>
                        <a:schemeClr val="tx1"/>
                      </a:solidFill>
                      <a:prstDash val="solid"/>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vMerge="1">
                  <a:txBody>
                    <a:bodyPr/>
                    <a:lstStyle/>
                    <a:p>
                      <a:pPr rtl="1"/>
                      <a:endParaRPr lang="fa-IR"/>
                    </a:p>
                  </a:txBody>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600" b="0"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lgDash"/>
                      <a:miter lim="800000"/>
                      <a:headEnd type="none" w="med" len="med"/>
                      <a:tailEnd type="none" w="med" len="med"/>
                    </a:lnR>
                    <a:lnT w="38100" cap="flat" cmpd="sng" algn="ctr">
                      <a:solidFill>
                        <a:schemeClr val="tx1"/>
                      </a:solidFill>
                      <a:prstDash val="solid"/>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solid"/>
                      <a:miter lim="800000"/>
                      <a:headEnd type="none" w="med" len="med"/>
                      <a:tailEnd type="none" w="med" len="med"/>
                    </a:lnR>
                    <a:lnT w="38100" cap="flat" cmpd="sng" algn="ctr">
                      <a:solidFill>
                        <a:schemeClr val="tx1"/>
                      </a:solidFill>
                      <a:prstDash val="solid"/>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vMerge="1">
                  <a:txBody>
                    <a:bodyPr/>
                    <a:lstStyle/>
                    <a:p>
                      <a:pPr rtl="1"/>
                      <a:endParaRPr lang="fa-IR"/>
                    </a:p>
                  </a:txBody>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0"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lgDash"/>
                      <a:miter lim="800000"/>
                      <a:headEnd type="none" w="med" len="med"/>
                      <a:tailEnd type="none" w="med" len="med"/>
                    </a:lnR>
                    <a:lnT w="38100" cap="flat" cmpd="sng" algn="ctr">
                      <a:solidFill>
                        <a:schemeClr val="tx1"/>
                      </a:solidFill>
                      <a:prstDash val="solid"/>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0"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lgDash"/>
                      <a:miter lim="800000"/>
                      <a:headEnd type="none" w="med" len="med"/>
                      <a:tailEnd type="none" w="med" len="med"/>
                    </a:lnR>
                    <a:lnT w="38100" cap="flat" cmpd="sng" algn="ctr">
                      <a:solidFill>
                        <a:schemeClr val="tx1"/>
                      </a:solidFill>
                      <a:prstDash val="solid"/>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6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lgDash"/>
                      <a:miter lim="800000"/>
                      <a:headEnd type="none" w="med" len="med"/>
                      <a:tailEnd type="none" w="med" len="med"/>
                    </a:lnR>
                    <a:lnT w="38100" cap="flat" cmpd="sng" algn="ctr">
                      <a:solidFill>
                        <a:schemeClr val="tx1"/>
                      </a:solidFill>
                      <a:prstDash val="solid"/>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6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lgDash"/>
                      <a:miter lim="800000"/>
                      <a:headEnd type="none" w="med" len="med"/>
                      <a:tailEnd type="none" w="med" len="med"/>
                    </a:lnR>
                    <a:lnT w="38100" cap="flat" cmpd="sng" algn="ctr">
                      <a:solidFill>
                        <a:schemeClr val="tx1"/>
                      </a:solidFill>
                      <a:prstDash val="solid"/>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6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lgDash"/>
                      <a:miter lim="800000"/>
                      <a:headEnd type="none" w="med" len="med"/>
                      <a:tailEnd type="none" w="med" len="med"/>
                    </a:lnR>
                    <a:lnT w="38100" cap="flat" cmpd="sng" algn="ctr">
                      <a:solidFill>
                        <a:schemeClr val="tx1"/>
                      </a:solidFill>
                      <a:prstDash val="solid"/>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r>
                        <a:rPr kumimoji="0" lang="fa-IR" sz="1600" b="1" i="0" u="none" strike="noStrike" cap="none" normalizeH="0" baseline="0" smtClean="0">
                          <a:ln>
                            <a:noFill/>
                          </a:ln>
                          <a:solidFill>
                            <a:schemeClr val="tx1"/>
                          </a:solidFill>
                          <a:effectLst/>
                          <a:latin typeface="Arial" pitchFamily="34" charset="0"/>
                          <a:cs typeface="Zar" pitchFamily="2" charset="-78"/>
                        </a:rPr>
                        <a:t>10.000 +</a:t>
                      </a:r>
                      <a:endParaRPr kumimoji="0" lang="en-US" sz="16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solid"/>
                      <a:miter lim="800000"/>
                      <a:headEnd type="none" w="med" len="med"/>
                      <a:tailEnd type="none" w="med" len="med"/>
                    </a:lnR>
                    <a:lnT w="38100" cap="flat" cmpd="sng" algn="ctr">
                      <a:solidFill>
                        <a:schemeClr val="tx1"/>
                      </a:solidFill>
                      <a:prstDash val="solid"/>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r>
                        <a:rPr kumimoji="0" lang="fa-IR" sz="1400" b="1" i="0" u="none" strike="noStrike" cap="none" normalizeH="0" baseline="0" smtClean="0">
                          <a:ln>
                            <a:noFill/>
                          </a:ln>
                          <a:solidFill>
                            <a:schemeClr val="tx1"/>
                          </a:solidFill>
                          <a:effectLst/>
                          <a:latin typeface="Arial" pitchFamily="34" charset="0"/>
                          <a:cs typeface="Zar" pitchFamily="2" charset="-78"/>
                        </a:rPr>
                        <a:t>1</a:t>
                      </a:r>
                      <a:endParaRPr kumimoji="0" lang="en-US" sz="14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38100" cap="flat" cmpd="sng" algn="ctr">
                      <a:solidFill>
                        <a:schemeClr val="tx1"/>
                      </a:solidFill>
                      <a:prstDash val="solid"/>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141288">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6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vMerge="1">
                  <a:txBody>
                    <a:bodyPr/>
                    <a:lstStyle/>
                    <a:p>
                      <a:pPr rtl="1"/>
                      <a:endParaRPr lang="fa-IR"/>
                    </a:p>
                  </a:txBody>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600" b="0"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vMerge="1">
                  <a:txBody>
                    <a:bodyPr/>
                    <a:lstStyle/>
                    <a:p>
                      <a:pPr rtl="1"/>
                      <a:endParaRPr lang="fa-IR"/>
                    </a:p>
                  </a:txBody>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0"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0"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6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6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r>
                        <a:rPr kumimoji="0" lang="fa-IR" sz="1600" b="1" i="0" u="none" strike="noStrike" cap="none" normalizeH="0" baseline="0" smtClean="0">
                          <a:ln>
                            <a:noFill/>
                          </a:ln>
                          <a:solidFill>
                            <a:schemeClr val="tx1"/>
                          </a:solidFill>
                          <a:effectLst/>
                          <a:latin typeface="Arial" pitchFamily="34" charset="0"/>
                          <a:cs typeface="Zar" pitchFamily="2" charset="-78"/>
                        </a:rPr>
                        <a:t>200+</a:t>
                      </a:r>
                      <a:endParaRPr kumimoji="0" lang="en-US" sz="16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r>
                        <a:rPr kumimoji="0" lang="fa-IR" sz="1600" b="1" i="0" u="none" strike="noStrike" cap="none" normalizeH="0" baseline="0" smtClean="0">
                          <a:ln>
                            <a:noFill/>
                          </a:ln>
                          <a:solidFill>
                            <a:schemeClr val="tx1"/>
                          </a:solidFill>
                          <a:effectLst/>
                          <a:latin typeface="Arial" pitchFamily="34" charset="0"/>
                          <a:cs typeface="Zar" pitchFamily="2" charset="-78"/>
                        </a:rPr>
                        <a:t>200-</a:t>
                      </a:r>
                      <a:endParaRPr kumimoji="0" lang="en-US" sz="16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r>
                        <a:rPr kumimoji="0" lang="fa-IR" sz="1400" b="1" i="0" u="none" strike="noStrike" cap="none" normalizeH="0" baseline="0" smtClean="0">
                          <a:ln>
                            <a:noFill/>
                          </a:ln>
                          <a:solidFill>
                            <a:schemeClr val="tx1"/>
                          </a:solidFill>
                          <a:effectLst/>
                          <a:latin typeface="Arial" pitchFamily="34" charset="0"/>
                          <a:cs typeface="Zar" pitchFamily="2" charset="-78"/>
                        </a:rPr>
                        <a:t>2</a:t>
                      </a:r>
                      <a:endParaRPr kumimoji="0" lang="en-US" sz="14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141288">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6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vMerge="1">
                  <a:txBody>
                    <a:bodyPr/>
                    <a:lstStyle/>
                    <a:p>
                      <a:pPr rtl="1"/>
                      <a:endParaRPr lang="fa-IR"/>
                    </a:p>
                  </a:txBody>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r>
                        <a:rPr kumimoji="0" lang="fa-IR" sz="1600" b="1" i="0" u="none" strike="noStrike" cap="none" normalizeH="0" baseline="0" smtClean="0">
                          <a:ln>
                            <a:noFill/>
                          </a:ln>
                          <a:solidFill>
                            <a:schemeClr val="tx1"/>
                          </a:solidFill>
                          <a:effectLst/>
                          <a:latin typeface="Arial" pitchFamily="34" charset="0"/>
                          <a:cs typeface="Zar" pitchFamily="2" charset="-78"/>
                        </a:rPr>
                        <a:t>100</a:t>
                      </a:r>
                      <a:r>
                        <a:rPr kumimoji="0" lang="fa-IR" sz="1600" b="0" i="0" u="none" strike="noStrike" cap="none" normalizeH="0" baseline="0" smtClean="0">
                          <a:ln>
                            <a:noFill/>
                          </a:ln>
                          <a:solidFill>
                            <a:schemeClr val="tx1"/>
                          </a:solidFill>
                          <a:effectLst/>
                          <a:latin typeface="Arial" pitchFamily="34" charset="0"/>
                          <a:cs typeface="Zar" pitchFamily="2" charset="-78"/>
                        </a:rPr>
                        <a:t>+</a:t>
                      </a:r>
                      <a:endParaRPr kumimoji="0" lang="en-US" sz="1600" b="0"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vMerge="1">
                  <a:txBody>
                    <a:bodyPr/>
                    <a:lstStyle/>
                    <a:p>
                      <a:pPr rtl="1"/>
                      <a:endParaRPr lang="fa-IR"/>
                    </a:p>
                  </a:txBody>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0"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0"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6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r>
                        <a:rPr kumimoji="0" lang="fa-IR" sz="1600" b="1" i="0" u="none" strike="noStrike" cap="none" normalizeH="0" baseline="0" smtClean="0">
                          <a:ln>
                            <a:noFill/>
                          </a:ln>
                          <a:solidFill>
                            <a:schemeClr val="tx1"/>
                          </a:solidFill>
                          <a:effectLst/>
                          <a:latin typeface="Arial" pitchFamily="34" charset="0"/>
                          <a:cs typeface="Zar" pitchFamily="2" charset="-78"/>
                        </a:rPr>
                        <a:t>100+</a:t>
                      </a:r>
                      <a:endParaRPr kumimoji="0" lang="en-US" sz="16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6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6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r>
                        <a:rPr kumimoji="0" lang="fa-IR" sz="1400" b="1" i="0" u="none" strike="noStrike" cap="none" normalizeH="0" baseline="0" smtClean="0">
                          <a:ln>
                            <a:noFill/>
                          </a:ln>
                          <a:solidFill>
                            <a:schemeClr val="tx1"/>
                          </a:solidFill>
                          <a:effectLst/>
                          <a:latin typeface="Arial" pitchFamily="34" charset="0"/>
                          <a:cs typeface="Zar" pitchFamily="2" charset="-78"/>
                        </a:rPr>
                        <a:t>3</a:t>
                      </a:r>
                      <a:endParaRPr kumimoji="0" lang="en-US" sz="14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141288">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r>
                        <a:rPr kumimoji="0" lang="fa-IR" sz="1600" b="1" i="0" u="none" strike="noStrike" cap="none" normalizeH="0" baseline="0" smtClean="0">
                          <a:ln>
                            <a:noFill/>
                          </a:ln>
                          <a:solidFill>
                            <a:schemeClr val="tx1"/>
                          </a:solidFill>
                          <a:effectLst/>
                          <a:latin typeface="Arial" pitchFamily="34" charset="0"/>
                          <a:cs typeface="Zar" pitchFamily="2" charset="-78"/>
                        </a:rPr>
                        <a:t>300+</a:t>
                      </a:r>
                      <a:endParaRPr kumimoji="0" lang="en-US" sz="16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vMerge="1">
                  <a:txBody>
                    <a:bodyPr/>
                    <a:lstStyle/>
                    <a:p>
                      <a:pPr rtl="1"/>
                      <a:endParaRPr lang="fa-IR"/>
                    </a:p>
                  </a:txBody>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600" b="0"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vMerge="1">
                  <a:txBody>
                    <a:bodyPr/>
                    <a:lstStyle/>
                    <a:p>
                      <a:pPr rtl="1"/>
                      <a:endParaRPr lang="fa-IR"/>
                    </a:p>
                  </a:txBody>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0"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0"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6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6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6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r>
                        <a:rPr kumimoji="0" lang="fa-IR" sz="1600" b="1" i="0" u="none" strike="noStrike" cap="none" normalizeH="0" baseline="0" smtClean="0">
                          <a:ln>
                            <a:noFill/>
                          </a:ln>
                          <a:solidFill>
                            <a:schemeClr val="tx1"/>
                          </a:solidFill>
                          <a:effectLst/>
                          <a:latin typeface="Arial" pitchFamily="34" charset="0"/>
                          <a:cs typeface="Zar" pitchFamily="2" charset="-78"/>
                        </a:rPr>
                        <a:t>300+</a:t>
                      </a:r>
                      <a:endParaRPr kumimoji="0" lang="en-US" sz="16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r>
                        <a:rPr kumimoji="0" lang="fa-IR" sz="1400" b="1" i="0" u="none" strike="noStrike" cap="none" normalizeH="0" baseline="0" smtClean="0">
                          <a:ln>
                            <a:noFill/>
                          </a:ln>
                          <a:solidFill>
                            <a:schemeClr val="tx1"/>
                          </a:solidFill>
                          <a:effectLst/>
                          <a:latin typeface="Arial" pitchFamily="34" charset="0"/>
                          <a:cs typeface="Zar" pitchFamily="2" charset="-78"/>
                        </a:rPr>
                        <a:t>4</a:t>
                      </a:r>
                      <a:endParaRPr kumimoji="0" lang="en-US" sz="14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141288">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r>
                        <a:rPr kumimoji="0" lang="fa-IR" sz="1600" b="1" i="0" u="none" strike="noStrike" cap="none" normalizeH="0" baseline="0" smtClean="0">
                          <a:ln>
                            <a:noFill/>
                          </a:ln>
                          <a:solidFill>
                            <a:schemeClr val="tx1"/>
                          </a:solidFill>
                          <a:effectLst/>
                          <a:latin typeface="Arial" pitchFamily="34" charset="0"/>
                          <a:cs typeface="Zar" pitchFamily="2" charset="-78"/>
                        </a:rPr>
                        <a:t>500+</a:t>
                      </a:r>
                      <a:endParaRPr kumimoji="0" lang="en-US" sz="16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vMerge="1">
                  <a:txBody>
                    <a:bodyPr/>
                    <a:lstStyle/>
                    <a:p>
                      <a:pPr rtl="1"/>
                      <a:endParaRPr lang="fa-IR"/>
                    </a:p>
                  </a:txBody>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600" b="0"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vMerge="1">
                  <a:txBody>
                    <a:bodyPr/>
                    <a:lstStyle/>
                    <a:p>
                      <a:pPr rtl="1"/>
                      <a:endParaRPr lang="fa-IR"/>
                    </a:p>
                  </a:txBody>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0"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0"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r>
                        <a:rPr kumimoji="0" lang="fa-IR" sz="1600" b="1" i="0" u="none" strike="noStrike" cap="none" normalizeH="0" baseline="0" smtClean="0">
                          <a:ln>
                            <a:noFill/>
                          </a:ln>
                          <a:solidFill>
                            <a:schemeClr val="tx1"/>
                          </a:solidFill>
                          <a:effectLst/>
                          <a:latin typeface="Arial" pitchFamily="34" charset="0"/>
                          <a:cs typeface="Zar" pitchFamily="2" charset="-78"/>
                        </a:rPr>
                        <a:t>250+</a:t>
                      </a:r>
                      <a:endParaRPr kumimoji="0" lang="en-US" sz="16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6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6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r>
                        <a:rPr kumimoji="0" lang="fa-IR" sz="1600" b="1" i="0" u="none" strike="noStrike" cap="none" normalizeH="0" baseline="0" smtClean="0">
                          <a:ln>
                            <a:noFill/>
                          </a:ln>
                          <a:solidFill>
                            <a:schemeClr val="tx1"/>
                          </a:solidFill>
                          <a:effectLst/>
                          <a:latin typeface="Arial" pitchFamily="34" charset="0"/>
                          <a:cs typeface="Zar" pitchFamily="2" charset="-78"/>
                        </a:rPr>
                        <a:t>250+</a:t>
                      </a:r>
                      <a:endParaRPr kumimoji="0" lang="en-US" sz="16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r>
                        <a:rPr kumimoji="0" lang="fa-IR" sz="1400" b="1" i="0" u="none" strike="noStrike" cap="none" normalizeH="0" baseline="0" smtClean="0">
                          <a:ln>
                            <a:noFill/>
                          </a:ln>
                          <a:solidFill>
                            <a:schemeClr val="tx1"/>
                          </a:solidFill>
                          <a:effectLst/>
                          <a:latin typeface="Arial" pitchFamily="34" charset="0"/>
                          <a:cs typeface="Zar" pitchFamily="2" charset="-78"/>
                        </a:rPr>
                        <a:t>5</a:t>
                      </a:r>
                      <a:endParaRPr kumimoji="0" lang="en-US" sz="14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141288">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r>
                        <a:rPr kumimoji="0" lang="fa-IR" sz="1600" b="1" i="0" u="none" strike="noStrike" cap="none" normalizeH="0" baseline="0" smtClean="0">
                          <a:ln>
                            <a:noFill/>
                          </a:ln>
                          <a:solidFill>
                            <a:schemeClr val="tx1"/>
                          </a:solidFill>
                          <a:effectLst/>
                          <a:latin typeface="Arial" pitchFamily="34" charset="0"/>
                          <a:cs typeface="Zar" pitchFamily="2" charset="-78"/>
                        </a:rPr>
                        <a:t>100-</a:t>
                      </a:r>
                      <a:endParaRPr kumimoji="0" lang="en-US" sz="16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vMerge="1">
                  <a:txBody>
                    <a:bodyPr/>
                    <a:lstStyle/>
                    <a:p>
                      <a:pPr rtl="1"/>
                      <a:endParaRPr lang="fa-IR"/>
                    </a:p>
                  </a:txBody>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600" b="0"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vMerge="1">
                  <a:txBody>
                    <a:bodyPr/>
                    <a:lstStyle/>
                    <a:p>
                      <a:pPr rtl="1"/>
                      <a:endParaRPr lang="fa-IR"/>
                    </a:p>
                  </a:txBody>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0"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0"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6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6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6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r>
                        <a:rPr kumimoji="0" lang="fa-IR" sz="1600" b="1" i="0" u="none" strike="noStrike" cap="none" normalizeH="0" baseline="0" smtClean="0">
                          <a:ln>
                            <a:noFill/>
                          </a:ln>
                          <a:solidFill>
                            <a:schemeClr val="tx1"/>
                          </a:solidFill>
                          <a:effectLst/>
                          <a:latin typeface="Arial" pitchFamily="34" charset="0"/>
                          <a:cs typeface="Zar" pitchFamily="2" charset="-78"/>
                        </a:rPr>
                        <a:t>100-</a:t>
                      </a:r>
                      <a:endParaRPr kumimoji="0" lang="en-US" sz="16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r>
                        <a:rPr kumimoji="0" lang="fa-IR" sz="1400" b="1" i="0" u="none" strike="noStrike" cap="none" normalizeH="0" baseline="0" smtClean="0">
                          <a:ln>
                            <a:noFill/>
                          </a:ln>
                          <a:solidFill>
                            <a:schemeClr val="tx1"/>
                          </a:solidFill>
                          <a:effectLst/>
                          <a:latin typeface="Arial" pitchFamily="34" charset="0"/>
                          <a:cs typeface="Zar" pitchFamily="2" charset="-78"/>
                        </a:rPr>
                        <a:t>6</a:t>
                      </a:r>
                      <a:endParaRPr kumimoji="0" lang="en-US" sz="14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extLst>
                  <a:ext uri="{0D108BD9-81ED-4DB2-BD59-A6C34878D82A}">
                    <a16:rowId xmlns:a16="http://schemas.microsoft.com/office/drawing/2014/main" val="10007"/>
                  </a:ext>
                </a:extLst>
              </a:tr>
              <a:tr h="141288">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0"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vMerge="1">
                  <a:txBody>
                    <a:bodyPr/>
                    <a:lstStyle/>
                    <a:p>
                      <a:pPr rtl="1"/>
                      <a:endParaRPr lang="fa-IR"/>
                    </a:p>
                  </a:txBody>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vMerge="1">
                  <a:txBody>
                    <a:bodyPr/>
                    <a:lstStyle/>
                    <a:p>
                      <a:pPr rtl="1"/>
                      <a:endParaRPr lang="fa-IR"/>
                    </a:p>
                  </a:txBody>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0"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0"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r>
                        <a:rPr kumimoji="0" lang="fa-IR" sz="1600" b="1" i="0" u="none" strike="noStrike" cap="none" normalizeH="0" baseline="0" smtClean="0">
                          <a:ln>
                            <a:noFill/>
                          </a:ln>
                          <a:solidFill>
                            <a:schemeClr val="tx1"/>
                          </a:solidFill>
                          <a:effectLst/>
                          <a:latin typeface="Arial" pitchFamily="34" charset="0"/>
                          <a:cs typeface="Zar" pitchFamily="2" charset="-78"/>
                        </a:rPr>
                        <a:t>150-</a:t>
                      </a:r>
                      <a:endParaRPr kumimoji="0" lang="en-US" sz="16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6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6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r>
                        <a:rPr kumimoji="0" lang="fa-IR" sz="1600" b="1" i="0" u="none" strike="noStrike" cap="none" normalizeH="0" baseline="0" smtClean="0">
                          <a:ln>
                            <a:noFill/>
                          </a:ln>
                          <a:solidFill>
                            <a:schemeClr val="tx1"/>
                          </a:solidFill>
                          <a:effectLst/>
                          <a:latin typeface="Arial" pitchFamily="34" charset="0"/>
                          <a:cs typeface="Zar" pitchFamily="2" charset="-78"/>
                        </a:rPr>
                        <a:t>150+</a:t>
                      </a:r>
                      <a:endParaRPr kumimoji="0" lang="en-US" sz="16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r>
                        <a:rPr kumimoji="0" lang="fa-IR" sz="1400" b="1" i="0" u="none" strike="noStrike" cap="none" normalizeH="0" baseline="0" smtClean="0">
                          <a:ln>
                            <a:noFill/>
                          </a:ln>
                          <a:solidFill>
                            <a:schemeClr val="tx1"/>
                          </a:solidFill>
                          <a:effectLst/>
                          <a:latin typeface="Arial" pitchFamily="34" charset="0"/>
                          <a:cs typeface="Zar" pitchFamily="2" charset="-78"/>
                        </a:rPr>
                        <a:t>7</a:t>
                      </a:r>
                      <a:endParaRPr kumimoji="0" lang="en-US" sz="14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extLst>
                  <a:ext uri="{0D108BD9-81ED-4DB2-BD59-A6C34878D82A}">
                    <a16:rowId xmlns:a16="http://schemas.microsoft.com/office/drawing/2014/main" val="10008"/>
                  </a:ext>
                </a:extLst>
              </a:tr>
              <a:tr h="141288">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6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vMerge="1">
                  <a:txBody>
                    <a:bodyPr/>
                    <a:lstStyle/>
                    <a:p>
                      <a:pPr rtl="1"/>
                      <a:endParaRPr lang="fa-IR"/>
                    </a:p>
                  </a:txBody>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r>
                        <a:rPr kumimoji="0" lang="fa-IR" sz="1600" b="1" i="0" u="none" strike="noStrike" cap="none" normalizeH="0" baseline="0" smtClean="0">
                          <a:ln>
                            <a:noFill/>
                          </a:ln>
                          <a:solidFill>
                            <a:schemeClr val="tx1"/>
                          </a:solidFill>
                          <a:effectLst/>
                          <a:latin typeface="Arial" pitchFamily="34" charset="0"/>
                          <a:cs typeface="Zar" pitchFamily="2" charset="-78"/>
                        </a:rPr>
                        <a:t>300+</a:t>
                      </a:r>
                      <a:endParaRPr kumimoji="0" lang="en-US" sz="16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6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vMerge="1">
                  <a:txBody>
                    <a:bodyPr/>
                    <a:lstStyle/>
                    <a:p>
                      <a:pPr rtl="1"/>
                      <a:endParaRPr lang="fa-IR"/>
                    </a:p>
                  </a:txBody>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6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6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6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6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r>
                        <a:rPr kumimoji="0" lang="fa-IR" sz="1600" b="1" i="0" u="none" strike="noStrike" cap="none" normalizeH="0" baseline="0" smtClean="0">
                          <a:ln>
                            <a:noFill/>
                          </a:ln>
                          <a:solidFill>
                            <a:schemeClr val="tx1"/>
                          </a:solidFill>
                          <a:effectLst/>
                          <a:latin typeface="Arial" pitchFamily="34" charset="0"/>
                          <a:cs typeface="Zar" pitchFamily="2" charset="-78"/>
                        </a:rPr>
                        <a:t>450+</a:t>
                      </a:r>
                      <a:endParaRPr kumimoji="0" lang="en-US" sz="16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r>
                        <a:rPr kumimoji="0" lang="fa-IR" sz="1600" b="1" i="0" u="none" strike="noStrike" cap="none" normalizeH="0" baseline="0" smtClean="0">
                          <a:ln>
                            <a:noFill/>
                          </a:ln>
                          <a:solidFill>
                            <a:schemeClr val="tx1"/>
                          </a:solidFill>
                          <a:effectLst/>
                          <a:latin typeface="Arial" pitchFamily="34" charset="0"/>
                          <a:cs typeface="Zar" pitchFamily="2" charset="-78"/>
                        </a:rPr>
                        <a:t>150-</a:t>
                      </a:r>
                      <a:endParaRPr kumimoji="0" lang="en-US" sz="16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r>
                        <a:rPr kumimoji="0" lang="fa-IR" sz="1400" b="1" i="0" u="none" strike="noStrike" cap="none" normalizeH="0" baseline="0" smtClean="0">
                          <a:ln>
                            <a:noFill/>
                          </a:ln>
                          <a:solidFill>
                            <a:schemeClr val="tx1"/>
                          </a:solidFill>
                          <a:effectLst/>
                          <a:latin typeface="Arial" pitchFamily="34" charset="0"/>
                          <a:cs typeface="Zar" pitchFamily="2" charset="-78"/>
                        </a:rPr>
                        <a:t>8</a:t>
                      </a:r>
                      <a:endParaRPr kumimoji="0" lang="en-US" sz="14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extLst>
                  <a:ext uri="{0D108BD9-81ED-4DB2-BD59-A6C34878D82A}">
                    <a16:rowId xmlns:a16="http://schemas.microsoft.com/office/drawing/2014/main" val="10009"/>
                  </a:ext>
                </a:extLst>
              </a:tr>
              <a:tr h="141288">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6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vMerge="1">
                  <a:txBody>
                    <a:bodyPr/>
                    <a:lstStyle/>
                    <a:p>
                      <a:pPr rtl="1"/>
                      <a:endParaRPr lang="fa-IR"/>
                    </a:p>
                  </a:txBody>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r>
                        <a:rPr kumimoji="0" lang="fa-IR" sz="1600" b="1" i="0" u="none" strike="noStrike" cap="none" normalizeH="0" baseline="0" smtClean="0">
                          <a:ln>
                            <a:noFill/>
                          </a:ln>
                          <a:solidFill>
                            <a:schemeClr val="tx1"/>
                          </a:solidFill>
                          <a:effectLst/>
                          <a:latin typeface="Arial" pitchFamily="34" charset="0"/>
                          <a:cs typeface="Zar" pitchFamily="2" charset="-78"/>
                        </a:rPr>
                        <a:t>50-</a:t>
                      </a:r>
                      <a:endParaRPr kumimoji="0" lang="en-US" sz="16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6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vMerge="1">
                  <a:txBody>
                    <a:bodyPr/>
                    <a:lstStyle/>
                    <a:p>
                      <a:pPr rtl="1"/>
                      <a:endParaRPr lang="fa-IR"/>
                    </a:p>
                  </a:txBody>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6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6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6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6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r>
                        <a:rPr kumimoji="0" lang="fa-IR" sz="1600" b="1" i="0" u="none" strike="noStrike" cap="none" normalizeH="0" baseline="0" smtClean="0">
                          <a:ln>
                            <a:noFill/>
                          </a:ln>
                          <a:solidFill>
                            <a:schemeClr val="tx1"/>
                          </a:solidFill>
                          <a:effectLst/>
                          <a:latin typeface="Arial" pitchFamily="34" charset="0"/>
                          <a:cs typeface="Zar" pitchFamily="2" charset="-78"/>
                        </a:rPr>
                        <a:t>50-</a:t>
                      </a:r>
                      <a:endParaRPr kumimoji="0" lang="en-US" sz="16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6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r>
                        <a:rPr kumimoji="0" lang="fa-IR" sz="1400" b="1" i="0" u="none" strike="noStrike" cap="none" normalizeH="0" baseline="0" smtClean="0">
                          <a:ln>
                            <a:noFill/>
                          </a:ln>
                          <a:solidFill>
                            <a:schemeClr val="tx1"/>
                          </a:solidFill>
                          <a:effectLst/>
                          <a:latin typeface="Arial" pitchFamily="34" charset="0"/>
                          <a:cs typeface="Zar" pitchFamily="2" charset="-78"/>
                        </a:rPr>
                        <a:t>9</a:t>
                      </a:r>
                      <a:endParaRPr kumimoji="0" lang="en-US" sz="14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extLst>
                  <a:ext uri="{0D108BD9-81ED-4DB2-BD59-A6C34878D82A}">
                    <a16:rowId xmlns:a16="http://schemas.microsoft.com/office/drawing/2014/main" val="10010"/>
                  </a:ext>
                </a:extLst>
              </a:tr>
              <a:tr h="141288">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r>
                        <a:rPr kumimoji="0" lang="fa-IR" sz="1600" b="1" i="0" u="none" strike="noStrike" cap="none" normalizeH="0" baseline="0" smtClean="0">
                          <a:ln>
                            <a:noFill/>
                          </a:ln>
                          <a:solidFill>
                            <a:schemeClr val="tx1"/>
                          </a:solidFill>
                          <a:effectLst/>
                          <a:latin typeface="Arial" pitchFamily="34" charset="0"/>
                          <a:cs typeface="Zar" pitchFamily="2" charset="-78"/>
                        </a:rPr>
                        <a:t>5000+</a:t>
                      </a:r>
                      <a:endParaRPr kumimoji="0" lang="en-US" sz="16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vMerge="1">
                  <a:txBody>
                    <a:bodyPr/>
                    <a:lstStyle/>
                    <a:p>
                      <a:pPr rtl="1"/>
                      <a:endParaRPr lang="fa-IR"/>
                    </a:p>
                  </a:txBody>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6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6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vMerge="1">
                  <a:txBody>
                    <a:bodyPr/>
                    <a:lstStyle/>
                    <a:p>
                      <a:pPr rtl="1"/>
                      <a:endParaRPr lang="fa-IR"/>
                    </a:p>
                  </a:txBody>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6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6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6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6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6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r>
                        <a:rPr kumimoji="0" lang="fa-IR" sz="1600" b="1" i="0" u="none" strike="noStrike" cap="none" normalizeH="0" baseline="0" smtClean="0">
                          <a:ln>
                            <a:noFill/>
                          </a:ln>
                          <a:solidFill>
                            <a:schemeClr val="tx1"/>
                          </a:solidFill>
                          <a:effectLst/>
                          <a:latin typeface="Arial" pitchFamily="34" charset="0"/>
                          <a:cs typeface="Zar" pitchFamily="2" charset="-78"/>
                        </a:rPr>
                        <a:t>5000+</a:t>
                      </a:r>
                      <a:endParaRPr kumimoji="0" lang="en-US" sz="16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r>
                        <a:rPr kumimoji="0" lang="fa-IR" sz="1400" b="1" i="0" u="none" strike="noStrike" cap="none" normalizeH="0" baseline="0" smtClean="0">
                          <a:ln>
                            <a:noFill/>
                          </a:ln>
                          <a:solidFill>
                            <a:schemeClr val="tx1"/>
                          </a:solidFill>
                          <a:effectLst/>
                          <a:latin typeface="Arial" pitchFamily="34" charset="0"/>
                          <a:cs typeface="Zar" pitchFamily="2" charset="-78"/>
                        </a:rPr>
                        <a:t>10</a:t>
                      </a:r>
                      <a:endParaRPr kumimoji="0" lang="en-US" sz="14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extLst>
                  <a:ext uri="{0D108BD9-81ED-4DB2-BD59-A6C34878D82A}">
                    <a16:rowId xmlns:a16="http://schemas.microsoft.com/office/drawing/2014/main" val="10011"/>
                  </a:ext>
                </a:extLst>
              </a:tr>
              <a:tr h="141288">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r>
                        <a:rPr kumimoji="0" lang="fa-IR" sz="1600" b="1" i="0" u="none" strike="noStrike" cap="none" normalizeH="0" baseline="0" smtClean="0">
                          <a:ln>
                            <a:noFill/>
                          </a:ln>
                          <a:solidFill>
                            <a:schemeClr val="tx1"/>
                          </a:solidFill>
                          <a:effectLst/>
                          <a:latin typeface="Arial" pitchFamily="34" charset="0"/>
                          <a:cs typeface="Zar" pitchFamily="2" charset="-78"/>
                        </a:rPr>
                        <a:t>300-</a:t>
                      </a:r>
                      <a:endParaRPr kumimoji="0" lang="en-US" sz="16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vMerge="1">
                  <a:txBody>
                    <a:bodyPr/>
                    <a:lstStyle/>
                    <a:p>
                      <a:pPr rtl="1"/>
                      <a:endParaRPr lang="fa-IR"/>
                    </a:p>
                  </a:txBody>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6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6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vMerge="1">
                  <a:txBody>
                    <a:bodyPr/>
                    <a:lstStyle/>
                    <a:p>
                      <a:pPr rtl="1"/>
                      <a:endParaRPr lang="fa-IR"/>
                    </a:p>
                  </a:txBody>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6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6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6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6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6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r>
                        <a:rPr kumimoji="0" lang="fa-IR" sz="1600" b="1" i="0" u="none" strike="noStrike" cap="none" normalizeH="0" baseline="0" smtClean="0">
                          <a:ln>
                            <a:noFill/>
                          </a:ln>
                          <a:solidFill>
                            <a:schemeClr val="tx1"/>
                          </a:solidFill>
                          <a:effectLst/>
                          <a:latin typeface="Arial" pitchFamily="34" charset="0"/>
                          <a:cs typeface="Zar" pitchFamily="2" charset="-78"/>
                        </a:rPr>
                        <a:t>300-</a:t>
                      </a:r>
                      <a:endParaRPr kumimoji="0" lang="en-US" sz="16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r>
                        <a:rPr kumimoji="0" lang="fa-IR" sz="1400" b="1" i="0" u="none" strike="noStrike" cap="none" normalizeH="0" baseline="0" smtClean="0">
                          <a:ln>
                            <a:noFill/>
                          </a:ln>
                          <a:solidFill>
                            <a:schemeClr val="tx1"/>
                          </a:solidFill>
                          <a:effectLst/>
                          <a:latin typeface="Arial" pitchFamily="34" charset="0"/>
                          <a:cs typeface="Zar" pitchFamily="2" charset="-78"/>
                        </a:rPr>
                        <a:t>11</a:t>
                      </a:r>
                      <a:endParaRPr kumimoji="0" lang="en-US" sz="14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lgDash"/>
                      <a:miter lim="800000"/>
                      <a:headEnd type="none" w="med" len="med"/>
                      <a:tailEnd type="none" w="med" len="med"/>
                    </a:lnB>
                    <a:lnTlToBr>
                      <a:noFill/>
                    </a:lnTlToBr>
                    <a:lnBlToTr>
                      <a:noFill/>
                    </a:lnBlToTr>
                    <a:noFill/>
                  </a:tcPr>
                </a:tc>
                <a:extLst>
                  <a:ext uri="{0D108BD9-81ED-4DB2-BD59-A6C34878D82A}">
                    <a16:rowId xmlns:a16="http://schemas.microsoft.com/office/drawing/2014/main" val="10012"/>
                  </a:ext>
                </a:extLst>
              </a:tr>
              <a:tr h="141288">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0"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vMerge="1">
                  <a:txBody>
                    <a:bodyPr/>
                    <a:lstStyle/>
                    <a:p>
                      <a:pPr rtl="1"/>
                      <a:endParaRPr lang="fa-IR"/>
                    </a:p>
                  </a:txBody>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vMerge="1">
                  <a:txBody>
                    <a:bodyPr/>
                    <a:lstStyle/>
                    <a:p>
                      <a:pPr rtl="1"/>
                      <a:endParaRPr lang="fa-IR"/>
                    </a:p>
                  </a:txBody>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0"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0"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0"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0"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0"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lgDash"/>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0"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lgDash"/>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1400" b="1" i="0" u="none" strike="noStrike" cap="none" normalizeH="0" baseline="0" smtClean="0">
                        <a:ln>
                          <a:noFill/>
                        </a:ln>
                        <a:solidFill>
                          <a:schemeClr val="tx1"/>
                        </a:solidFill>
                        <a:effectLst/>
                        <a:latin typeface="Arial" pitchFamily="34" charset="0"/>
                        <a:cs typeface="Zar" pitchFamily="2" charset="-78"/>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lgDash"/>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extLst>
                  <a:ext uri="{0D108BD9-81ED-4DB2-BD59-A6C34878D82A}">
                    <a16:rowId xmlns:a16="http://schemas.microsoft.com/office/drawing/2014/main" val="10013"/>
                  </a:ext>
                </a:extLst>
              </a:tr>
            </a:tbl>
          </a:graphicData>
        </a:graphic>
      </p:graphicFrame>
      <p:sp>
        <p:nvSpPr>
          <p:cNvPr id="836611" name="Rectangle 3"/>
          <p:cNvSpPr>
            <a:spLocks noChangeArrowheads="1"/>
          </p:cNvSpPr>
          <p:nvPr/>
        </p:nvSpPr>
        <p:spPr bwMode="auto">
          <a:xfrm rot="16200000">
            <a:off x="7452518" y="1989932"/>
            <a:ext cx="2087563" cy="215900"/>
          </a:xfrm>
          <a:prstGeom prst="rect">
            <a:avLst/>
          </a:prstGeom>
          <a:noFill/>
          <a:ln w="9525">
            <a:noFill/>
            <a:miter lim="800000"/>
            <a:headEnd/>
            <a:tailEnd/>
          </a:ln>
          <a:effectLst/>
        </p:spPr>
        <p:txBody>
          <a:bodyPr wrap="none" anchor="ctr"/>
          <a:lstStyle/>
          <a:p>
            <a:pPr algn="ctr" rtl="0" eaLnBrk="1" hangingPunct="1"/>
            <a:r>
              <a:rPr lang="fa-IR" sz="1600">
                <a:latin typeface="Times New Roman" pitchFamily="18" charset="0"/>
                <a:cs typeface="Zar" pitchFamily="2" charset="-78"/>
              </a:rPr>
              <a:t>شماره فعاليت</a:t>
            </a:r>
            <a:endParaRPr lang="en-US" sz="1600">
              <a:latin typeface="Times New Roman" pitchFamily="18" charset="0"/>
              <a:cs typeface="Zar" pitchFamily="2" charset="-78"/>
            </a:endParaRPr>
          </a:p>
        </p:txBody>
      </p:sp>
    </p:spTree>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37634" name="Rectangle 2"/>
          <p:cNvSpPr>
            <a:spLocks noGrp="1" noChangeArrowheads="1"/>
          </p:cNvSpPr>
          <p:nvPr>
            <p:ph idx="1"/>
          </p:nvPr>
        </p:nvSpPr>
        <p:spPr>
          <a:xfrm>
            <a:off x="290513" y="1989138"/>
            <a:ext cx="8458200" cy="3500437"/>
          </a:xfrm>
          <a:noFill/>
          <a:ln/>
        </p:spPr>
        <p:txBody>
          <a:bodyPr>
            <a:normAutofit/>
          </a:bodyPr>
          <a:lstStyle/>
          <a:p>
            <a:pPr>
              <a:buFontTx/>
              <a:buNone/>
            </a:pPr>
            <a:r>
              <a:rPr lang="fa-IR"/>
              <a:t>دارائيها: 		</a:t>
            </a:r>
            <a:r>
              <a:rPr lang="fa-IR" sz="2800"/>
              <a:t>بدهيها و حقوق صاحبان سرمايه:</a:t>
            </a:r>
          </a:p>
          <a:p>
            <a:pPr>
              <a:buFontTx/>
              <a:buNone/>
            </a:pPr>
            <a:r>
              <a:rPr lang="fa-IR"/>
              <a:t>بانك            14.950            حسابهای پرداختني   350 </a:t>
            </a:r>
          </a:p>
          <a:p>
            <a:pPr>
              <a:buFontTx/>
              <a:buNone/>
            </a:pPr>
            <a:r>
              <a:rPr lang="fa-IR"/>
              <a:t>اثاثه           600 </a:t>
            </a:r>
          </a:p>
          <a:p>
            <a:pPr>
              <a:buFontTx/>
              <a:buNone/>
            </a:pPr>
            <a:r>
              <a:rPr lang="fa-IR"/>
              <a:t>ملزومات      100		سرمايه آقاي مالكي </a:t>
            </a:r>
            <a:r>
              <a:rPr lang="fa-IR" u="sng"/>
              <a:t>15.400</a:t>
            </a:r>
          </a:p>
          <a:p>
            <a:pPr>
              <a:buFontTx/>
              <a:buNone/>
            </a:pPr>
            <a:r>
              <a:rPr lang="fa-IR" sz="2400"/>
              <a:t>حسابهاي دريافتني</a:t>
            </a:r>
            <a:r>
              <a:rPr lang="fa-IR"/>
              <a:t> </a:t>
            </a:r>
            <a:r>
              <a:rPr lang="fa-IR" u="sng"/>
              <a:t>100</a:t>
            </a:r>
          </a:p>
          <a:p>
            <a:pPr>
              <a:buFontTx/>
              <a:buNone/>
            </a:pPr>
            <a:r>
              <a:rPr lang="fa-IR"/>
              <a:t>جمع دارائيها </a:t>
            </a:r>
            <a:r>
              <a:rPr lang="fa-IR" u="sng"/>
              <a:t>15.750 </a:t>
            </a:r>
            <a:r>
              <a:rPr lang="fa-IR"/>
              <a:t>جمع بدهيها و سرمايه </a:t>
            </a:r>
            <a:r>
              <a:rPr lang="fa-IR" u="sng"/>
              <a:t>15.750</a:t>
            </a:r>
            <a:endParaRPr lang="en-US" u="sng"/>
          </a:p>
        </p:txBody>
      </p:sp>
      <p:sp>
        <p:nvSpPr>
          <p:cNvPr id="837635" name="Rectangle 3"/>
          <p:cNvSpPr>
            <a:spLocks noChangeArrowheads="1"/>
          </p:cNvSpPr>
          <p:nvPr/>
        </p:nvSpPr>
        <p:spPr bwMode="auto">
          <a:xfrm>
            <a:off x="3419475" y="260350"/>
            <a:ext cx="2836863" cy="1006475"/>
          </a:xfrm>
          <a:prstGeom prst="rect">
            <a:avLst/>
          </a:prstGeom>
          <a:noFill/>
          <a:ln w="9525">
            <a:noFill/>
            <a:miter lim="800000"/>
            <a:headEnd/>
            <a:tailEnd/>
          </a:ln>
          <a:effectLst/>
        </p:spPr>
        <p:txBody>
          <a:bodyPr>
            <a:spAutoFit/>
          </a:bodyPr>
          <a:lstStyle/>
          <a:p>
            <a:pPr algn="ctr"/>
            <a:r>
              <a:rPr lang="fa-IR" sz="2000">
                <a:solidFill>
                  <a:schemeClr val="tx2"/>
                </a:solidFill>
                <a:cs typeface="Zar" pitchFamily="2" charset="-78"/>
              </a:rPr>
              <a:t>تعميرگاه مالکي</a:t>
            </a:r>
          </a:p>
          <a:p>
            <a:pPr algn="ctr"/>
            <a:r>
              <a:rPr lang="fa-IR" sz="2000">
                <a:solidFill>
                  <a:schemeClr val="tx2"/>
                </a:solidFill>
                <a:cs typeface="Zar" pitchFamily="2" charset="-78"/>
              </a:rPr>
              <a:t>ترازنامه</a:t>
            </a:r>
            <a:r>
              <a:rPr lang="fa-IR" sz="3200">
                <a:solidFill>
                  <a:schemeClr val="tx2"/>
                </a:solidFill>
                <a:cs typeface="Zar" pitchFamily="2" charset="-78"/>
              </a:rPr>
              <a:t/>
            </a:r>
            <a:br>
              <a:rPr lang="fa-IR" sz="3200">
                <a:solidFill>
                  <a:schemeClr val="tx2"/>
                </a:solidFill>
                <a:cs typeface="Zar" pitchFamily="2" charset="-78"/>
              </a:rPr>
            </a:br>
            <a:r>
              <a:rPr lang="fa-IR" sz="2000">
                <a:solidFill>
                  <a:schemeClr val="tx2"/>
                </a:solidFill>
                <a:cs typeface="Zar" pitchFamily="2" charset="-78"/>
              </a:rPr>
              <a:t>20/12/</a:t>
            </a:r>
            <a:r>
              <a:rPr lang="en-US" sz="2000">
                <a:solidFill>
                  <a:schemeClr val="tx2"/>
                </a:solidFill>
                <a:cs typeface="Zar" pitchFamily="2" charset="-78"/>
              </a:rPr>
              <a:t>XX</a:t>
            </a:r>
            <a:r>
              <a:rPr lang="fa-IR" sz="2000">
                <a:solidFill>
                  <a:schemeClr val="tx2"/>
                </a:solidFill>
                <a:cs typeface="Zar" pitchFamily="2" charset="-78"/>
              </a:rPr>
              <a:t>13</a:t>
            </a:r>
            <a:endParaRPr lang="en-US" sz="2000">
              <a:solidFill>
                <a:schemeClr val="tx2"/>
              </a:solidFill>
              <a:cs typeface="Zar" pitchFamily="2" charset="-78"/>
            </a:endParaRPr>
          </a:p>
        </p:txBody>
      </p:sp>
      <p:sp>
        <p:nvSpPr>
          <p:cNvPr id="4" name="Footer Placeholder 3"/>
          <p:cNvSpPr>
            <a:spLocks noGrp="1"/>
          </p:cNvSpPr>
          <p:nvPr>
            <p:ph type="ftr" sz="quarter" idx="11"/>
          </p:nvPr>
        </p:nvSpPr>
        <p:spPr/>
        <p:txBody>
          <a:bodyPr/>
          <a:lstStyle/>
          <a:p>
            <a:endParaRPr kumimoji="0" lang="en-US" dirty="0"/>
          </a:p>
        </p:txBody>
      </p:sp>
    </p:spTree>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38658" name="Rectangle 2"/>
          <p:cNvSpPr>
            <a:spLocks noGrp="1" noChangeArrowheads="1"/>
          </p:cNvSpPr>
          <p:nvPr>
            <p:ph type="title"/>
          </p:nvPr>
        </p:nvSpPr>
        <p:spPr>
          <a:xfrm>
            <a:off x="1093788" y="404813"/>
            <a:ext cx="7772400" cy="762000"/>
          </a:xfrm>
        </p:spPr>
        <p:txBody>
          <a:bodyPr/>
          <a:lstStyle/>
          <a:p>
            <a:pPr algn="ctr"/>
            <a:r>
              <a:rPr lang="fa-IR">
                <a:solidFill>
                  <a:srgbClr val="0066FF"/>
                </a:solidFill>
              </a:rPr>
              <a:t>تراز نامه:</a:t>
            </a:r>
            <a:endParaRPr lang="en-US">
              <a:solidFill>
                <a:srgbClr val="0066FF"/>
              </a:solidFill>
            </a:endParaRPr>
          </a:p>
        </p:txBody>
      </p:sp>
      <p:sp>
        <p:nvSpPr>
          <p:cNvPr id="838659" name="Rectangle 3"/>
          <p:cNvSpPr>
            <a:spLocks noGrp="1" noChangeArrowheads="1"/>
          </p:cNvSpPr>
          <p:nvPr>
            <p:ph idx="1"/>
          </p:nvPr>
        </p:nvSpPr>
        <p:spPr>
          <a:xfrm>
            <a:off x="611188" y="1989138"/>
            <a:ext cx="7847012" cy="2724150"/>
          </a:xfrm>
        </p:spPr>
        <p:txBody>
          <a:bodyPr>
            <a:normAutofit lnSpcReduction="10000"/>
          </a:bodyPr>
          <a:lstStyle/>
          <a:p>
            <a:pPr>
              <a:buFontTx/>
              <a:buNone/>
            </a:pPr>
            <a:r>
              <a:rPr lang="fa-IR" sz="5400"/>
              <a:t>مانده حسابهای معادله حسابداری را در يک مقطع </a:t>
            </a:r>
          </a:p>
          <a:p>
            <a:pPr>
              <a:buFontTx/>
              <a:buNone/>
            </a:pPr>
            <a:r>
              <a:rPr lang="fa-IR" sz="5400"/>
              <a:t>زماني خاص نشان مي دهد.</a:t>
            </a:r>
            <a:endParaRPr lang="en-US" sz="5400"/>
          </a:p>
        </p:txBody>
      </p:sp>
      <p:sp>
        <p:nvSpPr>
          <p:cNvPr id="4" name="Footer Placeholder 3"/>
          <p:cNvSpPr>
            <a:spLocks noGrp="1"/>
          </p:cNvSpPr>
          <p:nvPr>
            <p:ph type="ftr" sz="quarter" idx="11"/>
          </p:nvPr>
        </p:nvSpPr>
        <p:spPr/>
        <p:txBody>
          <a:bodyPr/>
          <a:lstStyle/>
          <a:p>
            <a:endParaRPr kumimoji="0"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23234" name="Rectangle 2"/>
          <p:cNvSpPr>
            <a:spLocks noGrp="1" noChangeArrowheads="1"/>
          </p:cNvSpPr>
          <p:nvPr>
            <p:ph type="title"/>
          </p:nvPr>
        </p:nvSpPr>
        <p:spPr>
          <a:xfrm>
            <a:off x="1093788" y="512763"/>
            <a:ext cx="7772400" cy="914400"/>
          </a:xfrm>
        </p:spPr>
        <p:txBody>
          <a:bodyPr/>
          <a:lstStyle/>
          <a:p>
            <a:r>
              <a:rPr lang="fa-IR" sz="5400"/>
              <a:t>ماهيت حسابداري</a:t>
            </a:r>
            <a:endParaRPr lang="en-US" sz="5400"/>
          </a:p>
        </p:txBody>
      </p:sp>
      <p:sp>
        <p:nvSpPr>
          <p:cNvPr id="223235" name="Rectangle 3"/>
          <p:cNvSpPr>
            <a:spLocks noGrp="1" noChangeArrowheads="1"/>
          </p:cNvSpPr>
          <p:nvPr>
            <p:ph idx="1"/>
          </p:nvPr>
        </p:nvSpPr>
        <p:spPr>
          <a:xfrm>
            <a:off x="360363" y="1989138"/>
            <a:ext cx="8388350" cy="3749675"/>
          </a:xfrm>
        </p:spPr>
        <p:txBody>
          <a:bodyPr/>
          <a:lstStyle/>
          <a:p>
            <a:pPr>
              <a:buFontTx/>
              <a:buNone/>
            </a:pPr>
            <a:r>
              <a:rPr lang="fa-IR" sz="6000"/>
              <a:t>روشهاي قراردادي که توسط انجمنهاي حرفه اي يا اساتيد تدوين شده و مورد قبول همگان قرار گرفته است. </a:t>
            </a:r>
            <a:endParaRPr lang="en-US" sz="6000"/>
          </a:p>
        </p:txBody>
      </p:sp>
    </p:spTree>
  </p:cSld>
  <p:clrMapOvr>
    <a:masterClrMapping/>
  </p:clrMapOvr>
  <p:transition>
    <p:blinds dir="vert"/>
  </p:transition>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39682" name="Rectangle 2"/>
          <p:cNvSpPr>
            <a:spLocks noGrp="1" noChangeArrowheads="1"/>
          </p:cNvSpPr>
          <p:nvPr>
            <p:ph type="title"/>
          </p:nvPr>
        </p:nvSpPr>
        <p:spPr>
          <a:xfrm>
            <a:off x="1093788" y="404813"/>
            <a:ext cx="7772400" cy="762000"/>
          </a:xfrm>
        </p:spPr>
        <p:txBody>
          <a:bodyPr/>
          <a:lstStyle/>
          <a:p>
            <a:pPr algn="ctr"/>
            <a:r>
              <a:rPr lang="fa-IR">
                <a:solidFill>
                  <a:srgbClr val="0066FF"/>
                </a:solidFill>
              </a:rPr>
              <a:t>محاسبه سود خالص (ويژه) موسسه:</a:t>
            </a:r>
            <a:endParaRPr lang="en-US">
              <a:solidFill>
                <a:srgbClr val="0066FF"/>
              </a:solidFill>
            </a:endParaRPr>
          </a:p>
        </p:txBody>
      </p:sp>
      <p:sp>
        <p:nvSpPr>
          <p:cNvPr id="839683" name="Rectangle 3"/>
          <p:cNvSpPr>
            <a:spLocks noGrp="1" noChangeArrowheads="1"/>
          </p:cNvSpPr>
          <p:nvPr>
            <p:ph idx="1"/>
          </p:nvPr>
        </p:nvSpPr>
        <p:spPr>
          <a:xfrm>
            <a:off x="179388" y="1989138"/>
            <a:ext cx="8569325" cy="4133850"/>
          </a:xfrm>
        </p:spPr>
        <p:txBody>
          <a:bodyPr/>
          <a:lstStyle/>
          <a:p>
            <a:pPr>
              <a:buFontTx/>
              <a:buNone/>
            </a:pPr>
            <a:r>
              <a:rPr lang="fa-IR" sz="5400"/>
              <a:t>هزينه ها </a:t>
            </a:r>
            <a:r>
              <a:rPr lang="ar-SA" sz="5400"/>
              <a:t>–</a:t>
            </a:r>
            <a:r>
              <a:rPr lang="fa-IR" sz="5400"/>
              <a:t> درآمدها = </a:t>
            </a:r>
            <a:r>
              <a:rPr lang="fa-IR" sz="4800"/>
              <a:t>سود خالص</a:t>
            </a:r>
          </a:p>
          <a:p>
            <a:pPr>
              <a:buFontTx/>
              <a:buNone/>
            </a:pPr>
            <a:r>
              <a:rPr lang="fa-IR" sz="4800"/>
              <a:t> 100    </a:t>
            </a:r>
            <a:r>
              <a:rPr lang="fa-IR" sz="8000"/>
              <a:t>-</a:t>
            </a:r>
            <a:r>
              <a:rPr lang="fa-IR" sz="4800"/>
              <a:t>       800        </a:t>
            </a:r>
            <a:r>
              <a:rPr lang="fa-IR" sz="6000"/>
              <a:t>=</a:t>
            </a:r>
            <a:r>
              <a:rPr lang="fa-IR" sz="4800"/>
              <a:t>       700 </a:t>
            </a:r>
          </a:p>
          <a:p>
            <a:pPr>
              <a:buFontTx/>
              <a:buNone/>
            </a:pPr>
            <a:r>
              <a:rPr lang="fa-IR" sz="4800"/>
              <a:t>نکته : سود خالص را برای يک دوره</a:t>
            </a:r>
          </a:p>
          <a:p>
            <a:pPr>
              <a:buFontTx/>
              <a:buNone/>
            </a:pPr>
            <a:r>
              <a:rPr lang="fa-IR" sz="4800"/>
              <a:t>		(مثلا شش ماهه) حساب ميکنيم</a:t>
            </a:r>
            <a:endParaRPr lang="en-US" sz="4800"/>
          </a:p>
        </p:txBody>
      </p:sp>
      <p:sp>
        <p:nvSpPr>
          <p:cNvPr id="4" name="Footer Placeholder 3"/>
          <p:cNvSpPr>
            <a:spLocks noGrp="1"/>
          </p:cNvSpPr>
          <p:nvPr>
            <p:ph type="ftr" sz="quarter" idx="11"/>
          </p:nvPr>
        </p:nvSpPr>
        <p:spPr/>
        <p:txBody>
          <a:bodyPr/>
          <a:lstStyle/>
          <a:p>
            <a:endParaRPr kumimoji="0" lang="en-US" dirty="0"/>
          </a:p>
        </p:txBody>
      </p:sp>
    </p:spTree>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41730" name="Rectangle 2"/>
          <p:cNvSpPr>
            <a:spLocks noGrp="1" noChangeArrowheads="1"/>
          </p:cNvSpPr>
          <p:nvPr>
            <p:ph idx="1"/>
          </p:nvPr>
        </p:nvSpPr>
        <p:spPr>
          <a:xfrm>
            <a:off x="290513" y="1989138"/>
            <a:ext cx="8458200" cy="2916237"/>
          </a:xfrm>
          <a:noFill/>
          <a:ln/>
        </p:spPr>
        <p:txBody>
          <a:bodyPr>
            <a:normAutofit/>
          </a:bodyPr>
          <a:lstStyle/>
          <a:p>
            <a:pPr>
              <a:buFontTx/>
              <a:buNone/>
            </a:pPr>
            <a:r>
              <a:rPr lang="fa-IR"/>
              <a:t>درآمدها: 		</a:t>
            </a:r>
          </a:p>
          <a:p>
            <a:pPr>
              <a:buFontTx/>
              <a:buNone/>
            </a:pPr>
            <a:r>
              <a:rPr lang="fa-IR"/>
              <a:t>			در آمد حاصل از خدمات         800</a:t>
            </a:r>
          </a:p>
          <a:p>
            <a:pPr>
              <a:buFontTx/>
              <a:buNone/>
            </a:pPr>
            <a:r>
              <a:rPr lang="fa-IR"/>
              <a:t>هزينه ها:</a:t>
            </a:r>
          </a:p>
          <a:p>
            <a:pPr>
              <a:buFontTx/>
              <a:buNone/>
            </a:pPr>
            <a:r>
              <a:rPr lang="fa-IR"/>
              <a:t>			هزينه حقوق                         </a:t>
            </a:r>
            <a:r>
              <a:rPr lang="fa-IR" u="sng"/>
              <a:t> (100)</a:t>
            </a:r>
          </a:p>
          <a:p>
            <a:pPr>
              <a:buFontTx/>
              <a:buNone/>
            </a:pPr>
            <a:r>
              <a:rPr lang="fa-IR"/>
              <a:t>سود خالص(ويژه )                                     700</a:t>
            </a:r>
            <a:endParaRPr lang="en-US" u="sng"/>
          </a:p>
        </p:txBody>
      </p:sp>
      <p:sp>
        <p:nvSpPr>
          <p:cNvPr id="841731" name="Rectangle 3"/>
          <p:cNvSpPr>
            <a:spLocks noChangeArrowheads="1"/>
          </p:cNvSpPr>
          <p:nvPr/>
        </p:nvSpPr>
        <p:spPr bwMode="auto">
          <a:xfrm>
            <a:off x="3419475" y="260350"/>
            <a:ext cx="2836863" cy="1006475"/>
          </a:xfrm>
          <a:prstGeom prst="rect">
            <a:avLst/>
          </a:prstGeom>
          <a:noFill/>
          <a:ln w="9525">
            <a:noFill/>
            <a:miter lim="800000"/>
            <a:headEnd/>
            <a:tailEnd/>
          </a:ln>
          <a:effectLst/>
        </p:spPr>
        <p:txBody>
          <a:bodyPr>
            <a:spAutoFit/>
          </a:bodyPr>
          <a:lstStyle/>
          <a:p>
            <a:pPr algn="ctr"/>
            <a:r>
              <a:rPr lang="fa-IR" sz="2000">
                <a:solidFill>
                  <a:schemeClr val="tx2"/>
                </a:solidFill>
                <a:cs typeface="Zar" pitchFamily="2" charset="-78"/>
              </a:rPr>
              <a:t>تعميرگاه مالکي</a:t>
            </a:r>
          </a:p>
          <a:p>
            <a:pPr algn="ctr"/>
            <a:r>
              <a:rPr lang="fa-IR" sz="2000">
                <a:solidFill>
                  <a:schemeClr val="tx2"/>
                </a:solidFill>
                <a:cs typeface="Zar" pitchFamily="2" charset="-78"/>
              </a:rPr>
              <a:t>صورت سود وزيان</a:t>
            </a:r>
            <a:r>
              <a:rPr lang="fa-IR" sz="3200">
                <a:solidFill>
                  <a:schemeClr val="tx2"/>
                </a:solidFill>
                <a:cs typeface="Zar" pitchFamily="2" charset="-78"/>
              </a:rPr>
              <a:t/>
            </a:r>
            <a:br>
              <a:rPr lang="fa-IR" sz="3200">
                <a:solidFill>
                  <a:schemeClr val="tx2"/>
                </a:solidFill>
                <a:cs typeface="Zar" pitchFamily="2" charset="-78"/>
              </a:rPr>
            </a:br>
            <a:r>
              <a:rPr lang="fa-IR" sz="2000">
                <a:solidFill>
                  <a:schemeClr val="tx2"/>
                </a:solidFill>
                <a:cs typeface="Zar" pitchFamily="2" charset="-78"/>
              </a:rPr>
              <a:t>برای دهه دوم اسفند </a:t>
            </a:r>
            <a:r>
              <a:rPr lang="en-US" sz="2000">
                <a:solidFill>
                  <a:schemeClr val="tx2"/>
                </a:solidFill>
                <a:cs typeface="Zar" pitchFamily="2" charset="-78"/>
              </a:rPr>
              <a:t>xx</a:t>
            </a:r>
            <a:r>
              <a:rPr lang="fa-IR" sz="2000">
                <a:solidFill>
                  <a:schemeClr val="tx2"/>
                </a:solidFill>
                <a:cs typeface="Zar" pitchFamily="2" charset="-78"/>
              </a:rPr>
              <a:t>13</a:t>
            </a:r>
            <a:endParaRPr lang="en-US" sz="2000">
              <a:solidFill>
                <a:schemeClr val="tx2"/>
              </a:solidFill>
              <a:cs typeface="Zar" pitchFamily="2" charset="-78"/>
            </a:endParaRPr>
          </a:p>
        </p:txBody>
      </p:sp>
      <p:sp>
        <p:nvSpPr>
          <p:cNvPr id="4" name="Footer Placeholder 3"/>
          <p:cNvSpPr>
            <a:spLocks noGrp="1"/>
          </p:cNvSpPr>
          <p:nvPr>
            <p:ph type="ftr" sz="quarter" idx="11"/>
          </p:nvPr>
        </p:nvSpPr>
        <p:spPr/>
        <p:txBody>
          <a:bodyPr/>
          <a:lstStyle/>
          <a:p>
            <a:endParaRPr kumimoji="0" lang="en-US" dirty="0"/>
          </a:p>
        </p:txBody>
      </p:sp>
    </p:spTree>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42754" name="Rectangle 2"/>
          <p:cNvSpPr>
            <a:spLocks noGrp="1" noChangeArrowheads="1"/>
          </p:cNvSpPr>
          <p:nvPr>
            <p:ph type="title"/>
          </p:nvPr>
        </p:nvSpPr>
        <p:spPr>
          <a:xfrm>
            <a:off x="1093788" y="404813"/>
            <a:ext cx="7772400" cy="762000"/>
          </a:xfrm>
        </p:spPr>
        <p:txBody>
          <a:bodyPr/>
          <a:lstStyle/>
          <a:p>
            <a:pPr algn="ctr"/>
            <a:r>
              <a:rPr lang="fa-IR">
                <a:solidFill>
                  <a:srgbClr val="0066FF"/>
                </a:solidFill>
              </a:rPr>
              <a:t>محاسبه سرمايه آقای مالکي:</a:t>
            </a:r>
            <a:endParaRPr lang="en-US">
              <a:solidFill>
                <a:srgbClr val="0066FF"/>
              </a:solidFill>
            </a:endParaRPr>
          </a:p>
        </p:txBody>
      </p:sp>
      <p:sp>
        <p:nvSpPr>
          <p:cNvPr id="842755" name="Rectangle 3"/>
          <p:cNvSpPr>
            <a:spLocks noGrp="1" noChangeArrowheads="1"/>
          </p:cNvSpPr>
          <p:nvPr>
            <p:ph idx="1"/>
          </p:nvPr>
        </p:nvSpPr>
        <p:spPr>
          <a:xfrm>
            <a:off x="179388" y="1989138"/>
            <a:ext cx="8569325" cy="2168525"/>
          </a:xfrm>
        </p:spPr>
        <p:txBody>
          <a:bodyPr>
            <a:normAutofit/>
          </a:bodyPr>
          <a:lstStyle/>
          <a:p>
            <a:pPr>
              <a:buFontTx/>
              <a:buNone/>
            </a:pPr>
            <a:r>
              <a:rPr lang="fa-IR" sz="2100"/>
              <a:t>(برداشت-سودخالص)+سرمايه گذاری مجدد+سرمايه در اول دوره =سرمايه در پايان دوره</a:t>
            </a:r>
          </a:p>
          <a:p>
            <a:pPr>
              <a:buFontTx/>
              <a:buNone/>
            </a:pPr>
            <a:r>
              <a:rPr lang="fa-IR" sz="4800"/>
              <a:t> (300-700)+5000+10000=</a:t>
            </a:r>
            <a:r>
              <a:rPr lang="fa-IR" sz="2000"/>
              <a:t> سرمايه در پايان دوره </a:t>
            </a:r>
          </a:p>
          <a:p>
            <a:pPr>
              <a:buFontTx/>
              <a:buNone/>
            </a:pPr>
            <a:r>
              <a:rPr lang="fa-IR" sz="4800"/>
              <a:t>               400/15= </a:t>
            </a:r>
            <a:r>
              <a:rPr lang="fa-IR" sz="4000"/>
              <a:t>سرمايه در پايان دوره</a:t>
            </a:r>
            <a:endParaRPr lang="en-US" sz="4000"/>
          </a:p>
        </p:txBody>
      </p:sp>
      <p:sp>
        <p:nvSpPr>
          <p:cNvPr id="4" name="Footer Placeholder 3"/>
          <p:cNvSpPr>
            <a:spLocks noGrp="1"/>
          </p:cNvSpPr>
          <p:nvPr>
            <p:ph type="ftr" sz="quarter" idx="11"/>
          </p:nvPr>
        </p:nvSpPr>
        <p:spPr/>
        <p:txBody>
          <a:bodyPr/>
          <a:lstStyle/>
          <a:p>
            <a:endParaRPr kumimoji="0" lang="en-US" dirty="0"/>
          </a:p>
        </p:txBody>
      </p:sp>
    </p:spTree>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43778" name="Rectangle 2" descr="Large confetti"/>
          <p:cNvSpPr>
            <a:spLocks noChangeArrowheads="1"/>
          </p:cNvSpPr>
          <p:nvPr/>
        </p:nvSpPr>
        <p:spPr bwMode="auto">
          <a:xfrm>
            <a:off x="755650" y="1989138"/>
            <a:ext cx="7772400" cy="3657600"/>
          </a:xfrm>
          <a:prstGeom prst="rect">
            <a:avLst/>
          </a:prstGeom>
          <a:noFill/>
          <a:ln w="9525">
            <a:noFill/>
            <a:miter lim="800000"/>
            <a:headEnd/>
            <a:tailEnd/>
          </a:ln>
          <a:effectLst/>
        </p:spPr>
        <p:txBody>
          <a:bodyPr anchor="ctr"/>
          <a:lstStyle/>
          <a:p>
            <a:pPr eaLnBrk="1" hangingPunct="1"/>
            <a:r>
              <a:rPr lang="fa-IR" sz="2800">
                <a:latin typeface="Times New Roman" pitchFamily="18" charset="0"/>
                <a:cs typeface="Zar" pitchFamily="2" charset="-78"/>
              </a:rPr>
              <a:t>سرمايه آقاي مالكي در تاريخ 10/12                 10.000</a:t>
            </a:r>
            <a:br>
              <a:rPr lang="fa-IR" sz="2800">
                <a:latin typeface="Times New Roman" pitchFamily="18" charset="0"/>
                <a:cs typeface="Zar" pitchFamily="2" charset="-78"/>
              </a:rPr>
            </a:br>
            <a:r>
              <a:rPr lang="fa-IR" sz="2800">
                <a:latin typeface="Times New Roman" pitchFamily="18" charset="0"/>
                <a:cs typeface="Zar" pitchFamily="2" charset="-78"/>
              </a:rPr>
              <a:t>سرمايه گذاري مجدد                                     </a:t>
            </a:r>
            <a:r>
              <a:rPr lang="fa-IR" sz="2800" u="sng">
                <a:latin typeface="Times New Roman" pitchFamily="18" charset="0"/>
                <a:cs typeface="Zar" pitchFamily="2" charset="-78"/>
              </a:rPr>
              <a:t>5.000</a:t>
            </a:r>
            <a:br>
              <a:rPr lang="fa-IR" sz="2800" u="sng">
                <a:latin typeface="Times New Roman" pitchFamily="18" charset="0"/>
                <a:cs typeface="Zar" pitchFamily="2" charset="-78"/>
              </a:rPr>
            </a:br>
            <a:r>
              <a:rPr lang="fa-IR" sz="2800">
                <a:latin typeface="Times New Roman" pitchFamily="18" charset="0"/>
                <a:cs typeface="Zar" pitchFamily="2" charset="-78"/>
              </a:rPr>
              <a:t>جمع سرمايه 	                       		     15.000  </a:t>
            </a:r>
            <a:br>
              <a:rPr lang="fa-IR" sz="2800">
                <a:latin typeface="Times New Roman" pitchFamily="18" charset="0"/>
                <a:cs typeface="Zar" pitchFamily="2" charset="-78"/>
              </a:rPr>
            </a:br>
            <a:r>
              <a:rPr lang="fa-IR" sz="2800">
                <a:latin typeface="Times New Roman" pitchFamily="18" charset="0"/>
                <a:cs typeface="Zar" pitchFamily="2" charset="-78"/>
              </a:rPr>
              <a:t> </a:t>
            </a:r>
            <a:r>
              <a:rPr lang="fa-IR" sz="2000">
                <a:latin typeface="Times New Roman" pitchFamily="18" charset="0"/>
                <a:cs typeface="Zar" pitchFamily="2" charset="-78"/>
              </a:rPr>
              <a:t>سود خالص در طي دوره</a:t>
            </a:r>
            <a:r>
              <a:rPr lang="fa-IR" sz="2800">
                <a:latin typeface="Times New Roman" pitchFamily="18" charset="0"/>
                <a:cs typeface="Zar" pitchFamily="2" charset="-78"/>
              </a:rPr>
              <a:t> 		700</a:t>
            </a:r>
            <a:br>
              <a:rPr lang="fa-IR" sz="2800">
                <a:latin typeface="Times New Roman" pitchFamily="18" charset="0"/>
                <a:cs typeface="Zar" pitchFamily="2" charset="-78"/>
              </a:rPr>
            </a:br>
            <a:r>
              <a:rPr lang="fa-IR" sz="2800">
                <a:latin typeface="Times New Roman" pitchFamily="18" charset="0"/>
                <a:cs typeface="Zar" pitchFamily="2" charset="-78"/>
              </a:rPr>
              <a:t>كسر مي شود : </a:t>
            </a:r>
            <a:br>
              <a:rPr lang="fa-IR" sz="2800">
                <a:latin typeface="Times New Roman" pitchFamily="18" charset="0"/>
                <a:cs typeface="Zar" pitchFamily="2" charset="-78"/>
              </a:rPr>
            </a:br>
            <a:r>
              <a:rPr lang="fa-IR" sz="2000">
                <a:latin typeface="Times New Roman" pitchFamily="18" charset="0"/>
                <a:cs typeface="Zar" pitchFamily="2" charset="-78"/>
              </a:rPr>
              <a:t>برداشت در طي دوره</a:t>
            </a:r>
            <a:r>
              <a:rPr lang="fa-IR" sz="2800">
                <a:latin typeface="Times New Roman" pitchFamily="18" charset="0"/>
                <a:cs typeface="Zar" pitchFamily="2" charset="-78"/>
              </a:rPr>
              <a:t>	         </a:t>
            </a:r>
            <a:r>
              <a:rPr lang="fa-IR" sz="2800" u="sng">
                <a:latin typeface="Times New Roman" pitchFamily="18" charset="0"/>
                <a:cs typeface="Zar" pitchFamily="2" charset="-78"/>
              </a:rPr>
              <a:t>(300)</a:t>
            </a:r>
            <a:br>
              <a:rPr lang="fa-IR" sz="2800" u="sng">
                <a:latin typeface="Times New Roman" pitchFamily="18" charset="0"/>
                <a:cs typeface="Zar" pitchFamily="2" charset="-78"/>
              </a:rPr>
            </a:br>
            <a:r>
              <a:rPr lang="fa-IR" sz="2800">
                <a:latin typeface="Times New Roman" pitchFamily="18" charset="0"/>
                <a:cs typeface="Zar" pitchFamily="2" charset="-78"/>
              </a:rPr>
              <a:t>افزايش خالص		                  	           </a:t>
            </a:r>
            <a:r>
              <a:rPr lang="fa-IR" sz="2800" u="sng">
                <a:latin typeface="Times New Roman" pitchFamily="18" charset="0"/>
                <a:cs typeface="Zar" pitchFamily="2" charset="-78"/>
              </a:rPr>
              <a:t>    400</a:t>
            </a:r>
            <a:r>
              <a:rPr lang="fa-IR" sz="2800">
                <a:latin typeface="Times New Roman" pitchFamily="18" charset="0"/>
                <a:cs typeface="Zar" pitchFamily="2" charset="-78"/>
              </a:rPr>
              <a:t/>
            </a:r>
            <a:br>
              <a:rPr lang="fa-IR" sz="2800">
                <a:latin typeface="Times New Roman" pitchFamily="18" charset="0"/>
                <a:cs typeface="Zar" pitchFamily="2" charset="-78"/>
              </a:rPr>
            </a:br>
            <a:r>
              <a:rPr lang="fa-IR" sz="2800">
                <a:latin typeface="Times New Roman" pitchFamily="18" charset="0"/>
                <a:cs typeface="Zar" pitchFamily="2" charset="-78"/>
              </a:rPr>
              <a:t>سرمايه آقاي مالكي در پايان دوره 		15.400</a:t>
            </a:r>
            <a:endParaRPr lang="en-US" sz="2800">
              <a:latin typeface="Times New Roman" pitchFamily="18" charset="0"/>
              <a:cs typeface="Zar" pitchFamily="2" charset="-78"/>
            </a:endParaRPr>
          </a:p>
        </p:txBody>
      </p:sp>
      <p:sp>
        <p:nvSpPr>
          <p:cNvPr id="843780" name="Rectangle 4"/>
          <p:cNvSpPr>
            <a:spLocks noChangeArrowheads="1"/>
          </p:cNvSpPr>
          <p:nvPr/>
        </p:nvSpPr>
        <p:spPr bwMode="auto">
          <a:xfrm>
            <a:off x="3563938" y="333375"/>
            <a:ext cx="2836862" cy="1006475"/>
          </a:xfrm>
          <a:prstGeom prst="rect">
            <a:avLst/>
          </a:prstGeom>
          <a:noFill/>
          <a:ln w="9525">
            <a:noFill/>
            <a:miter lim="800000"/>
            <a:headEnd/>
            <a:tailEnd/>
          </a:ln>
          <a:effectLst/>
        </p:spPr>
        <p:txBody>
          <a:bodyPr>
            <a:spAutoFit/>
          </a:bodyPr>
          <a:lstStyle/>
          <a:p>
            <a:pPr algn="ctr"/>
            <a:r>
              <a:rPr lang="fa-IR" sz="2000">
                <a:solidFill>
                  <a:schemeClr val="tx2"/>
                </a:solidFill>
                <a:cs typeface="Zar" pitchFamily="2" charset="-78"/>
              </a:rPr>
              <a:t>تعميرگاه مالکي</a:t>
            </a:r>
          </a:p>
          <a:p>
            <a:pPr algn="ctr"/>
            <a:r>
              <a:rPr lang="fa-IR" sz="2000">
                <a:solidFill>
                  <a:schemeClr val="tx2"/>
                </a:solidFill>
                <a:cs typeface="Zar" pitchFamily="2" charset="-78"/>
              </a:rPr>
              <a:t>صورت حقوق صاحبان سرمايه</a:t>
            </a:r>
            <a:r>
              <a:rPr lang="fa-IR" sz="3200">
                <a:solidFill>
                  <a:schemeClr val="tx2"/>
                </a:solidFill>
                <a:cs typeface="Zar" pitchFamily="2" charset="-78"/>
              </a:rPr>
              <a:t/>
            </a:r>
            <a:br>
              <a:rPr lang="fa-IR" sz="3200">
                <a:solidFill>
                  <a:schemeClr val="tx2"/>
                </a:solidFill>
                <a:cs typeface="Zar" pitchFamily="2" charset="-78"/>
              </a:rPr>
            </a:br>
            <a:r>
              <a:rPr lang="fa-IR" sz="2000">
                <a:solidFill>
                  <a:schemeClr val="tx2"/>
                </a:solidFill>
                <a:cs typeface="Zar" pitchFamily="2" charset="-78"/>
              </a:rPr>
              <a:t>برای دهه دوم اسفند </a:t>
            </a:r>
            <a:r>
              <a:rPr lang="en-US" sz="2000">
                <a:solidFill>
                  <a:schemeClr val="tx2"/>
                </a:solidFill>
                <a:cs typeface="Zar" pitchFamily="2" charset="-78"/>
              </a:rPr>
              <a:t>xx</a:t>
            </a:r>
            <a:r>
              <a:rPr lang="fa-IR" sz="2000">
                <a:solidFill>
                  <a:schemeClr val="tx2"/>
                </a:solidFill>
                <a:cs typeface="Zar" pitchFamily="2" charset="-78"/>
              </a:rPr>
              <a:t>13</a:t>
            </a:r>
            <a:endParaRPr lang="en-US" sz="2000">
              <a:solidFill>
                <a:schemeClr val="tx2"/>
              </a:solidFill>
              <a:cs typeface="Zar" pitchFamily="2" charset="-78"/>
            </a:endParaRPr>
          </a:p>
        </p:txBody>
      </p:sp>
      <p:sp>
        <p:nvSpPr>
          <p:cNvPr id="4" name="Footer Placeholder 3"/>
          <p:cNvSpPr>
            <a:spLocks noGrp="1"/>
          </p:cNvSpPr>
          <p:nvPr>
            <p:ph type="ftr" sz="quarter" idx="11"/>
          </p:nvPr>
        </p:nvSpPr>
        <p:spPr/>
        <p:txBody>
          <a:bodyPr/>
          <a:lstStyle/>
          <a:p>
            <a:endParaRPr kumimoji="0" lang="en-US" dirty="0"/>
          </a:p>
        </p:txBody>
      </p:sp>
    </p:spTree>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45826" name="Rectangle 2"/>
          <p:cNvSpPr>
            <a:spLocks noChangeArrowheads="1"/>
          </p:cNvSpPr>
          <p:nvPr/>
        </p:nvSpPr>
        <p:spPr bwMode="auto">
          <a:xfrm>
            <a:off x="827088" y="1628775"/>
            <a:ext cx="7772400" cy="3225800"/>
          </a:xfrm>
          <a:prstGeom prst="rect">
            <a:avLst/>
          </a:prstGeom>
          <a:noFill/>
          <a:ln w="9525">
            <a:noFill/>
            <a:miter lim="800000"/>
            <a:headEnd/>
            <a:tailEnd/>
          </a:ln>
          <a:effectLst/>
        </p:spPr>
        <p:txBody>
          <a:bodyPr anchor="ctr"/>
          <a:lstStyle/>
          <a:p>
            <a:pPr eaLnBrk="1" hangingPunct="1"/>
            <a:r>
              <a:rPr lang="fa-IR" sz="4000">
                <a:latin typeface="Times New Roman" pitchFamily="18" charset="0"/>
                <a:cs typeface="Zar" pitchFamily="2" charset="-78"/>
              </a:rPr>
              <a:t>حالت اول:</a:t>
            </a:r>
            <a:br>
              <a:rPr lang="fa-IR" sz="4000">
                <a:latin typeface="Times New Roman" pitchFamily="18" charset="0"/>
                <a:cs typeface="Zar" pitchFamily="2" charset="-78"/>
              </a:rPr>
            </a:br>
            <a:r>
              <a:rPr lang="fa-IR" sz="4000">
                <a:latin typeface="Times New Roman" pitchFamily="18" charset="0"/>
                <a:cs typeface="Zar" pitchFamily="2" charset="-78"/>
              </a:rPr>
              <a:t>سرمايه گذاري اوليه همراه با سود خالص</a:t>
            </a:r>
            <a:br>
              <a:rPr lang="fa-IR" sz="4000">
                <a:latin typeface="Times New Roman" pitchFamily="18" charset="0"/>
                <a:cs typeface="Zar" pitchFamily="2" charset="-78"/>
              </a:rPr>
            </a:br>
            <a:r>
              <a:rPr lang="fa-IR" sz="4000">
                <a:latin typeface="Times New Roman" pitchFamily="18" charset="0"/>
                <a:cs typeface="Zar" pitchFamily="2" charset="-78"/>
              </a:rPr>
              <a:t>بدون سرمايه گذاري مجدد و برداشت</a:t>
            </a:r>
            <a:endParaRPr lang="en-US" sz="4000">
              <a:latin typeface="Times New Roman" pitchFamily="18" charset="0"/>
              <a:cs typeface="Zar" pitchFamily="2" charset="-78"/>
            </a:endParaRPr>
          </a:p>
        </p:txBody>
      </p:sp>
      <p:sp>
        <p:nvSpPr>
          <p:cNvPr id="845827" name="Rectangle 3"/>
          <p:cNvSpPr>
            <a:spLocks noChangeArrowheads="1"/>
          </p:cNvSpPr>
          <p:nvPr/>
        </p:nvSpPr>
        <p:spPr bwMode="auto">
          <a:xfrm>
            <a:off x="1295400" y="392113"/>
            <a:ext cx="7499350" cy="579437"/>
          </a:xfrm>
          <a:prstGeom prst="rect">
            <a:avLst/>
          </a:prstGeom>
          <a:noFill/>
          <a:ln w="9525" algn="ctr">
            <a:noFill/>
            <a:miter lim="800000"/>
            <a:headEnd/>
            <a:tailEnd/>
          </a:ln>
          <a:effectLst/>
        </p:spPr>
        <p:txBody>
          <a:bodyPr wrap="none">
            <a:spAutoFit/>
          </a:bodyPr>
          <a:lstStyle/>
          <a:p>
            <a:r>
              <a:rPr lang="fa-IR" sz="3200"/>
              <a:t>حالتهاي مختلف صورت حساب حقوق صاحبان سرمايه</a:t>
            </a:r>
            <a:endParaRPr lang="en-US" sz="3200"/>
          </a:p>
        </p:txBody>
      </p:sp>
      <p:sp>
        <p:nvSpPr>
          <p:cNvPr id="4" name="Footer Placeholder 3"/>
          <p:cNvSpPr>
            <a:spLocks noGrp="1"/>
          </p:cNvSpPr>
          <p:nvPr>
            <p:ph type="ftr" sz="quarter" idx="11"/>
          </p:nvPr>
        </p:nvSpPr>
        <p:spPr/>
        <p:txBody>
          <a:bodyPr/>
          <a:lstStyle/>
          <a:p>
            <a:endParaRPr kumimoji="0" lang="en-US" dirty="0"/>
          </a:p>
        </p:txBody>
      </p:sp>
    </p:spTree>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46850" name="Rectangle 2"/>
          <p:cNvSpPr>
            <a:spLocks noChangeArrowheads="1"/>
          </p:cNvSpPr>
          <p:nvPr/>
        </p:nvSpPr>
        <p:spPr bwMode="auto">
          <a:xfrm>
            <a:off x="900113" y="1557338"/>
            <a:ext cx="7772400" cy="3657600"/>
          </a:xfrm>
          <a:prstGeom prst="rect">
            <a:avLst/>
          </a:prstGeom>
          <a:noFill/>
          <a:ln w="9525">
            <a:noFill/>
            <a:miter lim="800000"/>
            <a:headEnd/>
            <a:tailEnd/>
          </a:ln>
          <a:effectLst/>
        </p:spPr>
        <p:txBody>
          <a:bodyPr anchor="ctr"/>
          <a:lstStyle/>
          <a:p>
            <a:pPr eaLnBrk="1" hangingPunct="1"/>
            <a:r>
              <a:rPr lang="fa-IR" sz="2800">
                <a:latin typeface="Times New Roman" pitchFamily="18" charset="0"/>
                <a:cs typeface="Zar" pitchFamily="2" charset="-78"/>
              </a:rPr>
              <a:t>سرمايه آقاي </a:t>
            </a:r>
            <a:r>
              <a:rPr lang="en-US" sz="2800">
                <a:latin typeface="Times New Roman" pitchFamily="18" charset="0"/>
                <a:cs typeface="Zar" pitchFamily="2" charset="-78"/>
              </a:rPr>
              <a:t>X</a:t>
            </a:r>
            <a:r>
              <a:rPr lang="fa-IR" sz="2800">
                <a:latin typeface="Times New Roman" pitchFamily="18" charset="0"/>
                <a:cs typeface="Zar" pitchFamily="2" charset="-78"/>
              </a:rPr>
              <a:t> در ابتداي دوره                          10.000</a:t>
            </a:r>
            <a:br>
              <a:rPr lang="fa-IR" sz="2800">
                <a:latin typeface="Times New Roman" pitchFamily="18" charset="0"/>
                <a:cs typeface="Zar" pitchFamily="2" charset="-78"/>
              </a:rPr>
            </a:br>
            <a:r>
              <a:rPr lang="fa-IR" sz="2800">
                <a:latin typeface="Times New Roman" pitchFamily="18" charset="0"/>
                <a:cs typeface="Zar" pitchFamily="2" charset="-78"/>
              </a:rPr>
              <a:t/>
            </a:r>
            <a:br>
              <a:rPr lang="fa-IR" sz="2800">
                <a:latin typeface="Times New Roman" pitchFamily="18" charset="0"/>
                <a:cs typeface="Zar" pitchFamily="2" charset="-78"/>
              </a:rPr>
            </a:br>
            <a:r>
              <a:rPr lang="fa-IR" sz="2800">
                <a:latin typeface="Times New Roman" pitchFamily="18" charset="0"/>
                <a:cs typeface="Zar" pitchFamily="2" charset="-78"/>
              </a:rPr>
              <a:t>سود خالص ( ويژه) در طي دوره            	        </a:t>
            </a:r>
            <a:r>
              <a:rPr lang="fa-IR" sz="2800" u="sng">
                <a:latin typeface="Times New Roman" pitchFamily="18" charset="0"/>
                <a:cs typeface="Zar" pitchFamily="2" charset="-78"/>
              </a:rPr>
              <a:t>700</a:t>
            </a:r>
            <a:br>
              <a:rPr lang="fa-IR" sz="2800" u="sng">
                <a:latin typeface="Times New Roman" pitchFamily="18" charset="0"/>
                <a:cs typeface="Zar" pitchFamily="2" charset="-78"/>
              </a:rPr>
            </a:br>
            <a:r>
              <a:rPr lang="fa-IR" sz="2800" u="sng">
                <a:latin typeface="Times New Roman" pitchFamily="18" charset="0"/>
                <a:cs typeface="Zar" pitchFamily="2" charset="-78"/>
              </a:rPr>
              <a:t/>
            </a:r>
            <a:br>
              <a:rPr lang="fa-IR" sz="2800" u="sng">
                <a:latin typeface="Times New Roman" pitchFamily="18" charset="0"/>
                <a:cs typeface="Zar" pitchFamily="2" charset="-78"/>
              </a:rPr>
            </a:br>
            <a:r>
              <a:rPr lang="fa-IR" sz="2800">
                <a:latin typeface="Times New Roman" pitchFamily="18" charset="0"/>
                <a:cs typeface="Zar" pitchFamily="2" charset="-78"/>
              </a:rPr>
              <a:t>سرمايه آقاي </a:t>
            </a:r>
            <a:r>
              <a:rPr lang="en-US" sz="2800">
                <a:latin typeface="Times New Roman" pitchFamily="18" charset="0"/>
                <a:cs typeface="Zar" pitchFamily="2" charset="-78"/>
              </a:rPr>
              <a:t>X</a:t>
            </a:r>
            <a:r>
              <a:rPr lang="fa-IR" sz="2800">
                <a:latin typeface="Times New Roman" pitchFamily="18" charset="0"/>
                <a:cs typeface="Zar" pitchFamily="2" charset="-78"/>
              </a:rPr>
              <a:t> در انتهاي دوره 		         10.700  </a:t>
            </a:r>
            <a:br>
              <a:rPr lang="fa-IR" sz="2800">
                <a:latin typeface="Times New Roman" pitchFamily="18" charset="0"/>
                <a:cs typeface="Zar" pitchFamily="2" charset="-78"/>
              </a:rPr>
            </a:br>
            <a:endParaRPr lang="en-US" sz="2800">
              <a:latin typeface="Times New Roman" pitchFamily="18" charset="0"/>
              <a:cs typeface="Zar" pitchFamily="2" charset="-78"/>
            </a:endParaRPr>
          </a:p>
        </p:txBody>
      </p:sp>
      <p:sp>
        <p:nvSpPr>
          <p:cNvPr id="846853" name="Rectangle 5"/>
          <p:cNvSpPr>
            <a:spLocks noChangeArrowheads="1"/>
          </p:cNvSpPr>
          <p:nvPr/>
        </p:nvSpPr>
        <p:spPr bwMode="auto">
          <a:xfrm>
            <a:off x="3563938" y="333375"/>
            <a:ext cx="2836862" cy="1006475"/>
          </a:xfrm>
          <a:prstGeom prst="rect">
            <a:avLst/>
          </a:prstGeom>
          <a:noFill/>
          <a:ln w="9525">
            <a:noFill/>
            <a:miter lim="800000"/>
            <a:headEnd/>
            <a:tailEnd/>
          </a:ln>
          <a:effectLst/>
        </p:spPr>
        <p:txBody>
          <a:bodyPr>
            <a:spAutoFit/>
          </a:bodyPr>
          <a:lstStyle/>
          <a:p>
            <a:pPr algn="ctr"/>
            <a:r>
              <a:rPr lang="fa-IR" sz="2000">
                <a:solidFill>
                  <a:schemeClr val="tx2"/>
                </a:solidFill>
                <a:cs typeface="Zar" pitchFamily="2" charset="-78"/>
              </a:rPr>
              <a:t>موسسه آلفا</a:t>
            </a:r>
          </a:p>
          <a:p>
            <a:pPr algn="ctr"/>
            <a:r>
              <a:rPr lang="fa-IR" sz="2000">
                <a:solidFill>
                  <a:schemeClr val="tx2"/>
                </a:solidFill>
                <a:cs typeface="Zar" pitchFamily="2" charset="-78"/>
              </a:rPr>
              <a:t>صورت حقوق صاحبان سرمايه</a:t>
            </a:r>
            <a:r>
              <a:rPr lang="fa-IR" sz="3200">
                <a:solidFill>
                  <a:schemeClr val="tx2"/>
                </a:solidFill>
                <a:cs typeface="Zar" pitchFamily="2" charset="-78"/>
              </a:rPr>
              <a:t/>
            </a:r>
            <a:br>
              <a:rPr lang="fa-IR" sz="3200">
                <a:solidFill>
                  <a:schemeClr val="tx2"/>
                </a:solidFill>
                <a:cs typeface="Zar" pitchFamily="2" charset="-78"/>
              </a:rPr>
            </a:br>
            <a:r>
              <a:rPr lang="fa-IR" sz="2000">
                <a:solidFill>
                  <a:schemeClr val="tx2"/>
                </a:solidFill>
                <a:cs typeface="Zar" pitchFamily="2" charset="-78"/>
              </a:rPr>
              <a:t>برای سال مالي </a:t>
            </a:r>
            <a:r>
              <a:rPr lang="en-US" sz="2000">
                <a:solidFill>
                  <a:schemeClr val="tx2"/>
                </a:solidFill>
                <a:cs typeface="Zar" pitchFamily="2" charset="-78"/>
              </a:rPr>
              <a:t>xx</a:t>
            </a:r>
            <a:r>
              <a:rPr lang="fa-IR" sz="2000">
                <a:solidFill>
                  <a:schemeClr val="tx2"/>
                </a:solidFill>
                <a:cs typeface="Zar" pitchFamily="2" charset="-78"/>
              </a:rPr>
              <a:t>13</a:t>
            </a:r>
            <a:endParaRPr lang="en-US" sz="2000">
              <a:solidFill>
                <a:schemeClr val="tx2"/>
              </a:solidFill>
              <a:cs typeface="Zar" pitchFamily="2" charset="-78"/>
            </a:endParaRPr>
          </a:p>
        </p:txBody>
      </p:sp>
      <p:sp>
        <p:nvSpPr>
          <p:cNvPr id="4" name="Footer Placeholder 3"/>
          <p:cNvSpPr>
            <a:spLocks noGrp="1"/>
          </p:cNvSpPr>
          <p:nvPr>
            <p:ph type="ftr" sz="quarter" idx="11"/>
          </p:nvPr>
        </p:nvSpPr>
        <p:spPr/>
        <p:txBody>
          <a:bodyPr/>
          <a:lstStyle/>
          <a:p>
            <a:endParaRPr kumimoji="0" lang="en-US" dirty="0"/>
          </a:p>
        </p:txBody>
      </p:sp>
    </p:spTree>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49922" name="Rectangle 2"/>
          <p:cNvSpPr>
            <a:spLocks noChangeArrowheads="1"/>
          </p:cNvSpPr>
          <p:nvPr/>
        </p:nvSpPr>
        <p:spPr bwMode="auto">
          <a:xfrm>
            <a:off x="755650" y="1989138"/>
            <a:ext cx="7772400" cy="3657600"/>
          </a:xfrm>
          <a:prstGeom prst="rect">
            <a:avLst/>
          </a:prstGeom>
          <a:noFill/>
          <a:ln w="9525">
            <a:noFill/>
            <a:miter lim="800000"/>
            <a:headEnd/>
            <a:tailEnd/>
          </a:ln>
          <a:effectLst/>
        </p:spPr>
        <p:txBody>
          <a:bodyPr anchor="ctr"/>
          <a:lstStyle/>
          <a:p>
            <a:pPr eaLnBrk="1" hangingPunct="1"/>
            <a:r>
              <a:rPr lang="fa-IR" sz="4000">
                <a:latin typeface="Times New Roman" pitchFamily="18" charset="0"/>
                <a:cs typeface="Zar" pitchFamily="2" charset="-78"/>
              </a:rPr>
              <a:t>سرمايه</a:t>
            </a:r>
            <a:br>
              <a:rPr lang="fa-IR" sz="4000">
                <a:latin typeface="Times New Roman" pitchFamily="18" charset="0"/>
                <a:cs typeface="Zar" pitchFamily="2" charset="-78"/>
              </a:rPr>
            </a:br>
            <a:r>
              <a:rPr lang="fa-IR" sz="4000">
                <a:latin typeface="Times New Roman" pitchFamily="18" charset="0"/>
                <a:cs typeface="Zar" pitchFamily="2" charset="-78"/>
              </a:rPr>
              <a:t>حالت دوم:</a:t>
            </a:r>
            <a:br>
              <a:rPr lang="fa-IR" sz="4000">
                <a:latin typeface="Times New Roman" pitchFamily="18" charset="0"/>
                <a:cs typeface="Zar" pitchFamily="2" charset="-78"/>
              </a:rPr>
            </a:br>
            <a:r>
              <a:rPr lang="fa-IR" sz="4000">
                <a:latin typeface="Times New Roman" pitchFamily="18" charset="0"/>
                <a:cs typeface="Zar" pitchFamily="2" charset="-78"/>
              </a:rPr>
              <a:t>سرمايه گذاري اوليه همراه با سود خالص و برداشت مالك موسسه ( كمتراز سود خالص)</a:t>
            </a:r>
            <a:br>
              <a:rPr lang="fa-IR" sz="4000">
                <a:latin typeface="Times New Roman" pitchFamily="18" charset="0"/>
                <a:cs typeface="Zar" pitchFamily="2" charset="-78"/>
              </a:rPr>
            </a:br>
            <a:r>
              <a:rPr lang="fa-IR" sz="4000">
                <a:latin typeface="Times New Roman" pitchFamily="18" charset="0"/>
                <a:cs typeface="Zar" pitchFamily="2" charset="-78"/>
              </a:rPr>
              <a:t>بدون سرمايه گذاري مجدد</a:t>
            </a:r>
            <a:endParaRPr lang="en-US" sz="4000">
              <a:latin typeface="Times New Roman" pitchFamily="18" charset="0"/>
              <a:cs typeface="Zar" pitchFamily="2" charset="-78"/>
            </a:endParaRPr>
          </a:p>
        </p:txBody>
      </p:sp>
      <p:sp>
        <p:nvSpPr>
          <p:cNvPr id="849923" name="Rectangle 3"/>
          <p:cNvSpPr>
            <a:spLocks noChangeArrowheads="1"/>
          </p:cNvSpPr>
          <p:nvPr/>
        </p:nvSpPr>
        <p:spPr bwMode="auto">
          <a:xfrm>
            <a:off x="2371725" y="476250"/>
            <a:ext cx="6376988" cy="641350"/>
          </a:xfrm>
          <a:prstGeom prst="rect">
            <a:avLst/>
          </a:prstGeom>
          <a:noFill/>
          <a:ln w="9525">
            <a:noFill/>
            <a:miter lim="800000"/>
            <a:headEnd/>
            <a:tailEnd/>
          </a:ln>
          <a:effectLst/>
        </p:spPr>
        <p:txBody>
          <a:bodyPr wrap="none">
            <a:spAutoFit/>
          </a:bodyPr>
          <a:lstStyle/>
          <a:p>
            <a:pPr algn="l" rtl="0" eaLnBrk="1" hangingPunct="1"/>
            <a:r>
              <a:rPr lang="fa-IR" sz="3600">
                <a:latin typeface="Times New Roman" pitchFamily="18" charset="0"/>
                <a:cs typeface="Zar" pitchFamily="2" charset="-78"/>
              </a:rPr>
              <a:t>حالتهاي مختلف صورت حقوق صاحبان</a:t>
            </a:r>
            <a:endParaRPr lang="en-US" sz="3600">
              <a:latin typeface="Times New Roman" pitchFamily="18" charset="0"/>
              <a:cs typeface="Zar" pitchFamily="2" charset="-78"/>
            </a:endParaRPr>
          </a:p>
        </p:txBody>
      </p:sp>
      <p:sp>
        <p:nvSpPr>
          <p:cNvPr id="4" name="Footer Placeholder 3"/>
          <p:cNvSpPr>
            <a:spLocks noGrp="1"/>
          </p:cNvSpPr>
          <p:nvPr>
            <p:ph type="ftr" sz="quarter" idx="11"/>
          </p:nvPr>
        </p:nvSpPr>
        <p:spPr/>
        <p:txBody>
          <a:bodyPr/>
          <a:lstStyle/>
          <a:p>
            <a:endParaRPr kumimoji="0" lang="en-US" dirty="0"/>
          </a:p>
        </p:txBody>
      </p:sp>
    </p:spTree>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28354" name="Rectangle 2"/>
          <p:cNvSpPr>
            <a:spLocks noChangeArrowheads="1"/>
          </p:cNvSpPr>
          <p:nvPr/>
        </p:nvSpPr>
        <p:spPr bwMode="auto">
          <a:xfrm>
            <a:off x="900113" y="1989138"/>
            <a:ext cx="7772400" cy="3657600"/>
          </a:xfrm>
          <a:prstGeom prst="rect">
            <a:avLst/>
          </a:prstGeom>
          <a:noFill/>
          <a:ln w="9525">
            <a:noFill/>
            <a:miter lim="800000"/>
            <a:headEnd/>
            <a:tailEnd/>
          </a:ln>
          <a:effectLst/>
        </p:spPr>
        <p:txBody>
          <a:bodyPr anchor="ctr"/>
          <a:lstStyle/>
          <a:p>
            <a:pPr eaLnBrk="1" hangingPunct="1"/>
            <a:r>
              <a:rPr lang="fa-IR" sz="2800">
                <a:latin typeface="Times New Roman" pitchFamily="18" charset="0"/>
                <a:cs typeface="Zar" pitchFamily="2" charset="-78"/>
              </a:rPr>
              <a:t>سرمايه آقاي </a:t>
            </a:r>
            <a:r>
              <a:rPr lang="en-US" sz="2800">
                <a:latin typeface="Times New Roman" pitchFamily="18" charset="0"/>
                <a:cs typeface="Zar" pitchFamily="2" charset="-78"/>
              </a:rPr>
              <a:t>X</a:t>
            </a:r>
            <a:r>
              <a:rPr lang="fa-IR" sz="2800">
                <a:latin typeface="Times New Roman" pitchFamily="18" charset="0"/>
                <a:cs typeface="Zar" pitchFamily="2" charset="-78"/>
              </a:rPr>
              <a:t> در ابتداي دوره                          10.000</a:t>
            </a:r>
            <a:br>
              <a:rPr lang="fa-IR" sz="2800">
                <a:latin typeface="Times New Roman" pitchFamily="18" charset="0"/>
                <a:cs typeface="Zar" pitchFamily="2" charset="-78"/>
              </a:rPr>
            </a:br>
            <a:r>
              <a:rPr lang="fa-IR" sz="2800">
                <a:latin typeface="Times New Roman" pitchFamily="18" charset="0"/>
                <a:cs typeface="Zar" pitchFamily="2" charset="-78"/>
              </a:rPr>
              <a:t>سود خالص در طي دوره         700</a:t>
            </a:r>
            <a:r>
              <a:rPr lang="fa-IR" sz="2800" u="sng">
                <a:latin typeface="Times New Roman" pitchFamily="18" charset="0"/>
                <a:cs typeface="Zar" pitchFamily="2" charset="-78"/>
              </a:rPr>
              <a:t/>
            </a:r>
            <a:br>
              <a:rPr lang="fa-IR" sz="2800" u="sng">
                <a:latin typeface="Times New Roman" pitchFamily="18" charset="0"/>
                <a:cs typeface="Zar" pitchFamily="2" charset="-78"/>
              </a:rPr>
            </a:br>
            <a:r>
              <a:rPr lang="fa-IR" sz="2800">
                <a:latin typeface="Times New Roman" pitchFamily="18" charset="0"/>
                <a:cs typeface="Zar" pitchFamily="2" charset="-78"/>
              </a:rPr>
              <a:t> </a:t>
            </a:r>
            <a:r>
              <a:rPr lang="fa-IR" sz="2800" u="sng">
                <a:latin typeface="Times New Roman" pitchFamily="18" charset="0"/>
                <a:cs typeface="Zar" pitchFamily="2" charset="-78"/>
              </a:rPr>
              <a:t> </a:t>
            </a:r>
            <a:r>
              <a:rPr lang="fa-IR" sz="2000">
                <a:latin typeface="Times New Roman" pitchFamily="18" charset="0"/>
                <a:cs typeface="Zar" pitchFamily="2" charset="-78"/>
              </a:rPr>
              <a:t>كسر ميشود: برداشت در طي دوره</a:t>
            </a:r>
            <a:r>
              <a:rPr lang="fa-IR" sz="2800">
                <a:latin typeface="Times New Roman" pitchFamily="18" charset="0"/>
                <a:cs typeface="Zar" pitchFamily="2" charset="-78"/>
              </a:rPr>
              <a:t>      (300)</a:t>
            </a:r>
            <a:br>
              <a:rPr lang="fa-IR" sz="2800">
                <a:latin typeface="Times New Roman" pitchFamily="18" charset="0"/>
                <a:cs typeface="Zar" pitchFamily="2" charset="-78"/>
              </a:rPr>
            </a:br>
            <a:r>
              <a:rPr lang="fa-IR" sz="2800">
                <a:latin typeface="Times New Roman" pitchFamily="18" charset="0"/>
                <a:cs typeface="Zar" pitchFamily="2" charset="-78"/>
              </a:rPr>
              <a:t>افزايش خالص	                                    	        </a:t>
            </a:r>
            <a:r>
              <a:rPr lang="fa-IR" sz="2800" u="sng">
                <a:latin typeface="Times New Roman" pitchFamily="18" charset="0"/>
                <a:cs typeface="Zar" pitchFamily="2" charset="-78"/>
              </a:rPr>
              <a:t>    400</a:t>
            </a:r>
            <a:br>
              <a:rPr lang="fa-IR" sz="2800" u="sng">
                <a:latin typeface="Times New Roman" pitchFamily="18" charset="0"/>
                <a:cs typeface="Zar" pitchFamily="2" charset="-78"/>
              </a:rPr>
            </a:br>
            <a:r>
              <a:rPr lang="fa-IR" sz="2800">
                <a:latin typeface="Times New Roman" pitchFamily="18" charset="0"/>
                <a:cs typeface="Zar" pitchFamily="2" charset="-78"/>
              </a:rPr>
              <a:t>سرمايه آقاي </a:t>
            </a:r>
            <a:r>
              <a:rPr lang="en-US" sz="2800">
                <a:latin typeface="Times New Roman" pitchFamily="18" charset="0"/>
                <a:cs typeface="Zar" pitchFamily="2" charset="-78"/>
              </a:rPr>
              <a:t>X</a:t>
            </a:r>
            <a:r>
              <a:rPr lang="fa-IR" sz="2800">
                <a:latin typeface="Times New Roman" pitchFamily="18" charset="0"/>
                <a:cs typeface="Zar" pitchFamily="2" charset="-78"/>
              </a:rPr>
              <a:t> در انتهاي دوره 	                  10.400  </a:t>
            </a:r>
            <a:br>
              <a:rPr lang="fa-IR" sz="2800">
                <a:latin typeface="Times New Roman" pitchFamily="18" charset="0"/>
                <a:cs typeface="Zar" pitchFamily="2" charset="-78"/>
              </a:rPr>
            </a:br>
            <a:endParaRPr lang="en-US" sz="2800">
              <a:latin typeface="Times New Roman" pitchFamily="18" charset="0"/>
              <a:cs typeface="Zar" pitchFamily="2" charset="-78"/>
            </a:endParaRPr>
          </a:p>
        </p:txBody>
      </p:sp>
      <p:sp>
        <p:nvSpPr>
          <p:cNvPr id="228357" name="Rectangle 5"/>
          <p:cNvSpPr>
            <a:spLocks noChangeArrowheads="1"/>
          </p:cNvSpPr>
          <p:nvPr/>
        </p:nvSpPr>
        <p:spPr bwMode="auto">
          <a:xfrm>
            <a:off x="3563938" y="333375"/>
            <a:ext cx="2836862" cy="1006475"/>
          </a:xfrm>
          <a:prstGeom prst="rect">
            <a:avLst/>
          </a:prstGeom>
          <a:noFill/>
          <a:ln w="9525">
            <a:noFill/>
            <a:miter lim="800000"/>
            <a:headEnd/>
            <a:tailEnd/>
          </a:ln>
          <a:effectLst/>
        </p:spPr>
        <p:txBody>
          <a:bodyPr>
            <a:spAutoFit/>
          </a:bodyPr>
          <a:lstStyle/>
          <a:p>
            <a:pPr algn="ctr"/>
            <a:r>
              <a:rPr lang="fa-IR" sz="2000">
                <a:solidFill>
                  <a:schemeClr val="tx2"/>
                </a:solidFill>
                <a:cs typeface="Zar" pitchFamily="2" charset="-78"/>
              </a:rPr>
              <a:t>موسسه آلفا</a:t>
            </a:r>
          </a:p>
          <a:p>
            <a:pPr algn="ctr"/>
            <a:r>
              <a:rPr lang="fa-IR" sz="2000">
                <a:solidFill>
                  <a:schemeClr val="tx2"/>
                </a:solidFill>
                <a:cs typeface="Zar" pitchFamily="2" charset="-78"/>
              </a:rPr>
              <a:t>صورت حقوق صاحبان سرمايه</a:t>
            </a:r>
            <a:r>
              <a:rPr lang="fa-IR" sz="3200">
                <a:solidFill>
                  <a:schemeClr val="tx2"/>
                </a:solidFill>
                <a:cs typeface="Zar" pitchFamily="2" charset="-78"/>
              </a:rPr>
              <a:t/>
            </a:r>
            <a:br>
              <a:rPr lang="fa-IR" sz="3200">
                <a:solidFill>
                  <a:schemeClr val="tx2"/>
                </a:solidFill>
                <a:cs typeface="Zar" pitchFamily="2" charset="-78"/>
              </a:rPr>
            </a:br>
            <a:r>
              <a:rPr lang="fa-IR" sz="2000">
                <a:solidFill>
                  <a:schemeClr val="tx2"/>
                </a:solidFill>
                <a:cs typeface="Zar" pitchFamily="2" charset="-78"/>
              </a:rPr>
              <a:t>برای سال مالي </a:t>
            </a:r>
            <a:r>
              <a:rPr lang="en-US" sz="2000">
                <a:solidFill>
                  <a:schemeClr val="tx2"/>
                </a:solidFill>
                <a:cs typeface="Zar" pitchFamily="2" charset="-78"/>
              </a:rPr>
              <a:t>xx</a:t>
            </a:r>
            <a:r>
              <a:rPr lang="fa-IR" sz="2000">
                <a:solidFill>
                  <a:schemeClr val="tx2"/>
                </a:solidFill>
                <a:cs typeface="Zar" pitchFamily="2" charset="-78"/>
              </a:rPr>
              <a:t>13</a:t>
            </a:r>
            <a:endParaRPr lang="en-US" sz="2000">
              <a:solidFill>
                <a:schemeClr val="tx2"/>
              </a:solidFill>
              <a:cs typeface="Zar" pitchFamily="2" charset="-78"/>
            </a:endParaRPr>
          </a:p>
        </p:txBody>
      </p:sp>
      <p:sp>
        <p:nvSpPr>
          <p:cNvPr id="4" name="Footer Placeholder 3"/>
          <p:cNvSpPr>
            <a:spLocks noGrp="1"/>
          </p:cNvSpPr>
          <p:nvPr>
            <p:ph type="ftr" sz="quarter" idx="11"/>
          </p:nvPr>
        </p:nvSpPr>
        <p:spPr/>
        <p:txBody>
          <a:bodyPr/>
          <a:lstStyle/>
          <a:p>
            <a:endParaRPr kumimoji="0" lang="en-US" dirty="0"/>
          </a:p>
        </p:txBody>
      </p:sp>
    </p:spTree>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50946" name="Rectangle 2"/>
          <p:cNvSpPr>
            <a:spLocks noChangeArrowheads="1"/>
          </p:cNvSpPr>
          <p:nvPr/>
        </p:nvSpPr>
        <p:spPr bwMode="auto">
          <a:xfrm>
            <a:off x="611188" y="2205038"/>
            <a:ext cx="7772400" cy="3657600"/>
          </a:xfrm>
          <a:prstGeom prst="rect">
            <a:avLst/>
          </a:prstGeom>
          <a:noFill/>
          <a:ln w="9525">
            <a:noFill/>
            <a:miter lim="800000"/>
            <a:headEnd/>
            <a:tailEnd/>
          </a:ln>
          <a:effectLst/>
        </p:spPr>
        <p:txBody>
          <a:bodyPr anchor="ctr"/>
          <a:lstStyle/>
          <a:p>
            <a:pPr eaLnBrk="1" hangingPunct="1"/>
            <a:r>
              <a:rPr lang="fa-IR" sz="3600">
                <a:latin typeface="Times New Roman" pitchFamily="18" charset="0"/>
                <a:cs typeface="Zar" pitchFamily="2" charset="-78"/>
              </a:rPr>
              <a:t/>
            </a:r>
            <a:br>
              <a:rPr lang="fa-IR" sz="3600">
                <a:latin typeface="Times New Roman" pitchFamily="18" charset="0"/>
                <a:cs typeface="Zar" pitchFamily="2" charset="-78"/>
              </a:rPr>
            </a:br>
            <a:r>
              <a:rPr lang="fa-IR" sz="3600">
                <a:latin typeface="Times New Roman" pitchFamily="18" charset="0"/>
                <a:cs typeface="Zar" pitchFamily="2" charset="-78"/>
              </a:rPr>
              <a:t>حالت سوم:</a:t>
            </a:r>
            <a:br>
              <a:rPr lang="fa-IR" sz="3600">
                <a:latin typeface="Times New Roman" pitchFamily="18" charset="0"/>
                <a:cs typeface="Zar" pitchFamily="2" charset="-78"/>
              </a:rPr>
            </a:br>
            <a:r>
              <a:rPr lang="fa-IR" sz="3600">
                <a:latin typeface="Times New Roman" pitchFamily="18" charset="0"/>
                <a:cs typeface="Zar" pitchFamily="2" charset="-78"/>
              </a:rPr>
              <a:t>سرمايه گذاري اوليه همراه با سود خالص و برداشت مالك موسسه ( بيشتراز سود خالص)</a:t>
            </a:r>
            <a:br>
              <a:rPr lang="fa-IR" sz="3600">
                <a:latin typeface="Times New Roman" pitchFamily="18" charset="0"/>
                <a:cs typeface="Zar" pitchFamily="2" charset="-78"/>
              </a:rPr>
            </a:br>
            <a:r>
              <a:rPr lang="fa-IR" sz="3600">
                <a:latin typeface="Times New Roman" pitchFamily="18" charset="0"/>
                <a:cs typeface="Zar" pitchFamily="2" charset="-78"/>
              </a:rPr>
              <a:t>بدون سرمايه گذاري مجدد</a:t>
            </a:r>
            <a:endParaRPr lang="en-US" sz="3600">
              <a:latin typeface="Times New Roman" pitchFamily="18" charset="0"/>
              <a:cs typeface="Zar" pitchFamily="2" charset="-78"/>
            </a:endParaRPr>
          </a:p>
        </p:txBody>
      </p:sp>
      <p:sp>
        <p:nvSpPr>
          <p:cNvPr id="850947" name="Rectangle 3"/>
          <p:cNvSpPr>
            <a:spLocks noChangeArrowheads="1"/>
          </p:cNvSpPr>
          <p:nvPr/>
        </p:nvSpPr>
        <p:spPr bwMode="auto">
          <a:xfrm>
            <a:off x="1331913" y="555625"/>
            <a:ext cx="7518400" cy="641350"/>
          </a:xfrm>
          <a:prstGeom prst="rect">
            <a:avLst/>
          </a:prstGeom>
          <a:noFill/>
          <a:ln w="9525">
            <a:noFill/>
            <a:miter lim="800000"/>
            <a:headEnd/>
            <a:tailEnd/>
          </a:ln>
          <a:effectLst/>
        </p:spPr>
        <p:txBody>
          <a:bodyPr wrap="none">
            <a:spAutoFit/>
          </a:bodyPr>
          <a:lstStyle/>
          <a:p>
            <a:pPr algn="l" rtl="0" eaLnBrk="1" hangingPunct="1"/>
            <a:r>
              <a:rPr lang="fa-IR" sz="3600">
                <a:latin typeface="Times New Roman" pitchFamily="18" charset="0"/>
                <a:cs typeface="Zar" pitchFamily="2" charset="-78"/>
              </a:rPr>
              <a:t>حالتهاي مختلف صورت حقوق صاحبان سرمايه</a:t>
            </a:r>
            <a:endParaRPr lang="en-US" sz="3600">
              <a:latin typeface="Times New Roman" pitchFamily="18" charset="0"/>
              <a:cs typeface="Zar" pitchFamily="2" charset="-78"/>
            </a:endParaRPr>
          </a:p>
        </p:txBody>
      </p:sp>
      <p:sp>
        <p:nvSpPr>
          <p:cNvPr id="4" name="Footer Placeholder 3"/>
          <p:cNvSpPr>
            <a:spLocks noGrp="1"/>
          </p:cNvSpPr>
          <p:nvPr>
            <p:ph type="ftr" sz="quarter" idx="11"/>
          </p:nvPr>
        </p:nvSpPr>
        <p:spPr/>
        <p:txBody>
          <a:bodyPr/>
          <a:lstStyle/>
          <a:p>
            <a:endParaRPr kumimoji="0" lang="en-US" dirty="0"/>
          </a:p>
        </p:txBody>
      </p:sp>
    </p:spTree>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29378" name="Rectangle 2"/>
          <p:cNvSpPr>
            <a:spLocks noChangeArrowheads="1"/>
          </p:cNvSpPr>
          <p:nvPr/>
        </p:nvSpPr>
        <p:spPr bwMode="auto">
          <a:xfrm>
            <a:off x="468313" y="1844675"/>
            <a:ext cx="7772400" cy="3657600"/>
          </a:xfrm>
          <a:prstGeom prst="rect">
            <a:avLst/>
          </a:prstGeom>
          <a:noFill/>
          <a:ln w="9525">
            <a:noFill/>
            <a:miter lim="800000"/>
            <a:headEnd/>
            <a:tailEnd/>
          </a:ln>
          <a:effectLst/>
        </p:spPr>
        <p:txBody>
          <a:bodyPr anchor="ctr"/>
          <a:lstStyle/>
          <a:p>
            <a:pPr eaLnBrk="1" hangingPunct="1"/>
            <a:r>
              <a:rPr lang="fa-IR" sz="2800">
                <a:latin typeface="Times New Roman" pitchFamily="18" charset="0"/>
                <a:cs typeface="Zar" pitchFamily="2" charset="-78"/>
              </a:rPr>
              <a:t>سرمايه آقاي </a:t>
            </a:r>
            <a:r>
              <a:rPr lang="en-US" sz="2800">
                <a:latin typeface="Times New Roman" pitchFamily="18" charset="0"/>
                <a:cs typeface="Zar" pitchFamily="2" charset="-78"/>
              </a:rPr>
              <a:t>X</a:t>
            </a:r>
            <a:r>
              <a:rPr lang="fa-IR" sz="2800">
                <a:latin typeface="Times New Roman" pitchFamily="18" charset="0"/>
                <a:cs typeface="Zar" pitchFamily="2" charset="-78"/>
              </a:rPr>
              <a:t> در ابتداي دوره                          10.000</a:t>
            </a:r>
            <a:br>
              <a:rPr lang="fa-IR" sz="2800">
                <a:latin typeface="Times New Roman" pitchFamily="18" charset="0"/>
                <a:cs typeface="Zar" pitchFamily="2" charset="-78"/>
              </a:rPr>
            </a:br>
            <a:r>
              <a:rPr lang="fa-IR" sz="2800">
                <a:latin typeface="Times New Roman" pitchFamily="18" charset="0"/>
                <a:cs typeface="Zar" pitchFamily="2" charset="-78"/>
              </a:rPr>
              <a:t>سود خالص در طي دوره                 700 </a:t>
            </a:r>
            <a:r>
              <a:rPr lang="fa-IR" sz="2800" u="sng">
                <a:latin typeface="Times New Roman" pitchFamily="18" charset="0"/>
                <a:cs typeface="Zar" pitchFamily="2" charset="-78"/>
              </a:rPr>
              <a:t>  </a:t>
            </a:r>
            <a:br>
              <a:rPr lang="fa-IR" sz="2800" u="sng">
                <a:latin typeface="Times New Roman" pitchFamily="18" charset="0"/>
                <a:cs typeface="Zar" pitchFamily="2" charset="-78"/>
              </a:rPr>
            </a:br>
            <a:r>
              <a:rPr lang="fa-IR" sz="2000">
                <a:latin typeface="Times New Roman" pitchFamily="18" charset="0"/>
                <a:cs typeface="Zar" pitchFamily="2" charset="-78"/>
              </a:rPr>
              <a:t>كسر ميشود: برداشت در طي دوره</a:t>
            </a:r>
            <a:r>
              <a:rPr lang="fa-IR" sz="2800">
                <a:latin typeface="Times New Roman" pitchFamily="18" charset="0"/>
                <a:cs typeface="Zar" pitchFamily="2" charset="-78"/>
              </a:rPr>
              <a:t>               (900)</a:t>
            </a:r>
            <a:br>
              <a:rPr lang="fa-IR" sz="2800">
                <a:latin typeface="Times New Roman" pitchFamily="18" charset="0"/>
                <a:cs typeface="Zar" pitchFamily="2" charset="-78"/>
              </a:rPr>
            </a:br>
            <a:r>
              <a:rPr lang="fa-IR" sz="2800">
                <a:latin typeface="Times New Roman" pitchFamily="18" charset="0"/>
                <a:cs typeface="Zar" pitchFamily="2" charset="-78"/>
              </a:rPr>
              <a:t>كاهش خالص             		         	        </a:t>
            </a:r>
            <a:r>
              <a:rPr lang="fa-IR" sz="2800" u="sng">
                <a:latin typeface="Times New Roman" pitchFamily="18" charset="0"/>
                <a:cs typeface="Zar" pitchFamily="2" charset="-78"/>
              </a:rPr>
              <a:t>    (200)</a:t>
            </a:r>
            <a:br>
              <a:rPr lang="fa-IR" sz="2800" u="sng">
                <a:latin typeface="Times New Roman" pitchFamily="18" charset="0"/>
                <a:cs typeface="Zar" pitchFamily="2" charset="-78"/>
              </a:rPr>
            </a:br>
            <a:r>
              <a:rPr lang="fa-IR" sz="2800">
                <a:latin typeface="Times New Roman" pitchFamily="18" charset="0"/>
                <a:cs typeface="Zar" pitchFamily="2" charset="-78"/>
              </a:rPr>
              <a:t>سرمايه آقاي </a:t>
            </a:r>
            <a:r>
              <a:rPr lang="en-US" sz="2800">
                <a:latin typeface="Times New Roman" pitchFamily="18" charset="0"/>
                <a:cs typeface="Zar" pitchFamily="2" charset="-78"/>
              </a:rPr>
              <a:t>X</a:t>
            </a:r>
            <a:r>
              <a:rPr lang="fa-IR" sz="2800">
                <a:latin typeface="Times New Roman" pitchFamily="18" charset="0"/>
                <a:cs typeface="Zar" pitchFamily="2" charset="-78"/>
              </a:rPr>
              <a:t> در انتهاي دوره 		         9.800  </a:t>
            </a:r>
            <a:br>
              <a:rPr lang="fa-IR" sz="2800">
                <a:latin typeface="Times New Roman" pitchFamily="18" charset="0"/>
                <a:cs typeface="Zar" pitchFamily="2" charset="-78"/>
              </a:rPr>
            </a:br>
            <a:endParaRPr lang="en-US" sz="2800">
              <a:latin typeface="Times New Roman" pitchFamily="18" charset="0"/>
              <a:cs typeface="Zar" pitchFamily="2" charset="-78"/>
            </a:endParaRPr>
          </a:p>
        </p:txBody>
      </p:sp>
      <p:sp>
        <p:nvSpPr>
          <p:cNvPr id="229381" name="Rectangle 5"/>
          <p:cNvSpPr>
            <a:spLocks noChangeArrowheads="1"/>
          </p:cNvSpPr>
          <p:nvPr/>
        </p:nvSpPr>
        <p:spPr bwMode="auto">
          <a:xfrm>
            <a:off x="3563938" y="333375"/>
            <a:ext cx="2836862" cy="1006475"/>
          </a:xfrm>
          <a:prstGeom prst="rect">
            <a:avLst/>
          </a:prstGeom>
          <a:noFill/>
          <a:ln w="9525">
            <a:noFill/>
            <a:miter lim="800000"/>
            <a:headEnd/>
            <a:tailEnd/>
          </a:ln>
          <a:effectLst/>
        </p:spPr>
        <p:txBody>
          <a:bodyPr>
            <a:spAutoFit/>
          </a:bodyPr>
          <a:lstStyle/>
          <a:p>
            <a:pPr algn="ctr"/>
            <a:r>
              <a:rPr lang="fa-IR" sz="2000">
                <a:solidFill>
                  <a:schemeClr val="tx2"/>
                </a:solidFill>
                <a:cs typeface="Zar" pitchFamily="2" charset="-78"/>
              </a:rPr>
              <a:t>موسسه آلفا</a:t>
            </a:r>
          </a:p>
          <a:p>
            <a:pPr algn="ctr"/>
            <a:r>
              <a:rPr lang="fa-IR" sz="2000">
                <a:solidFill>
                  <a:schemeClr val="tx2"/>
                </a:solidFill>
                <a:cs typeface="Zar" pitchFamily="2" charset="-78"/>
              </a:rPr>
              <a:t>صورت حقوق صاحبان سرمايه</a:t>
            </a:r>
            <a:r>
              <a:rPr lang="fa-IR" sz="3200">
                <a:solidFill>
                  <a:schemeClr val="tx2"/>
                </a:solidFill>
                <a:cs typeface="Zar" pitchFamily="2" charset="-78"/>
              </a:rPr>
              <a:t/>
            </a:r>
            <a:br>
              <a:rPr lang="fa-IR" sz="3200">
                <a:solidFill>
                  <a:schemeClr val="tx2"/>
                </a:solidFill>
                <a:cs typeface="Zar" pitchFamily="2" charset="-78"/>
              </a:rPr>
            </a:br>
            <a:r>
              <a:rPr lang="fa-IR" sz="2000">
                <a:solidFill>
                  <a:schemeClr val="tx2"/>
                </a:solidFill>
                <a:cs typeface="Zar" pitchFamily="2" charset="-78"/>
              </a:rPr>
              <a:t>برای سال مالي </a:t>
            </a:r>
            <a:r>
              <a:rPr lang="en-US" sz="2000">
                <a:solidFill>
                  <a:schemeClr val="tx2"/>
                </a:solidFill>
                <a:cs typeface="Zar" pitchFamily="2" charset="-78"/>
              </a:rPr>
              <a:t>xx</a:t>
            </a:r>
            <a:r>
              <a:rPr lang="fa-IR" sz="2000">
                <a:solidFill>
                  <a:schemeClr val="tx2"/>
                </a:solidFill>
                <a:cs typeface="Zar" pitchFamily="2" charset="-78"/>
              </a:rPr>
              <a:t>13</a:t>
            </a:r>
            <a:endParaRPr lang="en-US" sz="2000">
              <a:solidFill>
                <a:schemeClr val="tx2"/>
              </a:solidFill>
              <a:cs typeface="Zar" pitchFamily="2" charset="-78"/>
            </a:endParaRPr>
          </a:p>
        </p:txBody>
      </p:sp>
      <p:sp>
        <p:nvSpPr>
          <p:cNvPr id="4" name="Footer Placeholder 3"/>
          <p:cNvSpPr>
            <a:spLocks noGrp="1"/>
          </p:cNvSpPr>
          <p:nvPr>
            <p:ph type="ftr" sz="quarter" idx="11"/>
          </p:nvPr>
        </p:nvSpPr>
        <p:spPr/>
        <p:txBody>
          <a:bodyPr/>
          <a:lstStyle/>
          <a:p>
            <a:endParaRPr kumimoji="0"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24259" name="Rectangle 3"/>
          <p:cNvSpPr>
            <a:spLocks noGrp="1" noChangeArrowheads="1"/>
          </p:cNvSpPr>
          <p:nvPr>
            <p:ph idx="1"/>
          </p:nvPr>
        </p:nvSpPr>
        <p:spPr>
          <a:xfrm>
            <a:off x="611188" y="1989138"/>
            <a:ext cx="7847012" cy="3759200"/>
          </a:xfrm>
        </p:spPr>
        <p:txBody>
          <a:bodyPr/>
          <a:lstStyle/>
          <a:p>
            <a:pPr>
              <a:buFontTx/>
              <a:buNone/>
            </a:pPr>
            <a:r>
              <a:rPr lang="fa-IR" dirty="0"/>
              <a:t>اطلاعات حسابداري</a:t>
            </a:r>
          </a:p>
          <a:p>
            <a:pPr>
              <a:buFontTx/>
              <a:buNone/>
            </a:pPr>
            <a:r>
              <a:rPr lang="fa-IR" dirty="0"/>
              <a:t>ماده اوليه حسابداري است</a:t>
            </a:r>
          </a:p>
          <a:p>
            <a:pPr>
              <a:buFontTx/>
              <a:buNone/>
            </a:pPr>
            <a:r>
              <a:rPr lang="fa-IR" dirty="0"/>
              <a:t>اطلاعات مالي مربوط به مبادلات يك واحد تجاري كه بر حسب پول بيان مي</a:t>
            </a:r>
            <a:r>
              <a:rPr lang="fa-IR" dirty="0">
                <a:cs typeface="Arial" pitchFamily="34" charset="0"/>
              </a:rPr>
              <a:t>‌</a:t>
            </a:r>
            <a:r>
              <a:rPr lang="fa-IR" dirty="0"/>
              <a:t>شود</a:t>
            </a:r>
          </a:p>
          <a:p>
            <a:pPr>
              <a:buFontTx/>
              <a:buNone/>
            </a:pPr>
            <a:r>
              <a:rPr lang="fa-IR" dirty="0"/>
              <a:t>مشخصه اطلاعات:</a:t>
            </a:r>
          </a:p>
          <a:p>
            <a:pPr>
              <a:buFontTx/>
              <a:buNone/>
            </a:pPr>
            <a:r>
              <a:rPr lang="fa-IR" sz="2800" dirty="0"/>
              <a:t>مربوط بودن – به موقع بودن- صحيح بودن- قابل مقايسه بودن</a:t>
            </a:r>
            <a:endParaRPr lang="en-US" sz="2800" dirty="0"/>
          </a:p>
        </p:txBody>
      </p:sp>
    </p:spTree>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33474" name="Rectangle 2"/>
          <p:cNvSpPr>
            <a:spLocks noChangeArrowheads="1"/>
          </p:cNvSpPr>
          <p:nvPr/>
        </p:nvSpPr>
        <p:spPr bwMode="auto">
          <a:xfrm>
            <a:off x="611188" y="2349500"/>
            <a:ext cx="7772400" cy="3657600"/>
          </a:xfrm>
          <a:prstGeom prst="rect">
            <a:avLst/>
          </a:prstGeom>
          <a:noFill/>
          <a:ln w="9525">
            <a:noFill/>
            <a:miter lim="800000"/>
            <a:headEnd/>
            <a:tailEnd/>
          </a:ln>
          <a:effectLst/>
        </p:spPr>
        <p:txBody>
          <a:bodyPr anchor="ctr"/>
          <a:lstStyle/>
          <a:p>
            <a:pPr eaLnBrk="1" hangingPunct="1"/>
            <a:r>
              <a:rPr lang="fa-IR" sz="4000">
                <a:latin typeface="Times New Roman" pitchFamily="18" charset="0"/>
                <a:cs typeface="Zar" pitchFamily="2" charset="-78"/>
              </a:rPr>
              <a:t>حالت چهارم:</a:t>
            </a:r>
            <a:br>
              <a:rPr lang="fa-IR" sz="4000">
                <a:latin typeface="Times New Roman" pitchFamily="18" charset="0"/>
                <a:cs typeface="Zar" pitchFamily="2" charset="-78"/>
              </a:rPr>
            </a:br>
            <a:r>
              <a:rPr lang="fa-IR" sz="4000">
                <a:latin typeface="Times New Roman" pitchFamily="18" charset="0"/>
                <a:cs typeface="Zar" pitchFamily="2" charset="-78"/>
              </a:rPr>
              <a:t>سرمايه گذاري اوليه همراه با زيان خالص و برداشت مالك موسسه </a:t>
            </a:r>
            <a:br>
              <a:rPr lang="fa-IR" sz="4000">
                <a:latin typeface="Times New Roman" pitchFamily="18" charset="0"/>
                <a:cs typeface="Zar" pitchFamily="2" charset="-78"/>
              </a:rPr>
            </a:br>
            <a:r>
              <a:rPr lang="fa-IR" sz="4000">
                <a:latin typeface="Times New Roman" pitchFamily="18" charset="0"/>
                <a:cs typeface="Zar" pitchFamily="2" charset="-78"/>
              </a:rPr>
              <a:t>بدون سرمايه گذاري مجدد</a:t>
            </a:r>
            <a:endParaRPr lang="en-US" sz="4000">
              <a:latin typeface="Times New Roman" pitchFamily="18" charset="0"/>
              <a:cs typeface="Zar" pitchFamily="2" charset="-78"/>
            </a:endParaRPr>
          </a:p>
        </p:txBody>
      </p:sp>
      <p:sp>
        <p:nvSpPr>
          <p:cNvPr id="233475" name="Rectangle 3"/>
          <p:cNvSpPr>
            <a:spLocks noChangeArrowheads="1"/>
          </p:cNvSpPr>
          <p:nvPr/>
        </p:nvSpPr>
        <p:spPr bwMode="auto">
          <a:xfrm>
            <a:off x="1431925" y="688975"/>
            <a:ext cx="6707188" cy="579438"/>
          </a:xfrm>
          <a:prstGeom prst="rect">
            <a:avLst/>
          </a:prstGeom>
          <a:noFill/>
          <a:ln w="9525">
            <a:noFill/>
            <a:miter lim="800000"/>
            <a:headEnd/>
            <a:tailEnd/>
          </a:ln>
          <a:effectLst/>
        </p:spPr>
        <p:txBody>
          <a:bodyPr wrap="none">
            <a:spAutoFit/>
          </a:bodyPr>
          <a:lstStyle/>
          <a:p>
            <a:pPr eaLnBrk="1" hangingPunct="1"/>
            <a:r>
              <a:rPr lang="fa-IR" sz="3200">
                <a:latin typeface="Times New Roman" pitchFamily="18" charset="0"/>
                <a:cs typeface="Zar" pitchFamily="2" charset="-78"/>
              </a:rPr>
              <a:t>حالتهاي مختلف صورت حقوق صاحبان سرمايه</a:t>
            </a:r>
            <a:endParaRPr lang="en-US" sz="3200">
              <a:latin typeface="Times New Roman" pitchFamily="18" charset="0"/>
              <a:cs typeface="Zar" pitchFamily="2" charset="-78"/>
            </a:endParaRPr>
          </a:p>
        </p:txBody>
      </p:sp>
      <p:sp>
        <p:nvSpPr>
          <p:cNvPr id="4" name="Footer Placeholder 3"/>
          <p:cNvSpPr>
            <a:spLocks noGrp="1"/>
          </p:cNvSpPr>
          <p:nvPr>
            <p:ph type="ftr" sz="quarter" idx="11"/>
          </p:nvPr>
        </p:nvSpPr>
        <p:spPr/>
        <p:txBody>
          <a:bodyPr/>
          <a:lstStyle/>
          <a:p>
            <a:endParaRPr kumimoji="0" lang="en-US" dirty="0"/>
          </a:p>
        </p:txBody>
      </p:sp>
    </p:spTree>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42052" name="Rectangle 4"/>
          <p:cNvSpPr>
            <a:spLocks noChangeArrowheads="1"/>
          </p:cNvSpPr>
          <p:nvPr/>
        </p:nvSpPr>
        <p:spPr bwMode="auto">
          <a:xfrm>
            <a:off x="755650" y="1628775"/>
            <a:ext cx="7772400" cy="4525963"/>
          </a:xfrm>
          <a:prstGeom prst="rect">
            <a:avLst/>
          </a:prstGeom>
          <a:noFill/>
          <a:ln w="9525">
            <a:noFill/>
            <a:miter lim="800000"/>
            <a:headEnd/>
            <a:tailEnd/>
          </a:ln>
          <a:effectLst/>
        </p:spPr>
        <p:txBody>
          <a:bodyPr anchor="ctr"/>
          <a:lstStyle/>
          <a:p>
            <a:pPr eaLnBrk="1" hangingPunct="1"/>
            <a:r>
              <a:rPr lang="ar-SA" sz="3600">
                <a:latin typeface="Times New Roman" pitchFamily="18" charset="0"/>
                <a:cs typeface="Zar" pitchFamily="2" charset="-78"/>
              </a:rPr>
              <a:t>سرمايه آقاي </a:t>
            </a:r>
            <a:r>
              <a:rPr lang="en-US" sz="3600">
                <a:latin typeface="Times New Roman" pitchFamily="18" charset="0"/>
                <a:cs typeface="Zar" pitchFamily="2" charset="-78"/>
              </a:rPr>
              <a:t>X</a:t>
            </a:r>
            <a:r>
              <a:rPr lang="en-US" sz="4400">
                <a:latin typeface="Times New Roman" pitchFamily="18" charset="0"/>
                <a:cs typeface="Zar" pitchFamily="2" charset="-78"/>
              </a:rPr>
              <a:t> </a:t>
            </a:r>
            <a:r>
              <a:rPr lang="ar-SA" sz="4400">
                <a:latin typeface="Times New Roman" pitchFamily="18" charset="0"/>
                <a:cs typeface="Zar" pitchFamily="2" charset="-78"/>
              </a:rPr>
              <a:t> </a:t>
            </a:r>
            <a:r>
              <a:rPr lang="en-US" sz="4400">
                <a:latin typeface="Times New Roman" pitchFamily="18" charset="0"/>
                <a:cs typeface="Zar" pitchFamily="2" charset="-78"/>
              </a:rPr>
              <a:t>    	</a:t>
            </a:r>
            <a:r>
              <a:rPr lang="ar-SA" sz="4400">
                <a:latin typeface="Times New Roman" pitchFamily="18" charset="0"/>
                <a:cs typeface="Zar" pitchFamily="2" charset="-78"/>
              </a:rPr>
              <a:t>	</a:t>
            </a:r>
            <a:r>
              <a:rPr lang="fa-IR" sz="4400">
                <a:latin typeface="Times New Roman" pitchFamily="18" charset="0"/>
                <a:cs typeface="Zar" pitchFamily="2" charset="-78"/>
              </a:rPr>
              <a:t>     </a:t>
            </a:r>
            <a:r>
              <a:rPr lang="ar-SA" sz="4400">
                <a:latin typeface="Times New Roman" pitchFamily="18" charset="0"/>
                <a:cs typeface="Zar" pitchFamily="2" charset="-78"/>
              </a:rPr>
              <a:t>000/1</a:t>
            </a:r>
            <a:r>
              <a:rPr lang="fa-IR" sz="4400">
                <a:latin typeface="Times New Roman" pitchFamily="18" charset="0"/>
                <a:cs typeface="Zar" pitchFamily="2" charset="-78"/>
              </a:rPr>
              <a:t>0</a:t>
            </a:r>
            <a:r>
              <a:rPr lang="ar-SA" sz="4400">
                <a:latin typeface="Times New Roman" pitchFamily="18" charset="0"/>
                <a:cs typeface="Zar" pitchFamily="2" charset="-78"/>
              </a:rPr>
              <a:t/>
            </a:r>
            <a:br>
              <a:rPr lang="ar-SA" sz="4400">
                <a:latin typeface="Times New Roman" pitchFamily="18" charset="0"/>
                <a:cs typeface="Zar" pitchFamily="2" charset="-78"/>
              </a:rPr>
            </a:br>
            <a:r>
              <a:rPr lang="ar-SA" sz="2800">
                <a:latin typeface="Times New Roman" pitchFamily="18" charset="0"/>
                <a:cs typeface="Zar" pitchFamily="2" charset="-78"/>
              </a:rPr>
              <a:t>زيان خالص در طي دوره</a:t>
            </a:r>
            <a:r>
              <a:rPr lang="fa-IR" sz="4400">
                <a:latin typeface="Times New Roman" pitchFamily="18" charset="0"/>
                <a:cs typeface="Zar" pitchFamily="2" charset="-78"/>
              </a:rPr>
              <a:t>	        </a:t>
            </a:r>
            <a:r>
              <a:rPr lang="ar-SA" sz="4400">
                <a:latin typeface="Times New Roman" pitchFamily="18" charset="0"/>
                <a:cs typeface="Zar" pitchFamily="2" charset="-78"/>
              </a:rPr>
              <a:t>	600</a:t>
            </a:r>
            <a:br>
              <a:rPr lang="ar-SA" sz="4400">
                <a:latin typeface="Times New Roman" pitchFamily="18" charset="0"/>
                <a:cs typeface="Zar" pitchFamily="2" charset="-78"/>
              </a:rPr>
            </a:br>
            <a:r>
              <a:rPr lang="ar-SA" sz="3200">
                <a:latin typeface="Times New Roman" pitchFamily="18" charset="0"/>
                <a:cs typeface="Zar" pitchFamily="2" charset="-78"/>
              </a:rPr>
              <a:t>اضافه مي‌شود:</a:t>
            </a:r>
            <a:r>
              <a:rPr lang="ar-SA" sz="4400">
                <a:latin typeface="Times New Roman" pitchFamily="18" charset="0"/>
                <a:cs typeface="Zar" pitchFamily="2" charset="-78"/>
              </a:rPr>
              <a:t/>
            </a:r>
            <a:br>
              <a:rPr lang="ar-SA" sz="4400">
                <a:latin typeface="Times New Roman" pitchFamily="18" charset="0"/>
                <a:cs typeface="Zar" pitchFamily="2" charset="-78"/>
              </a:rPr>
            </a:br>
            <a:r>
              <a:rPr lang="ar-SA" sz="3200">
                <a:latin typeface="Times New Roman" pitchFamily="18" charset="0"/>
                <a:cs typeface="Zar" pitchFamily="2" charset="-78"/>
              </a:rPr>
              <a:t>برداشت در طي دوره</a:t>
            </a:r>
            <a:r>
              <a:rPr lang="ar-SA" sz="4400">
                <a:latin typeface="Times New Roman" pitchFamily="18" charset="0"/>
                <a:cs typeface="Zar" pitchFamily="2" charset="-78"/>
              </a:rPr>
              <a:t>	</a:t>
            </a:r>
            <a:r>
              <a:rPr lang="fa-IR" sz="4400">
                <a:latin typeface="Times New Roman" pitchFamily="18" charset="0"/>
                <a:cs typeface="Zar" pitchFamily="2" charset="-78"/>
              </a:rPr>
              <a:t>        	</a:t>
            </a:r>
            <a:r>
              <a:rPr lang="ar-SA" sz="4400">
                <a:latin typeface="Times New Roman" pitchFamily="18" charset="0"/>
                <a:cs typeface="Zar" pitchFamily="2" charset="-78"/>
              </a:rPr>
              <a:t>400</a:t>
            </a:r>
            <a:br>
              <a:rPr lang="ar-SA" sz="4400">
                <a:latin typeface="Times New Roman" pitchFamily="18" charset="0"/>
                <a:cs typeface="Zar" pitchFamily="2" charset="-78"/>
              </a:rPr>
            </a:br>
            <a:r>
              <a:rPr lang="ar-SA" sz="3200">
                <a:latin typeface="Times New Roman" pitchFamily="18" charset="0"/>
                <a:cs typeface="Zar" pitchFamily="2" charset="-78"/>
              </a:rPr>
              <a:t>كاهش خالص</a:t>
            </a:r>
            <a:r>
              <a:rPr lang="ar-SA" sz="4400">
                <a:latin typeface="Times New Roman" pitchFamily="18" charset="0"/>
                <a:cs typeface="Zar" pitchFamily="2" charset="-78"/>
              </a:rPr>
              <a:t>	</a:t>
            </a:r>
            <a:r>
              <a:rPr lang="fa-IR" sz="4400">
                <a:latin typeface="Times New Roman" pitchFamily="18" charset="0"/>
                <a:cs typeface="Zar" pitchFamily="2" charset="-78"/>
              </a:rPr>
              <a:t>	    		</a:t>
            </a:r>
            <a:r>
              <a:rPr lang="ar-SA" sz="4400" u="sng">
                <a:latin typeface="Times New Roman" pitchFamily="18" charset="0"/>
                <a:cs typeface="Zar" pitchFamily="2" charset="-78"/>
              </a:rPr>
              <a:t>(1000)</a:t>
            </a:r>
            <a:br>
              <a:rPr lang="ar-SA" sz="4400" u="sng">
                <a:latin typeface="Times New Roman" pitchFamily="18" charset="0"/>
                <a:cs typeface="Zar" pitchFamily="2" charset="-78"/>
              </a:rPr>
            </a:br>
            <a:r>
              <a:rPr lang="ar-SA" sz="3200">
                <a:latin typeface="Times New Roman" pitchFamily="18" charset="0"/>
                <a:cs typeface="Zar" pitchFamily="2" charset="-78"/>
              </a:rPr>
              <a:t>سرمايه آقاي </a:t>
            </a:r>
            <a:r>
              <a:rPr lang="en-US" sz="3200">
                <a:latin typeface="Times New Roman" pitchFamily="18" charset="0"/>
                <a:cs typeface="Zar" pitchFamily="2" charset="-78"/>
              </a:rPr>
              <a:t>X</a:t>
            </a:r>
            <a:r>
              <a:rPr lang="fa-IR" sz="3200">
                <a:latin typeface="Times New Roman" pitchFamily="18" charset="0"/>
                <a:cs typeface="Zar" pitchFamily="2" charset="-78"/>
              </a:rPr>
              <a:t> در پايان دوره    </a:t>
            </a:r>
            <a:r>
              <a:rPr lang="fa-IR" sz="4400">
                <a:latin typeface="Times New Roman" pitchFamily="18" charset="0"/>
                <a:cs typeface="Zar" pitchFamily="2" charset="-78"/>
              </a:rPr>
              <a:t>	000/9</a:t>
            </a:r>
            <a:endParaRPr lang="en-US" sz="4400">
              <a:latin typeface="Times New Roman" pitchFamily="18" charset="0"/>
              <a:cs typeface="Zar" pitchFamily="2" charset="-78"/>
            </a:endParaRPr>
          </a:p>
        </p:txBody>
      </p:sp>
      <p:sp>
        <p:nvSpPr>
          <p:cNvPr id="642054" name="Rectangle 6"/>
          <p:cNvSpPr>
            <a:spLocks noChangeArrowheads="1"/>
          </p:cNvSpPr>
          <p:nvPr/>
        </p:nvSpPr>
        <p:spPr bwMode="auto">
          <a:xfrm>
            <a:off x="3563938" y="333375"/>
            <a:ext cx="2836862" cy="1006475"/>
          </a:xfrm>
          <a:prstGeom prst="rect">
            <a:avLst/>
          </a:prstGeom>
          <a:noFill/>
          <a:ln w="9525">
            <a:noFill/>
            <a:miter lim="800000"/>
            <a:headEnd/>
            <a:tailEnd/>
          </a:ln>
          <a:effectLst/>
        </p:spPr>
        <p:txBody>
          <a:bodyPr>
            <a:spAutoFit/>
          </a:bodyPr>
          <a:lstStyle/>
          <a:p>
            <a:pPr algn="ctr"/>
            <a:r>
              <a:rPr lang="fa-IR" sz="2000">
                <a:solidFill>
                  <a:schemeClr val="tx2"/>
                </a:solidFill>
                <a:cs typeface="Zar" pitchFamily="2" charset="-78"/>
              </a:rPr>
              <a:t>موسسه آلفا</a:t>
            </a:r>
          </a:p>
          <a:p>
            <a:pPr algn="ctr"/>
            <a:r>
              <a:rPr lang="fa-IR" sz="2000">
                <a:solidFill>
                  <a:schemeClr val="tx2"/>
                </a:solidFill>
                <a:cs typeface="Zar" pitchFamily="2" charset="-78"/>
              </a:rPr>
              <a:t>صورت حقوق صاحبان سرمايه</a:t>
            </a:r>
            <a:r>
              <a:rPr lang="fa-IR" sz="3200">
                <a:solidFill>
                  <a:schemeClr val="tx2"/>
                </a:solidFill>
                <a:cs typeface="Zar" pitchFamily="2" charset="-78"/>
              </a:rPr>
              <a:t/>
            </a:r>
            <a:br>
              <a:rPr lang="fa-IR" sz="3200">
                <a:solidFill>
                  <a:schemeClr val="tx2"/>
                </a:solidFill>
                <a:cs typeface="Zar" pitchFamily="2" charset="-78"/>
              </a:rPr>
            </a:br>
            <a:r>
              <a:rPr lang="fa-IR" sz="2000">
                <a:solidFill>
                  <a:schemeClr val="tx2"/>
                </a:solidFill>
                <a:cs typeface="Zar" pitchFamily="2" charset="-78"/>
              </a:rPr>
              <a:t>برای سال مالي </a:t>
            </a:r>
            <a:r>
              <a:rPr lang="en-US" sz="2000">
                <a:solidFill>
                  <a:schemeClr val="tx2"/>
                </a:solidFill>
                <a:cs typeface="Zar" pitchFamily="2" charset="-78"/>
              </a:rPr>
              <a:t>xx</a:t>
            </a:r>
            <a:r>
              <a:rPr lang="fa-IR" sz="2000">
                <a:solidFill>
                  <a:schemeClr val="tx2"/>
                </a:solidFill>
                <a:cs typeface="Zar" pitchFamily="2" charset="-78"/>
              </a:rPr>
              <a:t>13</a:t>
            </a:r>
            <a:endParaRPr lang="en-US" sz="2000">
              <a:solidFill>
                <a:schemeClr val="tx2"/>
              </a:solidFill>
              <a:cs typeface="Zar" pitchFamily="2" charset="-78"/>
            </a:endParaRPr>
          </a:p>
        </p:txBody>
      </p:sp>
      <p:sp>
        <p:nvSpPr>
          <p:cNvPr id="4" name="Footer Placeholder 3"/>
          <p:cNvSpPr>
            <a:spLocks noGrp="1"/>
          </p:cNvSpPr>
          <p:nvPr>
            <p:ph type="ftr" sz="quarter" idx="11"/>
          </p:nvPr>
        </p:nvSpPr>
        <p:spPr/>
        <p:txBody>
          <a:bodyPr/>
          <a:lstStyle/>
          <a:p>
            <a:endParaRPr kumimoji="0" lang="en-US" dirty="0"/>
          </a:p>
        </p:txBody>
      </p:sp>
    </p:spTree>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42690" name="Rectangle 2"/>
          <p:cNvSpPr>
            <a:spLocks noChangeArrowheads="1"/>
          </p:cNvSpPr>
          <p:nvPr/>
        </p:nvSpPr>
        <p:spPr bwMode="auto">
          <a:xfrm>
            <a:off x="468313" y="1709738"/>
            <a:ext cx="8064500" cy="3441700"/>
          </a:xfrm>
          <a:prstGeom prst="rect">
            <a:avLst/>
          </a:prstGeom>
          <a:noFill/>
          <a:ln w="9525">
            <a:noFill/>
            <a:miter lim="800000"/>
            <a:headEnd/>
            <a:tailEnd/>
          </a:ln>
          <a:effectLst/>
        </p:spPr>
        <p:txBody>
          <a:bodyPr anchor="ctr">
            <a:spAutoFit/>
          </a:bodyPr>
          <a:lstStyle/>
          <a:p>
            <a:pPr eaLnBrk="1" hangingPunct="1">
              <a:tabLst>
                <a:tab pos="1349375" algn="l"/>
              </a:tabLst>
            </a:pPr>
            <a:r>
              <a:rPr lang="fa-IR" sz="4400">
                <a:cs typeface="Zar" pitchFamily="2" charset="-78"/>
              </a:rPr>
              <a:t>حالت پنجم:</a:t>
            </a:r>
            <a:endParaRPr lang="en-US" sz="4400">
              <a:cs typeface="Zar" pitchFamily="2" charset="-78"/>
            </a:endParaRPr>
          </a:p>
          <a:p>
            <a:pPr eaLnBrk="1" hangingPunct="1">
              <a:tabLst>
                <a:tab pos="1349375" algn="l"/>
              </a:tabLst>
            </a:pPr>
            <a:r>
              <a:rPr lang="fa-IR" sz="4400">
                <a:cs typeface="Zar" pitchFamily="2" charset="-78"/>
              </a:rPr>
              <a:t>سرمايه</a:t>
            </a:r>
            <a:r>
              <a:rPr lang="fa-IR" sz="4400">
                <a:cs typeface="Arial" pitchFamily="34" charset="0"/>
              </a:rPr>
              <a:t>‌</a:t>
            </a:r>
            <a:r>
              <a:rPr lang="fa-IR" sz="4400">
                <a:cs typeface="Zar" pitchFamily="2" charset="-78"/>
              </a:rPr>
              <a:t>گذاري اوليه همراه با سرمايه</a:t>
            </a:r>
            <a:r>
              <a:rPr lang="fa-IR" sz="4400">
                <a:cs typeface="Arial" pitchFamily="34" charset="0"/>
              </a:rPr>
              <a:t>‌</a:t>
            </a:r>
            <a:r>
              <a:rPr lang="fa-IR" sz="4400">
                <a:cs typeface="Zar" pitchFamily="2" charset="-78"/>
              </a:rPr>
              <a:t>گذاري مجدد</a:t>
            </a:r>
          </a:p>
          <a:p>
            <a:pPr eaLnBrk="1" hangingPunct="1">
              <a:tabLst>
                <a:tab pos="1349375" algn="l"/>
              </a:tabLst>
            </a:pPr>
            <a:r>
              <a:rPr lang="fa-IR" sz="4400">
                <a:cs typeface="Zar" pitchFamily="2" charset="-78"/>
              </a:rPr>
              <a:t>و سود خالص </a:t>
            </a:r>
          </a:p>
          <a:p>
            <a:pPr eaLnBrk="1" hangingPunct="1">
              <a:tabLst>
                <a:tab pos="1349375" algn="l"/>
              </a:tabLst>
            </a:pPr>
            <a:r>
              <a:rPr lang="fa-IR" sz="4400">
                <a:cs typeface="Zar" pitchFamily="2" charset="-78"/>
              </a:rPr>
              <a:t>و برداشت مالك مؤسسه</a:t>
            </a:r>
          </a:p>
        </p:txBody>
      </p:sp>
      <p:sp>
        <p:nvSpPr>
          <p:cNvPr id="242691" name="Rectangle 3"/>
          <p:cNvSpPr>
            <a:spLocks noChangeArrowheads="1"/>
          </p:cNvSpPr>
          <p:nvPr/>
        </p:nvSpPr>
        <p:spPr bwMode="auto">
          <a:xfrm>
            <a:off x="1476375" y="333375"/>
            <a:ext cx="6523038" cy="579438"/>
          </a:xfrm>
          <a:prstGeom prst="rect">
            <a:avLst/>
          </a:prstGeom>
          <a:noFill/>
          <a:ln w="9525">
            <a:noFill/>
            <a:miter lim="800000"/>
            <a:headEnd/>
            <a:tailEnd/>
          </a:ln>
          <a:effectLst/>
        </p:spPr>
        <p:txBody>
          <a:bodyPr wrap="none">
            <a:spAutoFit/>
          </a:bodyPr>
          <a:lstStyle/>
          <a:p>
            <a:pPr algn="ctr" eaLnBrk="1" hangingPunct="1"/>
            <a:r>
              <a:rPr lang="fa-IR" sz="3200"/>
              <a:t>حالتهاي مختلف صورت حقوق صاحبان سرمايه</a:t>
            </a:r>
            <a:endParaRPr lang="en-US" sz="3200"/>
          </a:p>
        </p:txBody>
      </p:sp>
      <p:sp>
        <p:nvSpPr>
          <p:cNvPr id="4" name="Footer Placeholder 3"/>
          <p:cNvSpPr>
            <a:spLocks noGrp="1"/>
          </p:cNvSpPr>
          <p:nvPr>
            <p:ph type="ftr" sz="quarter" idx="11"/>
          </p:nvPr>
        </p:nvSpPr>
        <p:spPr/>
        <p:txBody>
          <a:bodyPr/>
          <a:lstStyle/>
          <a:p>
            <a:endParaRPr kumimoji="0" lang="en-US" dirty="0"/>
          </a:p>
        </p:txBody>
      </p:sp>
    </p:spTree>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43715" name="Rectangle 3" descr="Large confetti"/>
          <p:cNvSpPr>
            <a:spLocks noChangeArrowheads="1"/>
          </p:cNvSpPr>
          <p:nvPr/>
        </p:nvSpPr>
        <p:spPr bwMode="auto">
          <a:xfrm>
            <a:off x="755650" y="1989138"/>
            <a:ext cx="7772400" cy="3657600"/>
          </a:xfrm>
          <a:prstGeom prst="rect">
            <a:avLst/>
          </a:prstGeom>
          <a:noFill/>
          <a:ln w="9525">
            <a:noFill/>
            <a:miter lim="800000"/>
            <a:headEnd/>
            <a:tailEnd/>
          </a:ln>
          <a:effectLst/>
        </p:spPr>
        <p:txBody>
          <a:bodyPr anchor="ctr"/>
          <a:lstStyle/>
          <a:p>
            <a:pPr eaLnBrk="1" hangingPunct="1"/>
            <a:r>
              <a:rPr lang="en-US" sz="2800">
                <a:latin typeface="Times New Roman" pitchFamily="18" charset="0"/>
                <a:cs typeface="Zar" pitchFamily="2" charset="-78"/>
              </a:rPr>
              <a:t/>
            </a:r>
            <a:br>
              <a:rPr lang="en-US" sz="2800">
                <a:latin typeface="Times New Roman" pitchFamily="18" charset="0"/>
                <a:cs typeface="Zar" pitchFamily="2" charset="-78"/>
              </a:rPr>
            </a:br>
            <a:r>
              <a:rPr lang="fa-IR" sz="2800">
                <a:latin typeface="Times New Roman" pitchFamily="18" charset="0"/>
                <a:cs typeface="Zar" pitchFamily="2" charset="-78"/>
              </a:rPr>
              <a:t>سرمايه آقاي  </a:t>
            </a:r>
            <a:r>
              <a:rPr lang="en-US" sz="2800">
                <a:latin typeface="Times New Roman" pitchFamily="18" charset="0"/>
                <a:cs typeface="Zar" pitchFamily="2" charset="-78"/>
              </a:rPr>
              <a:t>                                 X</a:t>
            </a:r>
            <a:r>
              <a:rPr lang="fa-IR" sz="2800">
                <a:latin typeface="Times New Roman" pitchFamily="18" charset="0"/>
                <a:cs typeface="Zar" pitchFamily="2" charset="-78"/>
              </a:rPr>
              <a:t>10.000 </a:t>
            </a:r>
            <a:br>
              <a:rPr lang="fa-IR" sz="2800">
                <a:latin typeface="Times New Roman" pitchFamily="18" charset="0"/>
                <a:cs typeface="Zar" pitchFamily="2" charset="-78"/>
              </a:rPr>
            </a:br>
            <a:r>
              <a:rPr lang="fa-IR" sz="2800">
                <a:latin typeface="Times New Roman" pitchFamily="18" charset="0"/>
                <a:cs typeface="Zar" pitchFamily="2" charset="-78"/>
              </a:rPr>
              <a:t>سرمايه گذاري مجدد 	    		    </a:t>
            </a:r>
            <a:r>
              <a:rPr lang="fa-IR" sz="2800" u="sng">
                <a:latin typeface="Times New Roman" pitchFamily="18" charset="0"/>
                <a:cs typeface="Zar" pitchFamily="2" charset="-78"/>
              </a:rPr>
              <a:t>5.000</a:t>
            </a:r>
            <a:br>
              <a:rPr lang="fa-IR" sz="2800" u="sng">
                <a:latin typeface="Times New Roman" pitchFamily="18" charset="0"/>
                <a:cs typeface="Zar" pitchFamily="2" charset="-78"/>
              </a:rPr>
            </a:br>
            <a:r>
              <a:rPr lang="fa-IR" sz="2800">
                <a:latin typeface="Times New Roman" pitchFamily="18" charset="0"/>
                <a:cs typeface="Zar" pitchFamily="2" charset="-78"/>
              </a:rPr>
              <a:t>جمع سرمايه 			               15.000  </a:t>
            </a:r>
            <a:br>
              <a:rPr lang="fa-IR" sz="2800">
                <a:latin typeface="Times New Roman" pitchFamily="18" charset="0"/>
                <a:cs typeface="Zar" pitchFamily="2" charset="-78"/>
              </a:rPr>
            </a:br>
            <a:r>
              <a:rPr lang="fa-IR" sz="2800">
                <a:latin typeface="Times New Roman" pitchFamily="18" charset="0"/>
                <a:cs typeface="Zar" pitchFamily="2" charset="-78"/>
              </a:rPr>
              <a:t> سود خالص در طي دوره 	700</a:t>
            </a:r>
            <a:br>
              <a:rPr lang="fa-IR" sz="2800">
                <a:latin typeface="Times New Roman" pitchFamily="18" charset="0"/>
                <a:cs typeface="Zar" pitchFamily="2" charset="-78"/>
              </a:rPr>
            </a:br>
            <a:r>
              <a:rPr lang="fa-IR" sz="1800">
                <a:latin typeface="Times New Roman" pitchFamily="18" charset="0"/>
                <a:cs typeface="Zar" pitchFamily="2" charset="-78"/>
              </a:rPr>
              <a:t>كسر مي شود : </a:t>
            </a:r>
            <a:r>
              <a:rPr lang="ar-SA" sz="2000">
                <a:latin typeface="Times New Roman" pitchFamily="18" charset="0"/>
                <a:cs typeface="Zar" pitchFamily="2" charset="-78"/>
              </a:rPr>
              <a:t>برداشت در طي دوره</a:t>
            </a:r>
            <a:r>
              <a:rPr lang="fa-IR" sz="2800">
                <a:latin typeface="Times New Roman" pitchFamily="18" charset="0"/>
                <a:cs typeface="Zar" pitchFamily="2" charset="-78"/>
              </a:rPr>
              <a:t>     </a:t>
            </a:r>
            <a:r>
              <a:rPr lang="fa-IR" sz="2800" u="sng">
                <a:latin typeface="Times New Roman" pitchFamily="18" charset="0"/>
                <a:cs typeface="Zar" pitchFamily="2" charset="-78"/>
              </a:rPr>
              <a:t>(300)</a:t>
            </a:r>
            <a:br>
              <a:rPr lang="fa-IR" sz="2800" u="sng">
                <a:latin typeface="Times New Roman" pitchFamily="18" charset="0"/>
                <a:cs typeface="Zar" pitchFamily="2" charset="-78"/>
              </a:rPr>
            </a:br>
            <a:r>
              <a:rPr lang="fa-IR" sz="2800">
                <a:latin typeface="Times New Roman" pitchFamily="18" charset="0"/>
                <a:cs typeface="Zar" pitchFamily="2" charset="-78"/>
              </a:rPr>
              <a:t>افزايش خالص			           </a:t>
            </a:r>
            <a:r>
              <a:rPr lang="fa-IR" sz="2800" u="sng">
                <a:latin typeface="Times New Roman" pitchFamily="18" charset="0"/>
                <a:cs typeface="Zar" pitchFamily="2" charset="-78"/>
              </a:rPr>
              <a:t>    400</a:t>
            </a:r>
            <a:r>
              <a:rPr lang="fa-IR" sz="2800">
                <a:latin typeface="Times New Roman" pitchFamily="18" charset="0"/>
                <a:cs typeface="Zar" pitchFamily="2" charset="-78"/>
              </a:rPr>
              <a:t/>
            </a:r>
            <a:br>
              <a:rPr lang="fa-IR" sz="2800">
                <a:latin typeface="Times New Roman" pitchFamily="18" charset="0"/>
                <a:cs typeface="Zar" pitchFamily="2" charset="-78"/>
              </a:rPr>
            </a:br>
            <a:r>
              <a:rPr lang="fa-IR" sz="2800">
                <a:latin typeface="Times New Roman" pitchFamily="18" charset="0"/>
                <a:cs typeface="Zar" pitchFamily="2" charset="-78"/>
              </a:rPr>
              <a:t>سرمايه آقاي </a:t>
            </a:r>
            <a:r>
              <a:rPr lang="en-US" sz="2800">
                <a:latin typeface="Times New Roman" pitchFamily="18" charset="0"/>
                <a:cs typeface="Zar" pitchFamily="2" charset="-78"/>
              </a:rPr>
              <a:t>X</a:t>
            </a:r>
            <a:r>
              <a:rPr lang="fa-IR" sz="2800">
                <a:latin typeface="Times New Roman" pitchFamily="18" charset="0"/>
                <a:cs typeface="Zar" pitchFamily="2" charset="-78"/>
              </a:rPr>
              <a:t> در پايان دوره	15.400</a:t>
            </a:r>
            <a:endParaRPr lang="en-US" sz="2800">
              <a:latin typeface="Times New Roman" pitchFamily="18" charset="0"/>
              <a:cs typeface="Zar" pitchFamily="2" charset="-78"/>
            </a:endParaRPr>
          </a:p>
        </p:txBody>
      </p:sp>
      <p:sp>
        <p:nvSpPr>
          <p:cNvPr id="243718" name="Rectangle 6"/>
          <p:cNvSpPr>
            <a:spLocks noChangeArrowheads="1"/>
          </p:cNvSpPr>
          <p:nvPr/>
        </p:nvSpPr>
        <p:spPr bwMode="auto">
          <a:xfrm>
            <a:off x="3563938" y="333375"/>
            <a:ext cx="2836862" cy="1006475"/>
          </a:xfrm>
          <a:prstGeom prst="rect">
            <a:avLst/>
          </a:prstGeom>
          <a:noFill/>
          <a:ln w="9525">
            <a:noFill/>
            <a:miter lim="800000"/>
            <a:headEnd/>
            <a:tailEnd/>
          </a:ln>
          <a:effectLst/>
        </p:spPr>
        <p:txBody>
          <a:bodyPr>
            <a:spAutoFit/>
          </a:bodyPr>
          <a:lstStyle/>
          <a:p>
            <a:pPr algn="ctr"/>
            <a:r>
              <a:rPr lang="fa-IR" sz="2000">
                <a:solidFill>
                  <a:schemeClr val="tx2"/>
                </a:solidFill>
                <a:cs typeface="Zar" pitchFamily="2" charset="-78"/>
              </a:rPr>
              <a:t>موسسه آلفا</a:t>
            </a:r>
          </a:p>
          <a:p>
            <a:pPr algn="ctr"/>
            <a:r>
              <a:rPr lang="fa-IR" sz="2000">
                <a:solidFill>
                  <a:schemeClr val="tx2"/>
                </a:solidFill>
                <a:cs typeface="Zar" pitchFamily="2" charset="-78"/>
              </a:rPr>
              <a:t>صورت حقوق صاحبان سرمايه</a:t>
            </a:r>
            <a:r>
              <a:rPr lang="fa-IR" sz="3200">
                <a:solidFill>
                  <a:schemeClr val="tx2"/>
                </a:solidFill>
                <a:cs typeface="Zar" pitchFamily="2" charset="-78"/>
              </a:rPr>
              <a:t/>
            </a:r>
            <a:br>
              <a:rPr lang="fa-IR" sz="3200">
                <a:solidFill>
                  <a:schemeClr val="tx2"/>
                </a:solidFill>
                <a:cs typeface="Zar" pitchFamily="2" charset="-78"/>
              </a:rPr>
            </a:br>
            <a:r>
              <a:rPr lang="fa-IR" sz="2000">
                <a:solidFill>
                  <a:schemeClr val="tx2"/>
                </a:solidFill>
                <a:cs typeface="Zar" pitchFamily="2" charset="-78"/>
              </a:rPr>
              <a:t>برای سال مالي </a:t>
            </a:r>
            <a:r>
              <a:rPr lang="en-US" sz="2000">
                <a:solidFill>
                  <a:schemeClr val="tx2"/>
                </a:solidFill>
                <a:cs typeface="Zar" pitchFamily="2" charset="-78"/>
              </a:rPr>
              <a:t>xx</a:t>
            </a:r>
            <a:r>
              <a:rPr lang="fa-IR" sz="2000">
                <a:solidFill>
                  <a:schemeClr val="tx2"/>
                </a:solidFill>
                <a:cs typeface="Zar" pitchFamily="2" charset="-78"/>
              </a:rPr>
              <a:t>13</a:t>
            </a:r>
            <a:endParaRPr lang="en-US" sz="2000">
              <a:solidFill>
                <a:schemeClr val="tx2"/>
              </a:solidFill>
              <a:cs typeface="Zar" pitchFamily="2" charset="-78"/>
            </a:endParaRPr>
          </a:p>
        </p:txBody>
      </p:sp>
      <p:sp>
        <p:nvSpPr>
          <p:cNvPr id="4" name="Footer Placeholder 3"/>
          <p:cNvSpPr>
            <a:spLocks noGrp="1"/>
          </p:cNvSpPr>
          <p:nvPr>
            <p:ph type="ftr" sz="quarter" idx="11"/>
          </p:nvPr>
        </p:nvSpPr>
        <p:spPr/>
        <p:txBody>
          <a:bodyPr/>
          <a:lstStyle/>
          <a:p>
            <a:endParaRPr kumimoji="0" lang="en-US" dirty="0"/>
          </a:p>
        </p:txBody>
      </p:sp>
    </p:spTree>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44738" name="Rectangle 2"/>
          <p:cNvSpPr>
            <a:spLocks noChangeArrowheads="1"/>
          </p:cNvSpPr>
          <p:nvPr/>
        </p:nvSpPr>
        <p:spPr bwMode="auto">
          <a:xfrm>
            <a:off x="127000" y="2471738"/>
            <a:ext cx="8894763" cy="1920875"/>
          </a:xfrm>
          <a:prstGeom prst="rect">
            <a:avLst/>
          </a:prstGeom>
          <a:noFill/>
          <a:ln w="9525">
            <a:noFill/>
            <a:miter lim="800000"/>
            <a:headEnd/>
            <a:tailEnd/>
          </a:ln>
          <a:effectLst/>
        </p:spPr>
        <p:txBody>
          <a:bodyPr wrap="none" anchor="ctr">
            <a:spAutoFit/>
          </a:bodyPr>
          <a:lstStyle/>
          <a:p>
            <a:pPr algn="ctr" eaLnBrk="1" hangingPunct="1">
              <a:tabLst>
                <a:tab pos="1349375" algn="l"/>
              </a:tabLst>
            </a:pPr>
            <a:r>
              <a:rPr lang="fa-IR" sz="4000">
                <a:cs typeface="Zar" pitchFamily="2" charset="-78"/>
              </a:rPr>
              <a:t>حالت ششم:</a:t>
            </a:r>
            <a:endParaRPr lang="en-US" sz="4000">
              <a:cs typeface="Zar" pitchFamily="2" charset="-78"/>
            </a:endParaRPr>
          </a:p>
          <a:p>
            <a:pPr algn="ctr" eaLnBrk="1" hangingPunct="1">
              <a:tabLst>
                <a:tab pos="1349375" algn="l"/>
              </a:tabLst>
            </a:pPr>
            <a:r>
              <a:rPr lang="fa-IR" sz="4000">
                <a:cs typeface="Zar" pitchFamily="2" charset="-78"/>
              </a:rPr>
              <a:t>سرمايه</a:t>
            </a:r>
            <a:r>
              <a:rPr lang="fa-IR" sz="4000">
                <a:cs typeface="Arial" pitchFamily="34" charset="0"/>
              </a:rPr>
              <a:t>‌</a:t>
            </a:r>
            <a:r>
              <a:rPr lang="fa-IR" sz="4000">
                <a:cs typeface="Zar" pitchFamily="2" charset="-78"/>
              </a:rPr>
              <a:t>گذاري اوليه همراه با سرمايه</a:t>
            </a:r>
            <a:r>
              <a:rPr lang="fa-IR" sz="4000">
                <a:cs typeface="Arial" pitchFamily="34" charset="0"/>
              </a:rPr>
              <a:t>‌</a:t>
            </a:r>
            <a:r>
              <a:rPr lang="fa-IR" sz="4000">
                <a:cs typeface="Zar" pitchFamily="2" charset="-78"/>
              </a:rPr>
              <a:t>گذاري مجدد</a:t>
            </a:r>
          </a:p>
          <a:p>
            <a:pPr algn="ctr" eaLnBrk="1" hangingPunct="1">
              <a:tabLst>
                <a:tab pos="1349375" algn="l"/>
              </a:tabLst>
            </a:pPr>
            <a:r>
              <a:rPr lang="fa-IR" sz="4000">
                <a:cs typeface="Zar" pitchFamily="2" charset="-78"/>
              </a:rPr>
              <a:t> زيان خالص و برداشت مالك مؤسسه</a:t>
            </a:r>
          </a:p>
        </p:txBody>
      </p:sp>
      <p:sp>
        <p:nvSpPr>
          <p:cNvPr id="244740" name="Rectangle 4"/>
          <p:cNvSpPr>
            <a:spLocks noChangeArrowheads="1"/>
          </p:cNvSpPr>
          <p:nvPr/>
        </p:nvSpPr>
        <p:spPr bwMode="auto">
          <a:xfrm>
            <a:off x="1476375" y="333375"/>
            <a:ext cx="6523038" cy="579438"/>
          </a:xfrm>
          <a:prstGeom prst="rect">
            <a:avLst/>
          </a:prstGeom>
          <a:noFill/>
          <a:ln w="9525">
            <a:noFill/>
            <a:miter lim="800000"/>
            <a:headEnd/>
            <a:tailEnd/>
          </a:ln>
          <a:effectLst/>
        </p:spPr>
        <p:txBody>
          <a:bodyPr wrap="none">
            <a:spAutoFit/>
          </a:bodyPr>
          <a:lstStyle/>
          <a:p>
            <a:pPr algn="ctr" eaLnBrk="1" hangingPunct="1"/>
            <a:r>
              <a:rPr lang="fa-IR" sz="3200"/>
              <a:t>حالتهاي مختلف صورت حقوق صاحبان سرمايه</a:t>
            </a:r>
            <a:endParaRPr lang="en-US" sz="3200"/>
          </a:p>
        </p:txBody>
      </p:sp>
      <p:sp>
        <p:nvSpPr>
          <p:cNvPr id="4" name="Footer Placeholder 3"/>
          <p:cNvSpPr>
            <a:spLocks noGrp="1"/>
          </p:cNvSpPr>
          <p:nvPr>
            <p:ph type="ftr" sz="quarter" idx="11"/>
          </p:nvPr>
        </p:nvSpPr>
        <p:spPr/>
        <p:txBody>
          <a:bodyPr/>
          <a:lstStyle/>
          <a:p>
            <a:endParaRPr kumimoji="0" lang="en-US" dirty="0"/>
          </a:p>
        </p:txBody>
      </p:sp>
    </p:spTree>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45762" name="Rectangle 2"/>
          <p:cNvSpPr>
            <a:spLocks noChangeArrowheads="1"/>
          </p:cNvSpPr>
          <p:nvPr/>
        </p:nvSpPr>
        <p:spPr bwMode="auto">
          <a:xfrm>
            <a:off x="250825" y="1989138"/>
            <a:ext cx="8281988" cy="3937000"/>
          </a:xfrm>
          <a:prstGeom prst="rect">
            <a:avLst/>
          </a:prstGeom>
          <a:noFill/>
          <a:ln w="9525">
            <a:noFill/>
            <a:miter lim="800000"/>
            <a:headEnd/>
            <a:tailEnd/>
          </a:ln>
          <a:effectLst/>
        </p:spPr>
        <p:txBody>
          <a:bodyPr anchor="ctr">
            <a:spAutoFit/>
          </a:bodyPr>
          <a:lstStyle/>
          <a:p>
            <a:pPr eaLnBrk="1" hangingPunct="1">
              <a:tabLst>
                <a:tab pos="3101975" algn="l"/>
              </a:tabLst>
            </a:pPr>
            <a:r>
              <a:rPr lang="fa-IR" sz="3200">
                <a:cs typeface="Zar" pitchFamily="2" charset="-78"/>
              </a:rPr>
              <a:t>سرمايه آقای </a:t>
            </a:r>
            <a:r>
              <a:rPr lang="en-US" sz="3200">
                <a:cs typeface="Zar" pitchFamily="2" charset="-78"/>
              </a:rPr>
              <a:t>X</a:t>
            </a:r>
            <a:r>
              <a:rPr lang="fa-IR" sz="3200">
                <a:cs typeface="Zar" pitchFamily="2" charset="-78"/>
              </a:rPr>
              <a:t>	</a:t>
            </a:r>
            <a:r>
              <a:rPr lang="fa-IR" sz="3600">
                <a:cs typeface="Zar" pitchFamily="2" charset="-78"/>
              </a:rPr>
              <a:t>		000/10</a:t>
            </a:r>
            <a:endParaRPr lang="en-US" sz="3600">
              <a:cs typeface="Zar" pitchFamily="2" charset="-78"/>
            </a:endParaRPr>
          </a:p>
          <a:p>
            <a:pPr eaLnBrk="1" hangingPunct="1">
              <a:tabLst>
                <a:tab pos="3101975" algn="l"/>
              </a:tabLst>
            </a:pPr>
            <a:r>
              <a:rPr lang="fa-IR" sz="2400">
                <a:cs typeface="Zar" pitchFamily="2" charset="-78"/>
              </a:rPr>
              <a:t>سرمايه</a:t>
            </a:r>
            <a:r>
              <a:rPr lang="fa-IR" sz="2400">
                <a:cs typeface="Arial" pitchFamily="34" charset="0"/>
              </a:rPr>
              <a:t>‌</a:t>
            </a:r>
            <a:r>
              <a:rPr lang="fa-IR" sz="2400">
                <a:cs typeface="Zar" pitchFamily="2" charset="-78"/>
              </a:rPr>
              <a:t>گذاري مجدد در طي دوره</a:t>
            </a:r>
            <a:r>
              <a:rPr lang="fa-IR" sz="3600">
                <a:cs typeface="Zar" pitchFamily="2" charset="-78"/>
              </a:rPr>
              <a:t> 	 </a:t>
            </a:r>
            <a:r>
              <a:rPr lang="fa-IR" sz="3600" u="sng">
                <a:cs typeface="Zar" pitchFamily="2" charset="-78"/>
              </a:rPr>
              <a:t>000/3  </a:t>
            </a:r>
            <a:endParaRPr lang="en-US" sz="3600">
              <a:cs typeface="Zar" pitchFamily="2" charset="-78"/>
            </a:endParaRPr>
          </a:p>
          <a:p>
            <a:pPr eaLnBrk="1" hangingPunct="1">
              <a:tabLst>
                <a:tab pos="3101975" algn="l"/>
              </a:tabLst>
            </a:pPr>
            <a:r>
              <a:rPr lang="fa-IR" sz="3600">
                <a:cs typeface="Zar" pitchFamily="2" charset="-78"/>
              </a:rPr>
              <a:t>	جمع سرمايه                         000/13</a:t>
            </a:r>
            <a:endParaRPr lang="en-US" sz="3600">
              <a:cs typeface="Zar" pitchFamily="2" charset="-78"/>
            </a:endParaRPr>
          </a:p>
          <a:p>
            <a:pPr eaLnBrk="1" hangingPunct="1">
              <a:tabLst>
                <a:tab pos="3101975" algn="l"/>
              </a:tabLst>
            </a:pPr>
            <a:r>
              <a:rPr lang="fa-IR" sz="2000">
                <a:cs typeface="Zar" pitchFamily="2" charset="-78"/>
              </a:rPr>
              <a:t>زيان خالص در طي دوره</a:t>
            </a:r>
            <a:r>
              <a:rPr lang="fa-IR" sz="3600">
                <a:cs typeface="Zar" pitchFamily="2" charset="-78"/>
              </a:rPr>
              <a:t>	600	</a:t>
            </a:r>
            <a:endParaRPr lang="en-US" sz="3600">
              <a:cs typeface="Zar" pitchFamily="2" charset="-78"/>
            </a:endParaRPr>
          </a:p>
          <a:p>
            <a:pPr eaLnBrk="1" hangingPunct="1">
              <a:tabLst>
                <a:tab pos="3101975" algn="l"/>
              </a:tabLst>
            </a:pPr>
            <a:r>
              <a:rPr lang="fa-IR" sz="2000">
                <a:cs typeface="Zar" pitchFamily="2" charset="-78"/>
              </a:rPr>
              <a:t>اضافه مي</a:t>
            </a:r>
            <a:r>
              <a:rPr lang="fa-IR" sz="2000">
                <a:cs typeface="Arial" pitchFamily="34" charset="0"/>
              </a:rPr>
              <a:t>‌</a:t>
            </a:r>
            <a:r>
              <a:rPr lang="fa-IR" sz="2000">
                <a:cs typeface="Zar" pitchFamily="2" charset="-78"/>
              </a:rPr>
              <a:t>شود: برداشت</a:t>
            </a:r>
            <a:r>
              <a:rPr lang="fa-IR" sz="3600">
                <a:cs typeface="Zar" pitchFamily="2" charset="-78"/>
              </a:rPr>
              <a:t> 	</a:t>
            </a:r>
            <a:r>
              <a:rPr lang="fa-IR" sz="3600" u="sng">
                <a:cs typeface="Zar" pitchFamily="2" charset="-78"/>
              </a:rPr>
              <a:t>400</a:t>
            </a:r>
            <a:r>
              <a:rPr lang="fa-IR" sz="3600">
                <a:cs typeface="Zar" pitchFamily="2" charset="-78"/>
              </a:rPr>
              <a:t> </a:t>
            </a:r>
            <a:endParaRPr lang="en-US" sz="3600">
              <a:cs typeface="Zar" pitchFamily="2" charset="-78"/>
            </a:endParaRPr>
          </a:p>
          <a:p>
            <a:pPr eaLnBrk="1" hangingPunct="1">
              <a:tabLst>
                <a:tab pos="3101975" algn="l"/>
              </a:tabLst>
            </a:pPr>
            <a:r>
              <a:rPr lang="fa-IR" sz="3600">
                <a:cs typeface="Zar" pitchFamily="2" charset="-78"/>
              </a:rPr>
              <a:t>كاهش خالص			</a:t>
            </a:r>
            <a:r>
              <a:rPr lang="fa-IR" sz="3600" u="sng">
                <a:cs typeface="Zar" pitchFamily="2" charset="-78"/>
              </a:rPr>
              <a:t>(000/1)</a:t>
            </a:r>
            <a:endParaRPr lang="en-US" sz="3600">
              <a:cs typeface="Zar" pitchFamily="2" charset="-78"/>
            </a:endParaRPr>
          </a:p>
          <a:p>
            <a:pPr eaLnBrk="1" hangingPunct="1">
              <a:tabLst>
                <a:tab pos="3101975" algn="l"/>
              </a:tabLst>
            </a:pPr>
            <a:r>
              <a:rPr lang="fa-IR" sz="3200">
                <a:cs typeface="Zar" pitchFamily="2" charset="-78"/>
              </a:rPr>
              <a:t>سرمايه آقاي </a:t>
            </a:r>
            <a:r>
              <a:rPr lang="en-US" sz="3200">
                <a:cs typeface="Zar" pitchFamily="2" charset="-78"/>
              </a:rPr>
              <a:t>X</a:t>
            </a:r>
            <a:r>
              <a:rPr lang="fa-IR" sz="3200">
                <a:cs typeface="Zar" pitchFamily="2" charset="-78"/>
              </a:rPr>
              <a:t> در پايان دوره</a:t>
            </a:r>
            <a:r>
              <a:rPr lang="fa-IR" sz="3600">
                <a:cs typeface="Zar" pitchFamily="2" charset="-78"/>
              </a:rPr>
              <a:t>	000/12</a:t>
            </a:r>
          </a:p>
        </p:txBody>
      </p:sp>
      <p:sp>
        <p:nvSpPr>
          <p:cNvPr id="245763" name="Rectangle 3"/>
          <p:cNvSpPr>
            <a:spLocks noChangeArrowheads="1"/>
          </p:cNvSpPr>
          <p:nvPr/>
        </p:nvSpPr>
        <p:spPr bwMode="auto">
          <a:xfrm>
            <a:off x="5270500" y="396875"/>
            <a:ext cx="3241675" cy="914400"/>
          </a:xfrm>
          <a:prstGeom prst="rect">
            <a:avLst/>
          </a:prstGeom>
          <a:noFill/>
          <a:ln w="9525">
            <a:noFill/>
            <a:miter lim="800000"/>
            <a:headEnd/>
            <a:tailEnd/>
          </a:ln>
          <a:effectLst/>
        </p:spPr>
        <p:txBody>
          <a:bodyPr wrap="none">
            <a:spAutoFit/>
          </a:bodyPr>
          <a:lstStyle/>
          <a:p>
            <a:pPr algn="l" eaLnBrk="1" hangingPunct="1"/>
            <a:r>
              <a:rPr lang="fa-IR" sz="5400">
                <a:latin typeface="Times New Roman" pitchFamily="18" charset="0"/>
                <a:cs typeface="Zar" pitchFamily="2" charset="-78"/>
              </a:rPr>
              <a:t>تعميرگاه آلفا</a:t>
            </a:r>
          </a:p>
        </p:txBody>
      </p:sp>
      <p:sp>
        <p:nvSpPr>
          <p:cNvPr id="4" name="Footer Placeholder 3"/>
          <p:cNvSpPr>
            <a:spLocks noGrp="1"/>
          </p:cNvSpPr>
          <p:nvPr>
            <p:ph type="ftr" sz="quarter" idx="11"/>
          </p:nvPr>
        </p:nvSpPr>
        <p:spPr/>
        <p:txBody>
          <a:bodyPr/>
          <a:lstStyle/>
          <a:p>
            <a:endParaRPr kumimoji="0" lang="en-US" dirty="0"/>
          </a:p>
        </p:txBody>
      </p:sp>
    </p:spTree>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48898" name="Rectangle 2"/>
          <p:cNvSpPr>
            <a:spLocks noGrp="1" noChangeArrowheads="1"/>
          </p:cNvSpPr>
          <p:nvPr>
            <p:ph type="title"/>
          </p:nvPr>
        </p:nvSpPr>
        <p:spPr>
          <a:xfrm>
            <a:off x="1093788" y="476250"/>
            <a:ext cx="7772400" cy="762000"/>
          </a:xfrm>
        </p:spPr>
        <p:txBody>
          <a:bodyPr/>
          <a:lstStyle/>
          <a:p>
            <a:r>
              <a:rPr lang="fa-IR"/>
              <a:t>مسوليتهاي مدير مالي </a:t>
            </a:r>
            <a:endParaRPr lang="en-US"/>
          </a:p>
        </p:txBody>
      </p:sp>
      <p:sp>
        <p:nvSpPr>
          <p:cNvPr id="848899" name="Rectangle 3"/>
          <p:cNvSpPr>
            <a:spLocks noGrp="1" noChangeArrowheads="1"/>
          </p:cNvSpPr>
          <p:nvPr>
            <p:ph type="body" sz="half" idx="1"/>
          </p:nvPr>
        </p:nvSpPr>
        <p:spPr>
          <a:xfrm>
            <a:off x="4932363" y="1844675"/>
            <a:ext cx="3846512" cy="2398713"/>
          </a:xfrm>
        </p:spPr>
        <p:txBody>
          <a:bodyPr/>
          <a:lstStyle/>
          <a:p>
            <a:r>
              <a:rPr lang="fa-IR" sz="2800"/>
              <a:t>تنظيم صورتهاي مالي </a:t>
            </a:r>
          </a:p>
          <a:p>
            <a:r>
              <a:rPr lang="fa-IR" sz="2800"/>
              <a:t>تنظيم ساير گزارشات سالانه مالي </a:t>
            </a:r>
          </a:p>
          <a:p>
            <a:r>
              <a:rPr lang="fa-IR" sz="2800"/>
              <a:t>حمايت از سيستم هاي کنترل داخلي  </a:t>
            </a:r>
            <a:endParaRPr lang="en-US" sz="2800"/>
          </a:p>
        </p:txBody>
      </p:sp>
      <p:graphicFrame>
        <p:nvGraphicFramePr>
          <p:cNvPr id="848900" name="Object 4"/>
          <p:cNvGraphicFramePr>
            <a:graphicFrameLocks noGrp="1" noChangeAspect="1"/>
          </p:cNvGraphicFramePr>
          <p:nvPr>
            <p:ph type="clipArt" sz="half" idx="2"/>
          </p:nvPr>
        </p:nvGraphicFramePr>
        <p:xfrm>
          <a:off x="1598613" y="2147888"/>
          <a:ext cx="1736725" cy="2049462"/>
        </p:xfrm>
        <a:graphic>
          <a:graphicData uri="http://schemas.openxmlformats.org/presentationml/2006/ole">
            <mc:AlternateContent xmlns:mc="http://schemas.openxmlformats.org/markup-compatibility/2006">
              <mc:Choice xmlns:v="urn:schemas-microsoft-com:vml" Requires="v">
                <p:oleObj spid="_x0000_s848910" name="Clip" r:id="rId3" imgW="2939760" imgH="3468600" progId="">
                  <p:embed/>
                </p:oleObj>
              </mc:Choice>
              <mc:Fallback>
                <p:oleObj name="Clip" r:id="rId3" imgW="2939760" imgH="3468600" progId="">
                  <p:embed/>
                  <p:pic>
                    <p:nvPicPr>
                      <p:cNvPr id="0"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598613" y="2147888"/>
                        <a:ext cx="1736725" cy="204946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ransition>
    <p:checker/>
  </p:transition>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847874" name="Object 2"/>
          <p:cNvGraphicFramePr>
            <a:graphicFrameLocks/>
          </p:cNvGraphicFramePr>
          <p:nvPr/>
        </p:nvGraphicFramePr>
        <p:xfrm>
          <a:off x="6516688" y="1916113"/>
          <a:ext cx="2032000" cy="4210050"/>
        </p:xfrm>
        <a:graphic>
          <a:graphicData uri="http://schemas.openxmlformats.org/presentationml/2006/ole">
            <mc:AlternateContent xmlns:mc="http://schemas.openxmlformats.org/markup-compatibility/2006">
              <mc:Choice xmlns:v="urn:schemas-microsoft-com:vml" Requires="v">
                <p:oleObj spid="_x0000_s847884" name="Clip" r:id="rId3" imgW="1644480" imgH="3396960" progId="">
                  <p:embed/>
                </p:oleObj>
              </mc:Choice>
              <mc:Fallback>
                <p:oleObj name="Clip" r:id="rId3" imgW="1644480" imgH="3396960" progId="">
                  <p:embed/>
                  <p:pic>
                    <p:nvPicPr>
                      <p:cNvPr id="0" name="Picture 2"/>
                      <p:cNvPicPr>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516688" y="1916113"/>
                        <a:ext cx="2032000" cy="42100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847875" name="Rectangle 3"/>
          <p:cNvSpPr>
            <a:spLocks noGrp="1" noChangeArrowheads="1"/>
          </p:cNvSpPr>
          <p:nvPr>
            <p:ph type="title"/>
          </p:nvPr>
        </p:nvSpPr>
        <p:spPr>
          <a:xfrm>
            <a:off x="3276600" y="620713"/>
            <a:ext cx="4392613" cy="762000"/>
          </a:xfrm>
        </p:spPr>
        <p:txBody>
          <a:bodyPr/>
          <a:lstStyle/>
          <a:p>
            <a:pPr algn="ctr"/>
            <a:r>
              <a:rPr lang="fa-IR"/>
              <a:t>پايان فصل دوم</a:t>
            </a:r>
            <a:endParaRPr lang="en-US"/>
          </a:p>
        </p:txBody>
      </p:sp>
      <p:sp>
        <p:nvSpPr>
          <p:cNvPr id="847876" name="Rectangle 4"/>
          <p:cNvSpPr>
            <a:spLocks noChangeArrowheads="1"/>
          </p:cNvSpPr>
          <p:nvPr/>
        </p:nvSpPr>
        <p:spPr bwMode="auto">
          <a:xfrm>
            <a:off x="1258888" y="2420938"/>
            <a:ext cx="3959225" cy="2101850"/>
          </a:xfrm>
          <a:prstGeom prst="rect">
            <a:avLst/>
          </a:prstGeom>
          <a:noFill/>
          <a:ln w="9525">
            <a:noFill/>
            <a:miter lim="800000"/>
            <a:headEnd/>
            <a:tailEnd/>
          </a:ln>
          <a:effectLst/>
        </p:spPr>
        <p:txBody>
          <a:bodyPr anchor="b">
            <a:spAutoFit/>
          </a:bodyPr>
          <a:lstStyle/>
          <a:p>
            <a:pPr eaLnBrk="1" hangingPunct="1"/>
            <a:r>
              <a:rPr lang="fa-IR" sz="4400">
                <a:solidFill>
                  <a:schemeClr val="tx2"/>
                </a:solidFill>
                <a:latin typeface="Times New Roman" pitchFamily="18" charset="0"/>
                <a:cs typeface="Zar" pitchFamily="2" charset="-78"/>
              </a:rPr>
              <a:t>موفق باشيد</a:t>
            </a:r>
            <a:br>
              <a:rPr lang="fa-IR" sz="4400">
                <a:solidFill>
                  <a:schemeClr val="tx2"/>
                </a:solidFill>
                <a:latin typeface="Times New Roman" pitchFamily="18" charset="0"/>
                <a:cs typeface="Zar" pitchFamily="2" charset="-78"/>
              </a:rPr>
            </a:br>
            <a:r>
              <a:rPr lang="fa-IR" sz="4400">
                <a:solidFill>
                  <a:schemeClr val="tx2"/>
                </a:solidFill>
                <a:latin typeface="Times New Roman" pitchFamily="18" charset="0"/>
                <a:cs typeface="Zar" pitchFamily="2" charset="-78"/>
              </a:rPr>
              <a:t>و</a:t>
            </a:r>
            <a:br>
              <a:rPr lang="fa-IR" sz="4400">
                <a:solidFill>
                  <a:schemeClr val="tx2"/>
                </a:solidFill>
                <a:latin typeface="Times New Roman" pitchFamily="18" charset="0"/>
                <a:cs typeface="Zar" pitchFamily="2" charset="-78"/>
              </a:rPr>
            </a:br>
            <a:r>
              <a:rPr lang="fa-IR" sz="4400">
                <a:solidFill>
                  <a:schemeClr val="tx2"/>
                </a:solidFill>
                <a:latin typeface="Times New Roman" pitchFamily="18" charset="0"/>
                <a:cs typeface="Zar" pitchFamily="2" charset="-78"/>
              </a:rPr>
              <a:t>به اميد ديدار</a:t>
            </a:r>
            <a:endParaRPr lang="en-US" sz="4400">
              <a:solidFill>
                <a:schemeClr val="tx2"/>
              </a:solidFill>
              <a:latin typeface="Times New Roman" pitchFamily="18" charset="0"/>
              <a:cs typeface="Zar" pitchFamily="2" charset="-78"/>
            </a:endParaRPr>
          </a:p>
        </p:txBody>
      </p:sp>
      <p:sp>
        <p:nvSpPr>
          <p:cNvPr id="5" name="Footer Placeholder 4"/>
          <p:cNvSpPr>
            <a:spLocks noGrp="1"/>
          </p:cNvSpPr>
          <p:nvPr>
            <p:ph type="ftr" sz="quarter" idx="11"/>
          </p:nvPr>
        </p:nvSpPr>
        <p:spPr/>
        <p:txBody>
          <a:bodyPr/>
          <a:lstStyle/>
          <a:p>
            <a:endParaRPr kumimoji="0" lang="en-US" dirty="0"/>
          </a:p>
        </p:txBody>
      </p:sp>
    </p:spTree>
  </p:cSld>
  <p:clrMapOvr>
    <a:masterClrMapping/>
  </p:clrMapOvr>
  <p:transition>
    <p:zoom dir="in"/>
  </p:transition>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46786" name="Rectangle 2"/>
          <p:cNvSpPr>
            <a:spLocks noChangeArrowheads="1"/>
          </p:cNvSpPr>
          <p:nvPr/>
        </p:nvSpPr>
        <p:spPr bwMode="auto">
          <a:xfrm>
            <a:off x="241300" y="2287588"/>
            <a:ext cx="8667750" cy="2287587"/>
          </a:xfrm>
          <a:prstGeom prst="rect">
            <a:avLst/>
          </a:prstGeom>
          <a:noFill/>
          <a:ln w="9525">
            <a:noFill/>
            <a:miter lim="800000"/>
            <a:headEnd/>
            <a:tailEnd/>
          </a:ln>
          <a:effectLst/>
        </p:spPr>
        <p:txBody>
          <a:bodyPr wrap="none" anchor="ctr">
            <a:spAutoFit/>
          </a:bodyPr>
          <a:lstStyle/>
          <a:p>
            <a:pPr algn="ctr" eaLnBrk="1" hangingPunct="1">
              <a:tabLst>
                <a:tab pos="1349375" algn="l"/>
              </a:tabLst>
            </a:pPr>
            <a:r>
              <a:rPr lang="fa-IR">
                <a:latin typeface="Agency FB" pitchFamily="34" charset="0"/>
                <a:cs typeface="Zar" pitchFamily="2" charset="-78"/>
              </a:rPr>
              <a:t>هدف:</a:t>
            </a:r>
            <a:endParaRPr lang="en-US">
              <a:latin typeface="Agency FB" pitchFamily="34" charset="0"/>
              <a:cs typeface="Zar" pitchFamily="2" charset="-78"/>
            </a:endParaRPr>
          </a:p>
          <a:p>
            <a:pPr algn="ctr" eaLnBrk="1" hangingPunct="1">
              <a:tabLst>
                <a:tab pos="1349375" algn="l"/>
              </a:tabLst>
            </a:pPr>
            <a:r>
              <a:rPr lang="fa-IR">
                <a:latin typeface="Agency FB" pitchFamily="34" charset="0"/>
                <a:cs typeface="Zar" pitchFamily="2" charset="-78"/>
              </a:rPr>
              <a:t>آشنايي با تجزيه و تحليل فعاليتهاي مالي </a:t>
            </a:r>
          </a:p>
          <a:p>
            <a:pPr algn="ctr" eaLnBrk="1" hangingPunct="1">
              <a:tabLst>
                <a:tab pos="1349375" algn="l"/>
              </a:tabLst>
            </a:pPr>
            <a:r>
              <a:rPr lang="fa-IR">
                <a:latin typeface="Agency FB" pitchFamily="34" charset="0"/>
                <a:cs typeface="Zar" pitchFamily="2" charset="-78"/>
              </a:rPr>
              <a:t>و ثبت فعاليتها در دفاتر روزنامه و كل</a:t>
            </a:r>
          </a:p>
        </p:txBody>
      </p:sp>
      <p:sp>
        <p:nvSpPr>
          <p:cNvPr id="246788" name="WordArt 4" descr="Paper bag"/>
          <p:cNvSpPr>
            <a:spLocks noChangeArrowheads="1" noChangeShapeType="1" noTextEdit="1"/>
          </p:cNvSpPr>
          <p:nvPr/>
        </p:nvSpPr>
        <p:spPr bwMode="auto">
          <a:xfrm>
            <a:off x="3708400" y="260350"/>
            <a:ext cx="3240088" cy="1152525"/>
          </a:xfrm>
          <a:prstGeom prst="rect">
            <a:avLst/>
          </a:prstGeom>
        </p:spPr>
        <p:txBody>
          <a:bodyPr wrap="none" fromWordArt="1">
            <a:prstTxWarp prst="textCascadeUp">
              <a:avLst>
                <a:gd name="adj" fmla="val 100000"/>
              </a:avLst>
            </a:prstTxWarp>
            <a:scene3d>
              <a:camera prst="legacyPerspectiveTopLeft">
                <a:rot lat="0" lon="20519999" rev="0"/>
              </a:camera>
              <a:lightRig rig="legacyHarsh3" dir="r"/>
            </a:scene3d>
            <a:sp3d extrusionH="430200" prstMaterial="legacyMatte">
              <a:extrusionClr>
                <a:srgbClr val="006600"/>
              </a:extrusionClr>
            </a:sp3d>
          </a:bodyPr>
          <a:lstStyle/>
          <a:p>
            <a:pPr algn="ctr"/>
            <a:r>
              <a:rPr lang="fa-IR" sz="3600" kern="10">
                <a:ln w="9525">
                  <a:miter lim="800000"/>
                  <a:headEnd/>
                  <a:tailEnd/>
                </a:ln>
                <a:blipFill dpi="0" rotWithShape="0">
                  <a:blip r:embed="rId2"/>
                  <a:srcRect/>
                  <a:tile tx="0" ty="0" sx="100000" sy="100000" flip="none" algn="tl"/>
                </a:blipFill>
                <a:latin typeface="Arial Black"/>
              </a:rPr>
              <a:t>فصل سوم</a:t>
            </a:r>
          </a:p>
        </p:txBody>
      </p:sp>
      <p:sp>
        <p:nvSpPr>
          <p:cNvPr id="4" name="Footer Placeholder 3"/>
          <p:cNvSpPr>
            <a:spLocks noGrp="1"/>
          </p:cNvSpPr>
          <p:nvPr>
            <p:ph type="ftr" sz="quarter" idx="11"/>
          </p:nvPr>
        </p:nvSpPr>
        <p:spPr/>
        <p:txBody>
          <a:bodyPr/>
          <a:lstStyle/>
          <a:p>
            <a:endParaRPr kumimoji="0" lang="en-US" dirty="0"/>
          </a:p>
        </p:txBody>
      </p:sp>
    </p:spTree>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47810" name="Rectangle 2"/>
          <p:cNvSpPr>
            <a:spLocks noChangeArrowheads="1"/>
          </p:cNvSpPr>
          <p:nvPr/>
        </p:nvSpPr>
        <p:spPr bwMode="auto">
          <a:xfrm>
            <a:off x="611188" y="1992313"/>
            <a:ext cx="7924800" cy="2654300"/>
          </a:xfrm>
          <a:prstGeom prst="rect">
            <a:avLst/>
          </a:prstGeom>
          <a:noFill/>
          <a:ln w="9525">
            <a:noFill/>
            <a:miter lim="800000"/>
            <a:headEnd/>
            <a:tailEnd/>
          </a:ln>
          <a:effectLst/>
        </p:spPr>
        <p:txBody>
          <a:bodyPr anchor="ctr">
            <a:spAutoFit/>
          </a:bodyPr>
          <a:lstStyle/>
          <a:p>
            <a:pPr eaLnBrk="1" hangingPunct="1">
              <a:tabLst>
                <a:tab pos="1349375" algn="l"/>
              </a:tabLst>
            </a:pPr>
            <a:r>
              <a:rPr lang="fa-IR" sz="2800">
                <a:cs typeface="Zar" pitchFamily="2" charset="-78"/>
              </a:rPr>
              <a:t>آموختيم :</a:t>
            </a:r>
          </a:p>
          <a:p>
            <a:pPr eaLnBrk="1" hangingPunct="1">
              <a:tabLst>
                <a:tab pos="1349375" algn="l"/>
              </a:tabLst>
            </a:pPr>
            <a:r>
              <a:rPr lang="fa-IR" sz="2800">
                <a:cs typeface="Zar" pitchFamily="2" charset="-78"/>
              </a:rPr>
              <a:t>1-هر فعاليت مالي حداقل دو عامل را در معادله حسابداري تحت تأثير قرار مي</a:t>
            </a:r>
            <a:r>
              <a:rPr lang="fa-IR" sz="2800">
                <a:cs typeface="Arial" pitchFamily="34" charset="0"/>
              </a:rPr>
              <a:t>‌</a:t>
            </a:r>
            <a:r>
              <a:rPr lang="fa-IR" sz="2800">
                <a:cs typeface="Zar" pitchFamily="2" charset="-78"/>
              </a:rPr>
              <a:t>دهد</a:t>
            </a:r>
          </a:p>
          <a:p>
            <a:pPr eaLnBrk="1" hangingPunct="1">
              <a:tabLst>
                <a:tab pos="1349375" algn="l"/>
              </a:tabLst>
            </a:pPr>
            <a:r>
              <a:rPr lang="fa-IR" sz="2800">
                <a:cs typeface="Zar" pitchFamily="2" charset="-78"/>
              </a:rPr>
              <a:t> 2- در تمرينات قبل فعاليتهاي مالي را به</a:t>
            </a:r>
          </a:p>
          <a:p>
            <a:pPr eaLnBrk="1" hangingPunct="1">
              <a:tabLst>
                <a:tab pos="1349375" algn="l"/>
              </a:tabLst>
            </a:pPr>
            <a:r>
              <a:rPr lang="fa-IR" sz="2800">
                <a:cs typeface="Zar" pitchFamily="2" charset="-78"/>
              </a:rPr>
              <a:t> صورت اعداد مثبت و منفي</a:t>
            </a:r>
          </a:p>
          <a:p>
            <a:pPr eaLnBrk="1" hangingPunct="1">
              <a:tabLst>
                <a:tab pos="1349375" algn="l"/>
              </a:tabLst>
            </a:pPr>
            <a:r>
              <a:rPr lang="fa-IR" sz="2800">
                <a:cs typeface="Zar" pitchFamily="2" charset="-78"/>
              </a:rPr>
              <a:t> در ذيل هر عنوان حساب درج مي</a:t>
            </a:r>
            <a:r>
              <a:rPr lang="fa-IR" sz="2800">
                <a:cs typeface="Arial" pitchFamily="34" charset="0"/>
              </a:rPr>
              <a:t>‌</a:t>
            </a:r>
            <a:r>
              <a:rPr lang="fa-IR" sz="2800">
                <a:cs typeface="Zar" pitchFamily="2" charset="-78"/>
              </a:rPr>
              <a:t>كرديم.</a:t>
            </a:r>
            <a:r>
              <a:rPr lang="en-US" sz="2800">
                <a:cs typeface="Zar" pitchFamily="2" charset="-78"/>
              </a:rPr>
              <a:t> </a:t>
            </a:r>
          </a:p>
        </p:txBody>
      </p:sp>
      <p:sp>
        <p:nvSpPr>
          <p:cNvPr id="247811" name="Rectangle 3"/>
          <p:cNvSpPr>
            <a:spLocks noChangeArrowheads="1"/>
          </p:cNvSpPr>
          <p:nvPr/>
        </p:nvSpPr>
        <p:spPr bwMode="auto">
          <a:xfrm>
            <a:off x="5222875" y="495300"/>
            <a:ext cx="3597275" cy="701675"/>
          </a:xfrm>
          <a:prstGeom prst="rect">
            <a:avLst/>
          </a:prstGeom>
          <a:noFill/>
          <a:ln w="9525">
            <a:noFill/>
            <a:miter lim="800000"/>
            <a:headEnd/>
            <a:tailEnd/>
          </a:ln>
          <a:effectLst/>
        </p:spPr>
        <p:txBody>
          <a:bodyPr wrap="none">
            <a:spAutoFit/>
          </a:bodyPr>
          <a:lstStyle/>
          <a:p>
            <a:pPr eaLnBrk="1" hangingPunct="1"/>
            <a:r>
              <a:rPr lang="fa-IR" sz="4000">
                <a:cs typeface="Zar" pitchFamily="2" charset="-78"/>
              </a:rPr>
              <a:t>يك حساب چيست؟</a:t>
            </a:r>
          </a:p>
        </p:txBody>
      </p:sp>
      <p:sp>
        <p:nvSpPr>
          <p:cNvPr id="4" name="Footer Placeholder 3"/>
          <p:cNvSpPr>
            <a:spLocks noGrp="1"/>
          </p:cNvSpPr>
          <p:nvPr>
            <p:ph type="ftr" sz="quarter" idx="11"/>
          </p:nvPr>
        </p:nvSpPr>
        <p:spPr/>
        <p:txBody>
          <a:bodyPr/>
          <a:lstStyle/>
          <a:p>
            <a:endParaRPr kumimoji="0"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06850" name="Rectangle 2"/>
          <p:cNvSpPr>
            <a:spLocks noGrp="1" noChangeArrowheads="1"/>
          </p:cNvSpPr>
          <p:nvPr>
            <p:ph type="title"/>
          </p:nvPr>
        </p:nvSpPr>
        <p:spPr>
          <a:xfrm>
            <a:off x="4211638" y="476250"/>
            <a:ext cx="4510087" cy="762000"/>
          </a:xfrm>
        </p:spPr>
        <p:txBody>
          <a:bodyPr>
            <a:normAutofit/>
          </a:bodyPr>
          <a:lstStyle/>
          <a:p>
            <a:r>
              <a:rPr lang="fa-IR"/>
              <a:t>تعاريف حسابداري :   </a:t>
            </a:r>
            <a:endParaRPr lang="en-US"/>
          </a:p>
        </p:txBody>
      </p:sp>
      <p:sp>
        <p:nvSpPr>
          <p:cNvPr id="206854" name="Rectangle 6"/>
          <p:cNvSpPr>
            <a:spLocks noGrp="1" noChangeArrowheads="1"/>
          </p:cNvSpPr>
          <p:nvPr>
            <p:ph type="body" sz="half" idx="1"/>
          </p:nvPr>
        </p:nvSpPr>
        <p:spPr>
          <a:xfrm>
            <a:off x="755650" y="1844675"/>
            <a:ext cx="7689850" cy="4192588"/>
          </a:xfrm>
        </p:spPr>
        <p:txBody>
          <a:bodyPr/>
          <a:lstStyle/>
          <a:p>
            <a:pPr marL="533400" indent="-533400">
              <a:buFontTx/>
              <a:buNone/>
            </a:pPr>
            <a:r>
              <a:rPr lang="fa-IR" sz="2800"/>
              <a:t>1 – فرايند تشخيص، اندازه گيري و گزارش اطلاعات اقتصادي كه براي استفاده كنندگان اطلاعات مزبور امكان قضاوت و تصميم گيري را فراهم سازد </a:t>
            </a:r>
          </a:p>
          <a:p>
            <a:pPr marL="533400" indent="-533400">
              <a:buFontTx/>
              <a:buNone/>
            </a:pPr>
            <a:r>
              <a:rPr lang="fa-IR" sz="2800"/>
              <a:t>2 – خدمتي كه با فراهم كردن اطلاعات مالي مورد نياز مديران، پرداخت كنندگان ماليات و سايرين جهت تصميم گيري آگاهانه انجام مي پذيرد</a:t>
            </a:r>
          </a:p>
          <a:p>
            <a:pPr marL="533400" indent="-533400">
              <a:buFontTx/>
              <a:buNone/>
            </a:pPr>
            <a:r>
              <a:rPr lang="fa-IR" sz="2800"/>
              <a:t>3- فن تفسير و اندازه گيري و توصيف فعاليتهاي اقتصادي</a:t>
            </a:r>
          </a:p>
          <a:p>
            <a:pPr marL="533400" indent="-533400">
              <a:buFontTx/>
              <a:buNone/>
            </a:pPr>
            <a:r>
              <a:rPr lang="fa-IR" sz="2800"/>
              <a:t>4- فن ثبت، طبقه بندي، تلخيص و تفسير اطلاعات مالي يك واحد تجاري </a:t>
            </a:r>
            <a:endParaRPr lang="en-US" sz="2800"/>
          </a:p>
        </p:txBody>
      </p:sp>
    </p:spTree>
  </p:cSld>
  <p:clrMapOvr>
    <a:masterClrMapping/>
  </p:clrMapOvr>
  <p:transition>
    <p:checker/>
  </p:transition>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48834" name="Rectangle 2"/>
          <p:cNvSpPr>
            <a:spLocks noChangeArrowheads="1"/>
          </p:cNvSpPr>
          <p:nvPr/>
        </p:nvSpPr>
        <p:spPr bwMode="auto">
          <a:xfrm>
            <a:off x="1187450" y="1989138"/>
            <a:ext cx="7529513" cy="3382962"/>
          </a:xfrm>
          <a:prstGeom prst="rect">
            <a:avLst/>
          </a:prstGeom>
          <a:noFill/>
          <a:ln w="9525">
            <a:noFill/>
            <a:miter lim="800000"/>
            <a:headEnd/>
            <a:tailEnd/>
          </a:ln>
          <a:effectLst/>
        </p:spPr>
        <p:txBody>
          <a:bodyPr wrap="none" anchor="ctr">
            <a:spAutoFit/>
          </a:bodyPr>
          <a:lstStyle/>
          <a:p>
            <a:pPr algn="ctr" eaLnBrk="1" hangingPunct="1">
              <a:tabLst>
                <a:tab pos="1349375" algn="l"/>
              </a:tabLst>
            </a:pPr>
            <a:r>
              <a:rPr lang="fa-IR" sz="3200">
                <a:cs typeface="Zar" pitchFamily="2" charset="-78"/>
              </a:rPr>
              <a:t>براي تفكيك اعداد مثبت و منفي (افزايش و كاهش) </a:t>
            </a:r>
          </a:p>
          <a:p>
            <a:pPr algn="ctr" eaLnBrk="1" hangingPunct="1">
              <a:tabLst>
                <a:tab pos="1349375" algn="l"/>
              </a:tabLst>
            </a:pPr>
            <a:r>
              <a:rPr lang="fa-IR" sz="3200">
                <a:cs typeface="Zar" pitchFamily="2" charset="-78"/>
              </a:rPr>
              <a:t>بهتر است با ترسيم يك خط عمودي </a:t>
            </a:r>
          </a:p>
          <a:p>
            <a:pPr algn="ctr" eaLnBrk="1" hangingPunct="1">
              <a:tabLst>
                <a:tab pos="1349375" algn="l"/>
              </a:tabLst>
            </a:pPr>
            <a:r>
              <a:rPr lang="fa-IR" sz="3200">
                <a:cs typeface="Zar" pitchFamily="2" charset="-78"/>
              </a:rPr>
              <a:t>در ذيل عنوان حساب آن را به صورت </a:t>
            </a:r>
          </a:p>
          <a:p>
            <a:pPr algn="ctr" eaLnBrk="1" hangingPunct="1">
              <a:tabLst>
                <a:tab pos="1349375" algn="l"/>
              </a:tabLst>
            </a:pPr>
            <a:r>
              <a:rPr lang="fa-IR" sz="3600">
                <a:cs typeface="Zar" pitchFamily="2" charset="-78"/>
              </a:rPr>
              <a:t>حسابهاي</a:t>
            </a:r>
            <a:r>
              <a:rPr lang="fa-IR" sz="8800">
                <a:cs typeface="Zar" pitchFamily="2" charset="-78"/>
              </a:rPr>
              <a:t> </a:t>
            </a:r>
            <a:r>
              <a:rPr lang="en-US" sz="8800">
                <a:cs typeface="Zar" pitchFamily="2" charset="-78"/>
              </a:rPr>
              <a:t>T</a:t>
            </a:r>
            <a:r>
              <a:rPr lang="fa-IR" sz="3200">
                <a:cs typeface="Zar" pitchFamily="2" charset="-78"/>
              </a:rPr>
              <a:t> </a:t>
            </a:r>
          </a:p>
          <a:p>
            <a:pPr algn="ctr" eaLnBrk="1" hangingPunct="1">
              <a:tabLst>
                <a:tab pos="1349375" algn="l"/>
              </a:tabLst>
            </a:pPr>
            <a:r>
              <a:rPr lang="fa-IR" sz="3200">
                <a:cs typeface="Zar" pitchFamily="2" charset="-78"/>
              </a:rPr>
              <a:t>نشان دهيم.</a:t>
            </a:r>
          </a:p>
        </p:txBody>
      </p:sp>
      <p:sp>
        <p:nvSpPr>
          <p:cNvPr id="3" name="Footer Placeholder 2"/>
          <p:cNvSpPr>
            <a:spLocks noGrp="1"/>
          </p:cNvSpPr>
          <p:nvPr>
            <p:ph type="ftr" sz="quarter" idx="11"/>
          </p:nvPr>
        </p:nvSpPr>
        <p:spPr/>
        <p:txBody>
          <a:bodyPr/>
          <a:lstStyle/>
          <a:p>
            <a:endParaRPr kumimoji="0" lang="en-US" dirty="0"/>
          </a:p>
        </p:txBody>
      </p:sp>
    </p:spTree>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49858" name="Rectangle 2"/>
          <p:cNvSpPr>
            <a:spLocks noChangeArrowheads="1"/>
          </p:cNvSpPr>
          <p:nvPr/>
        </p:nvSpPr>
        <p:spPr bwMode="auto">
          <a:xfrm>
            <a:off x="690563" y="2276475"/>
            <a:ext cx="7794625" cy="3111500"/>
          </a:xfrm>
          <a:prstGeom prst="rect">
            <a:avLst/>
          </a:prstGeom>
          <a:noFill/>
          <a:ln w="9525">
            <a:noFill/>
            <a:miter lim="800000"/>
            <a:headEnd/>
            <a:tailEnd/>
          </a:ln>
          <a:effectLst/>
        </p:spPr>
        <p:txBody>
          <a:bodyPr wrap="none" anchor="ctr">
            <a:spAutoFit/>
          </a:bodyPr>
          <a:lstStyle/>
          <a:p>
            <a:pPr algn="ctr" eaLnBrk="1" hangingPunct="1">
              <a:tabLst>
                <a:tab pos="1349375" algn="l"/>
              </a:tabLst>
            </a:pPr>
            <a:r>
              <a:rPr lang="fa-IR" sz="6600" b="0">
                <a:cs typeface="Zar" pitchFamily="2" charset="-78"/>
              </a:rPr>
              <a:t>بالا خط افقي </a:t>
            </a:r>
            <a:r>
              <a:rPr lang="fa-IR" sz="6600" b="0">
                <a:cs typeface="Arial" pitchFamily="34" charset="0"/>
              </a:rPr>
              <a:t>←</a:t>
            </a:r>
            <a:r>
              <a:rPr lang="fa-IR" sz="6600" b="0">
                <a:cs typeface="Zar" pitchFamily="2" charset="-78"/>
              </a:rPr>
              <a:t> عنوان حساب</a:t>
            </a:r>
            <a:endParaRPr lang="en-US" sz="6600" b="0">
              <a:cs typeface="Zar" pitchFamily="2" charset="-78"/>
            </a:endParaRPr>
          </a:p>
          <a:p>
            <a:pPr algn="ctr" eaLnBrk="1" hangingPunct="1">
              <a:tabLst>
                <a:tab pos="1349375" algn="l"/>
              </a:tabLst>
            </a:pPr>
            <a:r>
              <a:rPr lang="fa-IR" sz="6600" b="0">
                <a:cs typeface="Zar" pitchFamily="2" charset="-78"/>
              </a:rPr>
              <a:t>طرف راست </a:t>
            </a:r>
            <a:r>
              <a:rPr lang="fa-IR" sz="6600" b="0">
                <a:cs typeface="Arial" pitchFamily="34" charset="0"/>
              </a:rPr>
              <a:t>←</a:t>
            </a:r>
            <a:r>
              <a:rPr lang="fa-IR" sz="6600" b="0">
                <a:cs typeface="Zar" pitchFamily="2" charset="-78"/>
              </a:rPr>
              <a:t> بدهكار</a:t>
            </a:r>
            <a:endParaRPr lang="en-US" sz="6600" b="0">
              <a:cs typeface="Zar" pitchFamily="2" charset="-78"/>
            </a:endParaRPr>
          </a:p>
          <a:p>
            <a:pPr algn="ctr" eaLnBrk="1" hangingPunct="1">
              <a:tabLst>
                <a:tab pos="1349375" algn="l"/>
              </a:tabLst>
            </a:pPr>
            <a:r>
              <a:rPr lang="fa-IR" sz="6600" b="0">
                <a:cs typeface="Zar" pitchFamily="2" charset="-78"/>
              </a:rPr>
              <a:t>طرف چپ </a:t>
            </a:r>
            <a:r>
              <a:rPr lang="fa-IR" sz="6600" b="0">
                <a:cs typeface="Arial" pitchFamily="34" charset="0"/>
              </a:rPr>
              <a:t>←</a:t>
            </a:r>
            <a:r>
              <a:rPr lang="fa-IR" sz="6600" b="0">
                <a:cs typeface="Zar" pitchFamily="2" charset="-78"/>
              </a:rPr>
              <a:t> بستانكار</a:t>
            </a:r>
          </a:p>
        </p:txBody>
      </p:sp>
      <p:sp>
        <p:nvSpPr>
          <p:cNvPr id="249859" name="Rectangle 3"/>
          <p:cNvSpPr>
            <a:spLocks noChangeArrowheads="1"/>
          </p:cNvSpPr>
          <p:nvPr/>
        </p:nvSpPr>
        <p:spPr bwMode="auto">
          <a:xfrm>
            <a:off x="4932363" y="525463"/>
            <a:ext cx="3059112" cy="1006475"/>
          </a:xfrm>
          <a:prstGeom prst="rect">
            <a:avLst/>
          </a:prstGeom>
          <a:noFill/>
          <a:ln w="9525">
            <a:noFill/>
            <a:miter lim="800000"/>
            <a:headEnd/>
            <a:tailEnd/>
          </a:ln>
          <a:effectLst/>
        </p:spPr>
        <p:txBody>
          <a:bodyPr wrap="none">
            <a:spAutoFit/>
          </a:bodyPr>
          <a:lstStyle/>
          <a:p>
            <a:pPr algn="l" eaLnBrk="1" hangingPunct="1"/>
            <a:r>
              <a:rPr lang="fa-IR" sz="6000" b="0">
                <a:latin typeface="Times New Roman" pitchFamily="18" charset="0"/>
                <a:cs typeface="Zar" pitchFamily="2" charset="-78"/>
              </a:rPr>
              <a:t>هر حساب </a:t>
            </a:r>
            <a:r>
              <a:rPr lang="en-US" sz="6000" b="0">
                <a:latin typeface="Times New Roman" pitchFamily="18" charset="0"/>
                <a:cs typeface="Zar" pitchFamily="2" charset="-78"/>
              </a:rPr>
              <a:t>T</a:t>
            </a:r>
          </a:p>
        </p:txBody>
      </p:sp>
      <p:sp>
        <p:nvSpPr>
          <p:cNvPr id="4" name="Footer Placeholder 3"/>
          <p:cNvSpPr>
            <a:spLocks noGrp="1"/>
          </p:cNvSpPr>
          <p:nvPr>
            <p:ph type="ftr" sz="quarter" idx="11"/>
          </p:nvPr>
        </p:nvSpPr>
        <p:spPr/>
        <p:txBody>
          <a:bodyPr/>
          <a:lstStyle/>
          <a:p>
            <a:endParaRPr kumimoji="0" lang="en-US" dirty="0"/>
          </a:p>
        </p:txBody>
      </p:sp>
    </p:spTree>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50882" name="Rectangle 2"/>
          <p:cNvSpPr>
            <a:spLocks noGrp="1" noChangeArrowheads="1"/>
          </p:cNvSpPr>
          <p:nvPr>
            <p:ph type="title"/>
          </p:nvPr>
        </p:nvSpPr>
        <p:spPr>
          <a:xfrm>
            <a:off x="5508625" y="463550"/>
            <a:ext cx="2854325" cy="914400"/>
          </a:xfrm>
        </p:spPr>
        <p:txBody>
          <a:bodyPr/>
          <a:lstStyle/>
          <a:p>
            <a:r>
              <a:rPr lang="fa-IR" sz="5400"/>
              <a:t>نكته اول:</a:t>
            </a:r>
            <a:endParaRPr lang="en-US" sz="5400"/>
          </a:p>
        </p:txBody>
      </p:sp>
      <p:sp>
        <p:nvSpPr>
          <p:cNvPr id="250883" name="Rectangle 3"/>
          <p:cNvSpPr>
            <a:spLocks noGrp="1" noChangeArrowheads="1"/>
          </p:cNvSpPr>
          <p:nvPr>
            <p:ph idx="1"/>
          </p:nvPr>
        </p:nvSpPr>
        <p:spPr>
          <a:xfrm>
            <a:off x="395288" y="2060575"/>
            <a:ext cx="8229600" cy="2727325"/>
          </a:xfrm>
          <a:noFill/>
          <a:ln/>
        </p:spPr>
        <p:txBody>
          <a:bodyPr/>
          <a:lstStyle/>
          <a:p>
            <a:pPr>
              <a:lnSpc>
                <a:spcPct val="90000"/>
              </a:lnSpc>
              <a:buFontTx/>
              <a:buNone/>
            </a:pPr>
            <a:r>
              <a:rPr lang="fa-IR" sz="4800"/>
              <a:t>عناوين بدهكار و بستانكار صرفاً براي نام‌گذاري است و معناي آن با آنچه در بين عموم شايع است همخواني ندارد.</a:t>
            </a:r>
            <a:endParaRPr lang="en-US" sz="4800"/>
          </a:p>
        </p:txBody>
      </p:sp>
      <p:sp>
        <p:nvSpPr>
          <p:cNvPr id="4" name="Footer Placeholder 3"/>
          <p:cNvSpPr>
            <a:spLocks noGrp="1"/>
          </p:cNvSpPr>
          <p:nvPr>
            <p:ph type="ftr" sz="quarter" idx="11"/>
          </p:nvPr>
        </p:nvSpPr>
        <p:spPr/>
        <p:txBody>
          <a:bodyPr/>
          <a:lstStyle/>
          <a:p>
            <a:endParaRPr kumimoji="0" lang="en-US" dirty="0"/>
          </a:p>
        </p:txBody>
      </p:sp>
    </p:spTree>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51906" name="Rectangle 2"/>
          <p:cNvSpPr>
            <a:spLocks noGrp="1" noChangeArrowheads="1"/>
          </p:cNvSpPr>
          <p:nvPr>
            <p:ph type="title"/>
          </p:nvPr>
        </p:nvSpPr>
        <p:spPr>
          <a:xfrm>
            <a:off x="5148263" y="333375"/>
            <a:ext cx="3502025" cy="1006475"/>
          </a:xfrm>
        </p:spPr>
        <p:txBody>
          <a:bodyPr/>
          <a:lstStyle/>
          <a:p>
            <a:r>
              <a:rPr lang="fa-IR" sz="6000"/>
              <a:t>نكته دوم:</a:t>
            </a:r>
            <a:endParaRPr lang="en-US" sz="6000"/>
          </a:p>
        </p:txBody>
      </p:sp>
      <p:sp>
        <p:nvSpPr>
          <p:cNvPr id="251907" name="Rectangle 3"/>
          <p:cNvSpPr>
            <a:spLocks noGrp="1" noChangeArrowheads="1"/>
          </p:cNvSpPr>
          <p:nvPr>
            <p:ph idx="1"/>
          </p:nvPr>
        </p:nvSpPr>
        <p:spPr>
          <a:xfrm>
            <a:off x="1619250" y="2349500"/>
            <a:ext cx="6665913" cy="2235200"/>
          </a:xfrm>
          <a:noFill/>
        </p:spPr>
        <p:txBody>
          <a:bodyPr>
            <a:normAutofit lnSpcReduction="10000"/>
          </a:bodyPr>
          <a:lstStyle/>
          <a:p>
            <a:r>
              <a:rPr lang="fa-IR" sz="4400"/>
              <a:t>اگر عددي را سمت راست حساب نوشتيم مي‌گوئيم: </a:t>
            </a:r>
          </a:p>
          <a:p>
            <a:r>
              <a:rPr lang="fa-IR" sz="4400"/>
              <a:t>حساب را بدهكار نموديم</a:t>
            </a:r>
            <a:endParaRPr lang="en-US" sz="4400"/>
          </a:p>
        </p:txBody>
      </p:sp>
      <p:sp>
        <p:nvSpPr>
          <p:cNvPr id="4" name="Footer Placeholder 3"/>
          <p:cNvSpPr>
            <a:spLocks noGrp="1"/>
          </p:cNvSpPr>
          <p:nvPr>
            <p:ph type="ftr" sz="quarter" idx="11"/>
          </p:nvPr>
        </p:nvSpPr>
        <p:spPr/>
        <p:txBody>
          <a:bodyPr/>
          <a:lstStyle/>
          <a:p>
            <a:endParaRPr kumimoji="0" lang="en-US" dirty="0"/>
          </a:p>
        </p:txBody>
      </p:sp>
    </p:spTree>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52931" name="Rectangle 3"/>
          <p:cNvSpPr>
            <a:spLocks noGrp="1" noChangeArrowheads="1"/>
          </p:cNvSpPr>
          <p:nvPr>
            <p:ph idx="1"/>
          </p:nvPr>
        </p:nvSpPr>
        <p:spPr>
          <a:xfrm>
            <a:off x="611188" y="1989138"/>
            <a:ext cx="7847012" cy="2101850"/>
          </a:xfrm>
        </p:spPr>
        <p:txBody>
          <a:bodyPr/>
          <a:lstStyle/>
          <a:p>
            <a:pPr>
              <a:buFontTx/>
              <a:buNone/>
            </a:pPr>
            <a:r>
              <a:rPr lang="fa-IR" sz="4400"/>
              <a:t>و اگر عددي را در سمت چپ حساب نوشتيم مي‌گوئيم حساب را بستانكار نموديم</a:t>
            </a:r>
            <a:endParaRPr lang="en-US" sz="4400"/>
          </a:p>
        </p:txBody>
      </p:sp>
      <p:sp>
        <p:nvSpPr>
          <p:cNvPr id="3" name="Footer Placeholder 2"/>
          <p:cNvSpPr>
            <a:spLocks noGrp="1"/>
          </p:cNvSpPr>
          <p:nvPr>
            <p:ph type="ftr" sz="quarter" idx="11"/>
          </p:nvPr>
        </p:nvSpPr>
        <p:spPr/>
        <p:txBody>
          <a:bodyPr/>
          <a:lstStyle/>
          <a:p>
            <a:endParaRPr kumimoji="0" lang="en-US" dirty="0"/>
          </a:p>
        </p:txBody>
      </p:sp>
    </p:spTree>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53954" name="Rectangle 2"/>
          <p:cNvSpPr>
            <a:spLocks noGrp="1" noChangeArrowheads="1"/>
          </p:cNvSpPr>
          <p:nvPr>
            <p:ph type="title"/>
          </p:nvPr>
        </p:nvSpPr>
        <p:spPr>
          <a:xfrm>
            <a:off x="4211638" y="333375"/>
            <a:ext cx="4440237" cy="914400"/>
          </a:xfrm>
        </p:spPr>
        <p:txBody>
          <a:bodyPr/>
          <a:lstStyle/>
          <a:p>
            <a:r>
              <a:rPr lang="fa-IR" sz="5400"/>
              <a:t>نكته سوم:</a:t>
            </a:r>
            <a:endParaRPr lang="en-US" sz="5400"/>
          </a:p>
        </p:txBody>
      </p:sp>
      <p:sp>
        <p:nvSpPr>
          <p:cNvPr id="253955" name="Rectangle 3"/>
          <p:cNvSpPr>
            <a:spLocks noGrp="1" noChangeArrowheads="1"/>
          </p:cNvSpPr>
          <p:nvPr>
            <p:ph idx="1"/>
          </p:nvPr>
        </p:nvSpPr>
        <p:spPr>
          <a:xfrm>
            <a:off x="611188" y="1989138"/>
            <a:ext cx="7847012" cy="2530475"/>
          </a:xfrm>
        </p:spPr>
        <p:txBody>
          <a:bodyPr/>
          <a:lstStyle/>
          <a:p>
            <a:pPr>
              <a:buFontTx/>
              <a:buNone/>
            </a:pPr>
            <a:r>
              <a:rPr lang="fa-IR" sz="4000"/>
              <a:t>در هر فعاليت مالي حداقل دو حساب دستخوش تغيير مي‌شود كه يكي از آنها الزاماً بدهكار و ديگري بستانكار خواهد بود.</a:t>
            </a:r>
            <a:endParaRPr lang="en-US" sz="4000"/>
          </a:p>
        </p:txBody>
      </p:sp>
      <p:sp>
        <p:nvSpPr>
          <p:cNvPr id="4" name="Footer Placeholder 3"/>
          <p:cNvSpPr>
            <a:spLocks noGrp="1"/>
          </p:cNvSpPr>
          <p:nvPr>
            <p:ph type="ftr" sz="quarter" idx="11"/>
          </p:nvPr>
        </p:nvSpPr>
        <p:spPr/>
        <p:txBody>
          <a:bodyPr/>
          <a:lstStyle/>
          <a:p>
            <a:endParaRPr kumimoji="0" lang="en-US" dirty="0"/>
          </a:p>
        </p:txBody>
      </p:sp>
    </p:spTree>
  </p:cSld>
  <p:clrMapOvr>
    <a:masterClrMapping/>
  </p:clrMapOvr>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54978" name="Rectangle 2"/>
          <p:cNvSpPr>
            <a:spLocks noGrp="1" noChangeArrowheads="1"/>
          </p:cNvSpPr>
          <p:nvPr>
            <p:ph type="title"/>
          </p:nvPr>
        </p:nvSpPr>
        <p:spPr>
          <a:xfrm>
            <a:off x="4140200" y="404813"/>
            <a:ext cx="4654550" cy="914400"/>
          </a:xfrm>
        </p:spPr>
        <p:txBody>
          <a:bodyPr/>
          <a:lstStyle/>
          <a:p>
            <a:r>
              <a:rPr lang="fa-IR" sz="5400"/>
              <a:t>نكته چهارم:</a:t>
            </a:r>
            <a:endParaRPr lang="en-US" sz="5400"/>
          </a:p>
        </p:txBody>
      </p:sp>
      <p:sp>
        <p:nvSpPr>
          <p:cNvPr id="254979" name="Rectangle 3"/>
          <p:cNvSpPr>
            <a:spLocks noGrp="1" noChangeArrowheads="1"/>
          </p:cNvSpPr>
          <p:nvPr>
            <p:ph idx="1"/>
          </p:nvPr>
        </p:nvSpPr>
        <p:spPr>
          <a:xfrm>
            <a:off x="611188" y="1989138"/>
            <a:ext cx="7847012" cy="2774950"/>
          </a:xfrm>
        </p:spPr>
        <p:txBody>
          <a:bodyPr/>
          <a:lstStyle/>
          <a:p>
            <a:pPr>
              <a:buFontTx/>
              <a:buNone/>
            </a:pPr>
            <a:r>
              <a:rPr lang="fa-IR" sz="4000"/>
              <a:t>ابتدا افزايش در حسابها را مي‌آموزيم</a:t>
            </a:r>
          </a:p>
          <a:p>
            <a:pPr>
              <a:buFontTx/>
              <a:buNone/>
            </a:pPr>
            <a:r>
              <a:rPr lang="fa-IR" sz="4000"/>
              <a:t>                              زيرا </a:t>
            </a:r>
          </a:p>
          <a:p>
            <a:pPr>
              <a:buFontTx/>
              <a:buNone/>
            </a:pPr>
            <a:r>
              <a:rPr lang="fa-IR" sz="4000"/>
              <a:t>تا چيزي نداشته باشيم، نمي‌توانيم آن را كاهش دهيم.</a:t>
            </a:r>
            <a:endParaRPr lang="en-US" sz="4000"/>
          </a:p>
        </p:txBody>
      </p:sp>
      <p:sp>
        <p:nvSpPr>
          <p:cNvPr id="4" name="Footer Placeholder 3"/>
          <p:cNvSpPr>
            <a:spLocks noGrp="1"/>
          </p:cNvSpPr>
          <p:nvPr>
            <p:ph type="ftr" sz="quarter" idx="11"/>
          </p:nvPr>
        </p:nvSpPr>
        <p:spPr/>
        <p:txBody>
          <a:bodyPr/>
          <a:lstStyle/>
          <a:p>
            <a:endParaRPr kumimoji="0" lang="en-US" dirty="0"/>
          </a:p>
        </p:txBody>
      </p:sp>
    </p:spTree>
  </p:cSld>
  <p:clrMapOvr>
    <a:masterClrMapping/>
  </p:clrMapOvr>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56003" name="Rectangle 3"/>
          <p:cNvSpPr>
            <a:spLocks noGrp="1" noChangeArrowheads="1"/>
          </p:cNvSpPr>
          <p:nvPr>
            <p:ph idx="1"/>
          </p:nvPr>
        </p:nvSpPr>
        <p:spPr>
          <a:xfrm>
            <a:off x="611188" y="1989138"/>
            <a:ext cx="7847012" cy="3500437"/>
          </a:xfrm>
        </p:spPr>
        <p:txBody>
          <a:bodyPr/>
          <a:lstStyle/>
          <a:p>
            <a:pPr>
              <a:buFontTx/>
              <a:buNone/>
            </a:pPr>
            <a:r>
              <a:rPr lang="fa-IR"/>
              <a:t>افزايش در داراييها</a:t>
            </a:r>
            <a:r>
              <a:rPr lang="fa-IR">
                <a:cs typeface="Arial" pitchFamily="34" charset="0"/>
              </a:rPr>
              <a:t> </a:t>
            </a:r>
          </a:p>
          <a:p>
            <a:pPr>
              <a:buFontTx/>
              <a:buNone/>
            </a:pPr>
            <a:r>
              <a:rPr lang="fa-IR"/>
              <a:t>در سمت راست</a:t>
            </a:r>
          </a:p>
          <a:p>
            <a:pPr>
              <a:buFontTx/>
              <a:buNone/>
            </a:pPr>
            <a:r>
              <a:rPr lang="fa-IR"/>
              <a:t>و</a:t>
            </a:r>
          </a:p>
          <a:p>
            <a:pPr>
              <a:buFontTx/>
              <a:buNone/>
            </a:pPr>
            <a:r>
              <a:rPr lang="fa-IR"/>
              <a:t>افزايش در بدهيها و حقوق صاحبان سرمايه</a:t>
            </a:r>
          </a:p>
          <a:p>
            <a:pPr>
              <a:buFontTx/>
              <a:buNone/>
            </a:pPr>
            <a:r>
              <a:rPr lang="fa-IR"/>
              <a:t> در سمت چپ</a:t>
            </a:r>
          </a:p>
          <a:p>
            <a:pPr>
              <a:buFontTx/>
              <a:buNone/>
            </a:pPr>
            <a:r>
              <a:rPr lang="fa-IR"/>
              <a:t> نوشته مي‌شود</a:t>
            </a:r>
            <a:endParaRPr lang="en-US"/>
          </a:p>
        </p:txBody>
      </p:sp>
      <p:sp>
        <p:nvSpPr>
          <p:cNvPr id="3" name="Footer Placeholder 2"/>
          <p:cNvSpPr>
            <a:spLocks noGrp="1"/>
          </p:cNvSpPr>
          <p:nvPr>
            <p:ph type="ftr" sz="quarter" idx="11"/>
          </p:nvPr>
        </p:nvSpPr>
        <p:spPr/>
        <p:txBody>
          <a:bodyPr/>
          <a:lstStyle/>
          <a:p>
            <a:endParaRPr kumimoji="0" lang="en-US" dirty="0"/>
          </a:p>
        </p:txBody>
      </p:sp>
    </p:spTree>
  </p:cSld>
  <p:clrMapOvr>
    <a:masterClrMapping/>
  </p:clrMapOvr>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58050" name="Rectangle 2"/>
          <p:cNvSpPr>
            <a:spLocks noGrp="1" noChangeArrowheads="1"/>
          </p:cNvSpPr>
          <p:nvPr>
            <p:ph type="title"/>
          </p:nvPr>
        </p:nvSpPr>
        <p:spPr>
          <a:xfrm>
            <a:off x="1093788" y="785813"/>
            <a:ext cx="7772400" cy="641350"/>
          </a:xfrm>
        </p:spPr>
        <p:txBody>
          <a:bodyPr/>
          <a:lstStyle/>
          <a:p>
            <a:r>
              <a:rPr lang="fa-IR" sz="3600"/>
              <a:t>داراييها   =  بدهيها + سرمايه صندوق صاحبان</a:t>
            </a:r>
            <a:endParaRPr lang="en-US" sz="3600"/>
          </a:p>
        </p:txBody>
      </p:sp>
      <p:graphicFrame>
        <p:nvGraphicFramePr>
          <p:cNvPr id="258129" name="Group 81"/>
          <p:cNvGraphicFramePr>
            <a:graphicFrameLocks noGrp="1"/>
          </p:cNvGraphicFramePr>
          <p:nvPr>
            <p:ph sz="quarter" idx="2"/>
          </p:nvPr>
        </p:nvGraphicFramePr>
        <p:xfrm>
          <a:off x="5722938" y="1938338"/>
          <a:ext cx="2881312" cy="2924175"/>
        </p:xfrm>
        <a:graphic>
          <a:graphicData uri="http://schemas.openxmlformats.org/drawingml/2006/table">
            <a:tbl>
              <a:tblPr rtl="1"/>
              <a:tblGrid>
                <a:gridCol w="1511300">
                  <a:extLst>
                    <a:ext uri="{9D8B030D-6E8A-4147-A177-3AD203B41FA5}">
                      <a16:colId xmlns:a16="http://schemas.microsoft.com/office/drawing/2014/main" val="20000"/>
                    </a:ext>
                  </a:extLst>
                </a:gridCol>
                <a:gridCol w="1370012">
                  <a:extLst>
                    <a:ext uri="{9D8B030D-6E8A-4147-A177-3AD203B41FA5}">
                      <a16:colId xmlns:a16="http://schemas.microsoft.com/office/drawing/2014/main" val="20001"/>
                    </a:ext>
                  </a:extLst>
                </a:gridCol>
              </a:tblGrid>
              <a:tr h="623888">
                <a:tc gridSpan="2">
                  <a:txBody>
                    <a:bodyPr/>
                    <a:lstStyle/>
                    <a:p>
                      <a:pPr marL="0" marR="0" lvl="0" indent="0" algn="ctr" defTabSz="914400" rtl="1" eaLnBrk="1" fontAlgn="base" latinLnBrk="0" hangingPunct="1">
                        <a:lnSpc>
                          <a:spcPct val="100000"/>
                        </a:lnSpc>
                        <a:spcBef>
                          <a:spcPct val="0"/>
                        </a:spcBef>
                        <a:spcAft>
                          <a:spcPct val="0"/>
                        </a:spcAft>
                        <a:buClrTx/>
                        <a:buSzPct val="85000"/>
                        <a:buFontTx/>
                        <a:buNone/>
                        <a:tabLst>
                          <a:tab pos="1349375" algn="l"/>
                        </a:tabLst>
                      </a:pPr>
                      <a:r>
                        <a:rPr kumimoji="0" lang="fa-IR" sz="3200" b="1" i="0" u="none" strike="noStrike" cap="none" normalizeH="0" baseline="0" smtClean="0">
                          <a:ln>
                            <a:noFill/>
                          </a:ln>
                          <a:solidFill>
                            <a:schemeClr val="tx1"/>
                          </a:solidFill>
                          <a:effectLst/>
                          <a:latin typeface="Arial" pitchFamily="34" charset="0"/>
                          <a:cs typeface="Zar" pitchFamily="2" charset="-78"/>
                        </a:rPr>
                        <a:t>صندوق</a:t>
                      </a:r>
                    </a:p>
                  </a:txBody>
                  <a:tcPr horzOverflow="overflow">
                    <a:lnL cap="flat">
                      <a:noFill/>
                    </a:lnL>
                    <a:lnR cap="flat">
                      <a:noFill/>
                    </a:lnR>
                    <a:lnT cap="flat">
                      <a:noFill/>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pPr rtl="1"/>
                      <a:endParaRPr lang="fa-IR"/>
                    </a:p>
                  </a:txBody>
                  <a:tcPr/>
                </a:tc>
                <a:extLst>
                  <a:ext uri="{0D108BD9-81ED-4DB2-BD59-A6C34878D82A}">
                    <a16:rowId xmlns:a16="http://schemas.microsoft.com/office/drawing/2014/main" val="10000"/>
                  </a:ext>
                </a:extLst>
              </a:tr>
              <a:tr h="625475">
                <a:tc>
                  <a:txBody>
                    <a:bodyPr/>
                    <a:lstStyle/>
                    <a:p>
                      <a:pPr marL="0" marR="0" lvl="0" indent="0" algn="ctr" defTabSz="914400" rtl="1" eaLnBrk="1" fontAlgn="base" latinLnBrk="0" hangingPunct="1">
                        <a:lnSpc>
                          <a:spcPct val="100000"/>
                        </a:lnSpc>
                        <a:spcBef>
                          <a:spcPct val="0"/>
                        </a:spcBef>
                        <a:spcAft>
                          <a:spcPct val="0"/>
                        </a:spcAft>
                        <a:buClrTx/>
                        <a:buSzPct val="85000"/>
                        <a:buFontTx/>
                        <a:buNone/>
                        <a:tabLst>
                          <a:tab pos="1349375" algn="l"/>
                        </a:tabLst>
                      </a:pPr>
                      <a:r>
                        <a:rPr kumimoji="0" lang="fa-IR" sz="3200" b="1" i="0" u="none" strike="noStrike" cap="none" normalizeH="0" baseline="0" smtClean="0">
                          <a:ln>
                            <a:noFill/>
                          </a:ln>
                          <a:solidFill>
                            <a:schemeClr val="tx1"/>
                          </a:solidFill>
                          <a:effectLst/>
                          <a:latin typeface="Arial" pitchFamily="34" charset="0"/>
                          <a:cs typeface="Zar" pitchFamily="2" charset="-78"/>
                        </a:rPr>
                        <a:t>بدهكار</a:t>
                      </a:r>
                    </a:p>
                  </a:txBody>
                  <a:tcPr horzOverflow="overflow">
                    <a:lnL cap="flat">
                      <a:noFill/>
                    </a:lnL>
                    <a:lnR w="952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0"/>
                        </a:spcBef>
                        <a:spcAft>
                          <a:spcPct val="0"/>
                        </a:spcAft>
                        <a:buClrTx/>
                        <a:buSzPct val="85000"/>
                        <a:buFontTx/>
                        <a:buNone/>
                        <a:tabLst>
                          <a:tab pos="1349375" algn="l"/>
                        </a:tabLst>
                      </a:pPr>
                      <a:r>
                        <a:rPr kumimoji="0" lang="fa-IR" sz="3200" b="1" i="0" u="none" strike="noStrike" cap="none" normalizeH="0" baseline="0" smtClean="0">
                          <a:ln>
                            <a:noFill/>
                          </a:ln>
                          <a:solidFill>
                            <a:schemeClr val="tx1"/>
                          </a:solidFill>
                          <a:effectLst/>
                          <a:latin typeface="Arial" pitchFamily="34" charset="0"/>
                          <a:cs typeface="Zar" pitchFamily="2" charset="-78"/>
                        </a:rPr>
                        <a:t>بستانكار</a:t>
                      </a:r>
                    </a:p>
                  </a:txBody>
                  <a:tcPr horzOverflow="overflow">
                    <a:lnL w="9525" cap="flat" cmpd="sng" algn="ctr">
                      <a:solidFill>
                        <a:srgbClr val="000000"/>
                      </a:solidFill>
                      <a:prstDash val="solid"/>
                      <a:round/>
                      <a:headEnd type="none" w="med" len="med"/>
                      <a:tailEnd type="none" w="med" len="med"/>
                    </a:lnL>
                    <a:lnR cap="flat">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1104900">
                <a:tc>
                  <a:txBody>
                    <a:bodyPr/>
                    <a:lstStyle/>
                    <a:p>
                      <a:pPr marL="0" marR="0" lvl="0" indent="0" algn="ctr" defTabSz="914400" rtl="1" eaLnBrk="1" fontAlgn="base" latinLnBrk="0" hangingPunct="1">
                        <a:lnSpc>
                          <a:spcPct val="100000"/>
                        </a:lnSpc>
                        <a:spcBef>
                          <a:spcPct val="0"/>
                        </a:spcBef>
                        <a:spcAft>
                          <a:spcPct val="0"/>
                        </a:spcAft>
                        <a:buClrTx/>
                        <a:buSzPct val="85000"/>
                        <a:buFontTx/>
                        <a:buNone/>
                        <a:tabLst>
                          <a:tab pos="1349375" algn="l"/>
                        </a:tabLst>
                      </a:pPr>
                      <a:r>
                        <a:rPr kumimoji="0" lang="fa-IR" sz="3200" b="1" i="0" u="none" strike="noStrike" cap="none" normalizeH="0" baseline="0" smtClean="0">
                          <a:ln>
                            <a:noFill/>
                          </a:ln>
                          <a:solidFill>
                            <a:schemeClr val="tx1"/>
                          </a:solidFill>
                          <a:effectLst/>
                          <a:latin typeface="Arial" pitchFamily="34" charset="0"/>
                          <a:cs typeface="Zar" pitchFamily="2" charset="-78"/>
                        </a:rPr>
                        <a:t>اعداد</a:t>
                      </a:r>
                      <a:endParaRPr kumimoji="0" lang="en-US" sz="3200" b="1" i="0" u="none" strike="noStrike" cap="none" normalizeH="0" baseline="0" smtClean="0">
                        <a:ln>
                          <a:noFill/>
                        </a:ln>
                        <a:solidFill>
                          <a:schemeClr val="tx1"/>
                        </a:solidFill>
                        <a:effectLst/>
                        <a:latin typeface="Arial" pitchFamily="34" charset="0"/>
                        <a:cs typeface="Zar" pitchFamily="2" charset="-78"/>
                      </a:endParaRPr>
                    </a:p>
                    <a:p>
                      <a:pPr marL="0" marR="0" lvl="0" indent="0" algn="ctr" defTabSz="914400" rtl="1" eaLnBrk="0" fontAlgn="base" latinLnBrk="0" hangingPunct="0">
                        <a:lnSpc>
                          <a:spcPct val="100000"/>
                        </a:lnSpc>
                        <a:spcBef>
                          <a:spcPct val="0"/>
                        </a:spcBef>
                        <a:spcAft>
                          <a:spcPct val="0"/>
                        </a:spcAft>
                        <a:buClrTx/>
                        <a:buSzPct val="85000"/>
                        <a:buFontTx/>
                        <a:buNone/>
                        <a:tabLst>
                          <a:tab pos="1349375" algn="l"/>
                        </a:tabLst>
                      </a:pPr>
                      <a:r>
                        <a:rPr kumimoji="0" lang="fa-IR" sz="7200" b="1" i="0" u="none" strike="noStrike" cap="none" normalizeH="0" baseline="0" smtClean="0">
                          <a:ln>
                            <a:noFill/>
                          </a:ln>
                          <a:solidFill>
                            <a:schemeClr val="tx1"/>
                          </a:solidFill>
                          <a:effectLst/>
                          <a:latin typeface="Arial" pitchFamily="34" charset="0"/>
                          <a:cs typeface="Zar" pitchFamily="2" charset="-78"/>
                        </a:rPr>
                        <a:t>+</a:t>
                      </a:r>
                    </a:p>
                  </a:txBody>
                  <a:tcPr horzOverflow="overflow">
                    <a:lnL cap="flat">
                      <a:noFill/>
                    </a:lnL>
                    <a:lnR w="952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cap="flat">
                      <a:noFill/>
                    </a:lnB>
                    <a:lnTlToBr>
                      <a:noFill/>
                    </a:lnTlToBr>
                    <a:lnBlToTr>
                      <a:noFill/>
                    </a:lnBlToTr>
                    <a:noFill/>
                  </a:tcPr>
                </a:tc>
                <a:tc>
                  <a:txBody>
                    <a:bodyPr/>
                    <a:lstStyle/>
                    <a:p>
                      <a:pPr marL="0" marR="0" lvl="0" indent="0" algn="ctr" defTabSz="914400" rtl="1" eaLnBrk="1" fontAlgn="base" latinLnBrk="0" hangingPunct="1">
                        <a:lnSpc>
                          <a:spcPct val="100000"/>
                        </a:lnSpc>
                        <a:spcBef>
                          <a:spcPct val="0"/>
                        </a:spcBef>
                        <a:spcAft>
                          <a:spcPct val="0"/>
                        </a:spcAft>
                        <a:buClrTx/>
                        <a:buSzPct val="85000"/>
                        <a:buFontTx/>
                        <a:buNone/>
                        <a:tabLst>
                          <a:tab pos="1349375" algn="l"/>
                        </a:tabLst>
                      </a:pPr>
                      <a:r>
                        <a:rPr kumimoji="0" lang="fa-IR" sz="3200" b="1" i="0" u="none" strike="noStrike" cap="none" normalizeH="0" baseline="0" smtClean="0">
                          <a:ln>
                            <a:noFill/>
                          </a:ln>
                          <a:solidFill>
                            <a:schemeClr val="tx1"/>
                          </a:solidFill>
                          <a:effectLst/>
                          <a:latin typeface="Arial" pitchFamily="34" charset="0"/>
                          <a:cs typeface="Zar" pitchFamily="2" charset="-78"/>
                        </a:rPr>
                        <a:t>اعداد</a:t>
                      </a:r>
                      <a:endParaRPr kumimoji="0" lang="en-US" sz="3200" b="1" i="0" u="none" strike="noStrike" cap="none" normalizeH="0" baseline="0" smtClean="0">
                        <a:ln>
                          <a:noFill/>
                        </a:ln>
                        <a:solidFill>
                          <a:schemeClr val="tx1"/>
                        </a:solidFill>
                        <a:effectLst/>
                        <a:latin typeface="Arial" pitchFamily="34" charset="0"/>
                        <a:cs typeface="Zar" pitchFamily="2" charset="-78"/>
                      </a:endParaRPr>
                    </a:p>
                    <a:p>
                      <a:pPr marL="0" marR="0" lvl="0" indent="0" algn="ctr" defTabSz="914400" rtl="1" eaLnBrk="0" fontAlgn="base" latinLnBrk="0" hangingPunct="0">
                        <a:lnSpc>
                          <a:spcPct val="100000"/>
                        </a:lnSpc>
                        <a:spcBef>
                          <a:spcPct val="0"/>
                        </a:spcBef>
                        <a:spcAft>
                          <a:spcPct val="0"/>
                        </a:spcAft>
                        <a:buClrTx/>
                        <a:buSzPct val="85000"/>
                        <a:buFontTx/>
                        <a:buNone/>
                        <a:tabLst>
                          <a:tab pos="1349375" algn="l"/>
                        </a:tabLst>
                      </a:pPr>
                      <a:r>
                        <a:rPr kumimoji="0" lang="fa-IR" sz="6000" b="1" i="0" u="none" strike="noStrike" cap="none" normalizeH="0" baseline="0" smtClean="0">
                          <a:ln>
                            <a:noFill/>
                          </a:ln>
                          <a:solidFill>
                            <a:schemeClr val="tx1"/>
                          </a:solidFill>
                          <a:effectLst/>
                          <a:latin typeface="Arial" pitchFamily="34" charset="0"/>
                          <a:cs typeface="Zar" pitchFamily="2" charset="-78"/>
                        </a:rPr>
                        <a:t>-</a:t>
                      </a:r>
                    </a:p>
                  </a:txBody>
                  <a:tcPr horzOverflow="overflow">
                    <a:lnL w="9525" cap="flat" cmpd="sng" algn="ctr">
                      <a:solidFill>
                        <a:srgbClr val="000000"/>
                      </a:solidFill>
                      <a:prstDash val="solid"/>
                      <a:round/>
                      <a:headEnd type="none" w="med" len="med"/>
                      <a:tailEnd type="none" w="med" len="med"/>
                    </a:lnL>
                    <a:lnR cap="flat">
                      <a:noFill/>
                    </a:lnR>
                    <a:lnT w="12700" cap="flat" cmpd="sng" algn="ctr">
                      <a:solidFill>
                        <a:srgbClr val="000000"/>
                      </a:solidFill>
                      <a:prstDash val="solid"/>
                      <a:round/>
                      <a:headEnd type="none" w="med" len="med"/>
                      <a:tailEnd type="none" w="med" len="med"/>
                    </a:lnT>
                    <a:lnB cap="flat">
                      <a:noFill/>
                    </a:lnB>
                    <a:lnTlToBr>
                      <a:noFill/>
                    </a:lnTlToBr>
                    <a:lnBlToTr>
                      <a:noFill/>
                    </a:lnBlToTr>
                    <a:noFill/>
                  </a:tcPr>
                </a:tc>
                <a:extLst>
                  <a:ext uri="{0D108BD9-81ED-4DB2-BD59-A6C34878D82A}">
                    <a16:rowId xmlns:a16="http://schemas.microsoft.com/office/drawing/2014/main" val="10002"/>
                  </a:ext>
                </a:extLst>
              </a:tr>
            </a:tbl>
          </a:graphicData>
        </a:graphic>
      </p:graphicFrame>
      <p:graphicFrame>
        <p:nvGraphicFramePr>
          <p:cNvPr id="258121" name="Group 73"/>
          <p:cNvGraphicFramePr>
            <a:graphicFrameLocks noGrp="1"/>
          </p:cNvGraphicFramePr>
          <p:nvPr>
            <p:ph sz="quarter" idx="3"/>
          </p:nvPr>
        </p:nvGraphicFramePr>
        <p:xfrm>
          <a:off x="3132138" y="2133600"/>
          <a:ext cx="2344737" cy="2557463"/>
        </p:xfrm>
        <a:graphic>
          <a:graphicData uri="http://schemas.openxmlformats.org/drawingml/2006/table">
            <a:tbl>
              <a:tblPr rtl="1"/>
              <a:tblGrid>
                <a:gridCol w="1171575">
                  <a:extLst>
                    <a:ext uri="{9D8B030D-6E8A-4147-A177-3AD203B41FA5}">
                      <a16:colId xmlns:a16="http://schemas.microsoft.com/office/drawing/2014/main" val="20000"/>
                    </a:ext>
                  </a:extLst>
                </a:gridCol>
                <a:gridCol w="1173162">
                  <a:extLst>
                    <a:ext uri="{9D8B030D-6E8A-4147-A177-3AD203B41FA5}">
                      <a16:colId xmlns:a16="http://schemas.microsoft.com/office/drawing/2014/main" val="20001"/>
                    </a:ext>
                  </a:extLst>
                </a:gridCol>
              </a:tblGrid>
              <a:tr h="623888">
                <a:tc gridSpan="2">
                  <a:txBody>
                    <a:bodyPr/>
                    <a:lstStyle/>
                    <a:p>
                      <a:pPr marL="342900" marR="0" lvl="0" indent="-342900" algn="ctr" defTabSz="914400" rtl="1" eaLnBrk="1" fontAlgn="base" latinLnBrk="0" hangingPunct="1">
                        <a:lnSpc>
                          <a:spcPct val="100000"/>
                        </a:lnSpc>
                        <a:spcBef>
                          <a:spcPct val="0"/>
                        </a:spcBef>
                        <a:spcAft>
                          <a:spcPct val="0"/>
                        </a:spcAft>
                        <a:buClrTx/>
                        <a:buSzPct val="85000"/>
                        <a:buFontTx/>
                        <a:buNone/>
                        <a:tabLst>
                          <a:tab pos="1349375" algn="l"/>
                        </a:tabLst>
                      </a:pPr>
                      <a:r>
                        <a:rPr kumimoji="0" lang="fa-IR" sz="3200" b="1" i="0" u="none" strike="noStrike" cap="none" normalizeH="0" baseline="0" smtClean="0">
                          <a:ln>
                            <a:noFill/>
                          </a:ln>
                          <a:solidFill>
                            <a:schemeClr val="tx1"/>
                          </a:solidFill>
                          <a:effectLst/>
                          <a:latin typeface="Arial" pitchFamily="34" charset="0"/>
                          <a:cs typeface="Zar" pitchFamily="2" charset="-78"/>
                        </a:rPr>
                        <a:t>حسابهاي پرداختي</a:t>
                      </a:r>
                    </a:p>
                  </a:txBody>
                  <a:tcPr horzOverflow="overflow">
                    <a:lnL cap="flat">
                      <a:noFill/>
                    </a:lnL>
                    <a:lnR cap="flat">
                      <a:noFill/>
                    </a:lnR>
                    <a:lnT cap="flat">
                      <a:noFill/>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pPr rtl="1"/>
                      <a:endParaRPr lang="fa-IR"/>
                    </a:p>
                  </a:txBody>
                  <a:tcPr/>
                </a:tc>
                <a:extLst>
                  <a:ext uri="{0D108BD9-81ED-4DB2-BD59-A6C34878D82A}">
                    <a16:rowId xmlns:a16="http://schemas.microsoft.com/office/drawing/2014/main" val="10000"/>
                  </a:ext>
                </a:extLst>
              </a:tr>
              <a:tr h="1106488">
                <a:tc>
                  <a:txBody>
                    <a:bodyPr/>
                    <a:lstStyle/>
                    <a:p>
                      <a:pPr marL="342900" marR="0" lvl="0" indent="-342900" algn="ctr" defTabSz="914400" rtl="1" eaLnBrk="1" fontAlgn="base" latinLnBrk="0" hangingPunct="1">
                        <a:lnSpc>
                          <a:spcPct val="100000"/>
                        </a:lnSpc>
                        <a:spcBef>
                          <a:spcPct val="0"/>
                        </a:spcBef>
                        <a:spcAft>
                          <a:spcPct val="0"/>
                        </a:spcAft>
                        <a:buClrTx/>
                        <a:buSzPct val="85000"/>
                        <a:buFontTx/>
                        <a:buNone/>
                        <a:tabLst>
                          <a:tab pos="1349375" algn="l"/>
                        </a:tabLst>
                      </a:pPr>
                      <a:r>
                        <a:rPr kumimoji="0" lang="fa-IR" sz="3200" b="1" i="0" u="none" strike="noStrike" cap="none" normalizeH="0" baseline="0" smtClean="0">
                          <a:ln>
                            <a:noFill/>
                          </a:ln>
                          <a:solidFill>
                            <a:schemeClr val="tx1"/>
                          </a:solidFill>
                          <a:effectLst/>
                          <a:latin typeface="Arial" pitchFamily="34" charset="0"/>
                          <a:cs typeface="Zar" pitchFamily="2" charset="-78"/>
                        </a:rPr>
                        <a:t>اعداد</a:t>
                      </a:r>
                      <a:endParaRPr kumimoji="0" lang="en-US" sz="3200" b="1" i="0" u="none" strike="noStrike" cap="none" normalizeH="0" baseline="0" smtClean="0">
                        <a:ln>
                          <a:noFill/>
                        </a:ln>
                        <a:solidFill>
                          <a:schemeClr val="tx1"/>
                        </a:solidFill>
                        <a:effectLst/>
                        <a:latin typeface="Arial" pitchFamily="34" charset="0"/>
                        <a:cs typeface="Zar" pitchFamily="2" charset="-78"/>
                      </a:endParaRPr>
                    </a:p>
                    <a:p>
                      <a:pPr marL="342900" marR="0" lvl="0" indent="-342900" algn="ctr" defTabSz="914400" rtl="1" eaLnBrk="0" fontAlgn="base" latinLnBrk="0" hangingPunct="0">
                        <a:lnSpc>
                          <a:spcPct val="100000"/>
                        </a:lnSpc>
                        <a:spcBef>
                          <a:spcPct val="0"/>
                        </a:spcBef>
                        <a:spcAft>
                          <a:spcPct val="0"/>
                        </a:spcAft>
                        <a:buClrTx/>
                        <a:buSzPct val="85000"/>
                        <a:buFontTx/>
                        <a:buNone/>
                        <a:tabLst>
                          <a:tab pos="1349375" algn="l"/>
                        </a:tabLst>
                      </a:pPr>
                      <a:r>
                        <a:rPr kumimoji="0" lang="fa-IR" sz="5400" b="1" i="0" u="none" strike="noStrike" cap="none" normalizeH="0" baseline="0" smtClean="0">
                          <a:ln>
                            <a:noFill/>
                          </a:ln>
                          <a:solidFill>
                            <a:schemeClr val="tx1"/>
                          </a:solidFill>
                          <a:effectLst/>
                          <a:latin typeface="Arial" pitchFamily="34" charset="0"/>
                          <a:cs typeface="Zar" pitchFamily="2" charset="-78"/>
                        </a:rPr>
                        <a:t>-</a:t>
                      </a:r>
                    </a:p>
                  </a:txBody>
                  <a:tcPr horzOverflow="overflow">
                    <a:lnL cap="flat">
                      <a:noFill/>
                    </a:lnL>
                    <a:lnR w="952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cap="flat">
                      <a:noFill/>
                    </a:lnB>
                    <a:lnTlToBr>
                      <a:noFill/>
                    </a:lnTlToBr>
                    <a:lnBlToTr>
                      <a:noFill/>
                    </a:lnBlToTr>
                    <a:noFill/>
                  </a:tcPr>
                </a:tc>
                <a:tc>
                  <a:txBody>
                    <a:bodyPr/>
                    <a:lstStyle/>
                    <a:p>
                      <a:pPr marL="342900" marR="0" lvl="0" indent="-342900" algn="ctr" defTabSz="914400" rtl="1" eaLnBrk="1" fontAlgn="base" latinLnBrk="0" hangingPunct="1">
                        <a:lnSpc>
                          <a:spcPct val="100000"/>
                        </a:lnSpc>
                        <a:spcBef>
                          <a:spcPct val="0"/>
                        </a:spcBef>
                        <a:spcAft>
                          <a:spcPct val="0"/>
                        </a:spcAft>
                        <a:buClrTx/>
                        <a:buSzPct val="85000"/>
                        <a:buFontTx/>
                        <a:buNone/>
                        <a:tabLst>
                          <a:tab pos="1349375" algn="l"/>
                        </a:tabLst>
                      </a:pPr>
                      <a:r>
                        <a:rPr kumimoji="0" lang="fa-IR" sz="3200" b="1" i="0" u="none" strike="noStrike" cap="none" normalizeH="0" baseline="0" smtClean="0">
                          <a:ln>
                            <a:noFill/>
                          </a:ln>
                          <a:solidFill>
                            <a:schemeClr val="tx1"/>
                          </a:solidFill>
                          <a:effectLst/>
                          <a:latin typeface="Arial" pitchFamily="34" charset="0"/>
                          <a:cs typeface="Zar" pitchFamily="2" charset="-78"/>
                        </a:rPr>
                        <a:t>اعداد</a:t>
                      </a:r>
                      <a:endParaRPr kumimoji="0" lang="en-US" sz="3200" b="1" i="0" u="none" strike="noStrike" cap="none" normalizeH="0" baseline="0" smtClean="0">
                        <a:ln>
                          <a:noFill/>
                        </a:ln>
                        <a:solidFill>
                          <a:schemeClr val="tx1"/>
                        </a:solidFill>
                        <a:effectLst/>
                        <a:latin typeface="Arial" pitchFamily="34" charset="0"/>
                        <a:cs typeface="Zar" pitchFamily="2" charset="-78"/>
                      </a:endParaRPr>
                    </a:p>
                    <a:p>
                      <a:pPr marL="342900" marR="0" lvl="0" indent="-342900" algn="ctr" defTabSz="914400" rtl="1" eaLnBrk="0" fontAlgn="base" latinLnBrk="0" hangingPunct="0">
                        <a:lnSpc>
                          <a:spcPct val="100000"/>
                        </a:lnSpc>
                        <a:spcBef>
                          <a:spcPct val="0"/>
                        </a:spcBef>
                        <a:spcAft>
                          <a:spcPct val="0"/>
                        </a:spcAft>
                        <a:buClrTx/>
                        <a:buSzPct val="85000"/>
                        <a:buFontTx/>
                        <a:buNone/>
                        <a:tabLst>
                          <a:tab pos="1349375" algn="l"/>
                        </a:tabLst>
                      </a:pPr>
                      <a:r>
                        <a:rPr kumimoji="0" lang="fa-IR" sz="6000" b="1" i="0" u="none" strike="noStrike" cap="none" normalizeH="0" baseline="0" smtClean="0">
                          <a:ln>
                            <a:noFill/>
                          </a:ln>
                          <a:solidFill>
                            <a:schemeClr val="tx1"/>
                          </a:solidFill>
                          <a:effectLst/>
                          <a:latin typeface="Arial" pitchFamily="34" charset="0"/>
                          <a:cs typeface="Zar" pitchFamily="2" charset="-78"/>
                        </a:rPr>
                        <a:t>+</a:t>
                      </a:r>
                    </a:p>
                  </a:txBody>
                  <a:tcPr horzOverflow="overflow">
                    <a:lnL w="9525" cap="flat" cmpd="sng" algn="ctr">
                      <a:solidFill>
                        <a:srgbClr val="000000"/>
                      </a:solidFill>
                      <a:prstDash val="solid"/>
                      <a:round/>
                      <a:headEnd type="none" w="med" len="med"/>
                      <a:tailEnd type="none" w="med" len="med"/>
                    </a:lnL>
                    <a:lnR cap="flat">
                      <a:noFill/>
                    </a:lnR>
                    <a:lnT w="12700" cap="flat" cmpd="sng" algn="ctr">
                      <a:solidFill>
                        <a:srgbClr val="000000"/>
                      </a:solidFill>
                      <a:prstDash val="solid"/>
                      <a:round/>
                      <a:headEnd type="none" w="med" len="med"/>
                      <a:tailEnd type="none" w="med" len="med"/>
                    </a:lnT>
                    <a:lnB cap="flat">
                      <a:noFill/>
                    </a:lnB>
                    <a:lnTlToBr>
                      <a:noFill/>
                    </a:lnTlToBr>
                    <a:lnBlToTr>
                      <a:noFill/>
                    </a:lnBlToTr>
                    <a:noFill/>
                  </a:tcPr>
                </a:tc>
                <a:extLst>
                  <a:ext uri="{0D108BD9-81ED-4DB2-BD59-A6C34878D82A}">
                    <a16:rowId xmlns:a16="http://schemas.microsoft.com/office/drawing/2014/main" val="10001"/>
                  </a:ext>
                </a:extLst>
              </a:tr>
            </a:tbl>
          </a:graphicData>
        </a:graphic>
      </p:graphicFrame>
      <p:graphicFrame>
        <p:nvGraphicFramePr>
          <p:cNvPr id="258128" name="Group 80"/>
          <p:cNvGraphicFramePr>
            <a:graphicFrameLocks noGrp="1"/>
          </p:cNvGraphicFramePr>
          <p:nvPr/>
        </p:nvGraphicFramePr>
        <p:xfrm>
          <a:off x="468313" y="2205038"/>
          <a:ext cx="2425700" cy="2608262"/>
        </p:xfrm>
        <a:graphic>
          <a:graphicData uri="http://schemas.openxmlformats.org/drawingml/2006/table">
            <a:tbl>
              <a:tblPr rtl="1"/>
              <a:tblGrid>
                <a:gridCol w="1363663">
                  <a:extLst>
                    <a:ext uri="{9D8B030D-6E8A-4147-A177-3AD203B41FA5}">
                      <a16:colId xmlns:a16="http://schemas.microsoft.com/office/drawing/2014/main" val="20000"/>
                    </a:ext>
                  </a:extLst>
                </a:gridCol>
                <a:gridCol w="1062037">
                  <a:extLst>
                    <a:ext uri="{9D8B030D-6E8A-4147-A177-3AD203B41FA5}">
                      <a16:colId xmlns:a16="http://schemas.microsoft.com/office/drawing/2014/main" val="20001"/>
                    </a:ext>
                  </a:extLst>
                </a:gridCol>
              </a:tblGrid>
              <a:tr h="933450">
                <a:tc gridSpan="2">
                  <a:txBody>
                    <a:bodyPr/>
                    <a:lstStyle/>
                    <a:p>
                      <a:pPr marL="0" marR="0" lvl="0" indent="0" algn="ctr" defTabSz="914400" rtl="1" eaLnBrk="1" fontAlgn="base" latinLnBrk="0" hangingPunct="1">
                        <a:lnSpc>
                          <a:spcPct val="100000"/>
                        </a:lnSpc>
                        <a:spcBef>
                          <a:spcPct val="0"/>
                        </a:spcBef>
                        <a:spcAft>
                          <a:spcPct val="0"/>
                        </a:spcAft>
                        <a:buClrTx/>
                        <a:buSzPct val="85000"/>
                        <a:buFontTx/>
                        <a:buNone/>
                        <a:tabLst>
                          <a:tab pos="1349375" algn="l"/>
                        </a:tabLst>
                      </a:pPr>
                      <a:r>
                        <a:rPr kumimoji="0" lang="fa-IR" sz="3200" b="1" i="0" u="none" strike="noStrike" cap="none" normalizeH="0" baseline="0" smtClean="0">
                          <a:ln>
                            <a:noFill/>
                          </a:ln>
                          <a:solidFill>
                            <a:schemeClr val="tx1"/>
                          </a:solidFill>
                          <a:effectLst/>
                          <a:latin typeface="Arial" pitchFamily="34" charset="0"/>
                          <a:cs typeface="Zar" pitchFamily="2" charset="-78"/>
                        </a:rPr>
                        <a:t>سرمايه آقاي </a:t>
                      </a:r>
                      <a:r>
                        <a:rPr kumimoji="0" lang="en-US" sz="3200" b="1" i="0" u="none" strike="noStrike" cap="none" normalizeH="0" baseline="0" smtClean="0">
                          <a:ln>
                            <a:noFill/>
                          </a:ln>
                          <a:solidFill>
                            <a:schemeClr val="tx1"/>
                          </a:solidFill>
                          <a:effectLst/>
                          <a:latin typeface="Arial" pitchFamily="34" charset="0"/>
                          <a:cs typeface="Zar" pitchFamily="2" charset="-78"/>
                        </a:rPr>
                        <a:t>X</a:t>
                      </a:r>
                    </a:p>
                  </a:txBody>
                  <a:tcPr horzOverflow="overflow">
                    <a:lnL cap="flat">
                      <a:noFill/>
                    </a:lnL>
                    <a:lnR cap="flat">
                      <a:noFill/>
                    </a:lnR>
                    <a:lnT cap="flat">
                      <a:noFill/>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pPr rtl="1"/>
                      <a:endParaRPr lang="fa-IR"/>
                    </a:p>
                  </a:txBody>
                  <a:tcPr/>
                </a:tc>
                <a:extLst>
                  <a:ext uri="{0D108BD9-81ED-4DB2-BD59-A6C34878D82A}">
                    <a16:rowId xmlns:a16="http://schemas.microsoft.com/office/drawing/2014/main" val="10000"/>
                  </a:ext>
                </a:extLst>
              </a:tr>
              <a:tr h="1154113">
                <a:tc>
                  <a:txBody>
                    <a:bodyPr/>
                    <a:lstStyle/>
                    <a:p>
                      <a:pPr marL="0" marR="0" lvl="0" indent="0" algn="ctr" defTabSz="914400" rtl="1" eaLnBrk="1" fontAlgn="base" latinLnBrk="0" hangingPunct="1">
                        <a:lnSpc>
                          <a:spcPct val="100000"/>
                        </a:lnSpc>
                        <a:spcBef>
                          <a:spcPct val="0"/>
                        </a:spcBef>
                        <a:spcAft>
                          <a:spcPct val="0"/>
                        </a:spcAft>
                        <a:buClrTx/>
                        <a:buSzPct val="85000"/>
                        <a:buFontTx/>
                        <a:buNone/>
                        <a:tabLst>
                          <a:tab pos="1349375" algn="l"/>
                        </a:tabLst>
                      </a:pPr>
                      <a:r>
                        <a:rPr kumimoji="0" lang="fa-IR" sz="3200" b="1" i="0" u="none" strike="noStrike" cap="none" normalizeH="0" baseline="0" smtClean="0">
                          <a:ln>
                            <a:noFill/>
                          </a:ln>
                          <a:solidFill>
                            <a:schemeClr val="tx1"/>
                          </a:solidFill>
                          <a:effectLst/>
                          <a:latin typeface="Arial" pitchFamily="34" charset="0"/>
                          <a:cs typeface="Zar" pitchFamily="2" charset="-78"/>
                        </a:rPr>
                        <a:t>اعداد</a:t>
                      </a:r>
                      <a:endParaRPr kumimoji="0" lang="en-US" sz="3200" b="1" i="0" u="none" strike="noStrike" cap="none" normalizeH="0" baseline="0" smtClean="0">
                        <a:ln>
                          <a:noFill/>
                        </a:ln>
                        <a:solidFill>
                          <a:schemeClr val="tx1"/>
                        </a:solidFill>
                        <a:effectLst/>
                        <a:latin typeface="Arial" pitchFamily="34" charset="0"/>
                        <a:cs typeface="Zar" pitchFamily="2" charset="-78"/>
                      </a:endParaRPr>
                    </a:p>
                    <a:p>
                      <a:pPr marL="0" marR="0" lvl="0" indent="0" algn="ctr" defTabSz="914400" rtl="1" eaLnBrk="0" fontAlgn="base" latinLnBrk="0" hangingPunct="0">
                        <a:lnSpc>
                          <a:spcPct val="100000"/>
                        </a:lnSpc>
                        <a:spcBef>
                          <a:spcPct val="0"/>
                        </a:spcBef>
                        <a:spcAft>
                          <a:spcPct val="0"/>
                        </a:spcAft>
                        <a:buClrTx/>
                        <a:buSzPct val="85000"/>
                        <a:buFontTx/>
                        <a:buNone/>
                        <a:tabLst>
                          <a:tab pos="1349375" algn="l"/>
                        </a:tabLst>
                      </a:pPr>
                      <a:r>
                        <a:rPr kumimoji="0" lang="fa-IR" sz="6600" b="1" i="0" u="none" strike="noStrike" cap="none" normalizeH="0" baseline="0" smtClean="0">
                          <a:ln>
                            <a:noFill/>
                          </a:ln>
                          <a:solidFill>
                            <a:schemeClr val="tx1"/>
                          </a:solidFill>
                          <a:effectLst/>
                          <a:latin typeface="Arial" pitchFamily="34" charset="0"/>
                          <a:cs typeface="Zar" pitchFamily="2" charset="-78"/>
                        </a:rPr>
                        <a:t>-</a:t>
                      </a:r>
                    </a:p>
                  </a:txBody>
                  <a:tcPr horzOverflow="overflow">
                    <a:lnL cap="flat">
                      <a:noFill/>
                    </a:lnL>
                    <a:lnR w="952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cap="flat">
                      <a:noFill/>
                    </a:lnB>
                    <a:lnTlToBr>
                      <a:noFill/>
                    </a:lnTlToBr>
                    <a:lnBlToTr>
                      <a:noFill/>
                    </a:lnBlToTr>
                    <a:noFill/>
                  </a:tcPr>
                </a:tc>
                <a:tc>
                  <a:txBody>
                    <a:bodyPr/>
                    <a:lstStyle/>
                    <a:p>
                      <a:pPr marL="0" marR="0" lvl="0" indent="0" algn="ctr" defTabSz="914400" rtl="1" eaLnBrk="1" fontAlgn="base" latinLnBrk="0" hangingPunct="1">
                        <a:lnSpc>
                          <a:spcPct val="100000"/>
                        </a:lnSpc>
                        <a:spcBef>
                          <a:spcPct val="0"/>
                        </a:spcBef>
                        <a:spcAft>
                          <a:spcPct val="0"/>
                        </a:spcAft>
                        <a:buClrTx/>
                        <a:buSzPct val="85000"/>
                        <a:buFontTx/>
                        <a:buNone/>
                        <a:tabLst>
                          <a:tab pos="1349375" algn="l"/>
                        </a:tabLst>
                      </a:pPr>
                      <a:r>
                        <a:rPr kumimoji="0" lang="fa-IR" sz="3200" b="1" i="0" u="none" strike="noStrike" cap="none" normalizeH="0" baseline="0" smtClean="0">
                          <a:ln>
                            <a:noFill/>
                          </a:ln>
                          <a:solidFill>
                            <a:schemeClr val="tx1"/>
                          </a:solidFill>
                          <a:effectLst/>
                          <a:latin typeface="Arial" pitchFamily="34" charset="0"/>
                          <a:cs typeface="Zar" pitchFamily="2" charset="-78"/>
                        </a:rPr>
                        <a:t>اعداد</a:t>
                      </a:r>
                      <a:endParaRPr kumimoji="0" lang="en-US" sz="3200" b="1" i="0" u="none" strike="noStrike" cap="none" normalizeH="0" baseline="0" smtClean="0">
                        <a:ln>
                          <a:noFill/>
                        </a:ln>
                        <a:solidFill>
                          <a:schemeClr val="tx1"/>
                        </a:solidFill>
                        <a:effectLst/>
                        <a:latin typeface="Arial" pitchFamily="34" charset="0"/>
                        <a:cs typeface="Zar" pitchFamily="2" charset="-78"/>
                      </a:endParaRPr>
                    </a:p>
                    <a:p>
                      <a:pPr marL="0" marR="0" lvl="0" indent="0" algn="ctr" defTabSz="914400" rtl="1" eaLnBrk="0" fontAlgn="base" latinLnBrk="0" hangingPunct="0">
                        <a:lnSpc>
                          <a:spcPct val="100000"/>
                        </a:lnSpc>
                        <a:spcBef>
                          <a:spcPct val="0"/>
                        </a:spcBef>
                        <a:spcAft>
                          <a:spcPct val="0"/>
                        </a:spcAft>
                        <a:buClrTx/>
                        <a:buSzPct val="85000"/>
                        <a:buFontTx/>
                        <a:buNone/>
                        <a:tabLst>
                          <a:tab pos="1349375" algn="l"/>
                        </a:tabLst>
                      </a:pPr>
                      <a:r>
                        <a:rPr kumimoji="0" lang="fa-IR" sz="7200" b="1" i="0" u="none" strike="noStrike" cap="none" normalizeH="0" baseline="0" smtClean="0">
                          <a:ln>
                            <a:noFill/>
                          </a:ln>
                          <a:solidFill>
                            <a:schemeClr val="tx1"/>
                          </a:solidFill>
                          <a:effectLst/>
                          <a:latin typeface="Arial" pitchFamily="34" charset="0"/>
                          <a:cs typeface="Zar" pitchFamily="2" charset="-78"/>
                        </a:rPr>
                        <a:t>+</a:t>
                      </a:r>
                    </a:p>
                  </a:txBody>
                  <a:tcPr horzOverflow="overflow">
                    <a:lnL w="9525" cap="flat" cmpd="sng" algn="ctr">
                      <a:solidFill>
                        <a:srgbClr val="000000"/>
                      </a:solidFill>
                      <a:prstDash val="solid"/>
                      <a:round/>
                      <a:headEnd type="none" w="med" len="med"/>
                      <a:tailEnd type="none" w="med" len="med"/>
                    </a:lnL>
                    <a:lnR cap="flat">
                      <a:noFill/>
                    </a:lnR>
                    <a:lnT w="12700" cap="flat" cmpd="sng" algn="ctr">
                      <a:solidFill>
                        <a:srgbClr val="000000"/>
                      </a:solidFill>
                      <a:prstDash val="solid"/>
                      <a:round/>
                      <a:headEnd type="none" w="med" len="med"/>
                      <a:tailEnd type="none" w="med" len="med"/>
                    </a:lnT>
                    <a:lnB cap="flat">
                      <a:noFill/>
                    </a:lnB>
                    <a:lnTlToBr>
                      <a:noFill/>
                    </a:lnTlToBr>
                    <a:lnBlToTr>
                      <a:noFill/>
                    </a:lnBlToTr>
                    <a:noFill/>
                  </a:tcPr>
                </a:tc>
                <a:extLst>
                  <a:ext uri="{0D108BD9-81ED-4DB2-BD59-A6C34878D82A}">
                    <a16:rowId xmlns:a16="http://schemas.microsoft.com/office/drawing/2014/main" val="10001"/>
                  </a:ext>
                </a:extLst>
              </a:tr>
            </a:tbl>
          </a:graphicData>
        </a:graphic>
      </p:graphicFrame>
    </p:spTree>
  </p:cSld>
  <p:clrMapOvr>
    <a:masterClrMapping/>
  </p:clrMapOvr>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59074" name="Rectangle 2"/>
          <p:cNvSpPr>
            <a:spLocks noChangeArrowheads="1"/>
          </p:cNvSpPr>
          <p:nvPr/>
        </p:nvSpPr>
        <p:spPr bwMode="auto">
          <a:xfrm>
            <a:off x="712788" y="2470150"/>
            <a:ext cx="7718425" cy="1920875"/>
          </a:xfrm>
          <a:prstGeom prst="rect">
            <a:avLst/>
          </a:prstGeom>
          <a:noFill/>
          <a:ln w="9525">
            <a:noFill/>
            <a:miter lim="800000"/>
            <a:headEnd/>
            <a:tailEnd/>
          </a:ln>
          <a:effectLst/>
        </p:spPr>
        <p:txBody>
          <a:bodyPr wrap="none" anchor="ctr">
            <a:spAutoFit/>
          </a:bodyPr>
          <a:lstStyle/>
          <a:p>
            <a:pPr algn="ctr" eaLnBrk="1" hangingPunct="1">
              <a:tabLst>
                <a:tab pos="1300163" algn="l"/>
              </a:tabLst>
            </a:pPr>
            <a:r>
              <a:rPr lang="fa-IR" sz="4000">
                <a:cs typeface="Zar" pitchFamily="2" charset="-78"/>
              </a:rPr>
              <a:t>آقاي جهانگيري </a:t>
            </a:r>
          </a:p>
          <a:p>
            <a:pPr algn="ctr" eaLnBrk="1" hangingPunct="1">
              <a:tabLst>
                <a:tab pos="1300163" algn="l"/>
              </a:tabLst>
            </a:pPr>
            <a:r>
              <a:rPr lang="fa-IR" sz="4000">
                <a:cs typeface="Zar" pitchFamily="2" charset="-78"/>
              </a:rPr>
              <a:t>مؤسسه تبليغاتي جهانگير</a:t>
            </a:r>
          </a:p>
          <a:p>
            <a:pPr algn="ctr" eaLnBrk="1" hangingPunct="1">
              <a:tabLst>
                <a:tab pos="1300163" algn="l"/>
              </a:tabLst>
            </a:pPr>
            <a:r>
              <a:rPr lang="fa-IR" sz="4000">
                <a:cs typeface="Zar" pitchFamily="2" charset="-78"/>
              </a:rPr>
              <a:t>را با اختصاص مبلغ 750/3 ريال افتتاح كرد </a:t>
            </a:r>
          </a:p>
        </p:txBody>
      </p:sp>
      <p:sp>
        <p:nvSpPr>
          <p:cNvPr id="259075" name="Rectangle 3"/>
          <p:cNvSpPr>
            <a:spLocks noChangeArrowheads="1"/>
          </p:cNvSpPr>
          <p:nvPr/>
        </p:nvSpPr>
        <p:spPr bwMode="auto">
          <a:xfrm>
            <a:off x="4060825" y="363538"/>
            <a:ext cx="4687888" cy="762000"/>
          </a:xfrm>
          <a:prstGeom prst="rect">
            <a:avLst/>
          </a:prstGeom>
          <a:noFill/>
          <a:ln w="9525">
            <a:noFill/>
            <a:miter lim="800000"/>
            <a:headEnd/>
            <a:tailEnd/>
          </a:ln>
          <a:effectLst/>
        </p:spPr>
        <p:txBody>
          <a:bodyPr wrap="none">
            <a:spAutoFit/>
          </a:bodyPr>
          <a:lstStyle/>
          <a:p>
            <a:pPr eaLnBrk="1" hangingPunct="1"/>
            <a:r>
              <a:rPr lang="fa-IR" sz="4400">
                <a:cs typeface="Zar" pitchFamily="2" charset="-78"/>
              </a:rPr>
              <a:t>مثال: فعاليت شماره (1)</a:t>
            </a:r>
            <a:endParaRPr lang="en-US" sz="4400">
              <a:cs typeface="Zar" pitchFamily="2" charset="-78"/>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92194" name="Rectangle 2"/>
          <p:cNvSpPr>
            <a:spLocks noGrp="1" noChangeArrowheads="1"/>
          </p:cNvSpPr>
          <p:nvPr>
            <p:ph type="title"/>
          </p:nvPr>
        </p:nvSpPr>
        <p:spPr>
          <a:xfrm>
            <a:off x="1403350" y="404813"/>
            <a:ext cx="7340600" cy="701675"/>
          </a:xfrm>
        </p:spPr>
        <p:txBody>
          <a:bodyPr>
            <a:normAutofit/>
          </a:bodyPr>
          <a:lstStyle/>
          <a:p>
            <a:r>
              <a:rPr lang="fa-IR" sz="4000"/>
              <a:t>برمبناي تعريف آخر مراحل حسابداري</a:t>
            </a:r>
            <a:endParaRPr lang="en-US" sz="4000"/>
          </a:p>
        </p:txBody>
      </p:sp>
      <p:sp>
        <p:nvSpPr>
          <p:cNvPr id="392195" name="Rectangle 3"/>
          <p:cNvSpPr>
            <a:spLocks noGrp="1" noChangeArrowheads="1"/>
          </p:cNvSpPr>
          <p:nvPr>
            <p:ph idx="1"/>
          </p:nvPr>
        </p:nvSpPr>
        <p:spPr>
          <a:xfrm>
            <a:off x="611188" y="1989138"/>
            <a:ext cx="7847012" cy="3338512"/>
          </a:xfrm>
        </p:spPr>
        <p:txBody>
          <a:bodyPr/>
          <a:lstStyle/>
          <a:p>
            <a:pPr>
              <a:buFontTx/>
              <a:buNone/>
            </a:pPr>
            <a:r>
              <a:rPr lang="fa-IR" sz="2800"/>
              <a:t>1- ثبت: كليه فعاليتهاي مالي در دفتر روزنامه برحسب واحد پول ثبت مي</a:t>
            </a:r>
            <a:r>
              <a:rPr lang="fa-IR" sz="2800">
                <a:cs typeface="Arial" pitchFamily="34" charset="0"/>
              </a:rPr>
              <a:t>‌</a:t>
            </a:r>
            <a:r>
              <a:rPr lang="fa-IR" sz="2800"/>
              <a:t>شود</a:t>
            </a:r>
          </a:p>
          <a:p>
            <a:pPr>
              <a:buFontTx/>
              <a:buNone/>
            </a:pPr>
            <a:r>
              <a:rPr lang="fa-IR" sz="2800"/>
              <a:t>2- طبقه بندي: اقلام ثبت شده در دفتر روزنامه به دفتر كل انتقال مي</a:t>
            </a:r>
            <a:r>
              <a:rPr lang="fa-IR" sz="2800">
                <a:cs typeface="Arial" pitchFamily="34" charset="0"/>
              </a:rPr>
              <a:t>‌</a:t>
            </a:r>
            <a:r>
              <a:rPr lang="fa-IR" sz="2800"/>
              <a:t>يابد</a:t>
            </a:r>
          </a:p>
          <a:p>
            <a:pPr>
              <a:buFontTx/>
              <a:buNone/>
            </a:pPr>
            <a:r>
              <a:rPr lang="fa-IR" sz="2800"/>
              <a:t>3- تلخيص: گزارشهاي مالي از جمله ترازنامه- صورت سود و زيان و صورت حقوق صاحبان سرمايه تشكيل مي</a:t>
            </a:r>
            <a:r>
              <a:rPr lang="fa-IR" sz="2800">
                <a:cs typeface="Arial" pitchFamily="34" charset="0"/>
              </a:rPr>
              <a:t>‌</a:t>
            </a:r>
            <a:r>
              <a:rPr lang="fa-IR" sz="2800"/>
              <a:t>شود</a:t>
            </a:r>
          </a:p>
          <a:p>
            <a:pPr>
              <a:buFontTx/>
              <a:buNone/>
            </a:pPr>
            <a:r>
              <a:rPr lang="fa-IR" sz="2800"/>
              <a:t>4- تفسير: اعداد صورتهاي مالي تجزيه و تحليل قرار مي</a:t>
            </a:r>
            <a:r>
              <a:rPr lang="fa-IR" sz="2800">
                <a:cs typeface="Arial" pitchFamily="34" charset="0"/>
              </a:rPr>
              <a:t>‌</a:t>
            </a:r>
            <a:r>
              <a:rPr lang="fa-IR" sz="2800"/>
              <a:t>گيرد</a:t>
            </a:r>
            <a:endParaRPr lang="en-US" sz="2800"/>
          </a:p>
        </p:txBody>
      </p:sp>
    </p:spTree>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60098" name="Rectangle 2"/>
          <p:cNvSpPr>
            <a:spLocks noGrp="1" noChangeArrowheads="1"/>
          </p:cNvSpPr>
          <p:nvPr>
            <p:ph type="title"/>
          </p:nvPr>
        </p:nvSpPr>
        <p:spPr>
          <a:xfrm>
            <a:off x="1093788" y="328613"/>
            <a:ext cx="7366000" cy="1098550"/>
          </a:xfrm>
        </p:spPr>
        <p:txBody>
          <a:bodyPr/>
          <a:lstStyle/>
          <a:p>
            <a:r>
              <a:rPr lang="fa-IR" sz="6600"/>
              <a:t>تحليل</a:t>
            </a:r>
            <a:r>
              <a:rPr lang="fa-IR"/>
              <a:t>:</a:t>
            </a:r>
            <a:endParaRPr lang="en-US"/>
          </a:p>
        </p:txBody>
      </p:sp>
      <p:sp>
        <p:nvSpPr>
          <p:cNvPr id="260099" name="Rectangle 3"/>
          <p:cNvSpPr>
            <a:spLocks noGrp="1" noChangeArrowheads="1"/>
          </p:cNvSpPr>
          <p:nvPr>
            <p:ph idx="1"/>
          </p:nvPr>
        </p:nvSpPr>
        <p:spPr>
          <a:xfrm>
            <a:off x="611188" y="1989138"/>
            <a:ext cx="7847012" cy="3790950"/>
          </a:xfrm>
        </p:spPr>
        <p:txBody>
          <a:bodyPr/>
          <a:lstStyle/>
          <a:p>
            <a:pPr algn="justLow">
              <a:lnSpc>
                <a:spcPct val="90000"/>
              </a:lnSpc>
              <a:buFontTx/>
              <a:buNone/>
            </a:pPr>
            <a:r>
              <a:rPr lang="fa-IR"/>
              <a:t>* دو حساب (صندوق) و (سرمايه آقاي جهانگير) تغيير مي‌نمايد</a:t>
            </a:r>
          </a:p>
          <a:p>
            <a:pPr algn="justLow">
              <a:lnSpc>
                <a:spcPct val="90000"/>
              </a:lnSpc>
              <a:buFontTx/>
              <a:buNone/>
            </a:pPr>
            <a:r>
              <a:rPr lang="fa-IR"/>
              <a:t>* موجودي صندوق از صفر ريال به 3750 افزايش مي‌يابد پس مبلغ مذكور در بدهكار حساب صندوق نوشته مي‌شود.</a:t>
            </a:r>
          </a:p>
          <a:p>
            <a:pPr algn="justLow">
              <a:lnSpc>
                <a:spcPct val="90000"/>
              </a:lnSpc>
              <a:buFontTx/>
              <a:buNone/>
            </a:pPr>
            <a:r>
              <a:rPr lang="fa-IR"/>
              <a:t>* سرمايه آقاي جهانگيري از صفر ريال به 750/3 ريال افزايش مي‌يابد. پس مبلغ مذكور در بستانكار  حساب سرمايه نوشته مي‌شود.</a:t>
            </a:r>
            <a:endParaRPr lang="en-US"/>
          </a:p>
        </p:txBody>
      </p:sp>
      <p:sp>
        <p:nvSpPr>
          <p:cNvPr id="4" name="Footer Placeholder 3"/>
          <p:cNvSpPr>
            <a:spLocks noGrp="1"/>
          </p:cNvSpPr>
          <p:nvPr>
            <p:ph type="ftr" sz="quarter" idx="11"/>
          </p:nvPr>
        </p:nvSpPr>
        <p:spPr/>
        <p:txBody>
          <a:bodyPr/>
          <a:lstStyle/>
          <a:p>
            <a:endParaRPr kumimoji="0" lang="en-US" dirty="0"/>
          </a:p>
        </p:txBody>
      </p:sp>
    </p:spTree>
  </p:cSld>
  <p:clrMapOvr>
    <a:masterClrMapping/>
  </p:clrMapOvr>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61122" name="Rectangle 2"/>
          <p:cNvSpPr>
            <a:spLocks noGrp="1" noChangeArrowheads="1"/>
          </p:cNvSpPr>
          <p:nvPr>
            <p:ph type="title"/>
          </p:nvPr>
        </p:nvSpPr>
        <p:spPr/>
        <p:txBody>
          <a:bodyPr/>
          <a:lstStyle/>
          <a:p>
            <a:r>
              <a:rPr lang="fa-IR" u="sng"/>
              <a:t>                   داراييها</a:t>
            </a:r>
            <a:r>
              <a:rPr lang="fa-IR"/>
              <a:t> = </a:t>
            </a:r>
            <a:r>
              <a:rPr lang="fa-IR" sz="2800" u="sng"/>
              <a:t>حقوق صاحبان سرمايه</a:t>
            </a:r>
            <a:endParaRPr lang="en-US" sz="2800" u="sng"/>
          </a:p>
        </p:txBody>
      </p:sp>
      <p:graphicFrame>
        <p:nvGraphicFramePr>
          <p:cNvPr id="261165" name="Group 45"/>
          <p:cNvGraphicFramePr>
            <a:graphicFrameLocks noGrp="1"/>
          </p:cNvGraphicFramePr>
          <p:nvPr>
            <p:ph sz="half" idx="1"/>
          </p:nvPr>
        </p:nvGraphicFramePr>
        <p:xfrm>
          <a:off x="250825" y="1628775"/>
          <a:ext cx="3949700" cy="1866901"/>
        </p:xfrm>
        <a:graphic>
          <a:graphicData uri="http://schemas.openxmlformats.org/drawingml/2006/table">
            <a:tbl>
              <a:tblPr rtl="1"/>
              <a:tblGrid>
                <a:gridCol w="774700">
                  <a:extLst>
                    <a:ext uri="{9D8B030D-6E8A-4147-A177-3AD203B41FA5}">
                      <a16:colId xmlns:a16="http://schemas.microsoft.com/office/drawing/2014/main" val="20000"/>
                    </a:ext>
                  </a:extLst>
                </a:gridCol>
                <a:gridCol w="941387">
                  <a:extLst>
                    <a:ext uri="{9D8B030D-6E8A-4147-A177-3AD203B41FA5}">
                      <a16:colId xmlns:a16="http://schemas.microsoft.com/office/drawing/2014/main" val="20001"/>
                    </a:ext>
                  </a:extLst>
                </a:gridCol>
                <a:gridCol w="1381125">
                  <a:extLst>
                    <a:ext uri="{9D8B030D-6E8A-4147-A177-3AD203B41FA5}">
                      <a16:colId xmlns:a16="http://schemas.microsoft.com/office/drawing/2014/main" val="20002"/>
                    </a:ext>
                  </a:extLst>
                </a:gridCol>
                <a:gridCol w="852488">
                  <a:extLst>
                    <a:ext uri="{9D8B030D-6E8A-4147-A177-3AD203B41FA5}">
                      <a16:colId xmlns:a16="http://schemas.microsoft.com/office/drawing/2014/main" val="20003"/>
                    </a:ext>
                  </a:extLst>
                </a:gridCol>
              </a:tblGrid>
              <a:tr h="925513">
                <a:tc>
                  <a:txBody>
                    <a:bodyPr/>
                    <a:lstStyle/>
                    <a:p>
                      <a:pPr marL="342900" marR="0" lvl="0" indent="-342900" algn="r" defTabSz="914400" rtl="1" eaLnBrk="1" fontAlgn="base" latinLnBrk="0" hangingPunct="1">
                        <a:lnSpc>
                          <a:spcPct val="100000"/>
                        </a:lnSpc>
                        <a:spcBef>
                          <a:spcPct val="0"/>
                        </a:spcBef>
                        <a:spcAft>
                          <a:spcPct val="0"/>
                        </a:spcAft>
                        <a:buClrTx/>
                        <a:buSzPct val="85000"/>
                        <a:buFontTx/>
                        <a:buNone/>
                        <a:tabLst>
                          <a:tab pos="1349375" algn="l"/>
                        </a:tabLst>
                      </a:pPr>
                      <a:r>
                        <a:rPr kumimoji="0" lang="fa-IR" sz="2000" b="1" i="0" u="none" strike="noStrike" cap="none" normalizeH="0" baseline="0" smtClean="0">
                          <a:ln>
                            <a:noFill/>
                          </a:ln>
                          <a:solidFill>
                            <a:schemeClr val="tx1"/>
                          </a:solidFill>
                          <a:effectLst/>
                          <a:latin typeface="Arial" pitchFamily="34" charset="0"/>
                          <a:cs typeface="Zar" pitchFamily="2" charset="-78"/>
                        </a:rPr>
                        <a:t>بد</a:t>
                      </a:r>
                    </a:p>
                  </a:txBody>
                  <a:tcPr anchor="b" horzOverflow="overflow">
                    <a:lnL cap="flat">
                      <a:noFill/>
                    </a:lnL>
                    <a:lnR>
                      <a:noFill/>
                    </a:lnR>
                    <a:lnT cap="flat">
                      <a:noFill/>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342900" marR="0" lvl="0" indent="-342900" algn="ctr" defTabSz="914400" rtl="1" eaLnBrk="1" fontAlgn="base" latinLnBrk="0" hangingPunct="1">
                        <a:lnSpc>
                          <a:spcPct val="100000"/>
                        </a:lnSpc>
                        <a:spcBef>
                          <a:spcPct val="0"/>
                        </a:spcBef>
                        <a:spcAft>
                          <a:spcPct val="0"/>
                        </a:spcAft>
                        <a:buClrTx/>
                        <a:buSzPct val="85000"/>
                        <a:buFontTx/>
                        <a:buNone/>
                        <a:tabLst>
                          <a:tab pos="1349375" algn="l"/>
                        </a:tabLst>
                      </a:pPr>
                      <a:r>
                        <a:rPr kumimoji="0" lang="fa-IR" sz="2000" b="1" i="0" u="none" strike="noStrike" cap="none" normalizeH="0" baseline="0" smtClean="0">
                          <a:ln>
                            <a:noFill/>
                          </a:ln>
                          <a:solidFill>
                            <a:schemeClr val="tx1"/>
                          </a:solidFill>
                          <a:effectLst/>
                          <a:latin typeface="Arial" pitchFamily="34" charset="0"/>
                          <a:cs typeface="Zar" pitchFamily="2" charset="-78"/>
                        </a:rPr>
                        <a:t>سرمايه آقاي جهانگير</a:t>
                      </a:r>
                    </a:p>
                  </a:txBody>
                  <a:tcPr horzOverflow="overflow">
                    <a:lnL>
                      <a:noFill/>
                    </a:lnL>
                    <a:lnR>
                      <a:noFill/>
                    </a:lnR>
                    <a:lnT cap="flat">
                      <a:noFill/>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pPr rtl="1"/>
                      <a:endParaRPr lang="fa-IR"/>
                    </a:p>
                  </a:txBody>
                  <a:tcPr/>
                </a:tc>
                <a:tc>
                  <a:txBody>
                    <a:bodyPr/>
                    <a:lstStyle/>
                    <a:p>
                      <a:pPr marL="342900" marR="0" lvl="0" indent="-342900" algn="r" defTabSz="914400" rtl="1" eaLnBrk="1" fontAlgn="base" latinLnBrk="0" hangingPunct="1">
                        <a:lnSpc>
                          <a:spcPct val="100000"/>
                        </a:lnSpc>
                        <a:spcBef>
                          <a:spcPct val="0"/>
                        </a:spcBef>
                        <a:spcAft>
                          <a:spcPct val="0"/>
                        </a:spcAft>
                        <a:buClrTx/>
                        <a:buSzPct val="85000"/>
                        <a:buFontTx/>
                        <a:buNone/>
                        <a:tabLst>
                          <a:tab pos="1349375" algn="l"/>
                        </a:tabLst>
                      </a:pPr>
                      <a:r>
                        <a:rPr kumimoji="0" lang="fa-IR" sz="2400" b="1" i="0" u="none" strike="noStrike" cap="none" normalizeH="0" baseline="0" smtClean="0">
                          <a:ln>
                            <a:noFill/>
                          </a:ln>
                          <a:solidFill>
                            <a:schemeClr val="tx1"/>
                          </a:solidFill>
                          <a:effectLst/>
                          <a:latin typeface="Arial" pitchFamily="34" charset="0"/>
                          <a:cs typeface="Zar" pitchFamily="2" charset="-78"/>
                        </a:rPr>
                        <a:t>بس</a:t>
                      </a:r>
                    </a:p>
                  </a:txBody>
                  <a:tcPr anchor="b" horzOverflow="overflow">
                    <a:lnL>
                      <a:noFill/>
                    </a:lnL>
                    <a:lnR cap="flat">
                      <a:noFill/>
                    </a:lnR>
                    <a:lnT cap="flat">
                      <a:noFill/>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941388">
                <a:tc gridSpan="2">
                  <a:txBody>
                    <a:bodyPr/>
                    <a:lstStyle/>
                    <a:p>
                      <a:pPr marL="342900" marR="0" lvl="0" indent="-342900" algn="r" defTabSz="914400" rtl="1" eaLnBrk="1" fontAlgn="base" latinLnBrk="0" hangingPunct="1">
                        <a:lnSpc>
                          <a:spcPct val="100000"/>
                        </a:lnSpc>
                        <a:spcBef>
                          <a:spcPct val="0"/>
                        </a:spcBef>
                        <a:spcAft>
                          <a:spcPct val="0"/>
                        </a:spcAft>
                        <a:buClrTx/>
                        <a:buSzPct val="85000"/>
                        <a:buFontTx/>
                        <a:buNone/>
                        <a:tabLst>
                          <a:tab pos="1349375" algn="l"/>
                        </a:tabLst>
                      </a:pPr>
                      <a:endParaRPr kumimoji="0" lang="fa-IR" sz="3600" b="1" i="0" u="none" strike="noStrike" cap="none" normalizeH="0" baseline="0" smtClean="0">
                        <a:ln>
                          <a:noFill/>
                        </a:ln>
                        <a:solidFill>
                          <a:schemeClr val="tx1"/>
                        </a:solidFill>
                        <a:effectLst/>
                        <a:latin typeface="Arial" pitchFamily="34" charset="0"/>
                        <a:cs typeface="Zar" pitchFamily="2" charset="-78"/>
                      </a:endParaRPr>
                    </a:p>
                  </a:txBody>
                  <a:tcPr horzOverflow="overflow">
                    <a:lnL cap="flat">
                      <a:noFill/>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cap="flat">
                      <a:noFill/>
                    </a:lnB>
                    <a:lnTlToBr>
                      <a:noFill/>
                    </a:lnTlToBr>
                    <a:lnBlToTr>
                      <a:noFill/>
                    </a:lnBlToTr>
                    <a:noFill/>
                  </a:tcPr>
                </a:tc>
                <a:tc hMerge="1">
                  <a:txBody>
                    <a:bodyPr/>
                    <a:lstStyle/>
                    <a:p>
                      <a:pPr rtl="1"/>
                      <a:endParaRPr lang="fa-IR"/>
                    </a:p>
                  </a:txBody>
                  <a:tcPr/>
                </a:tc>
                <a:tc gridSpan="2">
                  <a:txBody>
                    <a:bodyPr/>
                    <a:lstStyle/>
                    <a:p>
                      <a:pPr marL="342900" marR="0" lvl="0" indent="-342900" algn="r" defTabSz="914400" rtl="1" eaLnBrk="1" fontAlgn="base" latinLnBrk="0" hangingPunct="1">
                        <a:lnSpc>
                          <a:spcPct val="100000"/>
                        </a:lnSpc>
                        <a:spcBef>
                          <a:spcPct val="0"/>
                        </a:spcBef>
                        <a:spcAft>
                          <a:spcPct val="0"/>
                        </a:spcAft>
                        <a:buClrTx/>
                        <a:buSzPct val="85000"/>
                        <a:buFontTx/>
                        <a:buNone/>
                        <a:tabLst>
                          <a:tab pos="1349375" algn="l"/>
                        </a:tabLst>
                      </a:pPr>
                      <a:r>
                        <a:rPr kumimoji="0" lang="fa-IR" sz="3600" b="1" i="0" u="none" strike="noStrike" cap="none" normalizeH="0" baseline="0" smtClean="0">
                          <a:ln>
                            <a:noFill/>
                          </a:ln>
                          <a:solidFill>
                            <a:schemeClr val="tx1"/>
                          </a:solidFill>
                          <a:effectLst/>
                          <a:latin typeface="Arial" pitchFamily="34" charset="0"/>
                          <a:cs typeface="Zar" pitchFamily="2" charset="-78"/>
                        </a:rPr>
                        <a:t>750/3 (1) </a:t>
                      </a:r>
                    </a:p>
                  </a:txBody>
                  <a:tcPr horzOverflow="overflow">
                    <a:lnL w="12700" cap="flat" cmpd="sng" algn="ctr">
                      <a:solidFill>
                        <a:schemeClr val="tx1"/>
                      </a:solidFill>
                      <a:prstDash val="solid"/>
                      <a:round/>
                      <a:headEnd type="none" w="med" len="med"/>
                      <a:tailEnd type="none" w="med" len="med"/>
                    </a:lnL>
                    <a:lnR cap="flat">
                      <a:noFill/>
                    </a:lnR>
                    <a:lnT w="12700" cap="flat" cmpd="sng" algn="ctr">
                      <a:solidFill>
                        <a:srgbClr val="000000"/>
                      </a:solidFill>
                      <a:prstDash val="solid"/>
                      <a:round/>
                      <a:headEnd type="none" w="med" len="med"/>
                      <a:tailEnd type="none" w="med" len="med"/>
                    </a:lnT>
                    <a:lnB cap="flat">
                      <a:noFill/>
                    </a:lnB>
                    <a:lnTlToBr>
                      <a:noFill/>
                    </a:lnTlToBr>
                    <a:lnBlToTr>
                      <a:noFill/>
                    </a:lnBlToTr>
                    <a:noFill/>
                  </a:tcPr>
                </a:tc>
                <a:tc hMerge="1">
                  <a:txBody>
                    <a:bodyPr/>
                    <a:lstStyle/>
                    <a:p>
                      <a:pPr rtl="1"/>
                      <a:endParaRPr lang="fa-IR"/>
                    </a:p>
                  </a:txBody>
                  <a:tcPr/>
                </a:tc>
                <a:extLst>
                  <a:ext uri="{0D108BD9-81ED-4DB2-BD59-A6C34878D82A}">
                    <a16:rowId xmlns:a16="http://schemas.microsoft.com/office/drawing/2014/main" val="10001"/>
                  </a:ext>
                </a:extLst>
              </a:tr>
            </a:tbl>
          </a:graphicData>
        </a:graphic>
      </p:graphicFrame>
      <p:graphicFrame>
        <p:nvGraphicFramePr>
          <p:cNvPr id="261162" name="Group 42"/>
          <p:cNvGraphicFramePr>
            <a:graphicFrameLocks noGrp="1"/>
          </p:cNvGraphicFramePr>
          <p:nvPr>
            <p:ph sz="half" idx="2"/>
          </p:nvPr>
        </p:nvGraphicFramePr>
        <p:xfrm>
          <a:off x="5141913" y="2060575"/>
          <a:ext cx="3533775" cy="1662430"/>
        </p:xfrm>
        <a:graphic>
          <a:graphicData uri="http://schemas.openxmlformats.org/drawingml/2006/table">
            <a:tbl>
              <a:tblPr rtl="1"/>
              <a:tblGrid>
                <a:gridCol w="771525">
                  <a:extLst>
                    <a:ext uri="{9D8B030D-6E8A-4147-A177-3AD203B41FA5}">
                      <a16:colId xmlns:a16="http://schemas.microsoft.com/office/drawing/2014/main" val="20000"/>
                    </a:ext>
                  </a:extLst>
                </a:gridCol>
                <a:gridCol w="1316038">
                  <a:extLst>
                    <a:ext uri="{9D8B030D-6E8A-4147-A177-3AD203B41FA5}">
                      <a16:colId xmlns:a16="http://schemas.microsoft.com/office/drawing/2014/main" val="20001"/>
                    </a:ext>
                  </a:extLst>
                </a:gridCol>
                <a:gridCol w="342900">
                  <a:extLst>
                    <a:ext uri="{9D8B030D-6E8A-4147-A177-3AD203B41FA5}">
                      <a16:colId xmlns:a16="http://schemas.microsoft.com/office/drawing/2014/main" val="20002"/>
                    </a:ext>
                  </a:extLst>
                </a:gridCol>
                <a:gridCol w="1103312">
                  <a:extLst>
                    <a:ext uri="{9D8B030D-6E8A-4147-A177-3AD203B41FA5}">
                      <a16:colId xmlns:a16="http://schemas.microsoft.com/office/drawing/2014/main" val="20003"/>
                    </a:ext>
                  </a:extLst>
                </a:gridCol>
              </a:tblGrid>
              <a:tr h="636588">
                <a:tc>
                  <a:txBody>
                    <a:bodyPr/>
                    <a:lstStyle/>
                    <a:p>
                      <a:pPr marL="342900" marR="0" lvl="0" indent="-342900" algn="r" defTabSz="914400" rtl="1" eaLnBrk="1" fontAlgn="base" latinLnBrk="0" hangingPunct="1">
                        <a:lnSpc>
                          <a:spcPct val="100000"/>
                        </a:lnSpc>
                        <a:spcBef>
                          <a:spcPct val="0"/>
                        </a:spcBef>
                        <a:spcAft>
                          <a:spcPct val="0"/>
                        </a:spcAft>
                        <a:buClrTx/>
                        <a:buSzPct val="85000"/>
                        <a:buFontTx/>
                        <a:buNone/>
                        <a:tabLst>
                          <a:tab pos="1349375" algn="l"/>
                        </a:tabLst>
                      </a:pPr>
                      <a:r>
                        <a:rPr kumimoji="0" lang="fa-IR" sz="2000" b="1" i="0" u="none" strike="noStrike" cap="none" normalizeH="0" baseline="0" smtClean="0">
                          <a:ln>
                            <a:noFill/>
                          </a:ln>
                          <a:solidFill>
                            <a:schemeClr val="tx1"/>
                          </a:solidFill>
                          <a:effectLst/>
                          <a:latin typeface="Arial" pitchFamily="34" charset="0"/>
                          <a:cs typeface="Zar" pitchFamily="2" charset="-78"/>
                        </a:rPr>
                        <a:t>بد</a:t>
                      </a:r>
                    </a:p>
                  </a:txBody>
                  <a:tcPr anchor="b" horzOverflow="overflow">
                    <a:lnL cap="flat">
                      <a:noFill/>
                    </a:lnL>
                    <a:lnR>
                      <a:noFill/>
                    </a:lnR>
                    <a:lnT cap="flat">
                      <a:noFill/>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342900" marR="0" lvl="0" indent="-342900" algn="ctr" defTabSz="914400" rtl="1" eaLnBrk="1" fontAlgn="base" latinLnBrk="0" hangingPunct="1">
                        <a:lnSpc>
                          <a:spcPct val="100000"/>
                        </a:lnSpc>
                        <a:spcBef>
                          <a:spcPct val="0"/>
                        </a:spcBef>
                        <a:spcAft>
                          <a:spcPct val="0"/>
                        </a:spcAft>
                        <a:buClrTx/>
                        <a:buSzPct val="85000"/>
                        <a:buFontTx/>
                        <a:buNone/>
                        <a:tabLst>
                          <a:tab pos="1349375" algn="l"/>
                        </a:tabLst>
                      </a:pPr>
                      <a:r>
                        <a:rPr kumimoji="0" lang="fa-IR" sz="3600" b="1" i="0" u="none" strike="noStrike" cap="none" normalizeH="0" baseline="0" smtClean="0">
                          <a:ln>
                            <a:noFill/>
                          </a:ln>
                          <a:solidFill>
                            <a:schemeClr val="tx1"/>
                          </a:solidFill>
                          <a:effectLst/>
                          <a:latin typeface="Arial" pitchFamily="34" charset="0"/>
                          <a:cs typeface="Zar" pitchFamily="2" charset="-78"/>
                        </a:rPr>
                        <a:t>صندوق</a:t>
                      </a:r>
                    </a:p>
                  </a:txBody>
                  <a:tcPr horzOverflow="overflow">
                    <a:lnL>
                      <a:noFill/>
                    </a:lnL>
                    <a:lnR>
                      <a:noFill/>
                    </a:lnR>
                    <a:lnT cap="flat">
                      <a:noFill/>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pPr rtl="1"/>
                      <a:endParaRPr lang="fa-IR"/>
                    </a:p>
                  </a:txBody>
                  <a:tcPr/>
                </a:tc>
                <a:tc>
                  <a:txBody>
                    <a:bodyPr/>
                    <a:lstStyle/>
                    <a:p>
                      <a:pPr marL="342900" marR="0" lvl="0" indent="-342900" algn="r" defTabSz="914400" rtl="1" eaLnBrk="1" fontAlgn="base" latinLnBrk="0" hangingPunct="1">
                        <a:lnSpc>
                          <a:spcPct val="100000"/>
                        </a:lnSpc>
                        <a:spcBef>
                          <a:spcPct val="0"/>
                        </a:spcBef>
                        <a:spcAft>
                          <a:spcPct val="0"/>
                        </a:spcAft>
                        <a:buClrTx/>
                        <a:buSzPct val="85000"/>
                        <a:buFontTx/>
                        <a:buNone/>
                        <a:tabLst>
                          <a:tab pos="1349375" algn="l"/>
                        </a:tabLst>
                      </a:pPr>
                      <a:r>
                        <a:rPr kumimoji="0" lang="fa-IR" sz="2000" b="1" i="0" u="none" strike="noStrike" cap="none" normalizeH="0" baseline="0" smtClean="0">
                          <a:ln>
                            <a:noFill/>
                          </a:ln>
                          <a:solidFill>
                            <a:schemeClr val="tx1"/>
                          </a:solidFill>
                          <a:effectLst/>
                          <a:latin typeface="Arial" pitchFamily="34" charset="0"/>
                          <a:cs typeface="Zar" pitchFamily="2" charset="-78"/>
                        </a:rPr>
                        <a:t>بس</a:t>
                      </a:r>
                    </a:p>
                  </a:txBody>
                  <a:tcPr anchor="b" horzOverflow="overflow">
                    <a:lnL>
                      <a:noFill/>
                    </a:lnL>
                    <a:lnR cap="flat">
                      <a:noFill/>
                    </a:lnR>
                    <a:lnT cap="flat">
                      <a:noFill/>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1022350">
                <a:tc gridSpan="2">
                  <a:txBody>
                    <a:bodyPr/>
                    <a:lstStyle/>
                    <a:p>
                      <a:pPr marL="0" marR="0" lvl="0" indent="0" algn="r" defTabSz="914400" rtl="1" eaLnBrk="1" fontAlgn="base" latinLnBrk="0" hangingPunct="1">
                        <a:lnSpc>
                          <a:spcPct val="100000"/>
                        </a:lnSpc>
                        <a:spcBef>
                          <a:spcPct val="20000"/>
                        </a:spcBef>
                        <a:spcAft>
                          <a:spcPct val="0"/>
                        </a:spcAft>
                        <a:buClrTx/>
                        <a:buSzPct val="85000"/>
                        <a:buFontTx/>
                        <a:buNone/>
                        <a:tabLst/>
                      </a:pPr>
                      <a:r>
                        <a:rPr kumimoji="0" lang="fa-IR" sz="3600" b="1" i="0" u="none" strike="noStrike" cap="none" normalizeH="0" baseline="0" smtClean="0">
                          <a:ln>
                            <a:noFill/>
                          </a:ln>
                          <a:solidFill>
                            <a:schemeClr val="tx1"/>
                          </a:solidFill>
                          <a:effectLst/>
                          <a:latin typeface="Arial" pitchFamily="34" charset="0"/>
                          <a:cs typeface="Zar" pitchFamily="2" charset="-78"/>
                        </a:rPr>
                        <a:t>(1) 750/3</a:t>
                      </a:r>
                      <a:endParaRPr kumimoji="0" lang="en-US" sz="3600" b="1" i="0" u="none" strike="noStrike" cap="none" normalizeH="0" baseline="0" smtClean="0">
                        <a:ln>
                          <a:noFill/>
                        </a:ln>
                        <a:solidFill>
                          <a:schemeClr val="tx1"/>
                        </a:solidFill>
                        <a:effectLst/>
                        <a:latin typeface="Arial" pitchFamily="34" charset="0"/>
                        <a:cs typeface="Zar" pitchFamily="2" charset="-78"/>
                      </a:endParaRPr>
                    </a:p>
                  </a:txBody>
                  <a:tcPr horzOverflow="overflow">
                    <a:lnL cap="flat">
                      <a:noFill/>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cap="flat">
                      <a:noFill/>
                    </a:lnB>
                    <a:lnTlToBr>
                      <a:noFill/>
                    </a:lnTlToBr>
                    <a:lnBlToTr>
                      <a:noFill/>
                    </a:lnBlToTr>
                    <a:noFill/>
                  </a:tcPr>
                </a:tc>
                <a:tc hMerge="1">
                  <a:txBody>
                    <a:bodyPr/>
                    <a:lstStyle/>
                    <a:p>
                      <a:pPr rtl="1"/>
                      <a:endParaRPr lang="fa-IR"/>
                    </a:p>
                  </a:txBody>
                  <a:tcPr/>
                </a:tc>
                <a:tc gridSpan="2">
                  <a:txBody>
                    <a:bodyPr/>
                    <a:lstStyle/>
                    <a:p>
                      <a:pPr marL="342900" marR="0" lvl="0" indent="-342900" algn="r" defTabSz="914400" rtl="1" eaLnBrk="1" fontAlgn="base" latinLnBrk="0" hangingPunct="1">
                        <a:lnSpc>
                          <a:spcPct val="100000"/>
                        </a:lnSpc>
                        <a:spcBef>
                          <a:spcPct val="0"/>
                        </a:spcBef>
                        <a:spcAft>
                          <a:spcPct val="0"/>
                        </a:spcAft>
                        <a:buClrTx/>
                        <a:buSzPct val="85000"/>
                        <a:buFontTx/>
                        <a:buNone/>
                        <a:tabLst>
                          <a:tab pos="1349375" algn="l"/>
                        </a:tabLst>
                      </a:pPr>
                      <a:endParaRPr kumimoji="0" lang="fa-IR" sz="3600" b="1" i="0" u="none" strike="noStrike" cap="none" normalizeH="0" baseline="0" smtClean="0">
                        <a:ln>
                          <a:noFill/>
                        </a:ln>
                        <a:solidFill>
                          <a:schemeClr val="tx1"/>
                        </a:solidFill>
                        <a:effectLst/>
                        <a:latin typeface="Arial" pitchFamily="34" charset="0"/>
                        <a:cs typeface="Zar" pitchFamily="2" charset="-78"/>
                      </a:endParaRPr>
                    </a:p>
                  </a:txBody>
                  <a:tcPr horzOverflow="overflow">
                    <a:lnL w="12700" cap="flat" cmpd="sng" algn="ctr">
                      <a:solidFill>
                        <a:schemeClr val="tx1"/>
                      </a:solidFill>
                      <a:prstDash val="solid"/>
                      <a:round/>
                      <a:headEnd type="none" w="med" len="med"/>
                      <a:tailEnd type="none" w="med" len="med"/>
                    </a:lnL>
                    <a:lnR cap="flat">
                      <a:noFill/>
                    </a:lnR>
                    <a:lnT w="12700" cap="flat" cmpd="sng" algn="ctr">
                      <a:solidFill>
                        <a:srgbClr val="000000"/>
                      </a:solidFill>
                      <a:prstDash val="solid"/>
                      <a:round/>
                      <a:headEnd type="none" w="med" len="med"/>
                      <a:tailEnd type="none" w="med" len="med"/>
                    </a:lnT>
                    <a:lnB cap="flat">
                      <a:noFill/>
                    </a:lnB>
                    <a:lnTlToBr>
                      <a:noFill/>
                    </a:lnTlToBr>
                    <a:lnBlToTr>
                      <a:noFill/>
                    </a:lnBlToTr>
                    <a:noFill/>
                  </a:tcPr>
                </a:tc>
                <a:tc hMerge="1">
                  <a:txBody>
                    <a:bodyPr/>
                    <a:lstStyle/>
                    <a:p>
                      <a:pPr rtl="1"/>
                      <a:endParaRPr lang="fa-IR"/>
                    </a:p>
                  </a:txBody>
                  <a:tcPr/>
                </a:tc>
                <a:extLst>
                  <a:ext uri="{0D108BD9-81ED-4DB2-BD59-A6C34878D82A}">
                    <a16:rowId xmlns:a16="http://schemas.microsoft.com/office/drawing/2014/main" val="10001"/>
                  </a:ext>
                </a:extLst>
              </a:tr>
            </a:tbl>
          </a:graphicData>
        </a:graphic>
      </p:graphicFrame>
      <p:sp>
        <p:nvSpPr>
          <p:cNvPr id="261151" name="Rectangle 31"/>
          <p:cNvSpPr>
            <a:spLocks noChangeArrowheads="1"/>
          </p:cNvSpPr>
          <p:nvPr/>
        </p:nvSpPr>
        <p:spPr bwMode="auto">
          <a:xfrm>
            <a:off x="3635375" y="2420938"/>
            <a:ext cx="1952625" cy="641350"/>
          </a:xfrm>
          <a:prstGeom prst="rect">
            <a:avLst/>
          </a:prstGeom>
          <a:noFill/>
          <a:ln w="9525">
            <a:noFill/>
            <a:miter lim="800000"/>
            <a:headEnd/>
            <a:tailEnd/>
          </a:ln>
          <a:effectLst/>
        </p:spPr>
        <p:txBody>
          <a:bodyPr>
            <a:spAutoFit/>
          </a:bodyPr>
          <a:lstStyle/>
          <a:p>
            <a:pPr algn="ctr" eaLnBrk="1" hangingPunct="1"/>
            <a:r>
              <a:rPr lang="fa-IR" sz="3600">
                <a:solidFill>
                  <a:schemeClr val="tx2"/>
                </a:solidFill>
                <a:cs typeface="Zar" pitchFamily="2" charset="-78"/>
              </a:rPr>
              <a:t>=</a:t>
            </a:r>
            <a:endParaRPr lang="en-US" sz="3600">
              <a:solidFill>
                <a:schemeClr val="tx2"/>
              </a:solidFill>
              <a:cs typeface="Zar" pitchFamily="2" charset="-78"/>
            </a:endParaRPr>
          </a:p>
        </p:txBody>
      </p:sp>
      <p:sp>
        <p:nvSpPr>
          <p:cNvPr id="261152" name="Rectangle 32"/>
          <p:cNvSpPr>
            <a:spLocks noChangeArrowheads="1"/>
          </p:cNvSpPr>
          <p:nvPr/>
        </p:nvSpPr>
        <p:spPr bwMode="auto">
          <a:xfrm>
            <a:off x="133350" y="4076700"/>
            <a:ext cx="8510588" cy="946150"/>
          </a:xfrm>
          <a:prstGeom prst="rect">
            <a:avLst/>
          </a:prstGeom>
          <a:noFill/>
          <a:ln w="9525">
            <a:noFill/>
            <a:miter lim="800000"/>
            <a:headEnd/>
            <a:tailEnd/>
          </a:ln>
          <a:effectLst/>
        </p:spPr>
        <p:txBody>
          <a:bodyPr wrap="none" anchor="ctr">
            <a:spAutoFit/>
          </a:bodyPr>
          <a:lstStyle/>
          <a:p>
            <a:pPr eaLnBrk="1" hangingPunct="1"/>
            <a:r>
              <a:rPr lang="fa-IR" sz="2800">
                <a:cs typeface="Zar" pitchFamily="2" charset="-78"/>
              </a:rPr>
              <a:t>* (1) نشان</a:t>
            </a:r>
            <a:r>
              <a:rPr lang="fa-IR" sz="2800">
                <a:cs typeface="Arial" pitchFamily="34" charset="0"/>
              </a:rPr>
              <a:t>‌</a:t>
            </a:r>
            <a:r>
              <a:rPr lang="fa-IR" sz="2800">
                <a:cs typeface="Zar" pitchFamily="2" charset="-78"/>
              </a:rPr>
              <a:t>دهنده شماره فعاليت است</a:t>
            </a:r>
            <a:endParaRPr lang="en-US" sz="2800">
              <a:cs typeface="Zar" pitchFamily="2" charset="-78"/>
            </a:endParaRPr>
          </a:p>
          <a:p>
            <a:pPr eaLnBrk="1" hangingPunct="1"/>
            <a:r>
              <a:rPr lang="fa-IR" sz="2800">
                <a:cs typeface="Zar" pitchFamily="2" charset="-78"/>
              </a:rPr>
              <a:t>* با توجه به محل نوشتن ارقام از درج علامت + خودداري مي</a:t>
            </a:r>
            <a:r>
              <a:rPr lang="fa-IR" sz="2800">
                <a:cs typeface="Arial" pitchFamily="34" charset="0"/>
              </a:rPr>
              <a:t>‌</a:t>
            </a:r>
            <a:r>
              <a:rPr lang="fa-IR" sz="2800">
                <a:cs typeface="Zar" pitchFamily="2" charset="-78"/>
              </a:rPr>
              <a:t>شود.</a:t>
            </a:r>
          </a:p>
        </p:txBody>
      </p:sp>
      <p:sp>
        <p:nvSpPr>
          <p:cNvPr id="7" name="Footer Placeholder 6"/>
          <p:cNvSpPr>
            <a:spLocks noGrp="1"/>
          </p:cNvSpPr>
          <p:nvPr>
            <p:ph type="ftr" sz="quarter" idx="11"/>
          </p:nvPr>
        </p:nvSpPr>
        <p:spPr/>
        <p:txBody>
          <a:bodyPr/>
          <a:lstStyle/>
          <a:p>
            <a:endParaRPr kumimoji="0" lang="en-US" dirty="0"/>
          </a:p>
        </p:txBody>
      </p:sp>
    </p:spTree>
  </p:cSld>
  <p:clrMapOvr>
    <a:masterClrMapping/>
  </p:clrMapOvr>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62146" name="Rectangle 2"/>
          <p:cNvSpPr>
            <a:spLocks noGrp="1" noChangeArrowheads="1"/>
          </p:cNvSpPr>
          <p:nvPr>
            <p:ph type="title"/>
          </p:nvPr>
        </p:nvSpPr>
        <p:spPr>
          <a:xfrm>
            <a:off x="1093788" y="603250"/>
            <a:ext cx="7772400" cy="823913"/>
          </a:xfrm>
        </p:spPr>
        <p:txBody>
          <a:bodyPr/>
          <a:lstStyle/>
          <a:p>
            <a:r>
              <a:rPr lang="fa-IR" sz="4800"/>
              <a:t>فعاليت شماره (2)</a:t>
            </a:r>
            <a:endParaRPr lang="en-US" sz="4800"/>
          </a:p>
        </p:txBody>
      </p:sp>
      <p:sp>
        <p:nvSpPr>
          <p:cNvPr id="262147" name="Rectangle 3"/>
          <p:cNvSpPr>
            <a:spLocks noGrp="1" noChangeArrowheads="1"/>
          </p:cNvSpPr>
          <p:nvPr>
            <p:ph idx="1"/>
          </p:nvPr>
        </p:nvSpPr>
        <p:spPr>
          <a:xfrm>
            <a:off x="611188" y="1989138"/>
            <a:ext cx="7847012" cy="1190625"/>
          </a:xfrm>
        </p:spPr>
        <p:txBody>
          <a:bodyPr/>
          <a:lstStyle/>
          <a:p>
            <a:pPr>
              <a:buFontTx/>
              <a:buNone/>
            </a:pPr>
            <a:r>
              <a:rPr lang="fa-IR" sz="3600"/>
              <a:t>خريد اثاثه اداري به مبلغ 250 ريال به صورت نقد</a:t>
            </a:r>
            <a:endParaRPr lang="en-US" sz="3600"/>
          </a:p>
        </p:txBody>
      </p:sp>
      <p:sp>
        <p:nvSpPr>
          <p:cNvPr id="4" name="Footer Placeholder 3"/>
          <p:cNvSpPr>
            <a:spLocks noGrp="1"/>
          </p:cNvSpPr>
          <p:nvPr>
            <p:ph type="ftr" sz="quarter" idx="11"/>
          </p:nvPr>
        </p:nvSpPr>
        <p:spPr/>
        <p:txBody>
          <a:bodyPr/>
          <a:lstStyle/>
          <a:p>
            <a:endParaRPr kumimoji="0" lang="en-US" dirty="0"/>
          </a:p>
        </p:txBody>
      </p:sp>
    </p:spTree>
  </p:cSld>
  <p:clrMapOvr>
    <a:masterClrMapping/>
  </p:clrMapOvr>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63170" name="Rectangle 2"/>
          <p:cNvSpPr>
            <a:spLocks noGrp="1" noChangeArrowheads="1"/>
          </p:cNvSpPr>
          <p:nvPr>
            <p:ph type="title"/>
          </p:nvPr>
        </p:nvSpPr>
        <p:spPr>
          <a:xfrm>
            <a:off x="1093788" y="420688"/>
            <a:ext cx="7772400" cy="1006475"/>
          </a:xfrm>
        </p:spPr>
        <p:txBody>
          <a:bodyPr/>
          <a:lstStyle/>
          <a:p>
            <a:r>
              <a:rPr lang="fa-IR" sz="6000"/>
              <a:t>تحليل:</a:t>
            </a:r>
            <a:endParaRPr lang="en-US" sz="6000"/>
          </a:p>
        </p:txBody>
      </p:sp>
      <p:sp>
        <p:nvSpPr>
          <p:cNvPr id="263171" name="Rectangle 3"/>
          <p:cNvSpPr>
            <a:spLocks noGrp="1" noChangeArrowheads="1"/>
          </p:cNvSpPr>
          <p:nvPr>
            <p:ph idx="1"/>
          </p:nvPr>
        </p:nvSpPr>
        <p:spPr>
          <a:xfrm>
            <a:off x="611188" y="1989138"/>
            <a:ext cx="7847012" cy="2625725"/>
          </a:xfrm>
        </p:spPr>
        <p:txBody>
          <a:bodyPr/>
          <a:lstStyle/>
          <a:p>
            <a:pPr>
              <a:buFontTx/>
              <a:buNone/>
            </a:pPr>
            <a:r>
              <a:rPr lang="fa-IR"/>
              <a:t>* دو حساب (اثاثه اداري) و (صندوق) تغيير مي‌نمايند</a:t>
            </a:r>
          </a:p>
          <a:p>
            <a:pPr>
              <a:buFontTx/>
              <a:buNone/>
            </a:pPr>
            <a:r>
              <a:rPr lang="fa-IR"/>
              <a:t>* موجودي اثاثه اداري از صفر ريال به 250 ريال افزايش مي‌يابد لذا يك </a:t>
            </a:r>
            <a:r>
              <a:rPr lang="en-US"/>
              <a:t>T</a:t>
            </a:r>
            <a:r>
              <a:rPr lang="fa-IR"/>
              <a:t> جديد براي حساب اثاثه ترسيم مي‌كنيم و مبلغ 250 ريال را در بدهكار آن مي‌نويسيم.</a:t>
            </a:r>
            <a:endParaRPr lang="en-US"/>
          </a:p>
        </p:txBody>
      </p:sp>
      <p:sp>
        <p:nvSpPr>
          <p:cNvPr id="4" name="Footer Placeholder 3"/>
          <p:cNvSpPr>
            <a:spLocks noGrp="1"/>
          </p:cNvSpPr>
          <p:nvPr>
            <p:ph type="ftr" sz="quarter" idx="11"/>
          </p:nvPr>
        </p:nvSpPr>
        <p:spPr/>
        <p:txBody>
          <a:bodyPr/>
          <a:lstStyle/>
          <a:p>
            <a:endParaRPr kumimoji="0" lang="en-US" dirty="0"/>
          </a:p>
        </p:txBody>
      </p:sp>
    </p:spTree>
  </p:cSld>
  <p:clrMapOvr>
    <a:masterClrMapping/>
  </p:clrMapOvr>
  <p:timing>
    <p:tnLst>
      <p:par>
        <p:cTn id="1" dur="indefinite" restart="never" nodeType="tmRoot"/>
      </p:par>
    </p:tnLst>
  </p:timing>
</p:sld>
</file>

<file path=ppt/slides/slide9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64194" name="Rectangle 2"/>
          <p:cNvSpPr>
            <a:spLocks noGrp="1" noChangeArrowheads="1"/>
          </p:cNvSpPr>
          <p:nvPr>
            <p:ph type="title"/>
          </p:nvPr>
        </p:nvSpPr>
        <p:spPr>
          <a:xfrm>
            <a:off x="1093788" y="512763"/>
            <a:ext cx="7772400" cy="914400"/>
          </a:xfrm>
        </p:spPr>
        <p:txBody>
          <a:bodyPr/>
          <a:lstStyle/>
          <a:p>
            <a:r>
              <a:rPr lang="fa-IR" sz="5400"/>
              <a:t>داراييها</a:t>
            </a:r>
            <a:endParaRPr lang="en-US" sz="5400"/>
          </a:p>
        </p:txBody>
      </p:sp>
      <p:graphicFrame>
        <p:nvGraphicFramePr>
          <p:cNvPr id="264209" name="Group 17"/>
          <p:cNvGraphicFramePr>
            <a:graphicFrameLocks noGrp="1"/>
          </p:cNvGraphicFramePr>
          <p:nvPr>
            <p:ph type="tbl" idx="1"/>
          </p:nvPr>
        </p:nvGraphicFramePr>
        <p:xfrm>
          <a:off x="2555875" y="2103438"/>
          <a:ext cx="4679950" cy="2909887"/>
        </p:xfrm>
        <a:graphic>
          <a:graphicData uri="http://schemas.openxmlformats.org/drawingml/2006/table">
            <a:tbl>
              <a:tblPr rtl="1"/>
              <a:tblGrid>
                <a:gridCol w="2159000">
                  <a:extLst>
                    <a:ext uri="{9D8B030D-6E8A-4147-A177-3AD203B41FA5}">
                      <a16:colId xmlns:a16="http://schemas.microsoft.com/office/drawing/2014/main" val="20000"/>
                    </a:ext>
                  </a:extLst>
                </a:gridCol>
                <a:gridCol w="2520950">
                  <a:extLst>
                    <a:ext uri="{9D8B030D-6E8A-4147-A177-3AD203B41FA5}">
                      <a16:colId xmlns:a16="http://schemas.microsoft.com/office/drawing/2014/main" val="20001"/>
                    </a:ext>
                  </a:extLst>
                </a:gridCol>
              </a:tblGrid>
              <a:tr h="1206500">
                <a:tc gridSpan="2">
                  <a:txBody>
                    <a:bodyPr/>
                    <a:lstStyle/>
                    <a:p>
                      <a:pPr marL="342900" marR="0" lvl="0" indent="-342900" algn="ctr" defTabSz="914400" rtl="1" eaLnBrk="1" fontAlgn="base" latinLnBrk="0" hangingPunct="1">
                        <a:lnSpc>
                          <a:spcPct val="100000"/>
                        </a:lnSpc>
                        <a:spcBef>
                          <a:spcPct val="0"/>
                        </a:spcBef>
                        <a:spcAft>
                          <a:spcPct val="0"/>
                        </a:spcAft>
                        <a:buClrTx/>
                        <a:buSzPct val="85000"/>
                        <a:buFontTx/>
                        <a:buNone/>
                        <a:tabLst>
                          <a:tab pos="1349375" algn="l"/>
                        </a:tabLst>
                      </a:pPr>
                      <a:r>
                        <a:rPr kumimoji="0" lang="fa-IR" sz="7200" b="1" i="0" u="none" strike="noStrike" cap="none" normalizeH="0" baseline="0" smtClean="0">
                          <a:ln>
                            <a:noFill/>
                          </a:ln>
                          <a:solidFill>
                            <a:schemeClr val="tx1"/>
                          </a:solidFill>
                          <a:effectLst/>
                          <a:latin typeface="Times New Roman" pitchFamily="18" charset="0"/>
                          <a:cs typeface="Zar" pitchFamily="2" charset="-78"/>
                        </a:rPr>
                        <a:t>اثاثه اداري</a:t>
                      </a:r>
                      <a:endParaRPr kumimoji="0" lang="fa-IR" sz="7200" b="1" i="0" u="none" strike="noStrike" cap="none" normalizeH="0" baseline="0" smtClean="0">
                        <a:ln>
                          <a:noFill/>
                        </a:ln>
                        <a:solidFill>
                          <a:schemeClr val="tx1"/>
                        </a:solidFill>
                        <a:effectLst/>
                        <a:latin typeface="Arial" pitchFamily="34" charset="0"/>
                        <a:cs typeface="Zar" pitchFamily="2" charset="-78"/>
                      </a:endParaRPr>
                    </a:p>
                  </a:txBody>
                  <a:tcPr horzOverflow="overflow">
                    <a:lnL cap="flat">
                      <a:noFill/>
                    </a:lnL>
                    <a:lnR cap="flat">
                      <a:noFill/>
                    </a:lnR>
                    <a:lnT cap="flat">
                      <a:noFill/>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pPr rtl="1"/>
                      <a:endParaRPr lang="fa-IR"/>
                    </a:p>
                  </a:txBody>
                  <a:tcPr/>
                </a:tc>
                <a:extLst>
                  <a:ext uri="{0D108BD9-81ED-4DB2-BD59-A6C34878D82A}">
                    <a16:rowId xmlns:a16="http://schemas.microsoft.com/office/drawing/2014/main" val="10000"/>
                  </a:ext>
                </a:extLst>
              </a:tr>
              <a:tr h="1703388">
                <a:tc>
                  <a:txBody>
                    <a:bodyPr/>
                    <a:lstStyle/>
                    <a:p>
                      <a:pPr marL="342900" marR="0" lvl="0" indent="-342900" algn="r" defTabSz="914400" rtl="1" eaLnBrk="1" fontAlgn="base" latinLnBrk="0" hangingPunct="1">
                        <a:lnSpc>
                          <a:spcPct val="100000"/>
                        </a:lnSpc>
                        <a:spcBef>
                          <a:spcPct val="0"/>
                        </a:spcBef>
                        <a:spcAft>
                          <a:spcPct val="0"/>
                        </a:spcAft>
                        <a:buClrTx/>
                        <a:buSzPct val="85000"/>
                        <a:buFontTx/>
                        <a:buNone/>
                        <a:tabLst>
                          <a:tab pos="1349375" algn="l"/>
                        </a:tabLst>
                      </a:pPr>
                      <a:r>
                        <a:rPr kumimoji="0" lang="fa-IR" sz="7200" b="1" i="0" u="none" strike="noStrike" cap="none" normalizeH="0" baseline="0" smtClean="0">
                          <a:ln>
                            <a:noFill/>
                          </a:ln>
                          <a:solidFill>
                            <a:schemeClr val="tx1"/>
                          </a:solidFill>
                          <a:effectLst/>
                          <a:latin typeface="Times New Roman" pitchFamily="18" charset="0"/>
                          <a:cs typeface="Zar" pitchFamily="2" charset="-78"/>
                        </a:rPr>
                        <a:t>250</a:t>
                      </a:r>
                      <a:endParaRPr kumimoji="0" lang="fa-IR" sz="7200" b="1" i="0" u="none" strike="noStrike" cap="none" normalizeH="0" baseline="0" smtClean="0">
                        <a:ln>
                          <a:noFill/>
                        </a:ln>
                        <a:solidFill>
                          <a:schemeClr val="tx1"/>
                        </a:solidFill>
                        <a:effectLst/>
                        <a:latin typeface="Arial" pitchFamily="34" charset="0"/>
                        <a:cs typeface="Zar" pitchFamily="2" charset="-78"/>
                      </a:endParaRPr>
                    </a:p>
                  </a:txBody>
                  <a:tcPr horzOverflow="overflow">
                    <a:lnL cap="flat">
                      <a:noFill/>
                    </a:lnL>
                    <a:lnR w="952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cap="flat">
                      <a:noFill/>
                    </a:lnB>
                    <a:lnTlToBr>
                      <a:noFill/>
                    </a:lnTlToBr>
                    <a:lnBlToTr>
                      <a:noFill/>
                    </a:lnBlToTr>
                    <a:noFill/>
                  </a:tcPr>
                </a:tc>
                <a:tc>
                  <a:txBody>
                    <a:bodyPr/>
                    <a:lstStyle/>
                    <a:p>
                      <a:pPr marL="342900" marR="0" lvl="0" indent="-342900" algn="r" defTabSz="914400" rtl="1" eaLnBrk="1" fontAlgn="base" latinLnBrk="0" hangingPunct="1">
                        <a:lnSpc>
                          <a:spcPct val="100000"/>
                        </a:lnSpc>
                        <a:spcBef>
                          <a:spcPct val="0"/>
                        </a:spcBef>
                        <a:spcAft>
                          <a:spcPct val="0"/>
                        </a:spcAft>
                        <a:buClrTx/>
                        <a:buSzPct val="85000"/>
                        <a:buFontTx/>
                        <a:buNone/>
                        <a:tabLst>
                          <a:tab pos="1349375" algn="l"/>
                        </a:tabLst>
                      </a:pPr>
                      <a:r>
                        <a:rPr kumimoji="0" lang="fa-IR" sz="7200" b="1" i="0" u="none" strike="noStrike" cap="none" normalizeH="0" baseline="0" smtClean="0">
                          <a:ln>
                            <a:noFill/>
                          </a:ln>
                          <a:solidFill>
                            <a:schemeClr val="tx1"/>
                          </a:solidFill>
                          <a:effectLst/>
                          <a:latin typeface="Times New Roman" pitchFamily="18" charset="0"/>
                          <a:cs typeface="Zar" pitchFamily="2" charset="-78"/>
                        </a:rPr>
                        <a:t>         </a:t>
                      </a:r>
                      <a:endParaRPr kumimoji="0" lang="fa-IR" sz="7200" b="1" i="0" u="none" strike="noStrike" cap="none" normalizeH="0" baseline="0" smtClean="0">
                        <a:ln>
                          <a:noFill/>
                        </a:ln>
                        <a:solidFill>
                          <a:schemeClr val="tx1"/>
                        </a:solidFill>
                        <a:effectLst/>
                        <a:latin typeface="Arial" pitchFamily="34" charset="0"/>
                        <a:cs typeface="Zar" pitchFamily="2" charset="-78"/>
                      </a:endParaRPr>
                    </a:p>
                  </a:txBody>
                  <a:tcPr horzOverflow="overflow">
                    <a:lnL w="9525" cap="flat" cmpd="sng" algn="ctr">
                      <a:solidFill>
                        <a:srgbClr val="000000"/>
                      </a:solidFill>
                      <a:prstDash val="solid"/>
                      <a:round/>
                      <a:headEnd type="none" w="med" len="med"/>
                      <a:tailEnd type="none" w="med" len="med"/>
                    </a:lnL>
                    <a:lnR cap="flat">
                      <a:noFill/>
                    </a:lnR>
                    <a:lnT w="12700" cap="flat" cmpd="sng" algn="ctr">
                      <a:solidFill>
                        <a:srgbClr val="000000"/>
                      </a:solidFill>
                      <a:prstDash val="solid"/>
                      <a:round/>
                      <a:headEnd type="none" w="med" len="med"/>
                      <a:tailEnd type="none" w="med" len="med"/>
                    </a:lnT>
                    <a:lnB cap="flat">
                      <a:noFill/>
                    </a:lnB>
                    <a:lnTlToBr>
                      <a:noFill/>
                    </a:lnTlToBr>
                    <a:lnBlToTr>
                      <a:noFill/>
                    </a:lnBlToTr>
                    <a:noFill/>
                  </a:tcPr>
                </a:tc>
                <a:extLst>
                  <a:ext uri="{0D108BD9-81ED-4DB2-BD59-A6C34878D82A}">
                    <a16:rowId xmlns:a16="http://schemas.microsoft.com/office/drawing/2014/main" val="10001"/>
                  </a:ext>
                </a:extLst>
              </a:tr>
            </a:tbl>
          </a:graphicData>
        </a:graphic>
      </p:graphicFrame>
    </p:spTree>
  </p:cSld>
  <p:clrMapOvr>
    <a:masterClrMapping/>
  </p:clrMapOvr>
  <p:timing>
    <p:tnLst>
      <p:par>
        <p:cTn id="1" dur="indefinite" restart="never" nodeType="tmRoot"/>
      </p:par>
    </p:tnLst>
  </p:timing>
</p:sld>
</file>

<file path=ppt/slides/slide9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65218" name="Rectangle 2"/>
          <p:cNvSpPr>
            <a:spLocks noGrp="1" noChangeArrowheads="1"/>
          </p:cNvSpPr>
          <p:nvPr>
            <p:ph type="title"/>
          </p:nvPr>
        </p:nvSpPr>
        <p:spPr/>
        <p:txBody>
          <a:bodyPr/>
          <a:lstStyle/>
          <a:p>
            <a:endParaRPr lang="en-US"/>
          </a:p>
        </p:txBody>
      </p:sp>
      <p:sp>
        <p:nvSpPr>
          <p:cNvPr id="265219" name="Rectangle 3"/>
          <p:cNvSpPr>
            <a:spLocks noGrp="1" noChangeArrowheads="1"/>
          </p:cNvSpPr>
          <p:nvPr>
            <p:ph idx="1"/>
          </p:nvPr>
        </p:nvSpPr>
        <p:spPr>
          <a:xfrm>
            <a:off x="611188" y="1989138"/>
            <a:ext cx="7847012" cy="2947987"/>
          </a:xfrm>
        </p:spPr>
        <p:txBody>
          <a:bodyPr/>
          <a:lstStyle/>
          <a:p>
            <a:pPr>
              <a:buFontTx/>
              <a:buNone/>
            </a:pPr>
            <a:r>
              <a:rPr lang="fa-IR" sz="3600"/>
              <a:t>* موجودي صندوق به ميزان 250 ريال كاهش مي‌يابد، پس مبلغ 250 ريال در قسمت بستانكار درج مي‌شود.</a:t>
            </a:r>
          </a:p>
          <a:p>
            <a:pPr>
              <a:buFontTx/>
              <a:buNone/>
            </a:pPr>
            <a:r>
              <a:rPr lang="fa-IR" sz="3600"/>
              <a:t>* مانده صندوق پس از درج مبلغ 250 ريال به ميزان 500/3 ريال خواهد شد.</a:t>
            </a:r>
            <a:endParaRPr lang="en-US" sz="3600"/>
          </a:p>
        </p:txBody>
      </p:sp>
      <p:sp>
        <p:nvSpPr>
          <p:cNvPr id="4" name="Footer Placeholder 3"/>
          <p:cNvSpPr>
            <a:spLocks noGrp="1"/>
          </p:cNvSpPr>
          <p:nvPr>
            <p:ph type="ftr" sz="quarter" idx="11"/>
          </p:nvPr>
        </p:nvSpPr>
        <p:spPr/>
        <p:txBody>
          <a:bodyPr/>
          <a:lstStyle/>
          <a:p>
            <a:endParaRPr kumimoji="0" lang="en-US" dirty="0"/>
          </a:p>
        </p:txBody>
      </p:sp>
    </p:spTree>
  </p:cSld>
  <p:clrMapOvr>
    <a:masterClrMapping/>
  </p:clrMapOvr>
  <p:timing>
    <p:tnLst>
      <p:par>
        <p:cTn id="1" dur="indefinite" restart="never" nodeType="tmRoot"/>
      </p:par>
    </p:tnLst>
  </p:timing>
</p:sld>
</file>

<file path=ppt/slides/slide9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66242" name="Rectangle 2"/>
          <p:cNvSpPr>
            <a:spLocks noGrp="1" noChangeArrowheads="1"/>
          </p:cNvSpPr>
          <p:nvPr>
            <p:ph type="title"/>
          </p:nvPr>
        </p:nvSpPr>
        <p:spPr>
          <a:xfrm>
            <a:off x="1093788" y="512763"/>
            <a:ext cx="7772400" cy="914400"/>
          </a:xfrm>
        </p:spPr>
        <p:txBody>
          <a:bodyPr/>
          <a:lstStyle/>
          <a:p>
            <a:r>
              <a:rPr lang="fa-IR" sz="5400"/>
              <a:t>داراييها</a:t>
            </a:r>
            <a:endParaRPr lang="en-US" sz="5400"/>
          </a:p>
        </p:txBody>
      </p:sp>
      <p:graphicFrame>
        <p:nvGraphicFramePr>
          <p:cNvPr id="266319" name="Group 79"/>
          <p:cNvGraphicFramePr>
            <a:graphicFrameLocks noGrp="1"/>
          </p:cNvGraphicFramePr>
          <p:nvPr>
            <p:ph sz="half" idx="1"/>
          </p:nvPr>
        </p:nvGraphicFramePr>
        <p:xfrm>
          <a:off x="1187450" y="2133600"/>
          <a:ext cx="3889375" cy="2072640"/>
        </p:xfrm>
        <a:graphic>
          <a:graphicData uri="http://schemas.openxmlformats.org/drawingml/2006/table">
            <a:tbl>
              <a:tblPr rtl="1"/>
              <a:tblGrid>
                <a:gridCol w="942975">
                  <a:extLst>
                    <a:ext uri="{9D8B030D-6E8A-4147-A177-3AD203B41FA5}">
                      <a16:colId xmlns:a16="http://schemas.microsoft.com/office/drawing/2014/main" val="20000"/>
                    </a:ext>
                  </a:extLst>
                </a:gridCol>
                <a:gridCol w="920750">
                  <a:extLst>
                    <a:ext uri="{9D8B030D-6E8A-4147-A177-3AD203B41FA5}">
                      <a16:colId xmlns:a16="http://schemas.microsoft.com/office/drawing/2014/main" val="20001"/>
                    </a:ext>
                  </a:extLst>
                </a:gridCol>
                <a:gridCol w="847725">
                  <a:extLst>
                    <a:ext uri="{9D8B030D-6E8A-4147-A177-3AD203B41FA5}">
                      <a16:colId xmlns:a16="http://schemas.microsoft.com/office/drawing/2014/main" val="20002"/>
                    </a:ext>
                  </a:extLst>
                </a:gridCol>
                <a:gridCol w="1177925">
                  <a:extLst>
                    <a:ext uri="{9D8B030D-6E8A-4147-A177-3AD203B41FA5}">
                      <a16:colId xmlns:a16="http://schemas.microsoft.com/office/drawing/2014/main" val="20003"/>
                    </a:ext>
                  </a:extLst>
                </a:gridCol>
              </a:tblGrid>
              <a:tr h="398463">
                <a:tc>
                  <a:txBody>
                    <a:bodyPr/>
                    <a:lstStyle/>
                    <a:p>
                      <a:pPr marL="342900" marR="0" lvl="0" indent="-342900" algn="ctr" defTabSz="914400" rtl="1" eaLnBrk="1" fontAlgn="base" latinLnBrk="0" hangingPunct="1">
                        <a:lnSpc>
                          <a:spcPct val="100000"/>
                        </a:lnSpc>
                        <a:spcBef>
                          <a:spcPct val="0"/>
                        </a:spcBef>
                        <a:spcAft>
                          <a:spcPct val="0"/>
                        </a:spcAft>
                        <a:buClrTx/>
                        <a:buSzPct val="85000"/>
                        <a:buFontTx/>
                        <a:buNone/>
                        <a:tabLst>
                          <a:tab pos="1349375" algn="l"/>
                        </a:tabLst>
                      </a:pPr>
                      <a:r>
                        <a:rPr kumimoji="0" lang="fa-IR" sz="2400" b="1" i="0" u="none" strike="noStrike" cap="none" normalizeH="0" baseline="0" smtClean="0">
                          <a:ln>
                            <a:noFill/>
                          </a:ln>
                          <a:solidFill>
                            <a:schemeClr val="tx1"/>
                          </a:solidFill>
                          <a:effectLst/>
                          <a:latin typeface="Times New Roman" pitchFamily="18" charset="0"/>
                          <a:cs typeface="Zar" pitchFamily="2" charset="-78"/>
                        </a:rPr>
                        <a:t>بد</a:t>
                      </a:r>
                      <a:endParaRPr kumimoji="0" lang="fa-IR" sz="3200" b="1" i="0" u="none" strike="noStrike" cap="none" normalizeH="0" baseline="0" smtClean="0">
                        <a:ln>
                          <a:noFill/>
                        </a:ln>
                        <a:solidFill>
                          <a:schemeClr val="tx1"/>
                        </a:solidFill>
                        <a:effectLst/>
                        <a:latin typeface="Arial" pitchFamily="34" charset="0"/>
                        <a:cs typeface="Zar" pitchFamily="2" charset="-78"/>
                      </a:endParaRPr>
                    </a:p>
                  </a:txBody>
                  <a:tcPr horzOverflow="overflow">
                    <a:lnL cap="flat">
                      <a:noFill/>
                    </a:lnL>
                    <a:lnR>
                      <a:noFill/>
                    </a:lnR>
                    <a:lnT cap="flat">
                      <a:noFill/>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342900" marR="0" lvl="0" indent="-342900" algn="ctr" defTabSz="914400" rtl="1" eaLnBrk="1" fontAlgn="base" latinLnBrk="0" hangingPunct="1">
                        <a:lnSpc>
                          <a:spcPct val="100000"/>
                        </a:lnSpc>
                        <a:spcBef>
                          <a:spcPct val="0"/>
                        </a:spcBef>
                        <a:spcAft>
                          <a:spcPct val="0"/>
                        </a:spcAft>
                        <a:buClrTx/>
                        <a:buSzPct val="85000"/>
                        <a:buFontTx/>
                        <a:buNone/>
                        <a:tabLst>
                          <a:tab pos="1349375" algn="l"/>
                        </a:tabLst>
                      </a:pPr>
                      <a:r>
                        <a:rPr kumimoji="0" lang="fa-IR" sz="3200" b="1" i="0" u="none" strike="noStrike" cap="none" normalizeH="0" baseline="0" smtClean="0">
                          <a:ln>
                            <a:noFill/>
                          </a:ln>
                          <a:solidFill>
                            <a:schemeClr val="tx1"/>
                          </a:solidFill>
                          <a:effectLst/>
                          <a:latin typeface="Times New Roman" pitchFamily="18" charset="0"/>
                          <a:cs typeface="Zar" pitchFamily="2" charset="-78"/>
                        </a:rPr>
                        <a:t>صندوق</a:t>
                      </a:r>
                      <a:endParaRPr kumimoji="0" lang="fa-IR" sz="4000" b="1" i="0" u="none" strike="noStrike" cap="none" normalizeH="0" baseline="0" smtClean="0">
                        <a:ln>
                          <a:noFill/>
                        </a:ln>
                        <a:solidFill>
                          <a:schemeClr val="tx1"/>
                        </a:solidFill>
                        <a:effectLst/>
                        <a:latin typeface="Arial" pitchFamily="34" charset="0"/>
                        <a:cs typeface="Zar" pitchFamily="2" charset="-78"/>
                      </a:endParaRPr>
                    </a:p>
                  </a:txBody>
                  <a:tcPr horzOverflow="overflow">
                    <a:lnL>
                      <a:noFill/>
                    </a:lnL>
                    <a:lnR>
                      <a:noFill/>
                    </a:lnR>
                    <a:lnT cap="flat">
                      <a:noFill/>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pPr rtl="1"/>
                      <a:endParaRPr lang="fa-IR"/>
                    </a:p>
                  </a:txBody>
                  <a:tcPr/>
                </a:tc>
                <a:tc>
                  <a:txBody>
                    <a:bodyPr/>
                    <a:lstStyle/>
                    <a:p>
                      <a:pPr marL="342900" marR="0" lvl="0" indent="-342900" algn="ctr" defTabSz="914400" rtl="1" eaLnBrk="1" fontAlgn="base" latinLnBrk="0" hangingPunct="1">
                        <a:lnSpc>
                          <a:spcPct val="100000"/>
                        </a:lnSpc>
                        <a:spcBef>
                          <a:spcPct val="0"/>
                        </a:spcBef>
                        <a:spcAft>
                          <a:spcPct val="0"/>
                        </a:spcAft>
                        <a:buClrTx/>
                        <a:buSzPct val="85000"/>
                        <a:buFontTx/>
                        <a:buNone/>
                        <a:tabLst>
                          <a:tab pos="1349375" algn="l"/>
                        </a:tabLst>
                      </a:pPr>
                      <a:r>
                        <a:rPr kumimoji="0" lang="fa-IR" sz="2400" b="1" i="0" u="none" strike="noStrike" cap="none" normalizeH="0" baseline="0" smtClean="0">
                          <a:ln>
                            <a:noFill/>
                          </a:ln>
                          <a:solidFill>
                            <a:schemeClr val="tx1"/>
                          </a:solidFill>
                          <a:effectLst/>
                          <a:latin typeface="Times New Roman" pitchFamily="18" charset="0"/>
                          <a:cs typeface="Zar" pitchFamily="2" charset="-78"/>
                        </a:rPr>
                        <a:t>بس</a:t>
                      </a:r>
                      <a:endParaRPr kumimoji="0" lang="fa-IR" sz="3200" b="1" i="0" u="none" strike="noStrike" cap="none" normalizeH="0" baseline="0" smtClean="0">
                        <a:ln>
                          <a:noFill/>
                        </a:ln>
                        <a:solidFill>
                          <a:schemeClr val="tx1"/>
                        </a:solidFill>
                        <a:effectLst/>
                        <a:latin typeface="Arial" pitchFamily="34" charset="0"/>
                        <a:cs typeface="Zar" pitchFamily="2" charset="-78"/>
                      </a:endParaRPr>
                    </a:p>
                  </a:txBody>
                  <a:tcPr horzOverflow="overflow">
                    <a:lnL>
                      <a:noFill/>
                    </a:lnL>
                    <a:lnR cap="flat">
                      <a:noFill/>
                    </a:lnR>
                    <a:lnT cap="flat">
                      <a:noFill/>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398463">
                <a:tc gridSpan="2">
                  <a:txBody>
                    <a:bodyPr/>
                    <a:lstStyle/>
                    <a:p>
                      <a:pPr marL="342900" marR="0" lvl="0" indent="-342900" algn="ctr" defTabSz="914400" rtl="1" eaLnBrk="1" fontAlgn="base" latinLnBrk="0" hangingPunct="1">
                        <a:lnSpc>
                          <a:spcPct val="100000"/>
                        </a:lnSpc>
                        <a:spcBef>
                          <a:spcPct val="0"/>
                        </a:spcBef>
                        <a:spcAft>
                          <a:spcPct val="0"/>
                        </a:spcAft>
                        <a:buClrTx/>
                        <a:buSzPct val="85000"/>
                        <a:buFontTx/>
                        <a:buNone/>
                        <a:tabLst>
                          <a:tab pos="1349375" algn="l"/>
                        </a:tabLst>
                      </a:pPr>
                      <a:r>
                        <a:rPr kumimoji="0" lang="fa-IR" sz="3200" b="1" i="0" u="none" strike="noStrike" cap="none" normalizeH="0" baseline="0" smtClean="0">
                          <a:ln>
                            <a:noFill/>
                          </a:ln>
                          <a:solidFill>
                            <a:schemeClr val="tx1"/>
                          </a:solidFill>
                          <a:effectLst/>
                          <a:latin typeface="Times New Roman" pitchFamily="18" charset="0"/>
                          <a:cs typeface="Zar" pitchFamily="2" charset="-78"/>
                        </a:rPr>
                        <a:t>(1) 750/3</a:t>
                      </a:r>
                      <a:endParaRPr kumimoji="0" lang="fa-IR" sz="4000" b="1" i="0" u="none" strike="noStrike" cap="none" normalizeH="0" baseline="0" smtClean="0">
                        <a:ln>
                          <a:noFill/>
                        </a:ln>
                        <a:solidFill>
                          <a:schemeClr val="tx1"/>
                        </a:solidFill>
                        <a:effectLst/>
                        <a:latin typeface="Arial" pitchFamily="34" charset="0"/>
                        <a:cs typeface="Zar" pitchFamily="2" charset="-78"/>
                      </a:endParaRPr>
                    </a:p>
                  </a:txBody>
                  <a:tcPr horzOverflow="overflow">
                    <a:lnL cap="flat">
                      <a:noFill/>
                    </a:lnL>
                    <a:lnR w="12700" cap="flat" cmpd="sng" algn="ctr">
                      <a:solidFill>
                        <a:schemeClr val="tx1"/>
                      </a:solidFill>
                      <a:prstDash val="solid"/>
                      <a:miter lim="800000"/>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pPr rtl="1"/>
                      <a:endParaRPr lang="fa-IR"/>
                    </a:p>
                  </a:txBody>
                  <a:tcPr/>
                </a:tc>
                <a:tc gridSpan="2">
                  <a:txBody>
                    <a:bodyPr/>
                    <a:lstStyle/>
                    <a:p>
                      <a:pPr marL="342900" marR="0" lvl="0" indent="-342900" algn="ctr" defTabSz="914400" rtl="1" eaLnBrk="1" fontAlgn="base" latinLnBrk="0" hangingPunct="1">
                        <a:lnSpc>
                          <a:spcPct val="100000"/>
                        </a:lnSpc>
                        <a:spcBef>
                          <a:spcPct val="0"/>
                        </a:spcBef>
                        <a:spcAft>
                          <a:spcPct val="0"/>
                        </a:spcAft>
                        <a:buClrTx/>
                        <a:buSzPct val="85000"/>
                        <a:buFontTx/>
                        <a:buNone/>
                        <a:tabLst>
                          <a:tab pos="1349375" algn="l"/>
                        </a:tabLst>
                      </a:pPr>
                      <a:r>
                        <a:rPr kumimoji="0" lang="fa-IR" sz="3200" b="1" i="0" u="none" strike="noStrike" cap="none" normalizeH="0" baseline="0" smtClean="0">
                          <a:ln>
                            <a:noFill/>
                          </a:ln>
                          <a:solidFill>
                            <a:schemeClr val="tx1"/>
                          </a:solidFill>
                          <a:effectLst/>
                          <a:latin typeface="Times New Roman" pitchFamily="18" charset="0"/>
                          <a:cs typeface="Zar" pitchFamily="2" charset="-78"/>
                        </a:rPr>
                        <a:t>(2) 250</a:t>
                      </a:r>
                      <a:endParaRPr kumimoji="0" lang="fa-IR" sz="4000" b="1" i="0" u="none" strike="noStrike" cap="none" normalizeH="0" baseline="0" smtClean="0">
                        <a:ln>
                          <a:noFill/>
                        </a:ln>
                        <a:solidFill>
                          <a:schemeClr val="tx1"/>
                        </a:solidFill>
                        <a:effectLst/>
                        <a:latin typeface="Arial" pitchFamily="34" charset="0"/>
                        <a:cs typeface="Zar" pitchFamily="2" charset="-78"/>
                      </a:endParaRPr>
                    </a:p>
                  </a:txBody>
                  <a:tcPr horzOverflow="overflow">
                    <a:lnL w="12700" cap="flat" cmpd="sng" algn="ctr">
                      <a:solidFill>
                        <a:schemeClr val="tx1"/>
                      </a:solidFill>
                      <a:prstDash val="solid"/>
                      <a:miter lim="800000"/>
                      <a:headEnd type="none" w="med" len="med"/>
                      <a:tailEnd type="none" w="med" len="med"/>
                    </a:lnL>
                    <a:lnR cap="flat">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pPr rtl="1"/>
                      <a:endParaRPr lang="fa-IR"/>
                    </a:p>
                  </a:txBody>
                  <a:tcPr/>
                </a:tc>
                <a:extLst>
                  <a:ext uri="{0D108BD9-81ED-4DB2-BD59-A6C34878D82A}">
                    <a16:rowId xmlns:a16="http://schemas.microsoft.com/office/drawing/2014/main" val="10001"/>
                  </a:ext>
                </a:extLst>
              </a:tr>
              <a:tr h="469900">
                <a:tc gridSpan="2">
                  <a:txBody>
                    <a:bodyPr/>
                    <a:lstStyle/>
                    <a:p>
                      <a:pPr marL="342900" marR="0" lvl="0" indent="-342900" algn="ctr" defTabSz="914400" rtl="1" eaLnBrk="1" fontAlgn="base" latinLnBrk="0" hangingPunct="1">
                        <a:lnSpc>
                          <a:spcPct val="100000"/>
                        </a:lnSpc>
                        <a:spcBef>
                          <a:spcPct val="0"/>
                        </a:spcBef>
                        <a:spcAft>
                          <a:spcPct val="0"/>
                        </a:spcAft>
                        <a:buClrTx/>
                        <a:buSzPct val="85000"/>
                        <a:buFontTx/>
                        <a:buNone/>
                        <a:tabLst>
                          <a:tab pos="1349375" algn="l"/>
                        </a:tabLst>
                      </a:pPr>
                      <a:r>
                        <a:rPr kumimoji="0" lang="fa-IR" sz="3200" b="1" i="0" u="none" strike="noStrike" cap="none" normalizeH="0" baseline="0" smtClean="0">
                          <a:ln>
                            <a:noFill/>
                          </a:ln>
                          <a:solidFill>
                            <a:schemeClr val="tx1"/>
                          </a:solidFill>
                          <a:effectLst/>
                          <a:latin typeface="Times New Roman" pitchFamily="18" charset="0"/>
                          <a:cs typeface="Zar" pitchFamily="2" charset="-78"/>
                        </a:rPr>
                        <a:t>500/3</a:t>
                      </a:r>
                      <a:endParaRPr kumimoji="0" lang="fa-IR" sz="4000" b="1" i="0" u="none" strike="noStrike" cap="none" normalizeH="0" baseline="0" smtClean="0">
                        <a:ln>
                          <a:noFill/>
                        </a:ln>
                        <a:solidFill>
                          <a:schemeClr val="tx1"/>
                        </a:solidFill>
                        <a:effectLst/>
                        <a:latin typeface="Arial" pitchFamily="34" charset="0"/>
                        <a:cs typeface="Zar" pitchFamily="2" charset="-78"/>
                      </a:endParaRPr>
                    </a:p>
                  </a:txBody>
                  <a:tcPr horzOverflow="overflow">
                    <a:lnL cap="flat">
                      <a:noFill/>
                    </a:lnL>
                    <a:lnR w="12700" cap="flat" cmpd="sng" algn="ctr">
                      <a:solidFill>
                        <a:schemeClr val="tx1"/>
                      </a:solidFill>
                      <a:prstDash val="solid"/>
                      <a:miter lim="800000"/>
                      <a:headEnd type="none" w="med" len="med"/>
                      <a:tailEnd type="none" w="med" len="med"/>
                    </a:lnR>
                    <a:lnT w="12700" cap="flat" cmpd="sng" algn="ctr">
                      <a:solidFill>
                        <a:srgbClr val="000000"/>
                      </a:solidFill>
                      <a:prstDash val="solid"/>
                      <a:round/>
                      <a:headEnd type="none" w="med" len="med"/>
                      <a:tailEnd type="none" w="med" len="med"/>
                    </a:lnT>
                    <a:lnB cap="flat">
                      <a:noFill/>
                    </a:lnB>
                    <a:lnTlToBr>
                      <a:noFill/>
                    </a:lnTlToBr>
                    <a:lnBlToTr>
                      <a:noFill/>
                    </a:lnBlToTr>
                    <a:noFill/>
                  </a:tcPr>
                </a:tc>
                <a:tc hMerge="1">
                  <a:txBody>
                    <a:bodyPr/>
                    <a:lstStyle/>
                    <a:p>
                      <a:pPr rtl="1"/>
                      <a:endParaRPr lang="fa-IR"/>
                    </a:p>
                  </a:txBody>
                  <a:tcPr/>
                </a:tc>
                <a:tc gridSpan="2">
                  <a:txBody>
                    <a:body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sz="5400" b="1" i="0" u="none" strike="noStrike" cap="none" normalizeH="0" baseline="0" smtClean="0">
                        <a:ln>
                          <a:noFill/>
                        </a:ln>
                        <a:solidFill>
                          <a:schemeClr val="tx1"/>
                        </a:solidFill>
                        <a:effectLst/>
                        <a:latin typeface="Arial" pitchFamily="34" charset="0"/>
                        <a:cs typeface="Zar" pitchFamily="2" charset="-78"/>
                      </a:endParaRPr>
                    </a:p>
                  </a:txBody>
                  <a:tcPr horzOverflow="overflow">
                    <a:lnL w="12700" cap="flat" cmpd="sng" algn="ctr">
                      <a:solidFill>
                        <a:schemeClr val="tx1"/>
                      </a:solidFill>
                      <a:prstDash val="solid"/>
                      <a:miter lim="800000"/>
                      <a:headEnd type="none" w="med" len="med"/>
                      <a:tailEnd type="none" w="med" len="med"/>
                    </a:lnL>
                    <a:lnR cap="flat">
                      <a:noFill/>
                    </a:lnR>
                    <a:lnT w="12700" cap="flat" cmpd="sng" algn="ctr">
                      <a:solidFill>
                        <a:srgbClr val="000000"/>
                      </a:solidFill>
                      <a:prstDash val="solid"/>
                      <a:round/>
                      <a:headEnd type="none" w="med" len="med"/>
                      <a:tailEnd type="none" w="med" len="med"/>
                    </a:lnT>
                    <a:lnB cap="flat">
                      <a:noFill/>
                    </a:lnB>
                    <a:lnTlToBr>
                      <a:noFill/>
                    </a:lnTlToBr>
                    <a:lnBlToTr>
                      <a:noFill/>
                    </a:lnBlToTr>
                    <a:noFill/>
                  </a:tcPr>
                </a:tc>
                <a:tc hMerge="1">
                  <a:txBody>
                    <a:bodyPr/>
                    <a:lstStyle/>
                    <a:p>
                      <a:pPr rtl="1"/>
                      <a:endParaRPr lang="fa-IR"/>
                    </a:p>
                  </a:txBody>
                  <a:tcPr/>
                </a:tc>
                <a:extLst>
                  <a:ext uri="{0D108BD9-81ED-4DB2-BD59-A6C34878D82A}">
                    <a16:rowId xmlns:a16="http://schemas.microsoft.com/office/drawing/2014/main" val="10002"/>
                  </a:ext>
                </a:extLst>
              </a:tr>
            </a:tbl>
          </a:graphicData>
        </a:graphic>
      </p:graphicFrame>
      <p:graphicFrame>
        <p:nvGraphicFramePr>
          <p:cNvPr id="266316" name="Group 76"/>
          <p:cNvGraphicFramePr>
            <a:graphicFrameLocks noGrp="1"/>
          </p:cNvGraphicFramePr>
          <p:nvPr>
            <p:ph sz="half" idx="2"/>
          </p:nvPr>
        </p:nvGraphicFramePr>
        <p:xfrm>
          <a:off x="5435600" y="2179638"/>
          <a:ext cx="3022600" cy="1389698"/>
        </p:xfrm>
        <a:graphic>
          <a:graphicData uri="http://schemas.openxmlformats.org/drawingml/2006/table">
            <a:tbl>
              <a:tblPr rtl="1"/>
              <a:tblGrid>
                <a:gridCol w="690562">
                  <a:extLst>
                    <a:ext uri="{9D8B030D-6E8A-4147-A177-3AD203B41FA5}">
                      <a16:colId xmlns:a16="http://schemas.microsoft.com/office/drawing/2014/main" val="20000"/>
                    </a:ext>
                  </a:extLst>
                </a:gridCol>
                <a:gridCol w="819150">
                  <a:extLst>
                    <a:ext uri="{9D8B030D-6E8A-4147-A177-3AD203B41FA5}">
                      <a16:colId xmlns:a16="http://schemas.microsoft.com/office/drawing/2014/main" val="20001"/>
                    </a:ext>
                  </a:extLst>
                </a:gridCol>
                <a:gridCol w="792163">
                  <a:extLst>
                    <a:ext uri="{9D8B030D-6E8A-4147-A177-3AD203B41FA5}">
                      <a16:colId xmlns:a16="http://schemas.microsoft.com/office/drawing/2014/main" val="20002"/>
                    </a:ext>
                  </a:extLst>
                </a:gridCol>
                <a:gridCol w="720725">
                  <a:extLst>
                    <a:ext uri="{9D8B030D-6E8A-4147-A177-3AD203B41FA5}">
                      <a16:colId xmlns:a16="http://schemas.microsoft.com/office/drawing/2014/main" val="20003"/>
                    </a:ext>
                  </a:extLst>
                </a:gridCol>
              </a:tblGrid>
              <a:tr h="566738">
                <a:tc>
                  <a:txBody>
                    <a:bodyPr/>
                    <a:lstStyle/>
                    <a:p>
                      <a:pPr marL="342900" marR="0" lvl="0" indent="-342900" algn="ctr" defTabSz="914400" rtl="1" eaLnBrk="1" fontAlgn="base" latinLnBrk="0" hangingPunct="1">
                        <a:lnSpc>
                          <a:spcPct val="100000"/>
                        </a:lnSpc>
                        <a:spcBef>
                          <a:spcPct val="0"/>
                        </a:spcBef>
                        <a:spcAft>
                          <a:spcPct val="0"/>
                        </a:spcAft>
                        <a:buClrTx/>
                        <a:buSzPct val="85000"/>
                        <a:buFontTx/>
                        <a:buNone/>
                        <a:tabLst>
                          <a:tab pos="1349375" algn="l"/>
                        </a:tabLst>
                      </a:pPr>
                      <a:r>
                        <a:rPr kumimoji="0" lang="fa-IR" sz="2000" b="1" i="0" u="none" strike="noStrike" cap="none" normalizeH="0" baseline="0" smtClean="0">
                          <a:ln>
                            <a:noFill/>
                          </a:ln>
                          <a:solidFill>
                            <a:schemeClr val="tx1"/>
                          </a:solidFill>
                          <a:effectLst/>
                          <a:latin typeface="Times New Roman" pitchFamily="18" charset="0"/>
                          <a:cs typeface="Zar" pitchFamily="2" charset="-78"/>
                        </a:rPr>
                        <a:t>بد</a:t>
                      </a:r>
                      <a:endParaRPr kumimoji="0" lang="fa-IR" sz="2800" b="1" i="0" u="none" strike="noStrike" cap="none" normalizeH="0" baseline="0" smtClean="0">
                        <a:ln>
                          <a:noFill/>
                        </a:ln>
                        <a:solidFill>
                          <a:schemeClr val="tx1"/>
                        </a:solidFill>
                        <a:effectLst/>
                        <a:latin typeface="Arial" pitchFamily="34" charset="0"/>
                        <a:cs typeface="Zar" pitchFamily="2" charset="-78"/>
                      </a:endParaRPr>
                    </a:p>
                  </a:txBody>
                  <a:tcPr horzOverflow="overflow">
                    <a:lnL cap="flat">
                      <a:noFill/>
                    </a:lnL>
                    <a:lnR>
                      <a:noFill/>
                    </a:lnR>
                    <a:lnT cap="flat">
                      <a:noFill/>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342900" marR="0" lvl="0" indent="-342900" algn="ctr" defTabSz="914400" rtl="1" eaLnBrk="1" fontAlgn="base" latinLnBrk="0" hangingPunct="1">
                        <a:lnSpc>
                          <a:spcPct val="100000"/>
                        </a:lnSpc>
                        <a:spcBef>
                          <a:spcPct val="0"/>
                        </a:spcBef>
                        <a:spcAft>
                          <a:spcPct val="0"/>
                        </a:spcAft>
                        <a:buClrTx/>
                        <a:buSzPct val="85000"/>
                        <a:buFontTx/>
                        <a:buNone/>
                        <a:tabLst>
                          <a:tab pos="1349375" algn="l"/>
                        </a:tabLst>
                      </a:pPr>
                      <a:r>
                        <a:rPr kumimoji="0" lang="fa-IR" sz="2800" b="1" i="0" u="none" strike="noStrike" cap="none" normalizeH="0" baseline="0" smtClean="0">
                          <a:ln>
                            <a:noFill/>
                          </a:ln>
                          <a:solidFill>
                            <a:schemeClr val="tx1"/>
                          </a:solidFill>
                          <a:effectLst/>
                          <a:latin typeface="Times New Roman" pitchFamily="18" charset="0"/>
                          <a:cs typeface="Zar" pitchFamily="2" charset="-78"/>
                        </a:rPr>
                        <a:t>اثاثه داري</a:t>
                      </a:r>
                      <a:endParaRPr kumimoji="0" lang="fa-IR" sz="3600" b="1" i="0" u="none" strike="noStrike" cap="none" normalizeH="0" baseline="0" smtClean="0">
                        <a:ln>
                          <a:noFill/>
                        </a:ln>
                        <a:solidFill>
                          <a:schemeClr val="tx1"/>
                        </a:solidFill>
                        <a:effectLst/>
                        <a:latin typeface="Arial" pitchFamily="34" charset="0"/>
                        <a:cs typeface="Zar" pitchFamily="2" charset="-78"/>
                      </a:endParaRPr>
                    </a:p>
                  </a:txBody>
                  <a:tcPr horzOverflow="overflow">
                    <a:lnL>
                      <a:noFill/>
                    </a:lnL>
                    <a:lnR>
                      <a:noFill/>
                    </a:lnR>
                    <a:lnT cap="flat">
                      <a:noFill/>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pPr rtl="1"/>
                      <a:endParaRPr lang="fa-IR"/>
                    </a:p>
                  </a:txBody>
                  <a:tcPr/>
                </a:tc>
                <a:tc>
                  <a:txBody>
                    <a:bodyPr/>
                    <a:lstStyle/>
                    <a:p>
                      <a:pPr marL="342900" marR="0" lvl="0" indent="-342900" algn="ctr" defTabSz="914400" rtl="1" eaLnBrk="1" fontAlgn="base" latinLnBrk="0" hangingPunct="1">
                        <a:lnSpc>
                          <a:spcPct val="100000"/>
                        </a:lnSpc>
                        <a:spcBef>
                          <a:spcPct val="0"/>
                        </a:spcBef>
                        <a:spcAft>
                          <a:spcPct val="0"/>
                        </a:spcAft>
                        <a:buClrTx/>
                        <a:buSzPct val="85000"/>
                        <a:buFontTx/>
                        <a:buNone/>
                        <a:tabLst>
                          <a:tab pos="1349375" algn="l"/>
                        </a:tabLst>
                      </a:pPr>
                      <a:r>
                        <a:rPr kumimoji="0" lang="fa-IR" sz="2000" b="1" i="0" u="none" strike="noStrike" cap="none" normalizeH="0" baseline="0" smtClean="0">
                          <a:ln>
                            <a:noFill/>
                          </a:ln>
                          <a:solidFill>
                            <a:schemeClr val="tx1"/>
                          </a:solidFill>
                          <a:effectLst/>
                          <a:latin typeface="Times New Roman" pitchFamily="18" charset="0"/>
                          <a:cs typeface="Zar" pitchFamily="2" charset="-78"/>
                        </a:rPr>
                        <a:t>بس</a:t>
                      </a:r>
                      <a:endParaRPr kumimoji="0" lang="fa-IR" sz="2800" b="1" i="0" u="none" strike="noStrike" cap="none" normalizeH="0" baseline="0" smtClean="0">
                        <a:ln>
                          <a:noFill/>
                        </a:ln>
                        <a:solidFill>
                          <a:schemeClr val="tx1"/>
                        </a:solidFill>
                        <a:effectLst/>
                        <a:latin typeface="Arial" pitchFamily="34" charset="0"/>
                        <a:cs typeface="Zar" pitchFamily="2" charset="-78"/>
                      </a:endParaRPr>
                    </a:p>
                  </a:txBody>
                  <a:tcPr horzOverflow="overflow">
                    <a:lnL>
                      <a:noFill/>
                    </a:lnL>
                    <a:lnR cap="flat">
                      <a:noFill/>
                    </a:lnR>
                    <a:lnT cap="flat">
                      <a:noFill/>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565150">
                <a:tc gridSpan="2">
                  <a:txBody>
                    <a:bodyPr/>
                    <a:lstStyle/>
                    <a:p>
                      <a:pPr marL="342900" marR="0" lvl="0" indent="-342900" algn="r" defTabSz="914400" rtl="1" eaLnBrk="1" fontAlgn="base" latinLnBrk="0" hangingPunct="1">
                        <a:lnSpc>
                          <a:spcPct val="100000"/>
                        </a:lnSpc>
                        <a:spcBef>
                          <a:spcPct val="0"/>
                        </a:spcBef>
                        <a:spcAft>
                          <a:spcPct val="0"/>
                        </a:spcAft>
                        <a:buClrTx/>
                        <a:buSzPct val="85000"/>
                        <a:buFontTx/>
                        <a:buNone/>
                        <a:tabLst>
                          <a:tab pos="1349375" algn="l"/>
                        </a:tabLst>
                      </a:pPr>
                      <a:r>
                        <a:rPr kumimoji="0" lang="fa-IR" sz="2800" b="1" i="0" u="none" strike="noStrike" cap="none" normalizeH="0" baseline="0" smtClean="0">
                          <a:ln>
                            <a:noFill/>
                          </a:ln>
                          <a:solidFill>
                            <a:schemeClr val="tx1"/>
                          </a:solidFill>
                          <a:effectLst/>
                          <a:latin typeface="Times New Roman" pitchFamily="18" charset="0"/>
                          <a:cs typeface="Zar" pitchFamily="2" charset="-78"/>
                        </a:rPr>
                        <a:t>(2) 250</a:t>
                      </a:r>
                      <a:endParaRPr kumimoji="0" lang="fa-IR" sz="3600" b="1" i="0" u="none" strike="noStrike" cap="none" normalizeH="0" baseline="0" smtClean="0">
                        <a:ln>
                          <a:noFill/>
                        </a:ln>
                        <a:solidFill>
                          <a:schemeClr val="tx1"/>
                        </a:solidFill>
                        <a:effectLst/>
                        <a:latin typeface="Arial" pitchFamily="34" charset="0"/>
                        <a:cs typeface="Zar" pitchFamily="2" charset="-78"/>
                      </a:endParaRPr>
                    </a:p>
                  </a:txBody>
                  <a:tcPr horzOverflow="overflow">
                    <a:lnL cap="flat">
                      <a:noFill/>
                    </a:lnL>
                    <a:lnR w="12700" cap="flat" cmpd="sng" algn="ctr">
                      <a:solidFill>
                        <a:schemeClr val="tx1"/>
                      </a:solidFill>
                      <a:prstDash val="solid"/>
                      <a:miter lim="800000"/>
                      <a:headEnd type="none" w="med" len="med"/>
                      <a:tailEnd type="none" w="med" len="med"/>
                    </a:lnR>
                    <a:lnT w="12700" cap="flat" cmpd="sng" algn="ctr">
                      <a:solidFill>
                        <a:srgbClr val="000000"/>
                      </a:solidFill>
                      <a:prstDash val="solid"/>
                      <a:round/>
                      <a:headEnd type="none" w="med" len="med"/>
                      <a:tailEnd type="none" w="med" len="med"/>
                    </a:lnT>
                    <a:lnB cap="flat">
                      <a:noFill/>
                    </a:lnB>
                    <a:lnTlToBr>
                      <a:noFill/>
                    </a:lnTlToBr>
                    <a:lnBlToTr>
                      <a:noFill/>
                    </a:lnBlToTr>
                    <a:noFill/>
                  </a:tcPr>
                </a:tc>
                <a:tc hMerge="1">
                  <a:txBody>
                    <a:bodyPr/>
                    <a:lstStyle/>
                    <a:p>
                      <a:pPr rtl="1"/>
                      <a:endParaRPr lang="fa-IR"/>
                    </a:p>
                  </a:txBody>
                  <a:tcPr/>
                </a:tc>
                <a:tc gridSpan="2">
                  <a:txBody>
                    <a:bodyPr/>
                    <a:lstStyle/>
                    <a:p>
                      <a:pPr marL="0" marR="0" lvl="0" indent="0" algn="r" defTabSz="914400" rtl="1" eaLnBrk="1" fontAlgn="base" latinLnBrk="0" hangingPunct="1">
                        <a:lnSpc>
                          <a:spcPct val="100000"/>
                        </a:lnSpc>
                        <a:spcBef>
                          <a:spcPct val="20000"/>
                        </a:spcBef>
                        <a:spcAft>
                          <a:spcPct val="0"/>
                        </a:spcAft>
                        <a:buClrTx/>
                        <a:buSzPct val="85000"/>
                        <a:buFontTx/>
                        <a:buNone/>
                        <a:tabLst/>
                      </a:pPr>
                      <a:endParaRPr kumimoji="0" lang="en-US" sz="4800" b="1" i="0" u="none" strike="noStrike" cap="none" normalizeH="0" baseline="0" smtClean="0">
                        <a:ln>
                          <a:noFill/>
                        </a:ln>
                        <a:solidFill>
                          <a:schemeClr val="tx1"/>
                        </a:solidFill>
                        <a:effectLst/>
                        <a:latin typeface="Arial" pitchFamily="34" charset="0"/>
                        <a:cs typeface="Zar" pitchFamily="2" charset="-78"/>
                      </a:endParaRPr>
                    </a:p>
                  </a:txBody>
                  <a:tcPr horzOverflow="overflow">
                    <a:lnL w="12700" cap="flat" cmpd="sng" algn="ctr">
                      <a:solidFill>
                        <a:schemeClr val="tx1"/>
                      </a:solidFill>
                      <a:prstDash val="solid"/>
                      <a:miter lim="800000"/>
                      <a:headEnd type="none" w="med" len="med"/>
                      <a:tailEnd type="none" w="med" len="med"/>
                    </a:lnL>
                    <a:lnR cap="flat">
                      <a:noFill/>
                    </a:lnR>
                    <a:lnT w="12700" cap="flat" cmpd="sng" algn="ctr">
                      <a:solidFill>
                        <a:srgbClr val="000000"/>
                      </a:solidFill>
                      <a:prstDash val="solid"/>
                      <a:round/>
                      <a:headEnd type="none" w="med" len="med"/>
                      <a:tailEnd type="none" w="med" len="med"/>
                    </a:lnT>
                    <a:lnB cap="flat">
                      <a:noFill/>
                    </a:lnB>
                    <a:lnTlToBr>
                      <a:noFill/>
                    </a:lnTlToBr>
                    <a:lnBlToTr>
                      <a:noFill/>
                    </a:lnBlToTr>
                    <a:noFill/>
                  </a:tcPr>
                </a:tc>
                <a:tc hMerge="1">
                  <a:txBody>
                    <a:bodyPr/>
                    <a:lstStyle/>
                    <a:p>
                      <a:pPr rtl="1"/>
                      <a:endParaRPr lang="fa-IR"/>
                    </a:p>
                  </a:txBody>
                  <a:tcPr/>
                </a:tc>
                <a:extLst>
                  <a:ext uri="{0D108BD9-81ED-4DB2-BD59-A6C34878D82A}">
                    <a16:rowId xmlns:a16="http://schemas.microsoft.com/office/drawing/2014/main" val="10001"/>
                  </a:ext>
                </a:extLst>
              </a:tr>
            </a:tbl>
          </a:graphicData>
        </a:graphic>
      </p:graphicFrame>
      <p:sp>
        <p:nvSpPr>
          <p:cNvPr id="5" name="Footer Placeholder 4"/>
          <p:cNvSpPr>
            <a:spLocks noGrp="1"/>
          </p:cNvSpPr>
          <p:nvPr>
            <p:ph type="ftr" sz="quarter" idx="11"/>
          </p:nvPr>
        </p:nvSpPr>
        <p:spPr/>
        <p:txBody>
          <a:bodyPr/>
          <a:lstStyle/>
          <a:p>
            <a:endParaRPr kumimoji="0" lang="en-US" dirty="0"/>
          </a:p>
        </p:txBody>
      </p:sp>
    </p:spTree>
  </p:cSld>
  <p:clrMapOvr>
    <a:masterClrMapping/>
  </p:clrMapOvr>
  <p:timing>
    <p:tnLst>
      <p:par>
        <p:cTn id="1" dur="indefinite" restart="never" nodeType="tmRoot"/>
      </p:par>
    </p:tnLst>
  </p:timing>
</p:sld>
</file>

<file path=ppt/slides/slide9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67266" name="Rectangle 2"/>
          <p:cNvSpPr>
            <a:spLocks noGrp="1" noChangeArrowheads="1"/>
          </p:cNvSpPr>
          <p:nvPr>
            <p:ph type="title"/>
          </p:nvPr>
        </p:nvSpPr>
        <p:spPr/>
        <p:txBody>
          <a:bodyPr/>
          <a:lstStyle/>
          <a:p>
            <a:r>
              <a:rPr lang="fa-IR"/>
              <a:t>فعاليت شماره 3</a:t>
            </a:r>
            <a:endParaRPr lang="en-US"/>
          </a:p>
        </p:txBody>
      </p:sp>
      <p:sp>
        <p:nvSpPr>
          <p:cNvPr id="267267" name="Rectangle 3"/>
          <p:cNvSpPr>
            <a:spLocks noGrp="1" noChangeArrowheads="1"/>
          </p:cNvSpPr>
          <p:nvPr>
            <p:ph idx="1"/>
          </p:nvPr>
        </p:nvSpPr>
        <p:spPr>
          <a:xfrm>
            <a:off x="611188" y="1989138"/>
            <a:ext cx="7847012" cy="1066800"/>
          </a:xfrm>
        </p:spPr>
        <p:txBody>
          <a:bodyPr/>
          <a:lstStyle/>
          <a:p>
            <a:pPr>
              <a:buFontTx/>
              <a:buNone/>
            </a:pPr>
            <a:r>
              <a:rPr lang="fa-IR"/>
              <a:t>خريد يك دستگاه اتومبيل به ارزش 2000 ريال به صورت نسيه در ازاي ارائه چند قطعه سفته</a:t>
            </a:r>
            <a:endParaRPr lang="en-US"/>
          </a:p>
        </p:txBody>
      </p:sp>
      <p:sp>
        <p:nvSpPr>
          <p:cNvPr id="4" name="Footer Placeholder 3"/>
          <p:cNvSpPr>
            <a:spLocks noGrp="1"/>
          </p:cNvSpPr>
          <p:nvPr>
            <p:ph type="ftr" sz="quarter" idx="11"/>
          </p:nvPr>
        </p:nvSpPr>
        <p:spPr/>
        <p:txBody>
          <a:bodyPr/>
          <a:lstStyle/>
          <a:p>
            <a:endParaRPr kumimoji="0" lang="en-US" dirty="0"/>
          </a:p>
        </p:txBody>
      </p:sp>
    </p:spTree>
  </p:cSld>
  <p:clrMapOvr>
    <a:masterClrMapping/>
  </p:clrMapOvr>
  <p:timing>
    <p:tnLst>
      <p:par>
        <p:cTn id="1" dur="indefinite" restart="never" nodeType="tmRoot"/>
      </p:par>
    </p:tnLst>
  </p:timing>
</p:sld>
</file>

<file path=ppt/slides/slide9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68290" name="Rectangle 2"/>
          <p:cNvSpPr>
            <a:spLocks noGrp="1" noChangeArrowheads="1"/>
          </p:cNvSpPr>
          <p:nvPr>
            <p:ph type="title"/>
          </p:nvPr>
        </p:nvSpPr>
        <p:spPr>
          <a:xfrm>
            <a:off x="1093788" y="512763"/>
            <a:ext cx="7772400" cy="914400"/>
          </a:xfrm>
        </p:spPr>
        <p:txBody>
          <a:bodyPr/>
          <a:lstStyle/>
          <a:p>
            <a:r>
              <a:rPr lang="fa-IR" sz="5400"/>
              <a:t>تحليل:</a:t>
            </a:r>
            <a:endParaRPr lang="en-US" sz="5400"/>
          </a:p>
        </p:txBody>
      </p:sp>
      <p:sp>
        <p:nvSpPr>
          <p:cNvPr id="268291" name="Rectangle 3"/>
          <p:cNvSpPr>
            <a:spLocks noGrp="1" noChangeArrowheads="1"/>
          </p:cNvSpPr>
          <p:nvPr>
            <p:ph idx="1"/>
          </p:nvPr>
        </p:nvSpPr>
        <p:spPr>
          <a:xfrm>
            <a:off x="611188" y="1989138"/>
            <a:ext cx="7847012" cy="3871912"/>
          </a:xfrm>
        </p:spPr>
        <p:txBody>
          <a:bodyPr/>
          <a:lstStyle/>
          <a:p>
            <a:pPr>
              <a:buFontTx/>
              <a:buNone/>
            </a:pPr>
            <a:r>
              <a:rPr lang="fa-IR" sz="4000"/>
              <a:t>دو حساب وسائط نقليه و اسناد پرداختني تحت تأثير اين فعاليت مالي قرار مي‌گيرند.</a:t>
            </a:r>
          </a:p>
          <a:p>
            <a:pPr>
              <a:buFontTx/>
              <a:buNone/>
            </a:pPr>
            <a:r>
              <a:rPr lang="fa-IR" sz="4000"/>
              <a:t>1ـ وسائط نقليه به عنوان يك حساب در زيرمجموعه دارائي ايجاد و مبلغ 2000 ريال در سمت بدهكار آن نوشته مي‌شود.</a:t>
            </a:r>
            <a:endParaRPr lang="en-US" sz="4000"/>
          </a:p>
        </p:txBody>
      </p:sp>
      <p:sp>
        <p:nvSpPr>
          <p:cNvPr id="4" name="Footer Placeholder 3"/>
          <p:cNvSpPr>
            <a:spLocks noGrp="1"/>
          </p:cNvSpPr>
          <p:nvPr>
            <p:ph type="ftr" sz="quarter" idx="11"/>
          </p:nvPr>
        </p:nvSpPr>
        <p:spPr/>
        <p:txBody>
          <a:bodyPr/>
          <a:lstStyle/>
          <a:p>
            <a:endParaRPr kumimoji="0" lang="en-US" dirty="0"/>
          </a:p>
        </p:txBody>
      </p:sp>
    </p:spTree>
  </p:cSld>
  <p:clrMapOvr>
    <a:masterClrMapping/>
  </p:clrMapOvr>
  <p:timing>
    <p:tnLst>
      <p:par>
        <p:cTn id="1" dur="indefinite" restart="never" nodeType="tmRoot"/>
      </p:par>
    </p:tnLst>
  </p:timing>
</p:sld>
</file>

<file path=ppt/slides/slide9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69314" name="Rectangle 2"/>
          <p:cNvSpPr>
            <a:spLocks noGrp="1" noChangeArrowheads="1"/>
          </p:cNvSpPr>
          <p:nvPr>
            <p:ph type="title"/>
          </p:nvPr>
        </p:nvSpPr>
        <p:spPr/>
        <p:txBody>
          <a:bodyPr/>
          <a:lstStyle/>
          <a:p>
            <a:endParaRPr lang="en-US"/>
          </a:p>
        </p:txBody>
      </p:sp>
      <p:sp>
        <p:nvSpPr>
          <p:cNvPr id="269315" name="Rectangle 3"/>
          <p:cNvSpPr>
            <a:spLocks noGrp="1" noChangeArrowheads="1"/>
          </p:cNvSpPr>
          <p:nvPr>
            <p:ph idx="1"/>
          </p:nvPr>
        </p:nvSpPr>
        <p:spPr>
          <a:xfrm>
            <a:off x="611188" y="1989138"/>
            <a:ext cx="7847012" cy="1554162"/>
          </a:xfrm>
        </p:spPr>
        <p:txBody>
          <a:bodyPr/>
          <a:lstStyle/>
          <a:p>
            <a:pPr>
              <a:buFontTx/>
              <a:buNone/>
            </a:pPr>
            <a:r>
              <a:rPr lang="fa-IR"/>
              <a:t>2ـ حساب اسناد پرداختني در ذيل مجموعه بدهيها ايجاد و مبلغ 2000 ريال در سمت بستانكار آن نوشته مي‌شود.</a:t>
            </a:r>
            <a:endParaRPr lang="en-US"/>
          </a:p>
        </p:txBody>
      </p:sp>
      <p:sp>
        <p:nvSpPr>
          <p:cNvPr id="4" name="Footer Placeholder 3"/>
          <p:cNvSpPr>
            <a:spLocks noGrp="1"/>
          </p:cNvSpPr>
          <p:nvPr>
            <p:ph type="ftr" sz="quarter" idx="11"/>
          </p:nvPr>
        </p:nvSpPr>
        <p:spPr/>
        <p:txBody>
          <a:bodyPr/>
          <a:lstStyle/>
          <a:p>
            <a:endParaRPr kumimoji="0" lang="en-US"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ex">
  <a:themeElements>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Custom 122">
      <a:majorFont>
        <a:latin typeface="Tahoma"/>
        <a:ea typeface=""/>
        <a:cs typeface="B Tabassom"/>
      </a:majorFont>
      <a:minorFont>
        <a:latin typeface="Tahoma"/>
        <a:ea typeface=""/>
        <a:cs typeface="B Zar"/>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3004</TotalTime>
  <Words>8906</Words>
  <Application>Microsoft Office PowerPoint</Application>
  <PresentationFormat>On-screen Show (4:3)</PresentationFormat>
  <Paragraphs>1980</Paragraphs>
  <Slides>339</Slides>
  <Notes>6</Notes>
  <HiddenSlides>0</HiddenSlides>
  <MMClips>0</MMClips>
  <ScaleCrop>false</ScaleCrop>
  <HeadingPairs>
    <vt:vector size="8" baseType="variant">
      <vt:variant>
        <vt:lpstr>Fonts Used</vt:lpstr>
      </vt:variant>
      <vt:variant>
        <vt:i4>17</vt:i4>
      </vt:variant>
      <vt:variant>
        <vt:lpstr>Theme</vt:lpstr>
      </vt:variant>
      <vt:variant>
        <vt:i4>1</vt:i4>
      </vt:variant>
      <vt:variant>
        <vt:lpstr>Embedded OLE Servers</vt:lpstr>
      </vt:variant>
      <vt:variant>
        <vt:i4>1</vt:i4>
      </vt:variant>
      <vt:variant>
        <vt:lpstr>Slide Titles</vt:lpstr>
      </vt:variant>
      <vt:variant>
        <vt:i4>339</vt:i4>
      </vt:variant>
    </vt:vector>
  </HeadingPairs>
  <TitlesOfParts>
    <vt:vector size="358" baseType="lpstr">
      <vt:lpstr>AGA Arabesque Desktop</vt:lpstr>
      <vt:lpstr>Agency FB</vt:lpstr>
      <vt:lpstr>Arial</vt:lpstr>
      <vt:lpstr>Arial Black</vt:lpstr>
      <vt:lpstr>B Lotus</vt:lpstr>
      <vt:lpstr>B Tabassom</vt:lpstr>
      <vt:lpstr>B Titr</vt:lpstr>
      <vt:lpstr>B Zar</vt:lpstr>
      <vt:lpstr>Lotus</vt:lpstr>
      <vt:lpstr>Symbol</vt:lpstr>
      <vt:lpstr>Tahoma</vt:lpstr>
      <vt:lpstr>Times New Roman</vt:lpstr>
      <vt:lpstr>Titr</vt:lpstr>
      <vt:lpstr>Wingdings</vt:lpstr>
      <vt:lpstr>Wingdings 2</vt:lpstr>
      <vt:lpstr>Wingdings 3</vt:lpstr>
      <vt:lpstr>Zar</vt:lpstr>
      <vt:lpstr>Apex</vt:lpstr>
      <vt:lpstr>Clip</vt:lpstr>
      <vt:lpstr>PowerPoint Presentation</vt:lpstr>
      <vt:lpstr>اصول حسابداري  1 </vt:lpstr>
      <vt:lpstr>PowerPoint Presentation</vt:lpstr>
      <vt:lpstr>قرون وسطي</vt:lpstr>
      <vt:lpstr>اولين جرقه حسابداري دوطرفه</vt:lpstr>
      <vt:lpstr>ماهيت حسابداري</vt:lpstr>
      <vt:lpstr>PowerPoint Presentation</vt:lpstr>
      <vt:lpstr>تعاريف حسابداري :   </vt:lpstr>
      <vt:lpstr>برمبناي تعريف آخر مراحل حسابداري</vt:lpstr>
      <vt:lpstr>چه كساني از نتايج حاصل از سيستم حسابداري استفاده مي‌كنند</vt:lpstr>
      <vt:lpstr>انواع واحداي اقتصادي</vt:lpstr>
      <vt:lpstr>واحدهاي انتفاعي برحسب نوع فعاليت:</vt:lpstr>
      <vt:lpstr>مفروضات حسابداري</vt:lpstr>
      <vt:lpstr>اصول حسابداري</vt:lpstr>
      <vt:lpstr>PowerPoint Presentation</vt:lpstr>
      <vt:lpstr>رشته هاي حسابداري</vt:lpstr>
      <vt:lpstr>PowerPoint Presentation</vt:lpstr>
      <vt:lpstr>PowerPoint Presentation</vt:lpstr>
      <vt:lpstr>PowerPoint Presentation</vt:lpstr>
      <vt:lpstr>اموال چيست ؟</vt:lpstr>
      <vt:lpstr>در نتيجه :</vt:lpstr>
      <vt:lpstr> نتيجه ثانوي:</vt:lpstr>
      <vt:lpstr> پس بهتراست بنويسيم  :</vt:lpstr>
      <vt:lpstr>به زبان حسابداري :</vt:lpstr>
      <vt:lpstr>PowerPoint Presentation</vt:lpstr>
      <vt:lpstr>جزء اول: دارائي‌ها</vt:lpstr>
      <vt:lpstr>جزء دوم: بدهيها</vt:lpstr>
      <vt:lpstr>جزء سوم: حقوق صاحبان سرمايه</vt:lpstr>
      <vt:lpstr>نكته:</vt:lpstr>
      <vt:lpstr>چگونه يك فعاليت مالي بر معادله حسابداري تاثير مي‌نهد.</vt:lpstr>
      <vt:lpstr>تعميرگاه مالكي</vt:lpstr>
      <vt:lpstr>فعاليت شماره يک:</vt:lpstr>
      <vt:lpstr>2- خريد مقداري اثاثه به ارزش 200 ريال به طور نقد به تاريخ 11اسفند</vt:lpstr>
      <vt:lpstr>PowerPoint Presentation</vt:lpstr>
      <vt:lpstr>فعاليت سوم خريد مقداري ملزومات به ارزش 100 ريال به طور نسيه به تاريخ 12 اسفند ماه</vt:lpstr>
      <vt:lpstr>PowerPoint Presentation</vt:lpstr>
      <vt:lpstr>فعاليت چهارم</vt:lpstr>
      <vt:lpstr>ثبت تاثير فعاليت در معادله</vt:lpstr>
      <vt:lpstr>PowerPoint Presentation</vt:lpstr>
      <vt:lpstr>فعاليت پنجم:</vt:lpstr>
      <vt:lpstr>ثبت تاثير فعاليت در معادله</vt:lpstr>
      <vt:lpstr>PowerPoint Presentation</vt:lpstr>
      <vt:lpstr>فعاليت ششم:</vt:lpstr>
      <vt:lpstr>ثبت تاثير فعاليت در معادله</vt:lpstr>
      <vt:lpstr>PowerPoint Presentation</vt:lpstr>
      <vt:lpstr>فعاليت هفتم:</vt:lpstr>
      <vt:lpstr>ثبت تاثير فعاليت در معادله حسابداري</vt:lpstr>
      <vt:lpstr>فعاليت هشتم:</vt:lpstr>
      <vt:lpstr>ثبت تاثير فعاليت در معادله حسابداري</vt:lpstr>
      <vt:lpstr>PowerPoint Presentation</vt:lpstr>
      <vt:lpstr>فعاليت نهم:</vt:lpstr>
      <vt:lpstr>ثبت تاثير فعاليت در معادله حسابداري</vt:lpstr>
      <vt:lpstr>فعاليت دهم:</vt:lpstr>
      <vt:lpstr>ثبت تاثير فعاليت در معادله حسابداري</vt:lpstr>
      <vt:lpstr>PowerPoint Presentation</vt:lpstr>
      <vt:lpstr>فعاليت يازدهم:</vt:lpstr>
      <vt:lpstr>ثبت تاثير فعاليت در معادله حسابداري</vt:lpstr>
      <vt:lpstr>PowerPoint Presentation</vt:lpstr>
      <vt:lpstr>تراز نامه:</vt:lpstr>
      <vt:lpstr>محاسبه سود خالص (ويژه) موسسه:</vt:lpstr>
      <vt:lpstr>PowerPoint Presentation</vt:lpstr>
      <vt:lpstr>محاسبه سرمايه آقای مالکي:</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مسوليتهاي مدير مالي </vt:lpstr>
      <vt:lpstr>پايان فصل دوم</vt:lpstr>
      <vt:lpstr>PowerPoint Presentation</vt:lpstr>
      <vt:lpstr>PowerPoint Presentation</vt:lpstr>
      <vt:lpstr>PowerPoint Presentation</vt:lpstr>
      <vt:lpstr>PowerPoint Presentation</vt:lpstr>
      <vt:lpstr>نكته اول:</vt:lpstr>
      <vt:lpstr>نكته دوم:</vt:lpstr>
      <vt:lpstr>PowerPoint Presentation</vt:lpstr>
      <vt:lpstr>نكته سوم:</vt:lpstr>
      <vt:lpstr>نكته چهارم:</vt:lpstr>
      <vt:lpstr>PowerPoint Presentation</vt:lpstr>
      <vt:lpstr>داراييها   =  بدهيها + سرمايه صندوق صاحبان</vt:lpstr>
      <vt:lpstr>PowerPoint Presentation</vt:lpstr>
      <vt:lpstr>تحليل:</vt:lpstr>
      <vt:lpstr>                   داراييها = حقوق صاحبان سرمايه</vt:lpstr>
      <vt:lpstr>فعاليت شماره (2)</vt:lpstr>
      <vt:lpstr>تحليل:</vt:lpstr>
      <vt:lpstr>داراييها</vt:lpstr>
      <vt:lpstr>PowerPoint Presentation</vt:lpstr>
      <vt:lpstr>داراييها</vt:lpstr>
      <vt:lpstr>فعاليت شماره 3</vt:lpstr>
      <vt:lpstr>تحليل:</vt:lpstr>
      <vt:lpstr>PowerPoint Presentation</vt:lpstr>
      <vt:lpstr>PowerPoint Presentation</vt:lpstr>
      <vt:lpstr>فعاليت شماره 4</vt:lpstr>
      <vt:lpstr>تحليل:</vt:lpstr>
      <vt:lpstr>وجه دريافتي بابت مرجوع نمودن اثاثه اداري موجب افزايش حساب صندوق مي‌شود افزايش در حساب صندوق در بدهكار ثبت مي‌شود.</vt:lpstr>
      <vt:lpstr>فعاليت شماره 5:</vt:lpstr>
      <vt:lpstr>تحليل :</vt:lpstr>
      <vt:lpstr>PowerPoint Presentation</vt:lpstr>
      <vt:lpstr>PowerPoint Presentation</vt:lpstr>
      <vt:lpstr>PowerPoint Presentation</vt:lpstr>
      <vt:lpstr>فعاليت شماره 6:</vt:lpstr>
      <vt:lpstr>تحليل:</vt:lpstr>
      <vt:lpstr>PowerPoint Presentation</vt:lpstr>
      <vt:lpstr>PowerPoint Presentation</vt:lpstr>
      <vt:lpstr>PowerPoint Presentation</vt:lpstr>
      <vt:lpstr>چند نكته ديگر:</vt:lpstr>
      <vt:lpstr>PowerPoint Presentation</vt:lpstr>
      <vt:lpstr>فعاليت شماره 7</vt:lpstr>
      <vt:lpstr>تحليل:</vt:lpstr>
      <vt:lpstr>PowerPoint Presentation</vt:lpstr>
      <vt:lpstr>PowerPoint Presentation</vt:lpstr>
      <vt:lpstr>PowerPoint Presentation</vt:lpstr>
      <vt:lpstr>افزايش در حساب برداشت در قسمت بدهكار ثبت مي‌شود.</vt:lpstr>
      <vt:lpstr>فعاليت شماره 8</vt:lpstr>
      <vt:lpstr>PowerPoint Presentation</vt:lpstr>
      <vt:lpstr>دارائيها</vt:lpstr>
      <vt:lpstr>PowerPoint Presentation</vt:lpstr>
      <vt:lpstr>PowerPoint Presentation</vt:lpstr>
      <vt:lpstr>نكته:</vt:lpstr>
      <vt:lpstr>طبقه‌بندي و شماره‌گذاري حسابها</vt:lpstr>
      <vt:lpstr>PowerPoint Presentation</vt:lpstr>
      <vt:lpstr>PowerPoint Presentation</vt:lpstr>
      <vt:lpstr>PowerPoint Presentation</vt:lpstr>
      <vt:lpstr>PowerPoint Presentation</vt:lpstr>
      <vt:lpstr>PowerPoint Presentation</vt:lpstr>
      <vt:lpstr>دفتر روزنامه</vt:lpstr>
      <vt:lpstr>انواع دفتر روزنامه</vt:lpstr>
      <vt:lpstr>دفتر روزنامه عمومي</vt:lpstr>
      <vt:lpstr>دفتر روزنامه.....  صفحه........ </vt:lpstr>
      <vt:lpstr>دفتر روزنامه اختصاصي</vt:lpstr>
      <vt:lpstr>سند حسابداري</vt:lpstr>
      <vt:lpstr>PowerPoint Presentation</vt:lpstr>
      <vt:lpstr>نحوة ثبت فعاليتهاي مالي در دفتر روزنامه عمومي</vt:lpstr>
      <vt:lpstr>ستون شرح</vt:lpstr>
      <vt:lpstr>ستون عطف</vt:lpstr>
      <vt:lpstr>ستون بدهكار</vt:lpstr>
      <vt:lpstr>ستون بستانكار</vt:lpstr>
      <vt:lpstr>نكته</vt:lpstr>
      <vt:lpstr>آرتيكل</vt:lpstr>
      <vt:lpstr>مثال: آرتيكل ساده دفتر روزنامه مؤسسه آلفا  صفحه 1</vt:lpstr>
      <vt:lpstr>مثال: آرتيكل مركب دفتر روزنامه مؤسسه آلفا                  صفحه 1</vt:lpstr>
      <vt:lpstr>دفتر كل</vt:lpstr>
      <vt:lpstr>عنوان حساب: صندوق  شماره حساب:</vt:lpstr>
      <vt:lpstr>قسمت‌هاي مختلف يك صفحه دفتر كل</vt:lpstr>
      <vt:lpstr>PowerPoint Presentation</vt:lpstr>
      <vt:lpstr>مثال: نحوه ثبت دفتر كل عنوان حساب صندوق   شماره حساب 11</vt:lpstr>
      <vt:lpstr>عنوان حساب سرمايه  شماره حساب 31</vt:lpstr>
      <vt:lpstr>PowerPoint Presentation</vt:lpstr>
      <vt:lpstr>مثال: دفتر كل عنوان حساب حساب‌هاي دريافتي  شماره حساب 13</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پايان    فصل   سوم</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و نحوه محاسبه سود ناخالص</vt:lpstr>
      <vt:lpstr>نحوه محاسبه قيمت تمام شده كالاي فروش رفته:</vt:lpstr>
      <vt:lpstr>قيمت تمام شده كالاي آماده بفروش:</vt:lpstr>
      <vt:lpstr>خريد خالص</vt:lpstr>
      <vt:lpstr>در آمد حاصل از فروش يا فروش خالص</vt:lpstr>
      <vt:lpstr>حل مساله</vt:lpstr>
      <vt:lpstr>Y  + 250 = 850 250 – 850 = Y 600 = Y</vt:lpstr>
      <vt:lpstr>PowerPoint Presentation</vt:lpstr>
      <vt:lpstr>PowerPoint Presentation</vt:lpstr>
      <vt:lpstr>حل مساله نمونه</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ثبت دفتر روزنامه :</vt:lpstr>
      <vt:lpstr>فروش کالا به طور نسيه و باشرط:</vt:lpstr>
      <vt:lpstr>برگشت از فروش :</vt:lpstr>
      <vt:lpstr>خريد نقدی ملزومات</vt:lpstr>
      <vt:lpstr>دريافت وجه فروش نسيه و اعمال تخفيف نقدی</vt:lpstr>
      <vt:lpstr>ثبت دفتر روزنامه</vt:lpstr>
      <vt:lpstr>پرداخت هزينه :</vt:lpstr>
      <vt:lpstr>خريد نسيه کالا و پرداخت هزينه حمل</vt:lpstr>
      <vt:lpstr>فروش نقد و نسيه کالا:</vt:lpstr>
      <vt:lpstr>پرداخت وجه بيمه :</vt:lpstr>
      <vt:lpstr>انجام انبار گرداني و تعيين موجودی :</vt:lpstr>
      <vt:lpstr>پايان    فصل   چهارم</vt:lpstr>
      <vt:lpstr>PowerPoint Presentation</vt:lpstr>
      <vt:lpstr>انواع حسابها :(دائمي , موقت و مخلوط )</vt:lpstr>
      <vt:lpstr>PowerPoint Presentation</vt:lpstr>
      <vt:lpstr>انواع حسابها :(دائمي , موقت و مخلوط )</vt:lpstr>
      <vt:lpstr>گروه اول:پيش پرداختهاي هزينه</vt:lpstr>
      <vt:lpstr>روش اول : ثبت در دارائي</vt:lpstr>
      <vt:lpstr>انواع:1-ثبت تعديلات استهلاك</vt:lpstr>
      <vt:lpstr>PowerPoint Presentation</vt:lpstr>
      <vt:lpstr>PowerPoint Presentation</vt:lpstr>
      <vt:lpstr>PowerPoint Presentation</vt:lpstr>
      <vt:lpstr>2-ثبت تعديلات پيش پرداخت بيمه</vt:lpstr>
      <vt:lpstr>2-ثبت تعديلات پيش پرداخت بيمه</vt:lpstr>
      <vt:lpstr>2-ثبت تعديلات پيش پرداخت بيمه</vt:lpstr>
      <vt:lpstr>PowerPoint Presentation</vt:lpstr>
      <vt:lpstr>ثبت تعديلات مربوط به ملزومات</vt:lpstr>
      <vt:lpstr>مثال:</vt:lpstr>
      <vt:lpstr>ثبت تعديلات مربوط به ملزومات</vt:lpstr>
      <vt:lpstr>PowerPoint Presentation</vt:lpstr>
      <vt:lpstr>ثبت تعديلات مربوط به ملزومات</vt:lpstr>
      <vt:lpstr>ثبت تعديلات مربوط به پيش پرداخت- روش ثبت در حساب هزينه</vt:lpstr>
      <vt:lpstr>ثبت تعديلات مربوط به پيش پرداخت- روش ثبت در حساب هزينه</vt:lpstr>
      <vt:lpstr>ثبت تعديلات مربوط به پيش پرداخت- روش ثبت در حساب هزينه</vt:lpstr>
      <vt:lpstr>ثبت تعديلات مربوط به پيش پرداخت- روش ثبت در حساب هزينه</vt:lpstr>
      <vt:lpstr>ثبت تعديلات مربوط به پيش پرداخت- روش ثبت در حساب هزينه</vt:lpstr>
      <vt:lpstr>ثبت تعديلات مربوط به پيش پرداخت- روش ثبت در حساب هزينه</vt:lpstr>
      <vt:lpstr>ثبت تعديلات مربوط به پيش پرداخت- روش ثبت در حساب هزينه</vt:lpstr>
      <vt:lpstr>ثبت تعديلات مربوط به پيش پرداخت- روش ثبت در حساب هزينه</vt:lpstr>
      <vt:lpstr>ثبت تعديلات مربوط به پيش پرداخت- روش ثبت در حساب هزينه</vt:lpstr>
      <vt:lpstr>ثبت تعديلات مربوط به ملزومات- روش ثبت در حساب هزينه</vt:lpstr>
      <vt:lpstr>ثبت تعديلات مربوط به ملزومات- روش ثبت در حساب هزينه</vt:lpstr>
      <vt:lpstr>ثبت تعديلات مربوط به ملزومات- روش ثبت در حساب هزينه</vt:lpstr>
      <vt:lpstr> </vt:lpstr>
      <vt:lpstr>اصلاح پيش دريافت درآمد</vt:lpstr>
      <vt:lpstr>اصلاح پيش دريافت درآمد</vt:lpstr>
      <vt:lpstr>اصلاح پيش دريافت درآمد - ثبت در بدهي</vt:lpstr>
      <vt:lpstr>اصلاح پيش دريافت درآمد - ثبت در بدهي</vt:lpstr>
      <vt:lpstr>اصلاح پيش دريافت درآمد - ثبت در بدهي</vt:lpstr>
      <vt:lpstr>اصلاح پيش دريافت درآمد - ثبت در بدهي</vt:lpstr>
      <vt:lpstr>اصلاح پيش دريافت درآمد - ثبت در درآمد</vt:lpstr>
      <vt:lpstr>اصلاح پيش دريافت درآمد - ثبت در درآمد</vt:lpstr>
      <vt:lpstr>اصلاح پيش دريافت درآمد - ثبت در درآمد</vt:lpstr>
      <vt:lpstr>اصلاح پيش دريافت درآمد - ثبت در درآمد</vt:lpstr>
      <vt:lpstr>3- هزينه‌هاي ثبت نشده</vt:lpstr>
      <vt:lpstr>3- هزينه‌هاي ثبت نشده</vt:lpstr>
      <vt:lpstr>3- هزينه‌هاي ثبت نشده</vt:lpstr>
      <vt:lpstr>3- هزينه‌هاي ثبت نشده</vt:lpstr>
      <vt:lpstr>4- در آمدهای ثبت نشده </vt:lpstr>
      <vt:lpstr>4- در آمدهای ثبت نشده </vt:lpstr>
      <vt:lpstr>4- در آمدهای ثبت نشده </vt:lpstr>
      <vt:lpstr>4- در آمدهای ثبت نشده </vt:lpstr>
      <vt:lpstr>4- در آمدهای ثبت نشده </vt:lpstr>
      <vt:lpstr>PowerPoint Presentation</vt:lpstr>
      <vt:lpstr>PowerPoint Presentation</vt:lpstr>
      <vt:lpstr>ثبت دفتر روزنامه بستن حسابهای موقت:</vt:lpstr>
      <vt:lpstr>ثبت دفتر روزنامه بستن حسابهای موقت:</vt:lpstr>
      <vt:lpstr>ثبت دفتر روزنامه بستن حسابهای موقت:</vt:lpstr>
      <vt:lpstr>ثبت دفتر روزنامه بستن حسابهای موقت:</vt:lpstr>
      <vt:lpstr>بستن حساب سود وزيان </vt:lpstr>
      <vt:lpstr>بستن حساب برداشت  </vt:lpstr>
      <vt:lpstr>PowerPoint Presentation</vt:lpstr>
      <vt:lpstr>بستن حسابهای دائمي </vt:lpstr>
      <vt:lpstr>بستن حسابهای دائمي </vt:lpstr>
      <vt:lpstr>بستن حسابهای دائمي </vt:lpstr>
      <vt:lpstr>بستن حسابهای دائمي </vt:lpstr>
      <vt:lpstr>افتتاح حسابهای دائمي در سال بعد</vt:lpstr>
      <vt:lpstr>روش اول: </vt:lpstr>
      <vt:lpstr>روش دوم:استفاده از تراز افتتاحي</vt:lpstr>
      <vt:lpstr>PowerPoint Presentation</vt:lpstr>
    </vt:vector>
  </TitlesOfParts>
  <Company>Tennessee Technological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Spiceland, Chapter 3</dc:title>
  <dc:creator>Richard Rand</dc:creator>
  <cp:lastModifiedBy>Shiva</cp:lastModifiedBy>
  <cp:revision>205</cp:revision>
  <dcterms:created xsi:type="dcterms:W3CDTF">2002-08-01T20:21:37Z</dcterms:created>
  <dcterms:modified xsi:type="dcterms:W3CDTF">2023-04-24T21:17:32Z</dcterms:modified>
</cp:coreProperties>
</file>