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7"/>
  </p:notesMasterIdLst>
  <p:handoutMasterIdLst>
    <p:handoutMasterId r:id="rId28"/>
  </p:handoutMasterIdLst>
  <p:sldIdLst>
    <p:sldId id="377" r:id="rId2"/>
    <p:sldId id="360" r:id="rId3"/>
    <p:sldId id="395" r:id="rId4"/>
    <p:sldId id="361" r:id="rId5"/>
    <p:sldId id="362" r:id="rId6"/>
    <p:sldId id="363" r:id="rId7"/>
    <p:sldId id="364" r:id="rId8"/>
    <p:sldId id="365" r:id="rId9"/>
    <p:sldId id="372" r:id="rId10"/>
    <p:sldId id="394" r:id="rId11"/>
    <p:sldId id="379" r:id="rId12"/>
    <p:sldId id="380" r:id="rId13"/>
    <p:sldId id="381" r:id="rId14"/>
    <p:sldId id="382" r:id="rId15"/>
    <p:sldId id="374" r:id="rId16"/>
    <p:sldId id="396" r:id="rId17"/>
    <p:sldId id="397" r:id="rId18"/>
    <p:sldId id="398" r:id="rId19"/>
    <p:sldId id="399" r:id="rId20"/>
    <p:sldId id="400" r:id="rId21"/>
    <p:sldId id="401" r:id="rId22"/>
    <p:sldId id="402" r:id="rId23"/>
    <p:sldId id="403" r:id="rId24"/>
    <p:sldId id="404" r:id="rId25"/>
    <p:sldId id="376" r:id="rId26"/>
  </p:sldIdLst>
  <p:sldSz cx="9144000" cy="6858000" type="screen4x3"/>
  <p:notesSz cx="6669088" cy="9926638"/>
  <p:custShowLst>
    <p:custShow name="Custom Show 1" id="0">
      <p:sldLst/>
    </p:custShow>
  </p:custShowLst>
  <p:defaultTextStyle>
    <a:defPPr>
      <a:defRPr lang="en-US"/>
    </a:defPPr>
    <a:lvl1pPr algn="r" rtl="1" fontAlgn="base">
      <a:spcBef>
        <a:spcPct val="0"/>
      </a:spcBef>
      <a:spcAft>
        <a:spcPct val="0"/>
      </a:spcAft>
      <a:defRPr sz="2400" kern="1200">
        <a:solidFill>
          <a:schemeClr val="tx1"/>
        </a:solidFill>
        <a:latin typeface="Tahoma" pitchFamily="34" charset="0"/>
        <a:ea typeface="+mn-ea"/>
        <a:cs typeface="Arial" charset="0"/>
      </a:defRPr>
    </a:lvl1pPr>
    <a:lvl2pPr marL="457200" algn="r" rtl="1" fontAlgn="base">
      <a:spcBef>
        <a:spcPct val="0"/>
      </a:spcBef>
      <a:spcAft>
        <a:spcPct val="0"/>
      </a:spcAft>
      <a:defRPr sz="2400" kern="1200">
        <a:solidFill>
          <a:schemeClr val="tx1"/>
        </a:solidFill>
        <a:latin typeface="Tahoma" pitchFamily="34" charset="0"/>
        <a:ea typeface="+mn-ea"/>
        <a:cs typeface="Arial" charset="0"/>
      </a:defRPr>
    </a:lvl2pPr>
    <a:lvl3pPr marL="914400" algn="r" rtl="1" fontAlgn="base">
      <a:spcBef>
        <a:spcPct val="0"/>
      </a:spcBef>
      <a:spcAft>
        <a:spcPct val="0"/>
      </a:spcAft>
      <a:defRPr sz="2400" kern="1200">
        <a:solidFill>
          <a:schemeClr val="tx1"/>
        </a:solidFill>
        <a:latin typeface="Tahoma" pitchFamily="34" charset="0"/>
        <a:ea typeface="+mn-ea"/>
        <a:cs typeface="Arial" charset="0"/>
      </a:defRPr>
    </a:lvl3pPr>
    <a:lvl4pPr marL="1371600" algn="r" rtl="1" fontAlgn="base">
      <a:spcBef>
        <a:spcPct val="0"/>
      </a:spcBef>
      <a:spcAft>
        <a:spcPct val="0"/>
      </a:spcAft>
      <a:defRPr sz="2400" kern="1200">
        <a:solidFill>
          <a:schemeClr val="tx1"/>
        </a:solidFill>
        <a:latin typeface="Tahoma" pitchFamily="34" charset="0"/>
        <a:ea typeface="+mn-ea"/>
        <a:cs typeface="Arial" charset="0"/>
      </a:defRPr>
    </a:lvl4pPr>
    <a:lvl5pPr marL="1828800" algn="r" rtl="1"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0066"/>
    <a:srgbClr val="5F5F5F"/>
    <a:srgbClr val="FAE838"/>
    <a:srgbClr val="FBEB57"/>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4" autoAdjust="0"/>
  </p:normalViewPr>
  <p:slideViewPr>
    <p:cSldViewPr>
      <p:cViewPr varScale="1">
        <p:scale>
          <a:sx n="60" d="100"/>
          <a:sy n="60" d="100"/>
        </p:scale>
        <p:origin x="90"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94AAE-15A8-4901-A03B-1E0221391D78}" type="doc">
      <dgm:prSet loTypeId="urn:microsoft.com/office/officeart/2005/8/layout/pyramid1" loCatId="pyramid" qsTypeId="urn:microsoft.com/office/officeart/2005/8/quickstyle/simple1" qsCatId="simple" csTypeId="urn:microsoft.com/office/officeart/2005/8/colors/accent1_2" csCatId="accent1"/>
      <dgm:spPr/>
    </dgm:pt>
    <dgm:pt modelId="{489989F0-4BB3-4C6F-B54B-9F4B06168E6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rgbClr val="000066"/>
              </a:solidFill>
              <a:effectLst/>
              <a:latin typeface="Arial" panose="020B0604020202020204" pitchFamily="34" charset="0"/>
              <a:cs typeface="Tahoma" panose="020B0604030504040204" pitchFamily="34" charset="0"/>
            </a:rPr>
            <a:t>بي توجهي به نتيجه كار</a:t>
          </a:r>
          <a:endParaRPr kumimoji="0" lang="en-US" altLang="fa-IR" b="1" i="0" u="none" strike="noStrike" cap="none" normalizeH="0" baseline="0" smtClean="0">
            <a:ln>
              <a:noFill/>
            </a:ln>
            <a:solidFill>
              <a:srgbClr val="000066"/>
            </a:solidFill>
            <a:effectLst/>
            <a:latin typeface="Arial" panose="020B0604020202020204" pitchFamily="34" charset="0"/>
            <a:cs typeface="Tahoma" panose="020B0604030504040204" pitchFamily="34" charset="0"/>
          </a:endParaRPr>
        </a:p>
      </dgm:t>
    </dgm:pt>
    <dgm:pt modelId="{73D8354A-A939-4C46-98AA-06E681FC1489}" type="parTrans" cxnId="{E2D98AE8-A021-4E07-BD80-32AEF5B6E14B}">
      <dgm:prSet/>
      <dgm:spPr/>
    </dgm:pt>
    <dgm:pt modelId="{DB6B7504-CF2B-4AEA-8674-3EA8765E08BB}" type="sibTrans" cxnId="{E2D98AE8-A021-4E07-BD80-32AEF5B6E14B}">
      <dgm:prSet/>
      <dgm:spPr/>
    </dgm:pt>
    <dgm:pt modelId="{74F4C5BD-3E95-407E-BDDE-91D702FE0F3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rgbClr val="000066"/>
              </a:solidFill>
              <a:effectLst/>
              <a:latin typeface="Arial" panose="020B0604020202020204" pitchFamily="34" charset="0"/>
              <a:cs typeface="Tahoma" panose="020B0604030504040204" pitchFamily="34" charset="0"/>
            </a:rPr>
            <a:t>پرهيز از مسئوليت پذيري</a:t>
          </a:r>
          <a:r>
            <a:rPr kumimoji="0" lang="fa-IR" altLang="fa-IR" b="1" i="0" u="none" strike="noStrike" cap="none" normalizeH="0" baseline="0" smtClean="0">
              <a:ln>
                <a:noFill/>
              </a:ln>
              <a:solidFill>
                <a:srgbClr val="000066"/>
              </a:solidFill>
              <a:effectLst/>
              <a:latin typeface="Arial" panose="020B0604020202020204" pitchFamily="34" charset="0"/>
              <a:cs typeface="Nazanin" pitchFamily="2" charset="0"/>
            </a:rPr>
            <a:t> </a:t>
          </a:r>
          <a:endParaRPr kumimoji="0" lang="en-US" altLang="fa-IR" b="1" i="0" u="none" strike="noStrike" cap="none" normalizeH="0" baseline="0" smtClean="0">
            <a:ln>
              <a:noFill/>
            </a:ln>
            <a:solidFill>
              <a:srgbClr val="000066"/>
            </a:solidFill>
            <a:effectLst/>
            <a:latin typeface="Arial" panose="020B0604020202020204" pitchFamily="34" charset="0"/>
            <a:cs typeface="Nazanin" pitchFamily="2" charset="0"/>
          </a:endParaRPr>
        </a:p>
      </dgm:t>
    </dgm:pt>
    <dgm:pt modelId="{D3A58126-EE0B-4842-B47D-C61DDBA4C705}" type="parTrans" cxnId="{FDE6E48B-40B7-4CF1-9982-4B312ED67738}">
      <dgm:prSet/>
      <dgm:spPr/>
    </dgm:pt>
    <dgm:pt modelId="{EB80AC31-6ED4-4498-AC16-406101567D2E}" type="sibTrans" cxnId="{FDE6E48B-40B7-4CF1-9982-4B312ED67738}">
      <dgm:prSet/>
      <dgm:spPr/>
    </dgm:pt>
    <dgm:pt modelId="{5C83FB67-9C83-4309-A9EB-83F0C81E6E4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rgbClr val="000066"/>
              </a:solidFill>
              <a:effectLst/>
              <a:latin typeface="Tahoma" panose="020B0604030504040204" pitchFamily="34" charset="0"/>
              <a:cs typeface="Tahoma" panose="020B0604030504040204" pitchFamily="34" charset="0"/>
            </a:rPr>
            <a:t>نبود تعهد</a:t>
          </a:r>
          <a:endParaRPr kumimoji="0" lang="en-US" altLang="fa-IR" b="1" i="0" u="none" strike="noStrike" cap="none" normalizeH="0" baseline="0" smtClean="0">
            <a:ln>
              <a:noFill/>
            </a:ln>
            <a:solidFill>
              <a:srgbClr val="000066"/>
            </a:solidFill>
            <a:effectLst/>
            <a:latin typeface="Tahoma" panose="020B0604030504040204" pitchFamily="34" charset="0"/>
            <a:cs typeface="Tahoma" panose="020B0604030504040204" pitchFamily="34" charset="0"/>
          </a:endParaRPr>
        </a:p>
      </dgm:t>
    </dgm:pt>
    <dgm:pt modelId="{06A3D971-423B-4D36-B660-659AEB68C6B4}" type="parTrans" cxnId="{B35906B3-01F3-45A1-811A-D067DAE1725E}">
      <dgm:prSet/>
      <dgm:spPr/>
    </dgm:pt>
    <dgm:pt modelId="{1742B51F-5C96-49C4-9591-FAC54006ADD6}" type="sibTrans" cxnId="{B35906B3-01F3-45A1-811A-D067DAE1725E}">
      <dgm:prSet/>
      <dgm:spPr/>
    </dgm:pt>
    <dgm:pt modelId="{54629EFF-A1BC-4FE2-AE3C-0DCF0796926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rgbClr val="000066"/>
              </a:solidFill>
              <a:effectLst/>
              <a:latin typeface="Tahoma" panose="020B0604030504040204" pitchFamily="34" charset="0"/>
              <a:cs typeface="Tahoma" panose="020B0604030504040204" pitchFamily="34" charset="0"/>
            </a:rPr>
            <a:t>ترس از برخورد</a:t>
          </a:r>
          <a:endParaRPr kumimoji="0" lang="en-US" altLang="fa-IR" b="1" i="0" u="none" strike="noStrike" cap="none" normalizeH="0" baseline="0" smtClean="0">
            <a:ln>
              <a:noFill/>
            </a:ln>
            <a:solidFill>
              <a:srgbClr val="000066"/>
            </a:solidFill>
            <a:effectLst/>
            <a:latin typeface="Tahoma" panose="020B0604030504040204" pitchFamily="34" charset="0"/>
            <a:cs typeface="Tahoma" panose="020B0604030504040204" pitchFamily="34" charset="0"/>
          </a:endParaRPr>
        </a:p>
      </dgm:t>
    </dgm:pt>
    <dgm:pt modelId="{36C0E7AD-F17E-41EB-BA67-63A07FB27AB1}" type="parTrans" cxnId="{A4CF1B74-0B04-4CBE-B61C-379E7B1CB6B6}">
      <dgm:prSet/>
      <dgm:spPr/>
    </dgm:pt>
    <dgm:pt modelId="{388ADD22-0186-45C8-80FF-7D0C4C38CE73}" type="sibTrans" cxnId="{A4CF1B74-0B04-4CBE-B61C-379E7B1CB6B6}">
      <dgm:prSet/>
      <dgm:spPr/>
    </dgm:pt>
    <dgm:pt modelId="{3699E51C-D206-4C40-BEDD-0F0CF0AE205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1" i="0" u="none" strike="noStrike" cap="none" normalizeH="0" baseline="0" smtClean="0">
              <a:ln>
                <a:noFill/>
              </a:ln>
              <a:solidFill>
                <a:srgbClr val="000066"/>
              </a:solidFill>
              <a:effectLst/>
              <a:latin typeface="Tahoma" panose="020B0604030504040204" pitchFamily="34" charset="0"/>
              <a:cs typeface="Tahoma" panose="020B0604030504040204" pitchFamily="34" charset="0"/>
            </a:rPr>
            <a:t>نبوداعتماد</a:t>
          </a:r>
          <a:endParaRPr kumimoji="0" lang="en-US" altLang="fa-IR" b="1" i="0" u="none" strike="noStrike" cap="none" normalizeH="0" baseline="0" smtClean="0">
            <a:ln>
              <a:noFill/>
            </a:ln>
            <a:solidFill>
              <a:srgbClr val="000066"/>
            </a:solidFill>
            <a:effectLst/>
            <a:latin typeface="Tahoma" panose="020B0604030504040204" pitchFamily="34" charset="0"/>
            <a:cs typeface="Tahoma" panose="020B060403050404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fa-IR" b="0" i="0" u="none" strike="noStrike" cap="none" normalizeH="0" baseline="0" smtClean="0">
            <a:ln>
              <a:noFill/>
            </a:ln>
            <a:solidFill>
              <a:srgbClr val="000066"/>
            </a:solidFill>
            <a:effectLst/>
            <a:latin typeface="Tahoma" panose="020B0604030504040204" pitchFamily="34" charset="0"/>
            <a:cs typeface="Tahoma" panose="020B0604030504040204" pitchFamily="34" charset="0"/>
          </a:endParaRPr>
        </a:p>
      </dgm:t>
    </dgm:pt>
    <dgm:pt modelId="{0BADC27B-44D9-42A5-9ADB-87AF79BB1789}" type="parTrans" cxnId="{0A16E847-3856-4A0A-B8F7-5B347C2B1B39}">
      <dgm:prSet/>
      <dgm:spPr/>
    </dgm:pt>
    <dgm:pt modelId="{71CDCC5F-38AF-45EC-BE83-EEE23316D2C6}" type="sibTrans" cxnId="{0A16E847-3856-4A0A-B8F7-5B347C2B1B39}">
      <dgm:prSet/>
      <dgm:spPr/>
    </dgm:pt>
    <dgm:pt modelId="{351EB6F3-3CCC-4F86-AB6A-02E8CD1A21EE}" type="pres">
      <dgm:prSet presAssocID="{54894AAE-15A8-4901-A03B-1E0221391D78}" presName="Name0" presStyleCnt="0">
        <dgm:presLayoutVars>
          <dgm:dir/>
          <dgm:animLvl val="lvl"/>
          <dgm:resizeHandles val="exact"/>
        </dgm:presLayoutVars>
      </dgm:prSet>
      <dgm:spPr/>
    </dgm:pt>
    <dgm:pt modelId="{631EF7FD-A7A4-436B-857B-EEA71B9A21F3}" type="pres">
      <dgm:prSet presAssocID="{489989F0-4BB3-4C6F-B54B-9F4B06168E6D}" presName="Name8" presStyleCnt="0"/>
      <dgm:spPr/>
    </dgm:pt>
    <dgm:pt modelId="{C2D44EEE-05F6-4B04-AB9F-23FE95EE4A3C}" type="pres">
      <dgm:prSet presAssocID="{489989F0-4BB3-4C6F-B54B-9F4B06168E6D}" presName="level" presStyleLbl="node1" presStyleIdx="0" presStyleCnt="5">
        <dgm:presLayoutVars>
          <dgm:chMax val="1"/>
          <dgm:bulletEnabled val="1"/>
        </dgm:presLayoutVars>
      </dgm:prSet>
      <dgm:spPr/>
      <dgm:t>
        <a:bodyPr/>
        <a:lstStyle/>
        <a:p>
          <a:endParaRPr lang="en-US"/>
        </a:p>
      </dgm:t>
    </dgm:pt>
    <dgm:pt modelId="{8621E259-FA4B-4A84-9BDF-E29C87317FD1}" type="pres">
      <dgm:prSet presAssocID="{489989F0-4BB3-4C6F-B54B-9F4B06168E6D}" presName="levelTx" presStyleLbl="revTx" presStyleIdx="0" presStyleCnt="0">
        <dgm:presLayoutVars>
          <dgm:chMax val="1"/>
          <dgm:bulletEnabled val="1"/>
        </dgm:presLayoutVars>
      </dgm:prSet>
      <dgm:spPr/>
      <dgm:t>
        <a:bodyPr/>
        <a:lstStyle/>
        <a:p>
          <a:endParaRPr lang="en-US"/>
        </a:p>
      </dgm:t>
    </dgm:pt>
    <dgm:pt modelId="{3924EDC5-2F0B-4C08-A249-C857E9F059FB}" type="pres">
      <dgm:prSet presAssocID="{74F4C5BD-3E95-407E-BDDE-91D702FE0F3D}" presName="Name8" presStyleCnt="0"/>
      <dgm:spPr/>
    </dgm:pt>
    <dgm:pt modelId="{E1995790-B19B-47C6-9428-725CB1A59D28}" type="pres">
      <dgm:prSet presAssocID="{74F4C5BD-3E95-407E-BDDE-91D702FE0F3D}" presName="level" presStyleLbl="node1" presStyleIdx="1" presStyleCnt="5">
        <dgm:presLayoutVars>
          <dgm:chMax val="1"/>
          <dgm:bulletEnabled val="1"/>
        </dgm:presLayoutVars>
      </dgm:prSet>
      <dgm:spPr/>
      <dgm:t>
        <a:bodyPr/>
        <a:lstStyle/>
        <a:p>
          <a:endParaRPr lang="en-US"/>
        </a:p>
      </dgm:t>
    </dgm:pt>
    <dgm:pt modelId="{F017DC0B-CD41-4E13-B559-33F369FCE7D3}" type="pres">
      <dgm:prSet presAssocID="{74F4C5BD-3E95-407E-BDDE-91D702FE0F3D}" presName="levelTx" presStyleLbl="revTx" presStyleIdx="0" presStyleCnt="0">
        <dgm:presLayoutVars>
          <dgm:chMax val="1"/>
          <dgm:bulletEnabled val="1"/>
        </dgm:presLayoutVars>
      </dgm:prSet>
      <dgm:spPr/>
      <dgm:t>
        <a:bodyPr/>
        <a:lstStyle/>
        <a:p>
          <a:endParaRPr lang="en-US"/>
        </a:p>
      </dgm:t>
    </dgm:pt>
    <dgm:pt modelId="{DE99BED9-21DE-40B5-8134-937F414914DB}" type="pres">
      <dgm:prSet presAssocID="{5C83FB67-9C83-4309-A9EB-83F0C81E6E4D}" presName="Name8" presStyleCnt="0"/>
      <dgm:spPr/>
    </dgm:pt>
    <dgm:pt modelId="{6FFC64A3-7888-4FFC-A694-A117A98DC479}" type="pres">
      <dgm:prSet presAssocID="{5C83FB67-9C83-4309-A9EB-83F0C81E6E4D}" presName="level" presStyleLbl="node1" presStyleIdx="2" presStyleCnt="5">
        <dgm:presLayoutVars>
          <dgm:chMax val="1"/>
          <dgm:bulletEnabled val="1"/>
        </dgm:presLayoutVars>
      </dgm:prSet>
      <dgm:spPr/>
      <dgm:t>
        <a:bodyPr/>
        <a:lstStyle/>
        <a:p>
          <a:endParaRPr lang="en-US"/>
        </a:p>
      </dgm:t>
    </dgm:pt>
    <dgm:pt modelId="{921EC927-03B8-42D9-994C-F441182CEC70}" type="pres">
      <dgm:prSet presAssocID="{5C83FB67-9C83-4309-A9EB-83F0C81E6E4D}" presName="levelTx" presStyleLbl="revTx" presStyleIdx="0" presStyleCnt="0">
        <dgm:presLayoutVars>
          <dgm:chMax val="1"/>
          <dgm:bulletEnabled val="1"/>
        </dgm:presLayoutVars>
      </dgm:prSet>
      <dgm:spPr/>
      <dgm:t>
        <a:bodyPr/>
        <a:lstStyle/>
        <a:p>
          <a:endParaRPr lang="en-US"/>
        </a:p>
      </dgm:t>
    </dgm:pt>
    <dgm:pt modelId="{26CE358B-A202-46E3-8F82-C4EE1BF7E881}" type="pres">
      <dgm:prSet presAssocID="{54629EFF-A1BC-4FE2-AE3C-0DCF0796926F}" presName="Name8" presStyleCnt="0"/>
      <dgm:spPr/>
    </dgm:pt>
    <dgm:pt modelId="{5A6A0A42-F244-4DF8-B27C-82045A3CBB14}" type="pres">
      <dgm:prSet presAssocID="{54629EFF-A1BC-4FE2-AE3C-0DCF0796926F}" presName="level" presStyleLbl="node1" presStyleIdx="3" presStyleCnt="5">
        <dgm:presLayoutVars>
          <dgm:chMax val="1"/>
          <dgm:bulletEnabled val="1"/>
        </dgm:presLayoutVars>
      </dgm:prSet>
      <dgm:spPr/>
      <dgm:t>
        <a:bodyPr/>
        <a:lstStyle/>
        <a:p>
          <a:endParaRPr lang="en-US"/>
        </a:p>
      </dgm:t>
    </dgm:pt>
    <dgm:pt modelId="{5E7AA282-A876-4A20-A47E-BD02B5C7D398}" type="pres">
      <dgm:prSet presAssocID="{54629EFF-A1BC-4FE2-AE3C-0DCF0796926F}" presName="levelTx" presStyleLbl="revTx" presStyleIdx="0" presStyleCnt="0">
        <dgm:presLayoutVars>
          <dgm:chMax val="1"/>
          <dgm:bulletEnabled val="1"/>
        </dgm:presLayoutVars>
      </dgm:prSet>
      <dgm:spPr/>
      <dgm:t>
        <a:bodyPr/>
        <a:lstStyle/>
        <a:p>
          <a:endParaRPr lang="en-US"/>
        </a:p>
      </dgm:t>
    </dgm:pt>
    <dgm:pt modelId="{7FAC959B-1A01-44D5-B461-657800D3F7A9}" type="pres">
      <dgm:prSet presAssocID="{3699E51C-D206-4C40-BEDD-0F0CF0AE205E}" presName="Name8" presStyleCnt="0"/>
      <dgm:spPr/>
    </dgm:pt>
    <dgm:pt modelId="{FC39CB29-D7BC-4A41-92DD-78255A5CC845}" type="pres">
      <dgm:prSet presAssocID="{3699E51C-D206-4C40-BEDD-0F0CF0AE205E}" presName="level" presStyleLbl="node1" presStyleIdx="4" presStyleCnt="5">
        <dgm:presLayoutVars>
          <dgm:chMax val="1"/>
          <dgm:bulletEnabled val="1"/>
        </dgm:presLayoutVars>
      </dgm:prSet>
      <dgm:spPr/>
      <dgm:t>
        <a:bodyPr/>
        <a:lstStyle/>
        <a:p>
          <a:endParaRPr lang="en-US"/>
        </a:p>
      </dgm:t>
    </dgm:pt>
    <dgm:pt modelId="{290FB82A-F10F-4DE9-BEAD-57B72E93A34A}" type="pres">
      <dgm:prSet presAssocID="{3699E51C-D206-4C40-BEDD-0F0CF0AE205E}" presName="levelTx" presStyleLbl="revTx" presStyleIdx="0" presStyleCnt="0">
        <dgm:presLayoutVars>
          <dgm:chMax val="1"/>
          <dgm:bulletEnabled val="1"/>
        </dgm:presLayoutVars>
      </dgm:prSet>
      <dgm:spPr/>
      <dgm:t>
        <a:bodyPr/>
        <a:lstStyle/>
        <a:p>
          <a:endParaRPr lang="en-US"/>
        </a:p>
      </dgm:t>
    </dgm:pt>
  </dgm:ptLst>
  <dgm:cxnLst>
    <dgm:cxn modelId="{0A16E847-3856-4A0A-B8F7-5B347C2B1B39}" srcId="{54894AAE-15A8-4901-A03B-1E0221391D78}" destId="{3699E51C-D206-4C40-BEDD-0F0CF0AE205E}" srcOrd="4" destOrd="0" parTransId="{0BADC27B-44D9-42A5-9ADB-87AF79BB1789}" sibTransId="{71CDCC5F-38AF-45EC-BE83-EEE23316D2C6}"/>
    <dgm:cxn modelId="{66BC9642-40AF-49A2-854E-436AE3499A6E}" type="presOf" srcId="{3699E51C-D206-4C40-BEDD-0F0CF0AE205E}" destId="{FC39CB29-D7BC-4A41-92DD-78255A5CC845}" srcOrd="0" destOrd="0" presId="urn:microsoft.com/office/officeart/2005/8/layout/pyramid1"/>
    <dgm:cxn modelId="{E2D98AE8-A021-4E07-BD80-32AEF5B6E14B}" srcId="{54894AAE-15A8-4901-A03B-1E0221391D78}" destId="{489989F0-4BB3-4C6F-B54B-9F4B06168E6D}" srcOrd="0" destOrd="0" parTransId="{73D8354A-A939-4C46-98AA-06E681FC1489}" sibTransId="{DB6B7504-CF2B-4AEA-8674-3EA8765E08BB}"/>
    <dgm:cxn modelId="{A4CF1B74-0B04-4CBE-B61C-379E7B1CB6B6}" srcId="{54894AAE-15A8-4901-A03B-1E0221391D78}" destId="{54629EFF-A1BC-4FE2-AE3C-0DCF0796926F}" srcOrd="3" destOrd="0" parTransId="{36C0E7AD-F17E-41EB-BA67-63A07FB27AB1}" sibTransId="{388ADD22-0186-45C8-80FF-7D0C4C38CE73}"/>
    <dgm:cxn modelId="{8AA0FBF5-4056-4DDF-8AAB-F6873A1C3A0C}" type="presOf" srcId="{54629EFF-A1BC-4FE2-AE3C-0DCF0796926F}" destId="{5A6A0A42-F244-4DF8-B27C-82045A3CBB14}" srcOrd="0" destOrd="0" presId="urn:microsoft.com/office/officeart/2005/8/layout/pyramid1"/>
    <dgm:cxn modelId="{E2698EDC-BE47-4BE2-AED2-210579483C5E}" type="presOf" srcId="{489989F0-4BB3-4C6F-B54B-9F4B06168E6D}" destId="{8621E259-FA4B-4A84-9BDF-E29C87317FD1}" srcOrd="1" destOrd="0" presId="urn:microsoft.com/office/officeart/2005/8/layout/pyramid1"/>
    <dgm:cxn modelId="{856A7727-7DDF-45D6-9B53-E1133A1BD5FE}" type="presOf" srcId="{3699E51C-D206-4C40-BEDD-0F0CF0AE205E}" destId="{290FB82A-F10F-4DE9-BEAD-57B72E93A34A}" srcOrd="1" destOrd="0" presId="urn:microsoft.com/office/officeart/2005/8/layout/pyramid1"/>
    <dgm:cxn modelId="{83222799-1FC7-44F0-BEB4-629E84C756EC}" type="presOf" srcId="{74F4C5BD-3E95-407E-BDDE-91D702FE0F3D}" destId="{F017DC0B-CD41-4E13-B559-33F369FCE7D3}" srcOrd="1" destOrd="0" presId="urn:microsoft.com/office/officeart/2005/8/layout/pyramid1"/>
    <dgm:cxn modelId="{750A48A3-097F-4E64-ACB4-A2335175C0FB}" type="presOf" srcId="{489989F0-4BB3-4C6F-B54B-9F4B06168E6D}" destId="{C2D44EEE-05F6-4B04-AB9F-23FE95EE4A3C}" srcOrd="0" destOrd="0" presId="urn:microsoft.com/office/officeart/2005/8/layout/pyramid1"/>
    <dgm:cxn modelId="{085D42C7-5BA1-47D4-96E0-00592D88C1A5}" type="presOf" srcId="{54629EFF-A1BC-4FE2-AE3C-0DCF0796926F}" destId="{5E7AA282-A876-4A20-A47E-BD02B5C7D398}" srcOrd="1" destOrd="0" presId="urn:microsoft.com/office/officeart/2005/8/layout/pyramid1"/>
    <dgm:cxn modelId="{6110D912-7261-4808-82AE-C4936D46883E}" type="presOf" srcId="{5C83FB67-9C83-4309-A9EB-83F0C81E6E4D}" destId="{6FFC64A3-7888-4FFC-A694-A117A98DC479}" srcOrd="0" destOrd="0" presId="urn:microsoft.com/office/officeart/2005/8/layout/pyramid1"/>
    <dgm:cxn modelId="{00D3E5FB-4469-47A3-B210-D74C5629E2D1}" type="presOf" srcId="{5C83FB67-9C83-4309-A9EB-83F0C81E6E4D}" destId="{921EC927-03B8-42D9-994C-F441182CEC70}" srcOrd="1" destOrd="0" presId="urn:microsoft.com/office/officeart/2005/8/layout/pyramid1"/>
    <dgm:cxn modelId="{B35906B3-01F3-45A1-811A-D067DAE1725E}" srcId="{54894AAE-15A8-4901-A03B-1E0221391D78}" destId="{5C83FB67-9C83-4309-A9EB-83F0C81E6E4D}" srcOrd="2" destOrd="0" parTransId="{06A3D971-423B-4D36-B660-659AEB68C6B4}" sibTransId="{1742B51F-5C96-49C4-9591-FAC54006ADD6}"/>
    <dgm:cxn modelId="{554E74FB-4AF1-4737-9868-B38CC18841E5}" type="presOf" srcId="{54894AAE-15A8-4901-A03B-1E0221391D78}" destId="{351EB6F3-3CCC-4F86-AB6A-02E8CD1A21EE}" srcOrd="0" destOrd="0" presId="urn:microsoft.com/office/officeart/2005/8/layout/pyramid1"/>
    <dgm:cxn modelId="{FDE6E48B-40B7-4CF1-9982-4B312ED67738}" srcId="{54894AAE-15A8-4901-A03B-1E0221391D78}" destId="{74F4C5BD-3E95-407E-BDDE-91D702FE0F3D}" srcOrd="1" destOrd="0" parTransId="{D3A58126-EE0B-4842-B47D-C61DDBA4C705}" sibTransId="{EB80AC31-6ED4-4498-AC16-406101567D2E}"/>
    <dgm:cxn modelId="{3509FC4A-8AD3-4FB0-9B7B-B79FD61B5524}" type="presOf" srcId="{74F4C5BD-3E95-407E-BDDE-91D702FE0F3D}" destId="{E1995790-B19B-47C6-9428-725CB1A59D28}" srcOrd="0" destOrd="0" presId="urn:microsoft.com/office/officeart/2005/8/layout/pyramid1"/>
    <dgm:cxn modelId="{CB18422C-E8A4-4DC0-AEEE-2DCAC157C845}" type="presParOf" srcId="{351EB6F3-3CCC-4F86-AB6A-02E8CD1A21EE}" destId="{631EF7FD-A7A4-436B-857B-EEA71B9A21F3}" srcOrd="0" destOrd="0" presId="urn:microsoft.com/office/officeart/2005/8/layout/pyramid1"/>
    <dgm:cxn modelId="{BD63F961-35E7-4FF0-BE1A-E6DE42C405B7}" type="presParOf" srcId="{631EF7FD-A7A4-436B-857B-EEA71B9A21F3}" destId="{C2D44EEE-05F6-4B04-AB9F-23FE95EE4A3C}" srcOrd="0" destOrd="0" presId="urn:microsoft.com/office/officeart/2005/8/layout/pyramid1"/>
    <dgm:cxn modelId="{AB9CF18D-78C9-402B-9C23-4F5A77E960D0}" type="presParOf" srcId="{631EF7FD-A7A4-436B-857B-EEA71B9A21F3}" destId="{8621E259-FA4B-4A84-9BDF-E29C87317FD1}" srcOrd="1" destOrd="0" presId="urn:microsoft.com/office/officeart/2005/8/layout/pyramid1"/>
    <dgm:cxn modelId="{E2DF814A-D511-447F-8328-BBF259FFC137}" type="presParOf" srcId="{351EB6F3-3CCC-4F86-AB6A-02E8CD1A21EE}" destId="{3924EDC5-2F0B-4C08-A249-C857E9F059FB}" srcOrd="1" destOrd="0" presId="urn:microsoft.com/office/officeart/2005/8/layout/pyramid1"/>
    <dgm:cxn modelId="{4B71F019-05C3-4ACB-B936-FD47174953C8}" type="presParOf" srcId="{3924EDC5-2F0B-4C08-A249-C857E9F059FB}" destId="{E1995790-B19B-47C6-9428-725CB1A59D28}" srcOrd="0" destOrd="0" presId="urn:microsoft.com/office/officeart/2005/8/layout/pyramid1"/>
    <dgm:cxn modelId="{F919013C-CDA4-4CAF-B7D0-BD86942830E1}" type="presParOf" srcId="{3924EDC5-2F0B-4C08-A249-C857E9F059FB}" destId="{F017DC0B-CD41-4E13-B559-33F369FCE7D3}" srcOrd="1" destOrd="0" presId="urn:microsoft.com/office/officeart/2005/8/layout/pyramid1"/>
    <dgm:cxn modelId="{6C5C6B4B-297E-482B-A96C-BC21F8C33FD9}" type="presParOf" srcId="{351EB6F3-3CCC-4F86-AB6A-02E8CD1A21EE}" destId="{DE99BED9-21DE-40B5-8134-937F414914DB}" srcOrd="2" destOrd="0" presId="urn:microsoft.com/office/officeart/2005/8/layout/pyramid1"/>
    <dgm:cxn modelId="{75A16E8F-C241-45AB-9A97-52EC8CE78872}" type="presParOf" srcId="{DE99BED9-21DE-40B5-8134-937F414914DB}" destId="{6FFC64A3-7888-4FFC-A694-A117A98DC479}" srcOrd="0" destOrd="0" presId="urn:microsoft.com/office/officeart/2005/8/layout/pyramid1"/>
    <dgm:cxn modelId="{CA3F3526-E3C1-46E7-9929-2EE2AD2BDB24}" type="presParOf" srcId="{DE99BED9-21DE-40B5-8134-937F414914DB}" destId="{921EC927-03B8-42D9-994C-F441182CEC70}" srcOrd="1" destOrd="0" presId="urn:microsoft.com/office/officeart/2005/8/layout/pyramid1"/>
    <dgm:cxn modelId="{0DA41847-F5B4-4580-8CE1-6C35B109764F}" type="presParOf" srcId="{351EB6F3-3CCC-4F86-AB6A-02E8CD1A21EE}" destId="{26CE358B-A202-46E3-8F82-C4EE1BF7E881}" srcOrd="3" destOrd="0" presId="urn:microsoft.com/office/officeart/2005/8/layout/pyramid1"/>
    <dgm:cxn modelId="{82D3AA7A-8783-4F10-AC9C-6C83D4DADB9D}" type="presParOf" srcId="{26CE358B-A202-46E3-8F82-C4EE1BF7E881}" destId="{5A6A0A42-F244-4DF8-B27C-82045A3CBB14}" srcOrd="0" destOrd="0" presId="urn:microsoft.com/office/officeart/2005/8/layout/pyramid1"/>
    <dgm:cxn modelId="{8EDAB426-267B-4686-A356-DC524B7980BF}" type="presParOf" srcId="{26CE358B-A202-46E3-8F82-C4EE1BF7E881}" destId="{5E7AA282-A876-4A20-A47E-BD02B5C7D398}" srcOrd="1" destOrd="0" presId="urn:microsoft.com/office/officeart/2005/8/layout/pyramid1"/>
    <dgm:cxn modelId="{4CBCDB26-E4F2-48A4-BF06-40E190259981}" type="presParOf" srcId="{351EB6F3-3CCC-4F86-AB6A-02E8CD1A21EE}" destId="{7FAC959B-1A01-44D5-B461-657800D3F7A9}" srcOrd="4" destOrd="0" presId="urn:microsoft.com/office/officeart/2005/8/layout/pyramid1"/>
    <dgm:cxn modelId="{01845E3F-4F84-43EC-9828-D12AC6DC860B}" type="presParOf" srcId="{7FAC959B-1A01-44D5-B461-657800D3F7A9}" destId="{FC39CB29-D7BC-4A41-92DD-78255A5CC845}" srcOrd="0" destOrd="0" presId="urn:microsoft.com/office/officeart/2005/8/layout/pyramid1"/>
    <dgm:cxn modelId="{CC350B51-9C94-48FF-B942-296404A98071}" type="presParOf" srcId="{7FAC959B-1A01-44D5-B461-657800D3F7A9}" destId="{290FB82A-F10F-4DE9-BEAD-57B72E93A34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44EEE-05F6-4B04-AB9F-23FE95EE4A3C}">
      <dsp:nvSpPr>
        <dsp:cNvPr id="0" name=""/>
        <dsp:cNvSpPr/>
      </dsp:nvSpPr>
      <dsp:spPr>
        <a:xfrm>
          <a:off x="1737360" y="0"/>
          <a:ext cx="868680" cy="1038224"/>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smtClean="0">
              <a:ln>
                <a:noFill/>
              </a:ln>
              <a:solidFill>
                <a:srgbClr val="000066"/>
              </a:solidFill>
              <a:effectLst/>
              <a:latin typeface="Arial" panose="020B0604020202020204" pitchFamily="34" charset="0"/>
              <a:cs typeface="Tahoma" panose="020B0604030504040204" pitchFamily="34" charset="0"/>
            </a:rPr>
            <a:t>بي توجهي به نتيجه كار</a:t>
          </a:r>
          <a:endParaRPr kumimoji="0" lang="en-US" altLang="fa-IR" sz="1600" b="1" i="0" u="none" strike="noStrike" kern="1200" cap="none" normalizeH="0" baseline="0" smtClean="0">
            <a:ln>
              <a:noFill/>
            </a:ln>
            <a:solidFill>
              <a:srgbClr val="000066"/>
            </a:solidFill>
            <a:effectLst/>
            <a:latin typeface="Arial" panose="020B0604020202020204" pitchFamily="34" charset="0"/>
            <a:cs typeface="Tahoma" panose="020B0604030504040204" pitchFamily="34" charset="0"/>
          </a:endParaRPr>
        </a:p>
      </dsp:txBody>
      <dsp:txXfrm>
        <a:off x="1737360" y="0"/>
        <a:ext cx="868680" cy="1038224"/>
      </dsp:txXfrm>
    </dsp:sp>
    <dsp:sp modelId="{E1995790-B19B-47C6-9428-725CB1A59D28}">
      <dsp:nvSpPr>
        <dsp:cNvPr id="0" name=""/>
        <dsp:cNvSpPr/>
      </dsp:nvSpPr>
      <dsp:spPr>
        <a:xfrm>
          <a:off x="1303020" y="1038224"/>
          <a:ext cx="1737360" cy="1038224"/>
        </a:xfrm>
        <a:prstGeom prst="trapezoid">
          <a:avLst>
            <a:gd name="adj" fmla="val 4183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smtClean="0">
              <a:ln>
                <a:noFill/>
              </a:ln>
              <a:solidFill>
                <a:srgbClr val="000066"/>
              </a:solidFill>
              <a:effectLst/>
              <a:latin typeface="Arial" panose="020B0604020202020204" pitchFamily="34" charset="0"/>
              <a:cs typeface="Tahoma" panose="020B0604030504040204" pitchFamily="34" charset="0"/>
            </a:rPr>
            <a:t>پرهيز از مسئوليت پذيري</a:t>
          </a:r>
          <a:r>
            <a:rPr kumimoji="0" lang="fa-IR" altLang="fa-IR" sz="1600" b="1" i="0" u="none" strike="noStrike" kern="1200" cap="none" normalizeH="0" baseline="0" smtClean="0">
              <a:ln>
                <a:noFill/>
              </a:ln>
              <a:solidFill>
                <a:srgbClr val="000066"/>
              </a:solidFill>
              <a:effectLst/>
              <a:latin typeface="Arial" panose="020B0604020202020204" pitchFamily="34" charset="0"/>
              <a:cs typeface="Nazanin" pitchFamily="2" charset="0"/>
            </a:rPr>
            <a:t> </a:t>
          </a:r>
          <a:endParaRPr kumimoji="0" lang="en-US" altLang="fa-IR" sz="1600" b="1" i="0" u="none" strike="noStrike" kern="1200" cap="none" normalizeH="0" baseline="0" smtClean="0">
            <a:ln>
              <a:noFill/>
            </a:ln>
            <a:solidFill>
              <a:srgbClr val="000066"/>
            </a:solidFill>
            <a:effectLst/>
            <a:latin typeface="Arial" panose="020B0604020202020204" pitchFamily="34" charset="0"/>
            <a:cs typeface="Nazanin" pitchFamily="2" charset="0"/>
          </a:endParaRPr>
        </a:p>
      </dsp:txBody>
      <dsp:txXfrm>
        <a:off x="1607058" y="1038224"/>
        <a:ext cx="1129284" cy="1038224"/>
      </dsp:txXfrm>
    </dsp:sp>
    <dsp:sp modelId="{6FFC64A3-7888-4FFC-A694-A117A98DC479}">
      <dsp:nvSpPr>
        <dsp:cNvPr id="0" name=""/>
        <dsp:cNvSpPr/>
      </dsp:nvSpPr>
      <dsp:spPr>
        <a:xfrm>
          <a:off x="868680" y="2076449"/>
          <a:ext cx="2606039" cy="1038224"/>
        </a:xfrm>
        <a:prstGeom prst="trapezoid">
          <a:avLst>
            <a:gd name="adj" fmla="val 4183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rPr>
            <a:t>نبود تعهد</a:t>
          </a:r>
          <a:endParaRPr kumimoji="0" lang="en-US" altLang="fa-IR" sz="1600" b="1"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endParaRPr>
        </a:p>
      </dsp:txBody>
      <dsp:txXfrm>
        <a:off x="1324737" y="2076449"/>
        <a:ext cx="1693926" cy="1038224"/>
      </dsp:txXfrm>
    </dsp:sp>
    <dsp:sp modelId="{5A6A0A42-F244-4DF8-B27C-82045A3CBB14}">
      <dsp:nvSpPr>
        <dsp:cNvPr id="0" name=""/>
        <dsp:cNvSpPr/>
      </dsp:nvSpPr>
      <dsp:spPr>
        <a:xfrm>
          <a:off x="434340" y="3114674"/>
          <a:ext cx="3474720" cy="1038224"/>
        </a:xfrm>
        <a:prstGeom prst="trapezoid">
          <a:avLst>
            <a:gd name="adj" fmla="val 4183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rPr>
            <a:t>ترس از برخورد</a:t>
          </a:r>
          <a:endParaRPr kumimoji="0" lang="en-US" altLang="fa-IR" sz="1600" b="1"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endParaRPr>
        </a:p>
      </dsp:txBody>
      <dsp:txXfrm>
        <a:off x="1042415" y="3114674"/>
        <a:ext cx="2258568" cy="1038224"/>
      </dsp:txXfrm>
    </dsp:sp>
    <dsp:sp modelId="{FC39CB29-D7BC-4A41-92DD-78255A5CC845}">
      <dsp:nvSpPr>
        <dsp:cNvPr id="0" name=""/>
        <dsp:cNvSpPr/>
      </dsp:nvSpPr>
      <dsp:spPr>
        <a:xfrm>
          <a:off x="0" y="4152899"/>
          <a:ext cx="4343400" cy="1038224"/>
        </a:xfrm>
        <a:prstGeom prst="trapezoid">
          <a:avLst>
            <a:gd name="adj" fmla="val 4183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rPr>
            <a:t>نبوداعتماد</a:t>
          </a:r>
          <a:endParaRPr kumimoji="0" lang="en-US" altLang="fa-IR" sz="1600" b="1"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fa-IR" sz="1600" b="0" i="0" u="none" strike="noStrike" kern="1200" cap="none" normalizeH="0" baseline="0" smtClean="0">
            <a:ln>
              <a:noFill/>
            </a:ln>
            <a:solidFill>
              <a:srgbClr val="000066"/>
            </a:solidFill>
            <a:effectLst/>
            <a:latin typeface="Tahoma" panose="020B0604030504040204" pitchFamily="34" charset="0"/>
            <a:cs typeface="Tahoma" panose="020B0604030504040204" pitchFamily="34" charset="0"/>
          </a:endParaRPr>
        </a:p>
      </dsp:txBody>
      <dsp:txXfrm>
        <a:off x="760094" y="4152899"/>
        <a:ext cx="2823210" cy="10382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2327" tIns="46164" rIns="92327" bIns="46164" numCol="1" anchor="t" anchorCtr="0" compatLnSpc="1">
            <a:prstTxWarp prst="textNoShape">
              <a:avLst/>
            </a:prstTxWarp>
          </a:bodyPr>
          <a:lstStyle>
            <a:lvl1pPr algn="l" defTabSz="923925" rtl="0">
              <a:defRPr sz="1200">
                <a:latin typeface="Times New Roman" pitchFamily="18" charset="0"/>
                <a:cs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2327" tIns="46164" rIns="92327" bIns="46164" numCol="1" anchor="t" anchorCtr="0" compatLnSpc="1">
            <a:prstTxWarp prst="textNoShape">
              <a:avLst/>
            </a:prstTxWarp>
          </a:bodyPr>
          <a:lstStyle>
            <a:lvl1pPr defTabSz="923925" rtl="0">
              <a:defRPr sz="1200">
                <a:latin typeface="Times New Roman" pitchFamily="18" charset="0"/>
                <a:cs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2327" tIns="46164" rIns="92327" bIns="46164" numCol="1" anchor="b" anchorCtr="0" compatLnSpc="1">
            <a:prstTxWarp prst="textNoShape">
              <a:avLst/>
            </a:prstTxWarp>
          </a:bodyPr>
          <a:lstStyle>
            <a:lvl1pPr algn="l" defTabSz="923925" rtl="0">
              <a:defRPr sz="1200">
                <a:latin typeface="Times New Roman" pitchFamily="18" charset="0"/>
                <a:cs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2327" tIns="46164" rIns="92327" bIns="46164" numCol="1" anchor="b" anchorCtr="0" compatLnSpc="1">
            <a:prstTxWarp prst="textNoShape">
              <a:avLst/>
            </a:prstTxWarp>
          </a:bodyPr>
          <a:lstStyle>
            <a:lvl1pPr defTabSz="923925" rtl="0">
              <a:defRPr sz="1200">
                <a:latin typeface="Times New Roman" pitchFamily="18" charset="0"/>
                <a:cs typeface="Times New Roman" pitchFamily="18" charset="0"/>
              </a:defRPr>
            </a:lvl1pPr>
          </a:lstStyle>
          <a:p>
            <a:pPr>
              <a:defRPr/>
            </a:pPr>
            <a:fld id="{5164FF71-5B30-4C05-A609-F0CCFCED3DF4}"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2336" tIns="46168" rIns="92336" bIns="46168" numCol="1" anchor="t" anchorCtr="0" compatLnSpc="1">
            <a:prstTxWarp prst="textNoShape">
              <a:avLst/>
            </a:prstTxWarp>
          </a:bodyPr>
          <a:lstStyle>
            <a:lvl1pPr algn="l" defTabSz="923925" rtl="0">
              <a:defRPr sz="1200">
                <a:latin typeface="Times New Roman" pitchFamily="18" charset="0"/>
                <a:cs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2336" tIns="46168" rIns="92336" bIns="46168" numCol="1" anchor="t" anchorCtr="0" compatLnSpc="1">
            <a:prstTxWarp prst="textNoShape">
              <a:avLst/>
            </a:prstTxWarp>
          </a:bodyPr>
          <a:lstStyle>
            <a:lvl1pPr defTabSz="923925" rtl="0">
              <a:defRPr sz="1200">
                <a:latin typeface="Times New Roman" pitchFamily="18" charset="0"/>
                <a:cs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2336" tIns="46168" rIns="92336" bIns="461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2336" tIns="46168" rIns="92336" bIns="46168" numCol="1" anchor="b" anchorCtr="0" compatLnSpc="1">
            <a:prstTxWarp prst="textNoShape">
              <a:avLst/>
            </a:prstTxWarp>
          </a:bodyPr>
          <a:lstStyle>
            <a:lvl1pPr algn="l" defTabSz="923925" rtl="0">
              <a:defRPr sz="1200">
                <a:latin typeface="Times New Roman" pitchFamily="18" charset="0"/>
                <a:cs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2336" tIns="46168" rIns="92336" bIns="46168" numCol="1" anchor="b" anchorCtr="0" compatLnSpc="1">
            <a:prstTxWarp prst="textNoShape">
              <a:avLst/>
            </a:prstTxWarp>
          </a:bodyPr>
          <a:lstStyle>
            <a:lvl1pPr defTabSz="923925" rtl="0">
              <a:defRPr sz="1200">
                <a:latin typeface="Times New Roman" pitchFamily="18" charset="0"/>
                <a:cs typeface="Times New Roman" pitchFamily="18" charset="0"/>
              </a:defRPr>
            </a:lvl1pPr>
          </a:lstStyle>
          <a:p>
            <a:pPr>
              <a:defRPr/>
            </a:pPr>
            <a:fld id="{682B0D08-3FE6-47AF-8946-BB3E12AEFD79}"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66750" y="4714875"/>
            <a:ext cx="5335588" cy="4467225"/>
          </a:xfrm>
          <a:noFill/>
          <a:ln/>
        </p:spPr>
        <p:txBody>
          <a:bodyPr/>
          <a:lstStyle/>
          <a:p>
            <a:pPr eaLnBrk="1" hangingPunct="1"/>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96FC4A6A-7F6F-483D-9DE0-9427EE7CB96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DC52CAF-9A80-4949-9163-C8265B41D668}"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4C93C9D-6E96-44A3-A500-52F7D67BEE2F}"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9BD9B221-501C-4A29-9CB9-1D5B758C76C4}"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E1715B1A-B398-499A-8F9D-2B3C4BFCDC4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F4FAD2B-E14D-4926-8FA9-EE7F0E915C6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49BAA80D-ECD7-434A-8CCD-888E8BD4C3F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E089AD3-C5A7-451D-9D44-CDA1FDEB50E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0BD21591-10BA-42E8-9173-43420F0225F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5D49879-826B-4A76-8034-565081076CC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Date Placeholder 1"/>
          <p:cNvSpPr>
            <a:spLocks noGrp="1"/>
          </p:cNvSpPr>
          <p:nvPr>
            <p:ph type="dt" sz="half" idx="10"/>
          </p:nvPr>
        </p:nvSpPr>
        <p:spPr/>
        <p:txBody>
          <a:bodyPr/>
          <a:lstStyle>
            <a:lvl1pPr>
              <a:defRPr/>
            </a:lvl1pPr>
            <a:extLst/>
          </a:lstStyle>
          <a:p>
            <a:pPr>
              <a:defRPr/>
            </a:pPr>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5E6B74BF-59CA-4711-8521-23F1914AD96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988EFAA-61D4-4548-880F-858719FB1EA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89FA855B-AE61-4954-8FB0-F4F8DEAE0E8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615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cs typeface="Arial" charset="0"/>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cs typeface="Arial" charset="0"/>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cs typeface="Arial" charset="0"/>
              </a:defRPr>
            </a:lvl1pPr>
            <a:extLst/>
          </a:lstStyle>
          <a:p>
            <a:pPr>
              <a:defRPr/>
            </a:pPr>
            <a:fld id="{34BED177-C4BC-4826-BD4B-0865484CEB8F}" type="slidenum">
              <a:rPr lang="ar-SA"/>
              <a:pPr>
                <a:defRPr/>
              </a:pPr>
              <a:t>‹#›</a:t>
            </a:fld>
            <a:endParaRPr lang="en-US"/>
          </a:p>
        </p:txBody>
      </p:sp>
      <p:sp>
        <p:nvSpPr>
          <p:cNvPr id="10" name="Rectangle 9"/>
          <p:cNvSpPr/>
          <p:nvPr userDrawn="1"/>
        </p:nvSpPr>
        <p:spPr>
          <a:xfrm>
            <a:off x="-180528"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796" r:id="rId1"/>
    <p:sldLayoutId id="2147483789" r:id="rId2"/>
    <p:sldLayoutId id="2147483797" r:id="rId3"/>
    <p:sldLayoutId id="2147483790" r:id="rId4"/>
    <p:sldLayoutId id="2147483791" r:id="rId5"/>
    <p:sldLayoutId id="2147483792" r:id="rId6"/>
    <p:sldLayoutId id="2147483798" r:id="rId7"/>
    <p:sldLayoutId id="2147483793" r:id="rId8"/>
    <p:sldLayoutId id="2147483799" r:id="rId9"/>
    <p:sldLayoutId id="2147483794" r:id="rId10"/>
    <p:sldLayoutId id="2147483795" r:id="rId11"/>
    <p:sldLayoutId id="2147483800" r:id="rId12"/>
    <p:sldLayoutId id="2147483801" r:id="rId13"/>
  </p:sldLayoutIdLst>
  <p:txStyles>
    <p:titleStyle>
      <a:lvl1pPr algn="l" rtl="1" eaLnBrk="0" fontAlgn="base" hangingPunct="0">
        <a:spcBef>
          <a:spcPct val="0"/>
        </a:spcBef>
        <a:spcAft>
          <a:spcPct val="0"/>
        </a:spcAft>
        <a:defRPr sz="3600" b="1" kern="1200">
          <a:solidFill>
            <a:srgbClr val="FF8E49"/>
          </a:solidFill>
          <a:effectLst>
            <a:outerShdw blurRad="53975" dist="22860" dir="5400000" algn="tl" rotWithShape="0">
              <a:srgbClr val="000000">
                <a:alpha val="55000"/>
              </a:srgbClr>
            </a:outerShdw>
          </a:effectLst>
          <a:latin typeface="+mj-lt"/>
          <a:ea typeface="+mj-ea"/>
          <a:cs typeface="+mj-cs"/>
        </a:defRPr>
      </a:lvl1pPr>
      <a:lvl2pPr algn="l" rtl="1" eaLnBrk="0" fontAlgn="base" hangingPunct="0">
        <a:spcBef>
          <a:spcPct val="0"/>
        </a:spcBef>
        <a:spcAft>
          <a:spcPct val="0"/>
        </a:spcAft>
        <a:defRPr sz="3600" b="1">
          <a:solidFill>
            <a:srgbClr val="FF8E49"/>
          </a:solidFill>
          <a:latin typeface="Verdana" pitchFamily="34" charset="0"/>
        </a:defRPr>
      </a:lvl2pPr>
      <a:lvl3pPr algn="l" rtl="1" eaLnBrk="0" fontAlgn="base" hangingPunct="0">
        <a:spcBef>
          <a:spcPct val="0"/>
        </a:spcBef>
        <a:spcAft>
          <a:spcPct val="0"/>
        </a:spcAft>
        <a:defRPr sz="3600" b="1">
          <a:solidFill>
            <a:srgbClr val="FF8E49"/>
          </a:solidFill>
          <a:latin typeface="Verdana" pitchFamily="34" charset="0"/>
        </a:defRPr>
      </a:lvl3pPr>
      <a:lvl4pPr algn="l" rtl="1" eaLnBrk="0" fontAlgn="base" hangingPunct="0">
        <a:spcBef>
          <a:spcPct val="0"/>
        </a:spcBef>
        <a:spcAft>
          <a:spcPct val="0"/>
        </a:spcAft>
        <a:defRPr sz="3600" b="1">
          <a:solidFill>
            <a:srgbClr val="FF8E49"/>
          </a:solidFill>
          <a:latin typeface="Verdana" pitchFamily="34" charset="0"/>
        </a:defRPr>
      </a:lvl4pPr>
      <a:lvl5pPr algn="l" rtl="1" eaLnBrk="0" fontAlgn="base" hangingPunct="0">
        <a:spcBef>
          <a:spcPct val="0"/>
        </a:spcBef>
        <a:spcAft>
          <a:spcPct val="0"/>
        </a:spcAft>
        <a:defRPr sz="3600" b="1">
          <a:solidFill>
            <a:srgbClr val="FF8E49"/>
          </a:solidFill>
          <a:latin typeface="Verdana" pitchFamily="34" charset="0"/>
        </a:defRPr>
      </a:lvl5pPr>
      <a:lvl6pPr marL="457200" algn="l" rtl="1" fontAlgn="base">
        <a:spcBef>
          <a:spcPct val="0"/>
        </a:spcBef>
        <a:spcAft>
          <a:spcPct val="0"/>
        </a:spcAft>
        <a:defRPr sz="3600" b="1">
          <a:solidFill>
            <a:srgbClr val="FF8E49"/>
          </a:solidFill>
          <a:latin typeface="Verdana" pitchFamily="34" charset="0"/>
        </a:defRPr>
      </a:lvl6pPr>
      <a:lvl7pPr marL="914400" algn="l" rtl="1" fontAlgn="base">
        <a:spcBef>
          <a:spcPct val="0"/>
        </a:spcBef>
        <a:spcAft>
          <a:spcPct val="0"/>
        </a:spcAft>
        <a:defRPr sz="3600" b="1">
          <a:solidFill>
            <a:srgbClr val="FF8E49"/>
          </a:solidFill>
          <a:latin typeface="Verdana" pitchFamily="34" charset="0"/>
        </a:defRPr>
      </a:lvl7pPr>
      <a:lvl8pPr marL="1371600" algn="l" rtl="1" fontAlgn="base">
        <a:spcBef>
          <a:spcPct val="0"/>
        </a:spcBef>
        <a:spcAft>
          <a:spcPct val="0"/>
        </a:spcAft>
        <a:defRPr sz="3600" b="1">
          <a:solidFill>
            <a:srgbClr val="FF8E49"/>
          </a:solidFill>
          <a:latin typeface="Verdana" pitchFamily="34" charset="0"/>
        </a:defRPr>
      </a:lvl8pPr>
      <a:lvl9pPr marL="1828800" algn="l" rtl="1" fontAlgn="base">
        <a:spcBef>
          <a:spcPct val="0"/>
        </a:spcBef>
        <a:spcAft>
          <a:spcPct val="0"/>
        </a:spcAft>
        <a:defRPr sz="3600" b="1">
          <a:solidFill>
            <a:srgbClr val="FF8E49"/>
          </a:solidFill>
          <a:latin typeface="Verdana" pitchFamily="34" charset="0"/>
        </a:defRPr>
      </a:lvl9pPr>
      <a:extLst/>
    </p:titleStyle>
    <p:bodyStyle>
      <a:lvl1pPr marL="265113" indent="-265113" algn="r" rtl="1"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r" rtl="1"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r" rtl="1" eaLnBrk="0" fontAlgn="base" hangingPunct="0">
        <a:spcBef>
          <a:spcPts val="250"/>
        </a:spcBef>
        <a:spcAft>
          <a:spcPct val="0"/>
        </a:spcAft>
        <a:buClr>
          <a:srgbClr val="5194FF"/>
        </a:buClr>
        <a:buSzPct val="100000"/>
        <a:buFont typeface="Wingdings 2" pitchFamily="18" charset="2"/>
        <a:buChar char=""/>
        <a:defRPr sz="2200" kern="1200">
          <a:solidFill>
            <a:schemeClr val="tx1"/>
          </a:solidFill>
          <a:latin typeface="+mn-lt"/>
          <a:ea typeface="+mn-ea"/>
          <a:cs typeface="+mn-cs"/>
        </a:defRPr>
      </a:lvl3pPr>
      <a:lvl4pPr marL="1023938" indent="-182563" algn="r" rtl="1" eaLnBrk="0" fontAlgn="base" hangingPunct="0">
        <a:spcBef>
          <a:spcPts val="225"/>
        </a:spcBef>
        <a:spcAft>
          <a:spcPct val="0"/>
        </a:spcAft>
        <a:buClr>
          <a:srgbClr val="5194FF"/>
        </a:buClr>
        <a:buSzPct val="112000"/>
        <a:buFont typeface="Verdana" pitchFamily="34" charset="0"/>
        <a:buChar char="◦"/>
        <a:defRPr sz="1900" kern="1200">
          <a:solidFill>
            <a:schemeClr val="tx1"/>
          </a:solidFill>
          <a:latin typeface="+mn-lt"/>
          <a:ea typeface="+mn-ea"/>
          <a:cs typeface="+mn-cs"/>
        </a:defRPr>
      </a:lvl4pPr>
      <a:lvl5pPr marL="1279525" indent="-182563" algn="r" rtl="1" eaLnBrk="0" fontAlgn="base" hangingPunct="0">
        <a:spcBef>
          <a:spcPts val="250"/>
        </a:spcBef>
        <a:spcAft>
          <a:spcPct val="0"/>
        </a:spcAft>
        <a:buClr>
          <a:srgbClr val="FF3326"/>
        </a:buClr>
        <a:buSzPct val="100000"/>
        <a:buFont typeface="Wingdings 2" pitchFamily="18" charset="2"/>
        <a:buChar char=""/>
        <a:defRPr sz="20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My Documents\عکس ها و مطالب جالب\besmellah\Besmelah\213.jpg"/>
          <p:cNvPicPr>
            <a:picLocks noChangeAspect="1" noChangeArrowheads="1"/>
          </p:cNvPicPr>
          <p:nvPr/>
        </p:nvPicPr>
        <p:blipFill>
          <a:blip r:embed="rId2" cstate="print"/>
          <a:srcRect/>
          <a:stretch>
            <a:fillRect/>
          </a:stretch>
        </p:blipFill>
        <p:spPr bwMode="auto">
          <a:xfrm>
            <a:off x="357188" y="428625"/>
            <a:ext cx="8429625"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152400"/>
            <a:ext cx="8229600" cy="868363"/>
          </a:xfrm>
        </p:spPr>
        <p:txBody>
          <a:bodyPr/>
          <a:lstStyle/>
          <a:p>
            <a:pPr algn="ctr" eaLnBrk="1" fontAlgn="auto" hangingPunct="1">
              <a:spcAft>
                <a:spcPts val="0"/>
              </a:spcAft>
              <a:defRPr/>
            </a:pPr>
            <a:r>
              <a:rPr lang="fa-IR" sz="4000" dirty="0" smtClean="0">
                <a:solidFill>
                  <a:srgbClr val="FFFF00"/>
                </a:solidFill>
                <a:cs typeface="B Zar" pitchFamily="2" charset="-78"/>
              </a:rPr>
              <a:t>آفات </a:t>
            </a:r>
            <a:r>
              <a:rPr lang="fa-IR" sz="4000" dirty="0">
                <a:solidFill>
                  <a:srgbClr val="FFFF00"/>
                </a:solidFill>
                <a:cs typeface="B Zar" pitchFamily="2" charset="-78"/>
              </a:rPr>
              <a:t>كار تيمي</a:t>
            </a:r>
            <a:endParaRPr lang="en-US" sz="4000" dirty="0">
              <a:solidFill>
                <a:srgbClr val="FFFF00"/>
              </a:solidFill>
              <a:cs typeface="B Zar" pitchFamily="2" charset="-78"/>
            </a:endParaRPr>
          </a:p>
        </p:txBody>
      </p:sp>
      <p:sp>
        <p:nvSpPr>
          <p:cNvPr id="297987" name="Rectangle 3"/>
          <p:cNvSpPr>
            <a:spLocks noGrp="1" noChangeArrowheads="1"/>
          </p:cNvSpPr>
          <p:nvPr>
            <p:ph type="body" sz="half" idx="1"/>
          </p:nvPr>
        </p:nvSpPr>
        <p:spPr>
          <a:xfrm>
            <a:off x="457200" y="1371600"/>
            <a:ext cx="3505200" cy="5334000"/>
          </a:xfrm>
        </p:spPr>
        <p:txBody>
          <a:bodyPr>
            <a:normAutofit/>
          </a:bodyPr>
          <a:lstStyle/>
          <a:p>
            <a:pPr marL="265176" indent="-265176" eaLnBrk="1" fontAlgn="auto" hangingPunct="1">
              <a:lnSpc>
                <a:spcPct val="90000"/>
              </a:lnSpc>
              <a:spcAft>
                <a:spcPts val="0"/>
              </a:spcAft>
              <a:buFont typeface="Wingdings 2"/>
              <a:buChar char=""/>
              <a:defRPr/>
            </a:pPr>
            <a:r>
              <a:rPr lang="fa-IR" sz="2000" dirty="0">
                <a:solidFill>
                  <a:schemeClr val="accent6">
                    <a:lumMod val="50000"/>
                  </a:schemeClr>
                </a:solidFill>
              </a:rPr>
              <a:t>حد اعلاي ضعف هر تيم</a:t>
            </a:r>
            <a:endParaRPr lang="en-US" sz="2000" dirty="0">
              <a:solidFill>
                <a:schemeClr val="accent6">
                  <a:lumMod val="50000"/>
                </a:schemeClr>
              </a:solidFill>
              <a:cs typeface="Tahoma" pitchFamily="34" charset="0"/>
            </a:endParaRPr>
          </a:p>
          <a:p>
            <a:pPr marL="265176" indent="-265176" eaLnBrk="1" fontAlgn="auto" hangingPunct="1">
              <a:lnSpc>
                <a:spcPct val="90000"/>
              </a:lnSpc>
              <a:spcAft>
                <a:spcPts val="0"/>
              </a:spcAft>
              <a:buFont typeface="Wingdings" pitchFamily="2" charset="2"/>
              <a:buNone/>
              <a:defRPr/>
            </a:pPr>
            <a:endParaRPr lang="fa-IR" sz="2000" dirty="0">
              <a:solidFill>
                <a:schemeClr val="accent6">
                  <a:lumMod val="50000"/>
                </a:schemeClr>
              </a:solidFill>
            </a:endParaRPr>
          </a:p>
          <a:p>
            <a:pPr marL="265176" indent="-265176" eaLnBrk="1" fontAlgn="auto" hangingPunct="1">
              <a:lnSpc>
                <a:spcPct val="90000"/>
              </a:lnSpc>
              <a:spcAft>
                <a:spcPts val="0"/>
              </a:spcAft>
              <a:buFont typeface="Wingdings 2"/>
              <a:buChar char=""/>
              <a:defRPr/>
            </a:pPr>
            <a:r>
              <a:rPr lang="fa-IR" sz="2000" dirty="0">
                <a:solidFill>
                  <a:schemeClr val="accent6">
                    <a:lumMod val="50000"/>
                  </a:schemeClr>
                </a:solidFill>
              </a:rPr>
              <a:t>به سبب نبود تعهد و مشاركت واقعي</a:t>
            </a:r>
            <a:endParaRPr lang="en-US" sz="2000" dirty="0">
              <a:solidFill>
                <a:schemeClr val="accent6">
                  <a:lumMod val="50000"/>
                </a:schemeClr>
              </a:solidFill>
              <a:cs typeface="Tahoma" pitchFamily="34" charset="0"/>
            </a:endParaRPr>
          </a:p>
          <a:p>
            <a:pPr marL="265176" indent="-265176" eaLnBrk="1" fontAlgn="auto" hangingPunct="1">
              <a:lnSpc>
                <a:spcPct val="90000"/>
              </a:lnSpc>
              <a:spcAft>
                <a:spcPts val="0"/>
              </a:spcAft>
              <a:buFont typeface="Wingdings" pitchFamily="2" charset="2"/>
              <a:buNone/>
              <a:defRPr/>
            </a:pPr>
            <a:endParaRPr lang="fa-IR" sz="2000" dirty="0">
              <a:solidFill>
                <a:schemeClr val="accent6">
                  <a:lumMod val="50000"/>
                </a:schemeClr>
              </a:solidFill>
            </a:endParaRPr>
          </a:p>
          <a:p>
            <a:pPr marL="265176" indent="-265176" eaLnBrk="1" fontAlgn="auto" hangingPunct="1">
              <a:lnSpc>
                <a:spcPct val="90000"/>
              </a:lnSpc>
              <a:spcAft>
                <a:spcPts val="0"/>
              </a:spcAft>
              <a:buFont typeface="Wingdings 2"/>
              <a:buChar char=""/>
              <a:defRPr/>
            </a:pPr>
            <a:r>
              <a:rPr lang="fa-IR" sz="2000" dirty="0">
                <a:solidFill>
                  <a:schemeClr val="accent6">
                    <a:lumMod val="50000"/>
                  </a:schemeClr>
                </a:solidFill>
              </a:rPr>
              <a:t>نبود برخوردهاي سازنده زمينه ساز عدم تعهد است</a:t>
            </a:r>
            <a:endParaRPr lang="en-US" sz="2000" dirty="0">
              <a:solidFill>
                <a:schemeClr val="accent6">
                  <a:lumMod val="50000"/>
                </a:schemeClr>
              </a:solidFill>
              <a:cs typeface="Tahoma" pitchFamily="34" charset="0"/>
            </a:endParaRPr>
          </a:p>
          <a:p>
            <a:pPr marL="265176" indent="-265176" eaLnBrk="1" fontAlgn="auto" hangingPunct="1">
              <a:lnSpc>
                <a:spcPct val="90000"/>
              </a:lnSpc>
              <a:spcAft>
                <a:spcPts val="0"/>
              </a:spcAft>
              <a:buFont typeface="Wingdings 2"/>
              <a:buChar char=""/>
              <a:defRPr/>
            </a:pPr>
            <a:endParaRPr lang="fa-IR" sz="2000" dirty="0">
              <a:solidFill>
                <a:schemeClr val="accent6">
                  <a:lumMod val="50000"/>
                </a:schemeClr>
              </a:solidFill>
            </a:endParaRPr>
          </a:p>
          <a:p>
            <a:pPr marL="265176" indent="-265176" eaLnBrk="1" fontAlgn="auto" hangingPunct="1">
              <a:lnSpc>
                <a:spcPct val="90000"/>
              </a:lnSpc>
              <a:spcAft>
                <a:spcPts val="0"/>
              </a:spcAft>
              <a:buFont typeface="Wingdings 2"/>
              <a:buChar char=""/>
              <a:defRPr/>
            </a:pPr>
            <a:r>
              <a:rPr lang="fa-IR" sz="2000" dirty="0">
                <a:solidFill>
                  <a:schemeClr val="accent6">
                    <a:lumMod val="50000"/>
                  </a:schemeClr>
                </a:solidFill>
              </a:rPr>
              <a:t>قصور در ايجاد اعتماد زمينه ساز آفت دوم است</a:t>
            </a:r>
            <a:endParaRPr lang="en-US" sz="2000" dirty="0">
              <a:solidFill>
                <a:schemeClr val="accent6">
                  <a:lumMod val="50000"/>
                </a:schemeClr>
              </a:solidFill>
              <a:cs typeface="Tahoma" pitchFamily="34" charset="0"/>
            </a:endParaRPr>
          </a:p>
          <a:p>
            <a:pPr marL="265176" indent="-265176" eaLnBrk="1" fontAlgn="auto" hangingPunct="1">
              <a:lnSpc>
                <a:spcPct val="90000"/>
              </a:lnSpc>
              <a:spcAft>
                <a:spcPts val="0"/>
              </a:spcAft>
              <a:buFont typeface="Wingdings" pitchFamily="2" charset="2"/>
              <a:buNone/>
              <a:defRPr/>
            </a:pPr>
            <a:endParaRPr lang="fa-IR" sz="2000" dirty="0">
              <a:solidFill>
                <a:schemeClr val="accent6">
                  <a:lumMod val="50000"/>
                </a:schemeClr>
              </a:solidFill>
            </a:endParaRPr>
          </a:p>
          <a:p>
            <a:pPr marL="265176" indent="-265176" eaLnBrk="1" fontAlgn="auto" hangingPunct="1">
              <a:lnSpc>
                <a:spcPct val="90000"/>
              </a:lnSpc>
              <a:spcAft>
                <a:spcPts val="0"/>
              </a:spcAft>
              <a:buFont typeface="Wingdings 2"/>
              <a:buChar char=""/>
              <a:defRPr/>
            </a:pPr>
            <a:r>
              <a:rPr lang="fa-IR" sz="2000" dirty="0">
                <a:solidFill>
                  <a:schemeClr val="accent6">
                    <a:lumMod val="50000"/>
                  </a:schemeClr>
                </a:solidFill>
              </a:rPr>
              <a:t>آفت نخست بي اعتمادي اعضاي تيم به يك ديگر است</a:t>
            </a:r>
          </a:p>
          <a:p>
            <a:pPr marL="265176" indent="-265176" eaLnBrk="1" fontAlgn="auto" hangingPunct="1">
              <a:lnSpc>
                <a:spcPct val="90000"/>
              </a:lnSpc>
              <a:spcAft>
                <a:spcPts val="0"/>
              </a:spcAft>
              <a:buFont typeface="Wingdings" pitchFamily="2" charset="2"/>
              <a:buNone/>
              <a:defRPr/>
            </a:pPr>
            <a:endParaRPr lang="fa-IR" sz="2000" dirty="0">
              <a:solidFill>
                <a:schemeClr val="accent6">
                  <a:lumMod val="50000"/>
                </a:schemeClr>
              </a:solidFill>
            </a:endParaRPr>
          </a:p>
          <a:p>
            <a:pPr marL="265176" indent="-265176" eaLnBrk="1" fontAlgn="auto" hangingPunct="1">
              <a:lnSpc>
                <a:spcPct val="90000"/>
              </a:lnSpc>
              <a:spcAft>
                <a:spcPts val="0"/>
              </a:spcAft>
              <a:buFont typeface="Wingdings 2"/>
              <a:buChar char=""/>
              <a:defRPr/>
            </a:pPr>
            <a:endParaRPr lang="en-US" sz="2000" dirty="0">
              <a:solidFill>
                <a:schemeClr val="accent6">
                  <a:lumMod val="50000"/>
                </a:schemeClr>
              </a:solidFill>
              <a:cs typeface="Tahoma" pitchFamily="34" charset="0"/>
            </a:endParaRPr>
          </a:p>
        </p:txBody>
      </p:sp>
      <p:graphicFrame>
        <p:nvGraphicFramePr>
          <p:cNvPr id="2" name="Diagram 1"/>
          <p:cNvGraphicFramePr/>
          <p:nvPr/>
        </p:nvGraphicFramePr>
        <p:xfrm>
          <a:off x="4343400" y="1285875"/>
          <a:ext cx="4343400" cy="519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graphicEl>
                                              <a:dgm id="{C2D44EEE-05F6-4B04-AB9F-23FE95EE4A3C}"/>
                                            </p:graphicEl>
                                          </p:spTgt>
                                        </p:tgtEl>
                                        <p:attrNameLst>
                                          <p:attrName>style.visibility</p:attrName>
                                        </p:attrNameLst>
                                      </p:cBhvr>
                                      <p:to>
                                        <p:strVal val="visible"/>
                                      </p:to>
                                    </p:set>
                                    <p:animEffect transition="in" filter="blinds(horizontal)">
                                      <p:cBhvr>
                                        <p:cTn id="7" dur="1000"/>
                                        <p:tgtEl>
                                          <p:spTgt spid="2">
                                            <p:graphicEl>
                                              <a:dgm id="{C2D44EEE-05F6-4B04-AB9F-23FE95EE4A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graphicEl>
                                              <a:dgm id="{E1995790-B19B-47C6-9428-725CB1A59D28}"/>
                                            </p:graphicEl>
                                          </p:spTgt>
                                        </p:tgtEl>
                                        <p:attrNameLst>
                                          <p:attrName>style.visibility</p:attrName>
                                        </p:attrNameLst>
                                      </p:cBhvr>
                                      <p:to>
                                        <p:strVal val="visible"/>
                                      </p:to>
                                    </p:set>
                                    <p:animEffect transition="in" filter="blinds(horizontal)">
                                      <p:cBhvr>
                                        <p:cTn id="12" dur="1000"/>
                                        <p:tgtEl>
                                          <p:spTgt spid="2">
                                            <p:graphicEl>
                                              <a:dgm id="{E1995790-B19B-47C6-9428-725CB1A59D2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graphicEl>
                                              <a:dgm id="{6FFC64A3-7888-4FFC-A694-A117A98DC479}"/>
                                            </p:graphicEl>
                                          </p:spTgt>
                                        </p:tgtEl>
                                        <p:attrNameLst>
                                          <p:attrName>style.visibility</p:attrName>
                                        </p:attrNameLst>
                                      </p:cBhvr>
                                      <p:to>
                                        <p:strVal val="visible"/>
                                      </p:to>
                                    </p:set>
                                    <p:animEffect transition="in" filter="blinds(horizontal)">
                                      <p:cBhvr>
                                        <p:cTn id="17" dur="1000"/>
                                        <p:tgtEl>
                                          <p:spTgt spid="2">
                                            <p:graphicEl>
                                              <a:dgm id="{6FFC64A3-7888-4FFC-A694-A117A98DC47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graphicEl>
                                              <a:dgm id="{5A6A0A42-F244-4DF8-B27C-82045A3CBB14}"/>
                                            </p:graphicEl>
                                          </p:spTgt>
                                        </p:tgtEl>
                                        <p:attrNameLst>
                                          <p:attrName>style.visibility</p:attrName>
                                        </p:attrNameLst>
                                      </p:cBhvr>
                                      <p:to>
                                        <p:strVal val="visible"/>
                                      </p:to>
                                    </p:set>
                                    <p:animEffect transition="in" filter="blinds(horizontal)">
                                      <p:cBhvr>
                                        <p:cTn id="22" dur="1000"/>
                                        <p:tgtEl>
                                          <p:spTgt spid="2">
                                            <p:graphicEl>
                                              <a:dgm id="{5A6A0A42-F244-4DF8-B27C-82045A3CBB1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graphicEl>
                                              <a:dgm id="{FC39CB29-D7BC-4A41-92DD-78255A5CC845}"/>
                                            </p:graphicEl>
                                          </p:spTgt>
                                        </p:tgtEl>
                                        <p:attrNameLst>
                                          <p:attrName>style.visibility</p:attrName>
                                        </p:attrNameLst>
                                      </p:cBhvr>
                                      <p:to>
                                        <p:strVal val="visible"/>
                                      </p:to>
                                    </p:set>
                                    <p:animEffect transition="in" filter="blinds(horizontal)">
                                      <p:cBhvr>
                                        <p:cTn id="27" dur="1000"/>
                                        <p:tgtEl>
                                          <p:spTgt spid="2">
                                            <p:graphicEl>
                                              <a:dgm id="{FC39CB29-D7BC-4A41-92DD-78255A5CC84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7987">
                                            <p:txEl>
                                              <p:pRg st="8" end="8"/>
                                            </p:txEl>
                                          </p:spTgt>
                                        </p:tgtEl>
                                        <p:attrNameLst>
                                          <p:attrName>style.visibility</p:attrName>
                                        </p:attrNameLst>
                                      </p:cBhvr>
                                      <p:to>
                                        <p:strVal val="visible"/>
                                      </p:to>
                                    </p:set>
                                    <p:animEffect transition="in" filter="blinds(horizontal)">
                                      <p:cBhvr>
                                        <p:cTn id="32" dur="1000"/>
                                        <p:tgtEl>
                                          <p:spTgt spid="29798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7987">
                                            <p:txEl>
                                              <p:pRg st="6" end="6"/>
                                            </p:txEl>
                                          </p:spTgt>
                                        </p:tgtEl>
                                        <p:attrNameLst>
                                          <p:attrName>style.visibility</p:attrName>
                                        </p:attrNameLst>
                                      </p:cBhvr>
                                      <p:to>
                                        <p:strVal val="visible"/>
                                      </p:to>
                                    </p:set>
                                    <p:animEffect transition="in" filter="blinds(horizontal)">
                                      <p:cBhvr>
                                        <p:cTn id="37" dur="1000"/>
                                        <p:tgtEl>
                                          <p:spTgt spid="2979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7987">
                                            <p:txEl>
                                              <p:pRg st="4" end="4"/>
                                            </p:txEl>
                                          </p:spTgt>
                                        </p:tgtEl>
                                        <p:attrNameLst>
                                          <p:attrName>style.visibility</p:attrName>
                                        </p:attrNameLst>
                                      </p:cBhvr>
                                      <p:to>
                                        <p:strVal val="visible"/>
                                      </p:to>
                                    </p:set>
                                    <p:animEffect transition="in" filter="blinds(horizontal)">
                                      <p:cBhvr>
                                        <p:cTn id="42" dur="1000"/>
                                        <p:tgtEl>
                                          <p:spTgt spid="29798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97987">
                                            <p:txEl>
                                              <p:pRg st="2" end="2"/>
                                            </p:txEl>
                                          </p:spTgt>
                                        </p:tgtEl>
                                        <p:attrNameLst>
                                          <p:attrName>style.visibility</p:attrName>
                                        </p:attrNameLst>
                                      </p:cBhvr>
                                      <p:to>
                                        <p:strVal val="visible"/>
                                      </p:to>
                                    </p:set>
                                    <p:animEffect transition="in" filter="blinds(horizontal)">
                                      <p:cBhvr>
                                        <p:cTn id="47" dur="1000"/>
                                        <p:tgtEl>
                                          <p:spTgt spid="29798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97987">
                                            <p:txEl>
                                              <p:pRg st="0" end="0"/>
                                            </p:txEl>
                                          </p:spTgt>
                                        </p:tgtEl>
                                        <p:attrNameLst>
                                          <p:attrName>style.visibility</p:attrName>
                                        </p:attrNameLst>
                                      </p:cBhvr>
                                      <p:to>
                                        <p:strVal val="visible"/>
                                      </p:to>
                                    </p:set>
                                    <p:animEffect transition="in" filter="blinds(horizontal)">
                                      <p:cBhvr>
                                        <p:cTn id="52" dur="1000"/>
                                        <p:tgtEl>
                                          <p:spTgt spid="297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28625" y="428625"/>
            <a:ext cx="8229600" cy="6072188"/>
          </a:xfrm>
        </p:spPr>
        <p:txBody>
          <a:bodyPr/>
          <a:lstStyle/>
          <a:p>
            <a:pPr eaLnBrk="1" hangingPunct="1">
              <a:buFont typeface="Wingdings 2" pitchFamily="18" charset="2"/>
              <a:buNone/>
            </a:pPr>
            <a:r>
              <a:rPr lang="fa-IR" sz="1600" smtClean="0"/>
              <a:t>  </a:t>
            </a:r>
          </a:p>
          <a:p>
            <a:pPr algn="ctr" eaLnBrk="1" hangingPunct="1">
              <a:buFont typeface="Wingdings 2" pitchFamily="18" charset="2"/>
              <a:buNone/>
            </a:pPr>
            <a:r>
              <a:rPr lang="fa-IR" sz="1800" b="1" smtClean="0">
                <a:solidFill>
                  <a:srgbClr val="002060"/>
                </a:solidFill>
              </a:rPr>
              <a:t>بي‌اعتمادي</a:t>
            </a:r>
          </a:p>
          <a:p>
            <a:pPr algn="just" eaLnBrk="1" hangingPunct="1">
              <a:buFont typeface="Wingdings 2" pitchFamily="18" charset="2"/>
              <a:buNone/>
            </a:pPr>
            <a:r>
              <a:rPr lang="fa-IR" sz="1200" b="1" smtClean="0">
                <a:solidFill>
                  <a:srgbClr val="002060"/>
                </a:solidFill>
              </a:rPr>
              <a:t/>
            </a:r>
            <a:br>
              <a:rPr lang="fa-IR" sz="1200" b="1" smtClean="0">
                <a:solidFill>
                  <a:srgbClr val="002060"/>
                </a:solidFill>
              </a:rPr>
            </a:br>
            <a:r>
              <a:rPr lang="fa-IR" sz="1200" b="1" smtClean="0">
                <a:solidFill>
                  <a:srgbClr val="002060"/>
                </a:solidFill>
              </a:rPr>
              <a:t>اعتماد نقطه ثقل تمام تيم‌هاي کارا و يکپارچه است، زيرا که کار تيمي بدون اعتماد شعاري بيش نيست. اعتماد در کار تيمي به معناي اطمينان خاطر و پشت گرمي اعضاي تيم از حسن نيت همتايان و اعتقاد به اين که در گروه کسي درصدد ضربه زدن به ديگري نيست و اعضا از اين حيث احساس امنيت و راحتي مي‌کنند، در نتيجه در مواجهه‌هاي خود حالت دفاعي به خود نمي‌گيرند زيرا که حمله‌اي در کار نيست که نياز به تدافع معنا پيدا کند. </a:t>
            </a:r>
          </a:p>
          <a:p>
            <a:pPr algn="just" eaLnBrk="1" hangingPunct="1">
              <a:buFont typeface="Wingdings 2" pitchFamily="18" charset="2"/>
              <a:buNone/>
            </a:pPr>
            <a:r>
              <a:rPr lang="fa-IR" sz="1200" b="1" smtClean="0">
                <a:solidFill>
                  <a:srgbClr val="002060"/>
                </a:solidFill>
              </a:rPr>
              <a:t>اعتماد آفريني ميان اعضاي تيم، کاري زمان‌بر و مشکل است اما چون پايه و اساس کار تيمي است، نهادينه کردن آن لاجرم است. لازمه فراهم ساختن آن کسب تجربه مشترک در گذر زمان، شواهد مکرر از وفاي به عهد و قرارها و درک عميق ويژگي‌هاي منحصر به فرد اعضاي تيم است.شايد بتوان در زماني کوتاه گام هاي نخست اعتماد آفريني را برداشت، اين روش بسيار ساده است، اعضاي تيم در جلسه‌اي به چند پرسش کوتاه از زندگي شخصي خود پاسخ مي‌دهند البته اين پرسش ها نبايد از نظر ماهيت، بيش از حد محرمانه و خصوصي باشند. اعضاي تيم با توصيف اين صفات يا تجربه‌هاي بي‌خطر، رفته رفته با يکديگر پيوند شخصي برقرار مي‌کنند. اين کار احساس يگانگي و درک متقابل را قوت مي‌بخشد و رفتارهاي نادرست و غرض‌ورزانه را تضعيف مي‌کند.روش ديگري که باعث مي‌شود اعتماد آفريني در گروه افزايش يابد بکارگيري بازخور 360 درجه‌ است. اين ابزار در بيست سال گذشته متداول شده است و نتايج بسيار سودمندي براي تيم‌ها داشته‌اند. اين ابزار کمي در اعضا احساس خطر ايجاد مي‌کند زيرا همتايان را وادار به داوري و قضاوت درباره يکديگر مي‌کند و فرصت انتقاد سازنده را فراهم مي‌آورد، لذا براي استفاده از اين روش بايد گروه به حداقل باورهايي از اعتماد دست يافته باشد. در اصل اين ابزار بايد براي بالندگي افراد استفاده شود زيرا بدون آسيب وارد کردن به ايشان، فرصت شناخت توانايي‌ها و ناتواني‌ها را فراهم مي‌کند.در اين ميان نقش رهبر تيم از همه اعضا مهم‌تر است، او بايد خطر کند و خود را در معرض انتقاد ديگران قرار دهد تا ديگران هم جرأت کنند و شرايط اعتمادآفريني را تقويت نمايند. البته يادآور مي‌گردد فعاليت‌هاي رهبر گروه در اين راستا بايد واقعي و صادقانه باشد والا باعث تقويت رفتارهاي سياسي‌گونه و رياکارانه مي‌گردد. (يعني نتيجه عکس مي‌دهد.)</a:t>
            </a:r>
            <a:endParaRPr lang="fa-IR" sz="1100" b="1" smtClean="0">
              <a:solidFill>
                <a:srgbClr val="002060"/>
              </a:solidFill>
            </a:endParaRPr>
          </a:p>
        </p:txBody>
      </p:sp>
      <p:pic>
        <p:nvPicPr>
          <p:cNvPr id="19459" name="Picture 7" descr="M:\عکس گروهی\08215ab34c729211c4aa2419f6574853.jpg"/>
          <p:cNvPicPr>
            <a:picLocks noChangeAspect="1" noChangeArrowheads="1"/>
          </p:cNvPicPr>
          <p:nvPr/>
        </p:nvPicPr>
        <p:blipFill>
          <a:blip r:embed="rId2" cstate="print"/>
          <a:srcRect/>
          <a:stretch>
            <a:fillRect/>
          </a:stretch>
        </p:blipFill>
        <p:spPr bwMode="auto">
          <a:xfrm>
            <a:off x="357188" y="5143500"/>
            <a:ext cx="8429625" cy="1357313"/>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03238" y="315913"/>
            <a:ext cx="8183562" cy="5184775"/>
          </a:xfrm>
        </p:spPr>
        <p:txBody>
          <a:bodyPr/>
          <a:lstStyle/>
          <a:p>
            <a:pPr algn="justLow" eaLnBrk="1" hangingPunct="1">
              <a:buFont typeface="Wingdings 2" pitchFamily="18" charset="2"/>
              <a:buNone/>
            </a:pPr>
            <a:r>
              <a:rPr lang="fa-IR" sz="1400" b="1" smtClean="0">
                <a:solidFill>
                  <a:srgbClr val="7030A0"/>
                </a:solidFill>
              </a:rPr>
              <a:t>2- عدم تعهد</a:t>
            </a:r>
          </a:p>
          <a:p>
            <a:pPr algn="justLow" eaLnBrk="1" hangingPunct="1">
              <a:buFont typeface="Wingdings 2" pitchFamily="18" charset="2"/>
              <a:buNone/>
            </a:pPr>
            <a:r>
              <a:rPr lang="fa-IR" sz="1400" b="1" smtClean="0">
                <a:solidFill>
                  <a:srgbClr val="7030A0"/>
                </a:solidFill>
              </a:rPr>
              <a:t/>
            </a:r>
            <a:br>
              <a:rPr lang="fa-IR" sz="1400" b="1" smtClean="0">
                <a:solidFill>
                  <a:srgbClr val="7030A0"/>
                </a:solidFill>
              </a:rPr>
            </a:br>
            <a:r>
              <a:rPr lang="fa-IR" sz="1400" b="1" smtClean="0">
                <a:solidFill>
                  <a:srgbClr val="7030A0"/>
                </a:solidFill>
              </a:rPr>
              <a:t>درکارهاي تيمي، تعهد اعضا تابعي از وضوح تصميمات و دخالت ايشان در فرايند تصميم‌گيري يا تصميم‌سازي است، زيرا که تقريباً سرنوشت‌سازترين فرايند هر تيم، تصميم‌گيري درباره مسايل و اقدامات است.وضوح و دخالت حقيقي اعضاي تيم در تصميم‌گيري، استوار بر اصل اعتماد است. هنگامي که روحيه اعتماد در ميان اعضاي تيم حاکم باشد، تصمميات به صورت واضح (نه سياسي‌گونه) بيان مي‌گردد و همه اعضا به راحتي و با اطمينان از اينکه مورد آسيب ديگري قرار نمي‌گيرند در تصميم‌سازي و تصميم‌گيري مشارکت مي‌کنند. فضاي تصميم‌گيري در تيم بايد به نحوي باشد که همه اعضا به راحتي نظر مخالف خود را با استدلالهاي خود بيان دارند، در غير اين صورت جلسات تصميم‌گيري تبديل به برنامه‌هاي فرمايشي جهت اعلام ابلاغيه‌هاي افراد اثرگذار مي‌گردد. در اين وضعيت مديران در تشخيص جهت حرکت و تعيين اولويت‌ها باعث ابهام و سردرگمي مي‌شوند، فکر و خيال و توهم و گمانه زني‌هاي سياسي‌گونه و پشت پرده در ميان اعضاي تيم دامن زده مي‌شود. </a:t>
            </a:r>
          </a:p>
          <a:p>
            <a:pPr eaLnBrk="1" hangingPunct="1">
              <a:buFont typeface="Wingdings 2" pitchFamily="18" charset="2"/>
              <a:buNone/>
            </a:pPr>
            <a:r>
              <a:rPr lang="fa-IR" sz="1400" b="1" smtClean="0">
                <a:solidFill>
                  <a:srgbClr val="7030A0"/>
                </a:solidFill>
              </a:rPr>
              <a:t>اعضاي تيم با برداشتن گامهايي به سوي بيشينه کردن وضوح تصميم‌ها و مشارکت‌ اعضا در تصميم‌گيري و بيان رأي و نظرشان و پرهيز از برخورد سياسي‌گونه، تعهد اعضا را تقويت مي‌کنند. روش ديگر که زمينه‌ساز آن وجود اعتماد کامل ميان اعضا است اين است که در پايان جلسات وظايف اصلي هر يک از اعضا در راستاي عملي کردن تصميم گروه، به طور صريح ذکر شود، البته يادآور مي‌شود اگر اعتماد کافي در ميان اعضاي گروه نباشد اين روش ممکن است موجب رنجش اعضا گردد.گره زدن اعتبار افراد تيم به اعتبار و هويت تيم حرکتي است که بايد به باور تيمي تبديل شود و شايد بتوان گفت معناي حقيقي تعهد تيمي باشد. نقش رهبر تيم در هدايت تصميمات نقشي تعيين کننده است، وي بايد با صداقت کامل اعضا را به مشارکت در بحث‌ها ترغيب نمايد و تمام تلاش خود را در راستاي واضح نمودن تصميم‌ها و يادآوري وظايف بکار گيرد.</a:t>
            </a:r>
            <a:br>
              <a:rPr lang="fa-IR" sz="1400" b="1" smtClean="0">
                <a:solidFill>
                  <a:srgbClr val="7030A0"/>
                </a:solidFill>
              </a:rPr>
            </a:br>
            <a:endParaRPr lang="fa-IR" sz="1400" b="1" smtClean="0">
              <a:solidFill>
                <a:srgbClr val="7030A0"/>
              </a:solidFill>
            </a:endParaRPr>
          </a:p>
          <a:p>
            <a:pPr algn="justLow" eaLnBrk="1" hangingPunct="1">
              <a:buFont typeface="Wingdings 2" pitchFamily="18" charset="2"/>
              <a:buNone/>
            </a:pPr>
            <a:endParaRPr lang="fa-IR" sz="1400" b="1" smtClean="0">
              <a:solidFill>
                <a:srgbClr val="7030A0"/>
              </a:solidFill>
            </a:endParaRPr>
          </a:p>
        </p:txBody>
      </p:sp>
      <p:pic>
        <p:nvPicPr>
          <p:cNvPr id="20483" name="Picture 4" descr="M:\عکس گروهی\team_work.jpg"/>
          <p:cNvPicPr>
            <a:picLocks noChangeAspect="1" noChangeArrowheads="1"/>
          </p:cNvPicPr>
          <p:nvPr/>
        </p:nvPicPr>
        <p:blipFill>
          <a:blip r:embed="rId2" cstate="print"/>
          <a:srcRect/>
          <a:stretch>
            <a:fillRect/>
          </a:stretch>
        </p:blipFill>
        <p:spPr bwMode="auto">
          <a:xfrm>
            <a:off x="285750" y="5429250"/>
            <a:ext cx="85725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530225"/>
            <a:ext cx="8186737" cy="5113338"/>
          </a:xfrm>
        </p:spPr>
        <p:txBody>
          <a:bodyPr>
            <a:noAutofit/>
          </a:bodyPr>
          <a:lstStyle/>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3- عدم مسووليت‌پذيري:</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پاسخگو بودن افراد در قبال مسووليت‌هايي که بر دوششان گذاشته مي‌شود اصلي است که راه فرار از آن عدم مسووليت‌پذيري است.در تيم‌هاي کاري اعضايي که تعهدي در خود نسبت به تيم و فعاليت‌هاي آن احساس نمي‌کنند، مسووليت فعاليت‌ها را نيز برعهده نمي‌گيرند، البته ايشان کمي فراتر از اين بيان مي‌دارند و عموماً مي‌گويند: «هر که تصميم گرفته خود عمل کند.»در مقوله تعهد بحث شد که گراني گاه تعهد افراد مشارکت در تصميم‌گيري است، حال آنکه مسووليت پذيري افراد تيم نيز صددرصد برخاسته از تعهد ايشان نسبت به تيم و وظايف تيمي ايشان است.</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a:r>
            <a:br>
              <a:rPr lang="fa-IR" sz="1400" b="1" dirty="0" smtClean="0">
                <a:solidFill>
                  <a:schemeClr val="accent1">
                    <a:lumMod val="50000"/>
                  </a:schemeClr>
                </a:solidFill>
              </a:rPr>
            </a:br>
            <a:r>
              <a:rPr lang="fa-IR" sz="1400" b="1" dirty="0" smtClean="0">
                <a:solidFill>
                  <a:schemeClr val="accent1">
                    <a:lumMod val="50000"/>
                  </a:schemeClr>
                </a:solidFill>
              </a:rPr>
              <a:t>يک روش ساده براي تمرکز بر مسووليت خواهي و پاسخگويي، بيان واضح هدفهاي تيم، وظايف هرکس و حتي نحوه رفتار هر يک از اعضاي تيم در جهت موفقيت تيمي است، زيرا که مهمترين عامل بازدارنده مسووليت پذيري و مسووليت خواهي ابهام در عملکرد و ابهام در وظايف است.روش ديگر اين است که رهبر تيم به هر يک از اعضاي</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تيم بازخور فردي دهد يعني نسبت به نتايج فعاليت‌هاي ايشان </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موضع گيري و رفتاري متناسب داشته باشد، البته نبايد فراموش نمود</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که اين روش تا حدي کارساز است که موجب تفرق و فردگرايي نگردد </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زيرا نبايد با اصل کار تيمي ايجاد تعارض نمايد. نقش رهبر تيم در اين راستا</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نيز بسيار سنگين است.از سوي ديگر گام اول را خود رهبر تيم بايد بردارد</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يعني شرايطي را فراهم آورد که اولاً ساير اعضا از وي در مقابل</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فعاليت‌هايش، مسووليت‌خواهي کنند و دوم اينکه خود نيز در برابر</a:t>
            </a:r>
          </a:p>
          <a:p>
            <a:pPr marL="265176" indent="-265176" eaLnBrk="1" fontAlgn="auto" hangingPunct="1">
              <a:spcAft>
                <a:spcPts val="0"/>
              </a:spcAft>
              <a:buFont typeface="Wingdings 2" pitchFamily="18" charset="2"/>
              <a:buNone/>
              <a:defRPr/>
            </a:pPr>
            <a:r>
              <a:rPr lang="fa-IR" sz="1400" b="1" dirty="0" smtClean="0">
                <a:solidFill>
                  <a:schemeClr val="accent1">
                    <a:lumMod val="50000"/>
                  </a:schemeClr>
                </a:solidFill>
              </a:rPr>
              <a:t> توضيح خواهي همتايان، پاسخ‌گو باشد .</a:t>
            </a:r>
          </a:p>
          <a:p>
            <a:pPr marL="265176" indent="-265176" eaLnBrk="1" fontAlgn="auto" hangingPunct="1">
              <a:spcAft>
                <a:spcPts val="0"/>
              </a:spcAft>
              <a:buFont typeface="Wingdings 2" pitchFamily="18" charset="2"/>
              <a:buNone/>
              <a:defRPr/>
            </a:pPr>
            <a:endParaRPr lang="fa-IR" sz="1400" b="1" dirty="0">
              <a:solidFill>
                <a:schemeClr val="accent1">
                  <a:lumMod val="50000"/>
                </a:schemeClr>
              </a:solidFill>
            </a:endParaRPr>
          </a:p>
        </p:txBody>
      </p:sp>
      <p:pic>
        <p:nvPicPr>
          <p:cNvPr id="21507" name="Picture 4" descr="M:\عکس گروهی\ARFEK376C.gif"/>
          <p:cNvPicPr>
            <a:picLocks noChangeAspect="1" noChangeArrowheads="1"/>
          </p:cNvPicPr>
          <p:nvPr/>
        </p:nvPicPr>
        <p:blipFill>
          <a:blip r:embed="rId2" cstate="print"/>
          <a:srcRect/>
          <a:stretch>
            <a:fillRect/>
          </a:stretch>
        </p:blipFill>
        <p:spPr bwMode="auto">
          <a:xfrm>
            <a:off x="357188" y="3305175"/>
            <a:ext cx="1928812" cy="318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57188" y="530225"/>
            <a:ext cx="8329612" cy="4970463"/>
          </a:xfrm>
        </p:spPr>
        <p:txBody>
          <a:bodyPr/>
          <a:lstStyle/>
          <a:p>
            <a:pPr eaLnBrk="1" hangingPunct="1">
              <a:buFont typeface="Wingdings 2" pitchFamily="18" charset="2"/>
              <a:buNone/>
            </a:pPr>
            <a:r>
              <a:rPr lang="fa-IR" sz="1400" smtClean="0"/>
              <a:t>  4- بي‌توجهي به اهداف تيمي:</a:t>
            </a:r>
          </a:p>
          <a:p>
            <a:pPr eaLnBrk="1" hangingPunct="1">
              <a:buFont typeface="Wingdings 2" pitchFamily="18" charset="2"/>
              <a:buNone/>
            </a:pPr>
            <a:r>
              <a:rPr lang="fa-IR" sz="1400" smtClean="0"/>
              <a:t/>
            </a:r>
            <a:br>
              <a:rPr lang="fa-IR" sz="1400" smtClean="0"/>
            </a:br>
            <a:r>
              <a:rPr lang="fa-IR" sz="1400" smtClean="0"/>
              <a:t>شايد بتوان گفت بدترين آفتي که اعضاي يک تيم به آن دچار مي‌شوند، توجه هر يک از اعضا به هدف‌ها و نصاب‌هايي غير از هدفهاي گروه است.بسياري از کساني که در حلقه‌هاي تيمي قرار مي‌گيرند، آن جايگاه را پله‌اي براي ترقي و پيشرفت خود مي‌بينند لذا حفظ مقام، جايگاه و منافع خود را بر منافع و نتايج و اهداف تيم ترجيح مي‌دهند. البته بايد يادآور شد که فضاي کاري تيم در گرايش افراد به اين ورطه بسيار مؤثر است، در تيم‌هايي که امنيت شغلي و اعتماد متقابل کمرنگ‌تر است، توجه به اهداف شخصي بيشتر ديده مي‌شود.البته گرايش افراد به کسب منزلت فردي اصلي دروني در تمام انسانهاست، تنها بايد اين اصل به باور اعضا تبديل شود که کسب مقام و منزلت تيمي به معناي کسب منزلت فردي براي يکايک اعضاي تيم است، </a:t>
            </a:r>
            <a:r>
              <a:rPr lang="fa-IR" sz="1600" b="1" smtClean="0">
                <a:solidFill>
                  <a:srgbClr val="FF0000"/>
                </a:solidFill>
              </a:rPr>
              <a:t>يعني موفقيت يا شکست تيم در حقيقت موفقيت يا شکست اعضاي تيم است </a:t>
            </a:r>
            <a:r>
              <a:rPr lang="fa-IR" sz="1400" smtClean="0"/>
              <a:t>از اين رو بايد سهم هر يک از اعضا در دستاوردهاي تيمي با شفافيت و صداقت پرداخت شود. نقش رهبر تيم در تقسيم قدرشناسي و پاداش به کساني که موجب بالندگي و موفقيت تيم را فراهم آورده‌اند، همچنان حساس و تعيين کننده است.</a:t>
            </a:r>
            <a:br>
              <a:rPr lang="fa-IR" sz="1400" smtClean="0"/>
            </a:br>
            <a:r>
              <a:rPr lang="fa-IR" sz="1400" smtClean="0"/>
              <a:t/>
            </a:r>
            <a:br>
              <a:rPr lang="fa-IR" sz="1400" smtClean="0"/>
            </a:br>
            <a:r>
              <a:rPr lang="fa-IR" sz="1400" smtClean="0"/>
              <a:t>کار تيمي روز به روز اهميت بيشتري پيدا مي کند و تيم هاي کاري بيشتري تشکيل مي‌شود. در سازمان‌هاي مختلف هنگامي که افراد با يکديگر بهتر کار مي کنند دستاوردها هم به لحاظ کمي و هم به لحاظ کيفي بهتر مي‌شود. اما در نهايت بايد دانست که </a:t>
            </a:r>
            <a:r>
              <a:rPr lang="fa-IR" sz="1400" b="1" smtClean="0">
                <a:solidFill>
                  <a:srgbClr val="FF0000"/>
                </a:solidFill>
              </a:rPr>
              <a:t>تيم، مجموعه‌اي از افراد است که هريک پايه‌اي از ارکان فعاليت تيمي را به دوش مي‌کشند. آنچه هر عضو از تيم بايد انجام دهد اين است که سهم وظيفه‌اي خود در تيم را به نحو احسن و اکمل انجام دهد و تيم را براي رسيدن به اهداف نهايي اش به جلو براند و از سويي با هوشمندي نسبت به آفات و موانع موفقيت تيمي، موضعي مناسب بگيرد و يکپارچه با کمک ديگر اعضاي تيم اعتماد، تعهد، مسووليت‌پذيري و حرکت به سوي اهداف تيمي را تقويت نمايد. </a:t>
            </a:r>
            <a:r>
              <a:rPr lang="fa-IR" sz="1400" smtClean="0"/>
              <a:t/>
            </a:r>
            <a:br>
              <a:rPr lang="fa-IR" sz="1400" smtClean="0"/>
            </a:br>
            <a:r>
              <a:rPr lang="fa-IR" sz="1400" smtClean="0"/>
              <a:t/>
            </a:r>
            <a:br>
              <a:rPr lang="fa-IR" sz="1400" smtClean="0"/>
            </a:br>
            <a:endParaRPr lang="fa-IR" sz="1400" smtClean="0"/>
          </a:p>
          <a:p>
            <a:pPr eaLnBrk="1" hangingPunct="1">
              <a:buFont typeface="Wingdings 2" pitchFamily="18" charset="2"/>
              <a:buNone/>
            </a:pPr>
            <a:endParaRPr lang="fa-IR" sz="1400" smtClean="0"/>
          </a:p>
        </p:txBody>
      </p:sp>
      <p:pic>
        <p:nvPicPr>
          <p:cNvPr id="22531" name="Picture 4" descr="M:\عکس گروهی\question-mark.jpg"/>
          <p:cNvPicPr>
            <a:picLocks noChangeAspect="1" noChangeArrowheads="1"/>
          </p:cNvPicPr>
          <p:nvPr/>
        </p:nvPicPr>
        <p:blipFill>
          <a:blip r:embed="rId2" cstate="print"/>
          <a:srcRect/>
          <a:stretch>
            <a:fillRect/>
          </a:stretch>
        </p:blipFill>
        <p:spPr bwMode="auto">
          <a:xfrm>
            <a:off x="285750" y="5286375"/>
            <a:ext cx="2643188" cy="121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357188" y="642938"/>
            <a:ext cx="8501062" cy="5883275"/>
          </a:xfrm>
          <a:prstGeom prst="rect">
            <a:avLst/>
          </a:prstGeom>
          <a:solidFill>
            <a:schemeClr val="bg1"/>
          </a:solidFill>
          <a:ln w="9525">
            <a:noFill/>
            <a:miter lim="800000"/>
            <a:headEnd/>
            <a:tailEnd/>
          </a:ln>
        </p:spPr>
        <p:txBody>
          <a:bodyPr lIns="60325" tIns="30163" rIns="60325" bIns="30163"/>
          <a:lstStyle/>
          <a:p>
            <a:pPr marL="725488" indent="-342900" defTabSz="723900" eaLnBrk="0" hangingPunct="0">
              <a:lnSpc>
                <a:spcPct val="140000"/>
              </a:lnSpc>
              <a:spcBef>
                <a:spcPct val="20000"/>
              </a:spcBef>
            </a:pPr>
            <a:endParaRPr lang="fa-IR">
              <a:solidFill>
                <a:srgbClr val="7030A0"/>
              </a:solidFill>
              <a:latin typeface="Arial" charset="0"/>
              <a:cs typeface="Mitra" pitchFamily="2" charset="-78"/>
            </a:endParaRPr>
          </a:p>
          <a:p>
            <a:pPr marL="725488" indent="-342900" defTabSz="723900" eaLnBrk="0" hangingPunct="0">
              <a:lnSpc>
                <a:spcPct val="140000"/>
              </a:lnSpc>
              <a:spcBef>
                <a:spcPct val="20000"/>
              </a:spcBef>
            </a:pPr>
            <a:r>
              <a:rPr lang="fa-IR">
                <a:solidFill>
                  <a:srgbClr val="7030A0"/>
                </a:solidFill>
                <a:latin typeface="Arial" charset="0"/>
                <a:cs typeface="Mitra" pitchFamily="2" charset="-78"/>
              </a:rPr>
              <a:t>1- </a:t>
            </a:r>
            <a:r>
              <a:rPr lang="fa-IR" sz="2000">
                <a:solidFill>
                  <a:srgbClr val="7030A0"/>
                </a:solidFill>
                <a:latin typeface="Arial" charset="0"/>
                <a:cs typeface="Tahoma" pitchFamily="34" charset="0"/>
              </a:rPr>
              <a:t>تعهد به آرمان و مأموريت مشترك.</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2- تعهد به اصول و ارزشهاي مشترك.</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3- تعهد به يادگيري و نوآوري مستمر.</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4- وضوح در تعريف نقش ها</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5- ارتباطات موثر و ديالوگ.</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6- فضاي شفاف و اعتماد.</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7- راهكارهاي تصميم گيري تعريف شده.</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8- مشاركت موزون و متعادل.</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9- آگاهي از فرآيند كار گروهي</a:t>
            </a:r>
          </a:p>
          <a:p>
            <a:pPr marL="725488" indent="-342900" defTabSz="723900" eaLnBrk="0" hangingPunct="0">
              <a:lnSpc>
                <a:spcPct val="140000"/>
              </a:lnSpc>
              <a:spcBef>
                <a:spcPct val="20000"/>
              </a:spcBef>
            </a:pPr>
            <a:r>
              <a:rPr lang="fa-IR" sz="2000">
                <a:solidFill>
                  <a:srgbClr val="7030A0"/>
                </a:solidFill>
                <a:latin typeface="Arial" charset="0"/>
                <a:cs typeface="Tahoma" pitchFamily="34" charset="0"/>
              </a:rPr>
              <a:t>10- مهارتهاي فردي مناسب.</a:t>
            </a:r>
          </a:p>
        </p:txBody>
      </p:sp>
      <p:graphicFrame>
        <p:nvGraphicFramePr>
          <p:cNvPr id="5122" name="Object 3"/>
          <p:cNvGraphicFramePr>
            <a:graphicFrameLocks/>
          </p:cNvGraphicFramePr>
          <p:nvPr/>
        </p:nvGraphicFramePr>
        <p:xfrm>
          <a:off x="611188" y="1785938"/>
          <a:ext cx="3460750" cy="3214687"/>
        </p:xfrm>
        <a:graphic>
          <a:graphicData uri="http://schemas.openxmlformats.org/presentationml/2006/ole">
            <mc:AlternateContent xmlns:mc="http://schemas.openxmlformats.org/markup-compatibility/2006">
              <mc:Choice xmlns:v="urn:schemas-microsoft-com:vml" Requires="v">
                <p:oleObj spid="_x0000_s5127" name="ClipArt" r:id="rId4" imgW="933086" imgH="952129" progId="">
                  <p:embed/>
                </p:oleObj>
              </mc:Choice>
              <mc:Fallback>
                <p:oleObj name="ClipArt" r:id="rId4" imgW="933086" imgH="952129"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785938"/>
                        <a:ext cx="3460750"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4"/>
          <p:cNvSpPr>
            <a:spLocks noChangeArrowheads="1"/>
          </p:cNvSpPr>
          <p:nvPr/>
        </p:nvSpPr>
        <p:spPr bwMode="auto">
          <a:xfrm>
            <a:off x="1214438" y="357188"/>
            <a:ext cx="7010400" cy="474662"/>
          </a:xfrm>
          <a:prstGeom prst="rect">
            <a:avLst/>
          </a:prstGeom>
          <a:noFill/>
          <a:ln w="9525">
            <a:noFill/>
            <a:miter lim="800000"/>
            <a:headEnd/>
            <a:tailEnd/>
          </a:ln>
        </p:spPr>
        <p:txBody>
          <a:bodyPr lIns="49213" tIns="25400" rIns="49213" bIns="25400" anchor="ctr"/>
          <a:lstStyle/>
          <a:p>
            <a:pPr algn="ctr" defTabSz="762000" eaLnBrk="0" hangingPunct="0">
              <a:spcBef>
                <a:spcPct val="50000"/>
              </a:spcBef>
            </a:pPr>
            <a:r>
              <a:rPr lang="fa-IR" sz="4000" b="1" i="1">
                <a:solidFill>
                  <a:srgbClr val="C00000"/>
                </a:solidFill>
                <a:latin typeface="Arial" charset="0"/>
                <a:cs typeface="B Davat" pitchFamily="2" charset="-78"/>
              </a:rPr>
              <a:t>ده فرمان براي كار تيمي موفق</a:t>
            </a:r>
            <a:endParaRPr lang="en-US" sz="4000" b="1" i="1">
              <a:solidFill>
                <a:srgbClr val="C00000"/>
              </a:solidFill>
              <a:latin typeface="Arial" charset="0"/>
              <a:cs typeface="B Davat"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500063"/>
            <a:ext cx="8183562" cy="3255962"/>
          </a:xfrm>
        </p:spPr>
        <p:txBody>
          <a:bodyPr/>
          <a:lstStyle/>
          <a:p>
            <a:pPr marL="265176" indent="-265176" eaLnBrk="1" fontAlgn="auto" hangingPunct="1">
              <a:spcAft>
                <a:spcPts val="0"/>
              </a:spcAft>
              <a:buFont typeface="Wingdings 2" pitchFamily="18" charset="2"/>
              <a:buNone/>
              <a:defRPr/>
            </a:pPr>
            <a:r>
              <a:rPr lang="fa-IR" sz="2400" dirty="0" smtClean="0">
                <a:solidFill>
                  <a:srgbClr val="C00000"/>
                </a:solidFill>
                <a:cs typeface="B Koodak" pitchFamily="2" charset="-78"/>
              </a:rPr>
              <a:t>طبق گفته کارشناسان 6 ویژگی برای کار تیمی وجود دارد:</a:t>
            </a:r>
          </a:p>
          <a:p>
            <a:pPr marL="265176" indent="-265176" eaLnBrk="1" fontAlgn="auto" hangingPunct="1">
              <a:spcAft>
                <a:spcPts val="0"/>
              </a:spcAft>
              <a:buFont typeface="Wingdings 2" pitchFamily="18" charset="2"/>
              <a:buNone/>
              <a:defRPr/>
            </a:pPr>
            <a:r>
              <a:rPr lang="fa-IR" sz="2400" dirty="0" smtClean="0">
                <a:solidFill>
                  <a:schemeClr val="accent2">
                    <a:lumMod val="75000"/>
                  </a:schemeClr>
                </a:solidFill>
                <a:cs typeface="B Koodak" pitchFamily="2" charset="-78"/>
              </a:rPr>
              <a:t>-تعداد کم افراد (کمتر از 12نفر)</a:t>
            </a:r>
          </a:p>
          <a:p>
            <a:pPr marL="265176" indent="-265176" eaLnBrk="1" fontAlgn="auto" hangingPunct="1">
              <a:spcAft>
                <a:spcPts val="0"/>
              </a:spcAft>
              <a:buFont typeface="Wingdings 2" pitchFamily="18" charset="2"/>
              <a:buNone/>
              <a:defRPr/>
            </a:pPr>
            <a:r>
              <a:rPr lang="fa-IR" sz="2400" dirty="0" smtClean="0">
                <a:solidFill>
                  <a:schemeClr val="accent2">
                    <a:lumMod val="75000"/>
                  </a:schemeClr>
                </a:solidFill>
                <a:cs typeface="B Koodak" pitchFamily="2" charset="-78"/>
              </a:rPr>
              <a:t>-مهارتهای تکمیل کننده</a:t>
            </a:r>
          </a:p>
          <a:p>
            <a:pPr marL="265176" indent="-265176" eaLnBrk="1" fontAlgn="auto" hangingPunct="1">
              <a:spcAft>
                <a:spcPts val="0"/>
              </a:spcAft>
              <a:buFont typeface="Wingdings 2" pitchFamily="18" charset="2"/>
              <a:buNone/>
              <a:defRPr/>
            </a:pPr>
            <a:r>
              <a:rPr lang="fa-IR" sz="2400" dirty="0" smtClean="0">
                <a:solidFill>
                  <a:schemeClr val="accent2">
                    <a:lumMod val="75000"/>
                  </a:schemeClr>
                </a:solidFill>
                <a:cs typeface="B Koodak" pitchFamily="2" charset="-78"/>
              </a:rPr>
              <a:t>-نیت مشترک</a:t>
            </a:r>
          </a:p>
          <a:p>
            <a:pPr marL="265176" indent="-265176" eaLnBrk="1" fontAlgn="auto" hangingPunct="1">
              <a:spcAft>
                <a:spcPts val="0"/>
              </a:spcAft>
              <a:buFont typeface="Wingdings 2" pitchFamily="18" charset="2"/>
              <a:buNone/>
              <a:defRPr/>
            </a:pPr>
            <a:r>
              <a:rPr lang="fa-IR" sz="2400" dirty="0" smtClean="0">
                <a:solidFill>
                  <a:schemeClr val="accent2">
                    <a:lumMod val="75000"/>
                  </a:schemeClr>
                </a:solidFill>
                <a:cs typeface="B Koodak" pitchFamily="2" charset="-78"/>
              </a:rPr>
              <a:t>-پذیرش رویکرد کاری توسط اعضای تیم</a:t>
            </a:r>
          </a:p>
          <a:p>
            <a:pPr marL="265176" indent="-265176" eaLnBrk="1" fontAlgn="auto" hangingPunct="1">
              <a:spcAft>
                <a:spcPts val="0"/>
              </a:spcAft>
              <a:buFont typeface="Wingdings 2" pitchFamily="18" charset="2"/>
              <a:buNone/>
              <a:defRPr/>
            </a:pPr>
            <a:r>
              <a:rPr lang="fa-IR" sz="2400" dirty="0" smtClean="0">
                <a:solidFill>
                  <a:schemeClr val="accent2">
                    <a:lumMod val="75000"/>
                  </a:schemeClr>
                </a:solidFill>
                <a:cs typeface="B Koodak" pitchFamily="2" charset="-78"/>
              </a:rPr>
              <a:t>-مسئولیت و پاسخگویی همگانی</a:t>
            </a:r>
          </a:p>
          <a:p>
            <a:pPr>
              <a:defRPr/>
            </a:pPr>
            <a:endParaRPr lang="fa-IR" sz="2400" dirty="0"/>
          </a:p>
        </p:txBody>
      </p:sp>
      <p:pic>
        <p:nvPicPr>
          <p:cNvPr id="23555" name="Picture 2" descr="M:\عکس گروهی\team-work.jpg"/>
          <p:cNvPicPr>
            <a:picLocks noChangeAspect="1" noChangeArrowheads="1"/>
          </p:cNvPicPr>
          <p:nvPr/>
        </p:nvPicPr>
        <p:blipFill>
          <a:blip r:embed="rId2" cstate="print"/>
          <a:srcRect/>
          <a:stretch>
            <a:fillRect/>
          </a:stretch>
        </p:blipFill>
        <p:spPr bwMode="auto">
          <a:xfrm>
            <a:off x="357188" y="3500438"/>
            <a:ext cx="8501062" cy="3000375"/>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530225"/>
            <a:ext cx="8183562" cy="5613400"/>
          </a:xfrm>
        </p:spPr>
        <p:txBody>
          <a:bodyPr>
            <a:noAutofit/>
          </a:bodyPr>
          <a:lstStyle/>
          <a:p>
            <a:pPr marL="265176" indent="-265176" algn="ctr" eaLnBrk="1" fontAlgn="auto" hangingPunct="1">
              <a:spcAft>
                <a:spcPts val="0"/>
              </a:spcAft>
              <a:buFont typeface="Wingdings 2" pitchFamily="18" charset="2"/>
              <a:buNone/>
              <a:defRPr/>
            </a:pPr>
            <a:r>
              <a:rPr lang="fa-IR" sz="2400" b="1" dirty="0">
                <a:solidFill>
                  <a:srgbClr val="FF0000"/>
                </a:solidFill>
              </a:rPr>
              <a:t>اصول کار تيمی</a:t>
            </a:r>
          </a:p>
          <a:p>
            <a:pPr marL="265176" indent="-265176" eaLnBrk="1" fontAlgn="auto" hangingPunct="1">
              <a:spcAft>
                <a:spcPts val="0"/>
              </a:spcAft>
              <a:buFont typeface="Wingdings 2" pitchFamily="18" charset="2"/>
              <a:buNone/>
              <a:defRPr/>
            </a:pPr>
            <a:r>
              <a:rPr lang="fa-IR" sz="1600" b="1" dirty="0">
                <a:solidFill>
                  <a:schemeClr val="accent2">
                    <a:lumMod val="75000"/>
                  </a:schemeClr>
                </a:solidFill>
              </a:rPr>
              <a:t>از دیر باز بر جماعت و کار گروهی تاکید شده است. واقعیت این است کاری که یک تیم می تواند انجام دهد، از عهده شخص به تنهایی بر نمی آید، چرا که در همکاری افراد نیروهای آنها در هم ضرب می شود و حاصل کار از برآیند توان افراد به صورت تک به تک بیشتر است. بر همین اساس امروزه تیم سازی و کارتیمی  از اولویت های هر سیستمی است. </a:t>
            </a:r>
          </a:p>
          <a:p>
            <a:pPr marL="265176" indent="-265176" eaLnBrk="1" fontAlgn="auto" hangingPunct="1">
              <a:spcAft>
                <a:spcPts val="0"/>
              </a:spcAft>
              <a:buFont typeface="Wingdings 2" pitchFamily="18" charset="2"/>
              <a:buNone/>
              <a:defRPr/>
            </a:pPr>
            <a:r>
              <a:rPr lang="fa-IR" sz="1600" b="1" dirty="0" smtClean="0">
                <a:solidFill>
                  <a:schemeClr val="accent2">
                    <a:lumMod val="75000"/>
                  </a:schemeClr>
                </a:solidFill>
              </a:rPr>
              <a:t>با تمامی مزایایی غیر قابل انکار ذکر شده برای تیم و کار گروهی، هر روزه شاهد شکست های </a:t>
            </a:r>
            <a:r>
              <a:rPr lang="fa-IR" sz="1600" b="1" dirty="0">
                <a:solidFill>
                  <a:schemeClr val="accent2">
                    <a:lumMod val="75000"/>
                  </a:schemeClr>
                </a:solidFill>
              </a:rPr>
              <a:t>تیم های مختلف </a:t>
            </a:r>
            <a:r>
              <a:rPr lang="fa-IR" sz="1600" b="1" dirty="0" smtClean="0">
                <a:solidFill>
                  <a:schemeClr val="accent2">
                    <a:lumMod val="75000"/>
                  </a:schemeClr>
                </a:solidFill>
              </a:rPr>
              <a:t>هستیم.</a:t>
            </a:r>
          </a:p>
          <a:p>
            <a:pPr marL="265176" indent="-265176" eaLnBrk="1" fontAlgn="auto" hangingPunct="1">
              <a:spcAft>
                <a:spcPts val="0"/>
              </a:spcAft>
              <a:buFont typeface="Wingdings 2" pitchFamily="18" charset="2"/>
              <a:buNone/>
              <a:defRPr/>
            </a:pPr>
            <a:r>
              <a:rPr lang="fa-IR" sz="1600" b="1" dirty="0" smtClean="0">
                <a:solidFill>
                  <a:schemeClr val="accent2">
                    <a:lumMod val="75000"/>
                  </a:schemeClr>
                </a:solidFill>
              </a:rPr>
              <a:t>تیم </a:t>
            </a:r>
            <a:r>
              <a:rPr lang="fa-IR" sz="1600" b="1" dirty="0">
                <a:solidFill>
                  <a:schemeClr val="accent2">
                    <a:lumMod val="75000"/>
                  </a:schemeClr>
                </a:solidFill>
              </a:rPr>
              <a:t>نیز به مانند هر نعمت و فرصتی اگر از آن درست استفاده نشود، تبدیل به رنج و مشکل می شود به طوری که شخص عطای همکاری را به لقایش می بخشد. برای موفقیت و پیروزی و بهروزی در کار تیمی اعضای تیم بایستی اصولی را رعایت کنند. </a:t>
            </a:r>
          </a:p>
        </p:txBody>
      </p:sp>
      <p:pic>
        <p:nvPicPr>
          <p:cNvPr id="24579" name="Picture 4" descr="M:\عکس گروهی\bb8ced743d3b47508adf1b8e6ed4b154.jpg"/>
          <p:cNvPicPr>
            <a:picLocks noChangeAspect="1" noChangeArrowheads="1"/>
          </p:cNvPicPr>
          <p:nvPr/>
        </p:nvPicPr>
        <p:blipFill>
          <a:blip r:embed="rId2" cstate="print"/>
          <a:srcRect/>
          <a:stretch>
            <a:fillRect/>
          </a:stretch>
        </p:blipFill>
        <p:spPr bwMode="auto">
          <a:xfrm>
            <a:off x="285750" y="4500563"/>
            <a:ext cx="504825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03238" y="530225"/>
            <a:ext cx="8183562" cy="3684588"/>
          </a:xfrm>
        </p:spPr>
        <p:txBody>
          <a:bodyPr/>
          <a:lstStyle/>
          <a:p>
            <a:pPr eaLnBrk="1" hangingPunct="1">
              <a:buFont typeface="Wingdings 2" pitchFamily="18" charset="2"/>
              <a:buNone/>
            </a:pPr>
            <a:r>
              <a:rPr lang="fa-IR" sz="2000" smtClean="0">
                <a:solidFill>
                  <a:srgbClr val="C00000"/>
                </a:solidFill>
              </a:rPr>
              <a:t>آموزش دیدن وآموزش دادن اساسی ترین و مهمترین قسمت این کار است .پس موفق کسی است که برای افرادی که بعد از او یا بواسطه او وارد سیستم میشوند یک لیدر باشد .امامنظور از لیدر رئیس یا رهبر یک مجموعه نیست بلکه مفهوم راهنما و راهبررا دارد.یک لیدر قبل از اینکه به آموزش متمرکز شود لازم است حس اعتماد واحترام را در میان زیر مجموعه های خود برانگیزد یا حفظ کندتا یک جو دوستانه در مجموعه برقرار شود که اعضای آن نسبت به هم متعهد باشند واعتماد واحترام متقابل در آنها حفظ شود .بهتر این است که هر عضو قبل از اینکه به آموزش زیر مجموعه اش متمرکز شود به کامل کردن آموزش خودش اولویت بیشتری دهد و قبل از اینکه به سودخودش بیاندیشد در ذهنش به سود رسیدن زیر مجموعه اش را اولویت دهد!!!</a:t>
            </a:r>
          </a:p>
        </p:txBody>
      </p:sp>
      <p:pic>
        <p:nvPicPr>
          <p:cNvPr id="25603" name="Picture 4" descr="M:\عکس گروهی\90px-COTWnew.png"/>
          <p:cNvPicPr>
            <a:picLocks noChangeAspect="1" noChangeArrowheads="1"/>
          </p:cNvPicPr>
          <p:nvPr/>
        </p:nvPicPr>
        <p:blipFill>
          <a:blip r:embed="rId2" cstate="print"/>
          <a:srcRect/>
          <a:stretch>
            <a:fillRect/>
          </a:stretch>
        </p:blipFill>
        <p:spPr bwMode="auto">
          <a:xfrm>
            <a:off x="2214563" y="4286250"/>
            <a:ext cx="4286250" cy="200025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428625"/>
            <a:ext cx="7772400" cy="500063"/>
          </a:xfrm>
        </p:spPr>
        <p:txBody>
          <a:bodyPr>
            <a:noAutofit/>
          </a:bodyPr>
          <a:lstStyle/>
          <a:p>
            <a:pPr algn="ctr" eaLnBrk="1" fontAlgn="auto" hangingPunct="1">
              <a:spcAft>
                <a:spcPts val="0"/>
              </a:spcAft>
              <a:defRPr/>
            </a:pPr>
            <a:r>
              <a:rPr lang="ar-SA" sz="1600" dirty="0">
                <a:solidFill>
                  <a:srgbClr val="7030A0"/>
                </a:solidFill>
              </a:rPr>
              <a:t> یک سازمان جهت پیشرفت سریع و فزاینده نیاز به کار تیمی و گروهی دارد </a:t>
            </a:r>
            <a:endParaRPr lang="fa-IR" sz="1600" dirty="0">
              <a:solidFill>
                <a:srgbClr val="7030A0"/>
              </a:solidFill>
            </a:endParaRPr>
          </a:p>
        </p:txBody>
      </p:sp>
      <p:sp>
        <p:nvSpPr>
          <p:cNvPr id="3" name="Subtitle 2"/>
          <p:cNvSpPr>
            <a:spLocks noGrp="1"/>
          </p:cNvSpPr>
          <p:nvPr>
            <p:ph type="subTitle" idx="1"/>
          </p:nvPr>
        </p:nvSpPr>
        <p:spPr>
          <a:xfrm>
            <a:off x="428625" y="1214438"/>
            <a:ext cx="8429625" cy="4071937"/>
          </a:xfrm>
        </p:spPr>
        <p:txBody>
          <a:bodyPr>
            <a:normAutofit/>
          </a:bodyPr>
          <a:lstStyle/>
          <a:p>
            <a:pPr eaLnBrk="1" fontAlgn="auto" hangingPunct="1">
              <a:spcAft>
                <a:spcPts val="0"/>
              </a:spcAft>
              <a:buFont typeface="Wingdings 2"/>
              <a:buNone/>
              <a:defRPr/>
            </a:pPr>
            <a:r>
              <a:rPr lang="fa-IR" sz="1600" b="1" dirty="0">
                <a:solidFill>
                  <a:schemeClr val="accent2">
                    <a:lumMod val="75000"/>
                  </a:schemeClr>
                </a:solidFill>
              </a:rPr>
              <a:t>  کا</a:t>
            </a:r>
            <a:r>
              <a:rPr lang="ar-SA" sz="1600" b="1" dirty="0">
                <a:solidFill>
                  <a:schemeClr val="accent2">
                    <a:lumMod val="75000"/>
                  </a:schemeClr>
                </a:solidFill>
              </a:rPr>
              <a:t>ر تیمی دارای اصولی است که جهت رسیدن به اهداف والای سازمانی باید این اصول اجرا گردد</a:t>
            </a:r>
            <a:r>
              <a:rPr lang="ar-SA" sz="1600" b="1" dirty="0" smtClean="0">
                <a:solidFill>
                  <a:schemeClr val="accent2">
                    <a:lumMod val="75000"/>
                  </a:schemeClr>
                </a:solidFill>
              </a:rPr>
              <a:t>:</a:t>
            </a:r>
            <a:endParaRPr lang="fa-IR" sz="1600" b="1" dirty="0" smtClean="0">
              <a:solidFill>
                <a:schemeClr val="accent2">
                  <a:lumMod val="75000"/>
                </a:schemeClr>
              </a:solidFill>
            </a:endParaRPr>
          </a:p>
          <a:p>
            <a:pPr eaLnBrk="1" fontAlgn="auto" hangingPunct="1">
              <a:spcAft>
                <a:spcPts val="0"/>
              </a:spcAft>
              <a:buFont typeface="Wingdings 2"/>
              <a:buNone/>
              <a:defRPr/>
            </a:pPr>
            <a:endParaRPr lang="en-US" sz="1600" b="1" dirty="0">
              <a:solidFill>
                <a:schemeClr val="accent2">
                  <a:lumMod val="75000"/>
                </a:schemeClr>
              </a:solidFill>
            </a:endParaRPr>
          </a:p>
          <a:p>
            <a:pPr eaLnBrk="1" fontAlgn="auto" hangingPunct="1">
              <a:spcAft>
                <a:spcPts val="0"/>
              </a:spcAft>
              <a:buFont typeface="Wingdings 2"/>
              <a:buNone/>
              <a:defRPr/>
            </a:pPr>
            <a:r>
              <a:rPr lang="fa-IR" sz="1600" b="1" dirty="0"/>
              <a:t>اصل اول- انعطاف پذیری و </a:t>
            </a:r>
            <a:r>
              <a:rPr lang="fa-IR" sz="1600" b="1" dirty="0" smtClean="0"/>
              <a:t>سازگاری</a:t>
            </a:r>
          </a:p>
          <a:p>
            <a:pPr eaLnBrk="1" fontAlgn="auto" hangingPunct="1">
              <a:spcAft>
                <a:spcPts val="0"/>
              </a:spcAft>
              <a:buFont typeface="Wingdings 2"/>
              <a:buNone/>
              <a:defRPr/>
            </a:pPr>
            <a:endParaRPr lang="fa-IR" sz="1600" b="1" dirty="0" smtClean="0"/>
          </a:p>
          <a:p>
            <a:pPr eaLnBrk="1" fontAlgn="auto" hangingPunct="1">
              <a:spcAft>
                <a:spcPts val="0"/>
              </a:spcAft>
              <a:buFont typeface="Wingdings 2"/>
              <a:buNone/>
              <a:defRPr/>
            </a:pPr>
            <a:r>
              <a:rPr lang="fa-IR" sz="1600" b="1" dirty="0" smtClean="0"/>
              <a:t>اصل </a:t>
            </a:r>
            <a:r>
              <a:rPr lang="fa-IR" sz="1600" b="1" dirty="0"/>
              <a:t>دوم- همکاری و </a:t>
            </a:r>
            <a:r>
              <a:rPr lang="fa-IR" sz="1600" b="1" dirty="0" smtClean="0"/>
              <a:t>مشارکت</a:t>
            </a:r>
            <a:endParaRPr lang="en-US" sz="1600" dirty="0"/>
          </a:p>
          <a:p>
            <a:pPr eaLnBrk="1" fontAlgn="auto" hangingPunct="1">
              <a:spcAft>
                <a:spcPts val="0"/>
              </a:spcAft>
              <a:buFont typeface="Wingdings 2"/>
              <a:buNone/>
              <a:defRPr/>
            </a:pPr>
            <a:r>
              <a:rPr lang="ar-SA" sz="1600" dirty="0"/>
              <a:t> </a:t>
            </a:r>
            <a:endParaRPr lang="en-US" sz="1600" dirty="0"/>
          </a:p>
          <a:p>
            <a:pPr eaLnBrk="1" fontAlgn="auto" hangingPunct="1">
              <a:spcAft>
                <a:spcPts val="0"/>
              </a:spcAft>
              <a:buFont typeface="Wingdings 2"/>
              <a:buNone/>
              <a:defRPr/>
            </a:pPr>
            <a:r>
              <a:rPr lang="fa-IR" sz="1600" dirty="0"/>
              <a:t>                                   </a:t>
            </a:r>
            <a:endParaRPr lang="en-US" sz="1600" dirty="0"/>
          </a:p>
          <a:p>
            <a:pPr eaLnBrk="1" fontAlgn="auto" hangingPunct="1">
              <a:spcAft>
                <a:spcPts val="0"/>
              </a:spcAft>
              <a:buFont typeface="Wingdings 2"/>
              <a:buNone/>
              <a:defRPr/>
            </a:pPr>
            <a:r>
              <a:rPr lang="fa-IR" sz="1600" b="1" dirty="0">
                <a:solidFill>
                  <a:srgbClr val="FF0000"/>
                </a:solidFill>
              </a:rPr>
              <a:t>مقدمه پیروزی دسته جمعی ،کار دسته جمعی است.</a:t>
            </a:r>
            <a:r>
              <a:rPr lang="ar-SA" sz="1600" dirty="0"/>
              <a:t>تمام قدرت یک سازمان در اتحاد و تمام خطر آن در اختلاف است.همکاری باعث تقویت نیروها می شود.</a:t>
            </a:r>
            <a:r>
              <a:rPr lang="fa-IR" sz="1600" dirty="0"/>
              <a:t>برای تبدیل شدن به یک بازیکن مشارکت پذیر نیاز به تغییر در تمرکز در چهار زمینه ذیل می باشد:</a:t>
            </a:r>
            <a:endParaRPr lang="en-US" sz="1600" dirty="0"/>
          </a:p>
          <a:p>
            <a:pPr eaLnBrk="1" fontAlgn="auto" hangingPunct="1">
              <a:spcAft>
                <a:spcPts val="0"/>
              </a:spcAft>
              <a:buFont typeface="Wingdings 2"/>
              <a:buNone/>
              <a:defRPr/>
            </a:pPr>
            <a:r>
              <a:rPr lang="ar-SA" sz="1600" dirty="0"/>
              <a:t> </a:t>
            </a:r>
            <a:endParaRPr lang="en-US" sz="1600" dirty="0"/>
          </a:p>
          <a:p>
            <a:pPr eaLnBrk="1" fontAlgn="auto" hangingPunct="1">
              <a:spcAft>
                <a:spcPts val="0"/>
              </a:spcAft>
              <a:buFont typeface="Wingdings 2"/>
              <a:buNone/>
              <a:defRPr/>
            </a:pPr>
            <a:r>
              <a:rPr lang="ar-SA" sz="1600" dirty="0"/>
              <a:t>·         </a:t>
            </a:r>
            <a:r>
              <a:rPr lang="ar-SA" sz="1600" dirty="0">
                <a:solidFill>
                  <a:srgbClr val="00B050"/>
                </a:solidFill>
              </a:rPr>
              <a:t>بینش: هم تیمی ها را به عنوان شریک ببینید نه رقیب.</a:t>
            </a:r>
            <a:endParaRPr lang="en-US" sz="1600" dirty="0">
              <a:solidFill>
                <a:srgbClr val="00B050"/>
              </a:solidFill>
            </a:endParaRPr>
          </a:p>
          <a:p>
            <a:pPr eaLnBrk="1" fontAlgn="auto" hangingPunct="1">
              <a:spcAft>
                <a:spcPts val="0"/>
              </a:spcAft>
              <a:buFont typeface="Wingdings 2"/>
              <a:buNone/>
              <a:defRPr/>
            </a:pPr>
            <a:r>
              <a:rPr lang="ar-SA" sz="1600" dirty="0">
                <a:solidFill>
                  <a:srgbClr val="00B050"/>
                </a:solidFill>
              </a:rPr>
              <a:t>·         رویکرد: حامی هم تیمی ها باشید نه بدگمان به آن ها.</a:t>
            </a:r>
            <a:endParaRPr lang="en-US" sz="1600" dirty="0">
              <a:solidFill>
                <a:srgbClr val="00B050"/>
              </a:solidFill>
            </a:endParaRPr>
          </a:p>
          <a:p>
            <a:pPr eaLnBrk="1" fontAlgn="auto" hangingPunct="1">
              <a:spcAft>
                <a:spcPts val="0"/>
              </a:spcAft>
              <a:buFont typeface="Wingdings 2"/>
              <a:buNone/>
              <a:defRPr/>
            </a:pPr>
            <a:r>
              <a:rPr lang="ar-SA" sz="1600" dirty="0">
                <a:solidFill>
                  <a:srgbClr val="00B050"/>
                </a:solidFill>
              </a:rPr>
              <a:t>·         تمرکز: روی تیم  تمرکز کنید نه روی خودتان.</a:t>
            </a:r>
            <a:endParaRPr lang="en-US" sz="1600" dirty="0">
              <a:solidFill>
                <a:srgbClr val="00B050"/>
              </a:solidFill>
            </a:endParaRPr>
          </a:p>
          <a:p>
            <a:pPr eaLnBrk="1" fontAlgn="auto" hangingPunct="1">
              <a:spcAft>
                <a:spcPts val="0"/>
              </a:spcAft>
              <a:buFont typeface="Wingdings 2"/>
              <a:buNone/>
              <a:defRPr/>
            </a:pPr>
            <a:r>
              <a:rPr lang="ar-SA" sz="1600" dirty="0">
                <a:solidFill>
                  <a:srgbClr val="00B050"/>
                </a:solidFill>
              </a:rPr>
              <a:t>·         نتایج :با تقویت توان خود پیروزی ها را به وجود بیاورید.</a:t>
            </a:r>
            <a:endParaRPr lang="en-US" sz="1600" dirty="0">
              <a:solidFill>
                <a:srgbClr val="00B050"/>
              </a:solidFill>
            </a:endParaRPr>
          </a:p>
          <a:p>
            <a:pPr eaLnBrk="1" fontAlgn="auto" hangingPunct="1">
              <a:spcAft>
                <a:spcPts val="0"/>
              </a:spcAft>
              <a:buFont typeface="Wingdings 2"/>
              <a:buNone/>
              <a:defRPr/>
            </a:pPr>
            <a:endParaRPr lang="en-US" sz="1600" dirty="0"/>
          </a:p>
          <a:p>
            <a:pPr eaLnBrk="1" fontAlgn="auto" hangingPunct="1">
              <a:spcAft>
                <a:spcPts val="0"/>
              </a:spcAft>
              <a:buFont typeface="Wingdings 2"/>
              <a:buNone/>
              <a:defRPr/>
            </a:pPr>
            <a:endParaRPr lang="fa-IR" sz="1600" dirty="0"/>
          </a:p>
        </p:txBody>
      </p:sp>
      <p:pic>
        <p:nvPicPr>
          <p:cNvPr id="26628" name="Picture 2" descr="M:\عکس گروهی\urbs.jpg"/>
          <p:cNvPicPr>
            <a:picLocks noChangeAspect="1" noChangeArrowheads="1"/>
          </p:cNvPicPr>
          <p:nvPr/>
        </p:nvPicPr>
        <p:blipFill>
          <a:blip r:embed="rId2" cstate="print"/>
          <a:srcRect/>
          <a:stretch>
            <a:fillRect/>
          </a:stretch>
        </p:blipFill>
        <p:spPr bwMode="auto">
          <a:xfrm>
            <a:off x="357188" y="4000500"/>
            <a:ext cx="2428875"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914400" y="571500"/>
            <a:ext cx="7586663" cy="2714625"/>
          </a:xfrm>
        </p:spPr>
        <p:txBody>
          <a:bodyPr/>
          <a:lstStyle/>
          <a:p>
            <a:pPr algn="ctr" eaLnBrk="1" fontAlgn="auto" hangingPunct="1">
              <a:spcAft>
                <a:spcPts val="0"/>
              </a:spcAft>
              <a:defRPr/>
            </a:pPr>
            <a:r>
              <a:rPr lang="fa-IR" sz="6000" dirty="0" smtClean="0">
                <a:solidFill>
                  <a:schemeClr val="accent3">
                    <a:lumMod val="60000"/>
                    <a:lumOff val="40000"/>
                  </a:schemeClr>
                </a:solidFill>
              </a:rPr>
              <a:t>اصول و روش های </a:t>
            </a:r>
            <a:br>
              <a:rPr lang="fa-IR" sz="6000" dirty="0" smtClean="0">
                <a:solidFill>
                  <a:schemeClr val="accent3">
                    <a:lumMod val="60000"/>
                    <a:lumOff val="40000"/>
                  </a:schemeClr>
                </a:solidFill>
              </a:rPr>
            </a:br>
            <a:r>
              <a:rPr lang="fa-IR" sz="6000" dirty="0" smtClean="0">
                <a:solidFill>
                  <a:schemeClr val="accent3">
                    <a:lumMod val="60000"/>
                    <a:lumOff val="40000"/>
                  </a:schemeClr>
                </a:solidFill>
              </a:rPr>
              <a:t>كار </a:t>
            </a:r>
            <a:r>
              <a:rPr lang="fa-IR" sz="6000" dirty="0">
                <a:solidFill>
                  <a:schemeClr val="accent3">
                    <a:lumMod val="60000"/>
                    <a:lumOff val="40000"/>
                  </a:schemeClr>
                </a:solidFill>
              </a:rPr>
              <a:t>تيمي</a:t>
            </a:r>
            <a:endParaRPr lang="en-US" sz="6000" dirty="0">
              <a:solidFill>
                <a:schemeClr val="accent3">
                  <a:lumMod val="60000"/>
                  <a:lumOff val="40000"/>
                </a:schemeClr>
              </a:solidFill>
              <a:cs typeface="Tahoma" pitchFamily="34" charset="0"/>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57188" y="428625"/>
            <a:ext cx="8229600" cy="1357313"/>
          </a:xfrm>
        </p:spPr>
        <p:txBody>
          <a:bodyPr wrap="square" lIns="91440" tIns="45720" rIns="91440" bIns="45720" numCol="1" anchorCtr="0" compatLnSpc="1">
            <a:prstTxWarp prst="textNoShape">
              <a:avLst/>
            </a:prstTxWarp>
            <a:normAutofit fontScale="90000"/>
          </a:bodyPr>
          <a:lstStyle/>
          <a:p>
            <a:pPr algn="r" eaLnBrk="1" hangingPunct="1">
              <a:defRPr/>
            </a:pPr>
            <a:r>
              <a:rPr lang="fa-IR" sz="1600" smtClean="0">
                <a:solidFill>
                  <a:srgbClr val="0070C0"/>
                </a:solidFill>
                <a:effectLst/>
                <a:cs typeface="B Koodak" pitchFamily="2" charset="-78"/>
              </a:rPr>
              <a:t/>
            </a:r>
            <a:br>
              <a:rPr lang="fa-IR" sz="1600" smtClean="0">
                <a:solidFill>
                  <a:srgbClr val="0070C0"/>
                </a:solidFill>
                <a:effectLst/>
                <a:cs typeface="B Koodak" pitchFamily="2" charset="-78"/>
              </a:rPr>
            </a:br>
            <a:r>
              <a:rPr lang="fa-IR" sz="1600" smtClean="0">
                <a:solidFill>
                  <a:srgbClr val="0070C0"/>
                </a:solidFill>
                <a:effectLst/>
                <a:cs typeface="B Koodak" pitchFamily="2" charset="-78"/>
              </a:rPr>
              <a:t/>
            </a:r>
            <a:br>
              <a:rPr lang="fa-IR" sz="1600" smtClean="0">
                <a:solidFill>
                  <a:srgbClr val="0070C0"/>
                </a:solidFill>
                <a:effectLst/>
                <a:cs typeface="B Koodak" pitchFamily="2" charset="-78"/>
              </a:rPr>
            </a:br>
            <a:r>
              <a:rPr lang="fa-IR" sz="1600" smtClean="0">
                <a:solidFill>
                  <a:srgbClr val="0070C0"/>
                </a:solidFill>
                <a:effectLst/>
                <a:cs typeface="B Koodak" pitchFamily="2" charset="-78"/>
              </a:rPr>
              <a:t/>
            </a:r>
            <a:br>
              <a:rPr lang="fa-IR" sz="1600" smtClean="0">
                <a:solidFill>
                  <a:srgbClr val="0070C0"/>
                </a:solidFill>
                <a:effectLst/>
                <a:cs typeface="B Koodak" pitchFamily="2" charset="-78"/>
              </a:rPr>
            </a:br>
            <a:r>
              <a:rPr lang="fa-IR" sz="1600" smtClean="0">
                <a:solidFill>
                  <a:srgbClr val="0070C0"/>
                </a:solidFill>
                <a:effectLst/>
                <a:cs typeface="B Koodak" pitchFamily="2" charset="-78"/>
              </a:rPr>
              <a:t/>
            </a:r>
            <a:br>
              <a:rPr lang="fa-IR" sz="1600" smtClean="0">
                <a:solidFill>
                  <a:srgbClr val="0070C0"/>
                </a:solidFill>
                <a:effectLst/>
                <a:cs typeface="B Koodak" pitchFamily="2" charset="-78"/>
              </a:rPr>
            </a:br>
            <a:r>
              <a:rPr lang="fa-IR" sz="1600" smtClean="0">
                <a:solidFill>
                  <a:srgbClr val="0070C0"/>
                </a:solidFill>
                <a:effectLst/>
                <a:cs typeface="B Koodak" pitchFamily="2" charset="-78"/>
              </a:rPr>
              <a:t/>
            </a:r>
            <a:br>
              <a:rPr lang="fa-IR" sz="1600" smtClean="0">
                <a:solidFill>
                  <a:srgbClr val="0070C0"/>
                </a:solidFill>
                <a:effectLst/>
                <a:cs typeface="B Koodak" pitchFamily="2" charset="-78"/>
              </a:rPr>
            </a:br>
            <a:r>
              <a:rPr lang="ar-SA" sz="1600" smtClean="0">
                <a:solidFill>
                  <a:srgbClr val="0070C0"/>
                </a:solidFill>
                <a:effectLst/>
                <a:cs typeface="B Koodak" pitchFamily="2" charset="-78"/>
              </a:rPr>
              <a:t>اصل سوم- تعهد:</a:t>
            </a:r>
            <a:r>
              <a:rPr lang="en-US" sz="1600" smtClean="0">
                <a:solidFill>
                  <a:srgbClr val="0070C0"/>
                </a:solidFill>
                <a:effectLst/>
                <a:cs typeface="B Koodak" pitchFamily="2" charset="-78"/>
              </a:rPr>
              <a:t/>
            </a:r>
            <a:br>
              <a:rPr lang="en-US" sz="1600" smtClean="0">
                <a:solidFill>
                  <a:srgbClr val="0070C0"/>
                </a:solidFill>
                <a:effectLst/>
                <a:cs typeface="B Koodak" pitchFamily="2" charset="-78"/>
              </a:rPr>
            </a:br>
            <a:r>
              <a:rPr lang="ar-SA" sz="1600" smtClean="0">
                <a:solidFill>
                  <a:srgbClr val="0070C0"/>
                </a:solidFill>
                <a:effectLst/>
                <a:cs typeface="B Koodak" pitchFamily="2" charset="-78"/>
              </a:rPr>
              <a:t> </a:t>
            </a:r>
            <a:r>
              <a:rPr lang="en-US" sz="1600" smtClean="0">
                <a:solidFill>
                  <a:srgbClr val="0070C0"/>
                </a:solidFill>
                <a:effectLst/>
                <a:cs typeface="B Koodak" pitchFamily="2" charset="-78"/>
              </a:rPr>
              <a:t/>
            </a:r>
            <a:br>
              <a:rPr lang="en-US" sz="1600" smtClean="0">
                <a:solidFill>
                  <a:srgbClr val="0070C0"/>
                </a:solidFill>
                <a:effectLst/>
                <a:cs typeface="B Koodak" pitchFamily="2" charset="-78"/>
              </a:rPr>
            </a:br>
            <a:r>
              <a:rPr lang="fa-IR" sz="1600" smtClean="0">
                <a:solidFill>
                  <a:srgbClr val="0070C0"/>
                </a:solidFill>
                <a:effectLst/>
                <a:cs typeface="B Koodak" pitchFamily="2" charset="-78"/>
              </a:rPr>
              <a:t>هیچ قهرمانی بدون تعهد به کار قهرمان نمی شود.</a:t>
            </a:r>
            <a:r>
              <a:rPr lang="ar-SA" sz="1600" smtClean="0">
                <a:solidFill>
                  <a:srgbClr val="0070C0"/>
                </a:solidFill>
                <a:effectLst/>
                <a:cs typeface="B Koodak" pitchFamily="2" charset="-78"/>
              </a:rPr>
              <a:t>تعهد یک احساس نیست بلکه بایستی به صلابت سنگ باشید. اگر می خواهیم یک تیم منسجم را داشته باشیم باید افرادی را داشته باشیم که شدیداً به تیم متعهد باشند.</a:t>
            </a:r>
            <a:r>
              <a:rPr lang="en-US" sz="1600" smtClean="0">
                <a:solidFill>
                  <a:srgbClr val="0070C0"/>
                </a:solidFill>
                <a:effectLst/>
                <a:cs typeface="B Koodak" pitchFamily="2" charset="-78"/>
              </a:rPr>
              <a:t/>
            </a:r>
            <a:br>
              <a:rPr lang="en-US" sz="1600" smtClean="0">
                <a:solidFill>
                  <a:srgbClr val="0070C0"/>
                </a:solidFill>
                <a:effectLst/>
                <a:cs typeface="B Koodak" pitchFamily="2" charset="-78"/>
              </a:rPr>
            </a:br>
            <a:endParaRPr lang="fa-IR" sz="1600" smtClean="0">
              <a:solidFill>
                <a:srgbClr val="0070C0"/>
              </a:solidFill>
              <a:effectLst/>
              <a:cs typeface="B Koodak" pitchFamily="2" charset="-78"/>
            </a:endParaRPr>
          </a:p>
        </p:txBody>
      </p:sp>
      <p:sp>
        <p:nvSpPr>
          <p:cNvPr id="3" name="Content Placeholder 2"/>
          <p:cNvSpPr>
            <a:spLocks noGrp="1"/>
          </p:cNvSpPr>
          <p:nvPr>
            <p:ph idx="1"/>
          </p:nvPr>
        </p:nvSpPr>
        <p:spPr>
          <a:xfrm>
            <a:off x="503238" y="1857375"/>
            <a:ext cx="8183562" cy="4429125"/>
          </a:xfrm>
        </p:spPr>
        <p:txBody>
          <a:bodyPr>
            <a:normAutofit/>
          </a:bodyPr>
          <a:lstStyle/>
          <a:p>
            <a:pPr marL="265176" indent="-265176" eaLnBrk="1" fontAlgn="auto" hangingPunct="1">
              <a:spcAft>
                <a:spcPts val="0"/>
              </a:spcAft>
              <a:buFont typeface="Wingdings 2" pitchFamily="18" charset="2"/>
              <a:buNone/>
              <a:defRPr/>
            </a:pPr>
            <a:r>
              <a:rPr lang="fa-IR" sz="1600" b="1" dirty="0">
                <a:solidFill>
                  <a:srgbClr val="C00000"/>
                </a:solidFill>
                <a:latin typeface="+mj-lt"/>
                <a:ea typeface="+mj-ea"/>
                <a:cs typeface="B Koodak" pitchFamily="2" charset="-78"/>
              </a:rPr>
              <a:t> اصل چهارم - ارتباط:</a:t>
            </a:r>
            <a:endParaRPr lang="en-US" sz="1600" b="1" dirty="0">
              <a:solidFill>
                <a:srgbClr val="C00000"/>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rgbClr val="C00000"/>
                </a:solidFill>
                <a:latin typeface="+mj-lt"/>
                <a:ea typeface="+mj-ea"/>
                <a:cs typeface="B Koodak" pitchFamily="2" charset="-78"/>
              </a:rPr>
              <a:t> </a:t>
            </a:r>
            <a:endParaRPr lang="en-US" sz="1600" b="1" dirty="0">
              <a:solidFill>
                <a:srgbClr val="C00000"/>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fa-IR" sz="1600" b="1" dirty="0">
                <a:solidFill>
                  <a:srgbClr val="C00000"/>
                </a:solidFill>
                <a:latin typeface="+mj-lt"/>
                <a:ea typeface="+mj-ea"/>
                <a:cs typeface="B Koodak" pitchFamily="2" charset="-78"/>
              </a:rPr>
              <a:t>                                                      </a:t>
            </a:r>
            <a:endParaRPr lang="en-US" sz="1600" b="1" dirty="0">
              <a:solidFill>
                <a:srgbClr val="C00000"/>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fa-IR" sz="1600" b="1" dirty="0">
                <a:solidFill>
                  <a:srgbClr val="C00000"/>
                </a:solidFill>
                <a:latin typeface="+mj-lt"/>
                <a:ea typeface="+mj-ea"/>
                <a:cs typeface="B Koodak" pitchFamily="2" charset="-78"/>
              </a:rPr>
              <a:t>مثل یک انسان حکیم بیاندیشید اما به زبان مردم صحبت کنید. یک تیم صدای تعداد زیادی انسان است که تنها با یک قلب زندگی می کنند.بی پرده باید گفت ما نمی توانیم کار تیمی انجام دهیم مگر اینکه افرادی با قدرت ارتباط خوب داشته باشیم. بدون ارتباط تیمی در اختیار نداریم بلکه تجمعی از افراد را داریم. </a:t>
            </a:r>
            <a:endParaRPr lang="fa-IR" sz="1600" b="1" dirty="0" smtClean="0">
              <a:solidFill>
                <a:srgbClr val="C00000"/>
              </a:solidFill>
              <a:latin typeface="+mj-lt"/>
              <a:ea typeface="+mj-ea"/>
              <a:cs typeface="B Koodak" pitchFamily="2" charset="-78"/>
            </a:endParaRPr>
          </a:p>
          <a:p>
            <a:pPr marL="265176" indent="-265176" eaLnBrk="1" fontAlgn="auto" hangingPunct="1">
              <a:spcAft>
                <a:spcPts val="0"/>
              </a:spcAft>
              <a:buFont typeface="Wingdings 2" pitchFamily="18" charset="2"/>
              <a:buNone/>
              <a:defRPr/>
            </a:pPr>
            <a:endParaRPr lang="en-US" sz="1600" b="1" dirty="0">
              <a:solidFill>
                <a:srgbClr val="C00000"/>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fa-IR" sz="1600" b="1" dirty="0">
                <a:solidFill>
                  <a:schemeClr val="tx1">
                    <a:lumMod val="75000"/>
                    <a:lumOff val="25000"/>
                  </a:schemeClr>
                </a:solidFill>
                <a:latin typeface="+mj-lt"/>
                <a:ea typeface="+mj-ea"/>
                <a:cs typeface="B Koodak" pitchFamily="2" charset="-78"/>
              </a:rPr>
              <a:t>ویژگی های شخصیتی مشترک اعضای یک تیم خوب:</a:t>
            </a:r>
            <a:endParaRPr lang="en-US" sz="1600" b="1" dirty="0">
              <a:solidFill>
                <a:schemeClr val="tx1">
                  <a:lumMod val="75000"/>
                  <a:lumOff val="25000"/>
                </a:schemeClr>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chemeClr val="tx1">
                    <a:lumMod val="75000"/>
                    <a:lumOff val="25000"/>
                  </a:schemeClr>
                </a:solidFill>
                <a:latin typeface="+mj-lt"/>
                <a:ea typeface="+mj-ea"/>
                <a:cs typeface="B Koodak" pitchFamily="2" charset="-78"/>
              </a:rPr>
              <a:t>·         خودشان را از دیگران جدا نمی کنند.</a:t>
            </a:r>
            <a:endParaRPr lang="en-US" sz="1600" b="1" dirty="0">
              <a:solidFill>
                <a:schemeClr val="tx1">
                  <a:lumMod val="75000"/>
                  <a:lumOff val="25000"/>
                </a:schemeClr>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chemeClr val="tx1">
                    <a:lumMod val="75000"/>
                    <a:lumOff val="25000"/>
                  </a:schemeClr>
                </a:solidFill>
                <a:latin typeface="+mj-lt"/>
                <a:ea typeface="+mj-ea"/>
                <a:cs typeface="B Koodak" pitchFamily="2" charset="-78"/>
              </a:rPr>
              <a:t>·         ارتباط برقرار کردن با خودشان را برای هم تیمی ها آسان می کنند.</a:t>
            </a:r>
            <a:endParaRPr lang="en-US" sz="1600" b="1" dirty="0">
              <a:solidFill>
                <a:schemeClr val="tx1">
                  <a:lumMod val="75000"/>
                  <a:lumOff val="25000"/>
                </a:schemeClr>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chemeClr val="tx1">
                    <a:lumMod val="75000"/>
                    <a:lumOff val="25000"/>
                  </a:schemeClr>
                </a:solidFill>
                <a:latin typeface="+mj-lt"/>
                <a:ea typeface="+mj-ea"/>
                <a:cs typeface="B Koodak" pitchFamily="2" charset="-78"/>
              </a:rPr>
              <a:t>·         اجازه نمی دهد اختلافشان با هم تیمی ها بیش از 24 ساعت شود.</a:t>
            </a:r>
            <a:endParaRPr lang="en-US" sz="1600" b="1" dirty="0">
              <a:solidFill>
                <a:schemeClr val="tx1">
                  <a:lumMod val="75000"/>
                  <a:lumOff val="25000"/>
                </a:schemeClr>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chemeClr val="tx1">
                    <a:lumMod val="75000"/>
                    <a:lumOff val="25000"/>
                  </a:schemeClr>
                </a:solidFill>
                <a:latin typeface="+mj-lt"/>
                <a:ea typeface="+mj-ea"/>
                <a:cs typeface="B Koodak" pitchFamily="2" charset="-78"/>
              </a:rPr>
              <a:t>·         به روابط بالقوه مشکل توجه دارند.</a:t>
            </a:r>
            <a:endParaRPr lang="en-US" sz="1600" b="1" dirty="0">
              <a:solidFill>
                <a:schemeClr val="tx1">
                  <a:lumMod val="75000"/>
                  <a:lumOff val="25000"/>
                </a:schemeClr>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chemeClr val="tx1">
                    <a:lumMod val="75000"/>
                    <a:lumOff val="25000"/>
                  </a:schemeClr>
                </a:solidFill>
                <a:latin typeface="+mj-lt"/>
                <a:ea typeface="+mj-ea"/>
                <a:cs typeface="B Koodak" pitchFamily="2" charset="-78"/>
              </a:rPr>
              <a:t>·         ارتباطات مهم را به صورت مکتوب دنبال می کنند و نوع روابط را مشخص می کنند.</a:t>
            </a:r>
            <a:endParaRPr lang="en-US" sz="1600" b="1" dirty="0">
              <a:solidFill>
                <a:schemeClr val="tx1">
                  <a:lumMod val="75000"/>
                  <a:lumOff val="25000"/>
                </a:schemeClr>
              </a:solidFill>
              <a:latin typeface="+mj-lt"/>
              <a:ea typeface="+mj-ea"/>
              <a:cs typeface="B Koodak" pitchFamily="2" charset="-78"/>
            </a:endParaRPr>
          </a:p>
          <a:p>
            <a:pPr marL="265176" indent="-265176" eaLnBrk="1" fontAlgn="auto" hangingPunct="1">
              <a:spcAft>
                <a:spcPts val="0"/>
              </a:spcAft>
              <a:buFont typeface="Wingdings 2" pitchFamily="18" charset="2"/>
              <a:buNone/>
              <a:defRPr/>
            </a:pPr>
            <a:r>
              <a:rPr lang="ar-SA" sz="1600" b="1" dirty="0">
                <a:solidFill>
                  <a:srgbClr val="C00000"/>
                </a:solidFill>
                <a:latin typeface="+mj-lt"/>
                <a:ea typeface="+mj-ea"/>
                <a:cs typeface="B Koodak" pitchFamily="2" charset="-78"/>
              </a:rPr>
              <a:t> </a:t>
            </a:r>
            <a:endParaRPr lang="en-US" sz="1600" b="1" dirty="0">
              <a:solidFill>
                <a:srgbClr val="C00000"/>
              </a:solidFill>
              <a:latin typeface="+mj-lt"/>
              <a:ea typeface="+mj-ea"/>
              <a:cs typeface="B Koodak" pitchFamily="2" charset="-78"/>
            </a:endParaRPr>
          </a:p>
        </p:txBody>
      </p:sp>
      <p:pic>
        <p:nvPicPr>
          <p:cNvPr id="27652" name="Picture 5" descr="M:\عکس گروهی\1.jpg"/>
          <p:cNvPicPr>
            <a:picLocks noChangeAspect="1" noChangeArrowheads="1"/>
          </p:cNvPicPr>
          <p:nvPr/>
        </p:nvPicPr>
        <p:blipFill>
          <a:blip r:embed="rId2" cstate="print"/>
          <a:srcRect/>
          <a:stretch>
            <a:fillRect/>
          </a:stretch>
        </p:blipFill>
        <p:spPr bwMode="auto">
          <a:xfrm>
            <a:off x="357188" y="3643313"/>
            <a:ext cx="2143125" cy="28575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57188" y="428625"/>
            <a:ext cx="8183562" cy="5214938"/>
          </a:xfrm>
        </p:spPr>
        <p:txBody>
          <a:bodyPr/>
          <a:lstStyle/>
          <a:p>
            <a:pPr eaLnBrk="1" hangingPunct="1">
              <a:buFont typeface="Wingdings 2" pitchFamily="18" charset="2"/>
              <a:buNone/>
            </a:pPr>
            <a:r>
              <a:rPr lang="ar-SA" sz="1400" smtClean="0"/>
              <a:t> </a:t>
            </a:r>
            <a:r>
              <a:rPr lang="fa-IR" sz="1400" b="1" smtClean="0"/>
              <a:t>اصل پنجم - شایستگی:</a:t>
            </a:r>
            <a:endParaRPr lang="en-US" sz="1400" smtClean="0"/>
          </a:p>
          <a:p>
            <a:pPr eaLnBrk="1" hangingPunct="1">
              <a:buFont typeface="Wingdings 2" pitchFamily="18" charset="2"/>
              <a:buNone/>
            </a:pPr>
            <a:r>
              <a:rPr lang="ar-SA" sz="1400" smtClean="0"/>
              <a:t> </a:t>
            </a:r>
            <a:r>
              <a:rPr lang="fa-IR" sz="1400" smtClean="0"/>
              <a:t>                  </a:t>
            </a:r>
            <a:endParaRPr lang="en-US" sz="1400" smtClean="0"/>
          </a:p>
          <a:p>
            <a:pPr eaLnBrk="1" hangingPunct="1">
              <a:buFont typeface="Wingdings 2" pitchFamily="18" charset="2"/>
              <a:buNone/>
            </a:pPr>
            <a:r>
              <a:rPr lang="fa-IR" sz="1400" smtClean="0"/>
              <a:t>اگر شما نتوانید ،تیم شما هم نخواهد توانست. </a:t>
            </a:r>
            <a:endParaRPr lang="en-US" sz="1400" smtClean="0"/>
          </a:p>
          <a:p>
            <a:pPr eaLnBrk="1" hangingPunct="1">
              <a:buFont typeface="Wingdings 2" pitchFamily="18" charset="2"/>
              <a:buNone/>
            </a:pPr>
            <a:r>
              <a:rPr lang="fa-IR" sz="1400" smtClean="0"/>
              <a:t>باید محیط را طوری تقویت کنیم که افراد آن چه را که واقعاً فکر می کنند به زبان بیاورند و این طرز تفکر به بهترین ایده ها اجازه رشد به طرف بالا و تحقق یافتن داده است.</a:t>
            </a:r>
            <a:endParaRPr lang="en-US" sz="1400" smtClean="0"/>
          </a:p>
          <a:p>
            <a:pPr eaLnBrk="1" hangingPunct="1">
              <a:buFont typeface="Wingdings 2" pitchFamily="18" charset="2"/>
              <a:buNone/>
            </a:pPr>
            <a:r>
              <a:rPr lang="ar-SA" sz="1400" smtClean="0"/>
              <a:t> </a:t>
            </a:r>
            <a:endParaRPr lang="en-US" sz="1400" smtClean="0"/>
          </a:p>
          <a:p>
            <a:pPr eaLnBrk="1" hangingPunct="1">
              <a:buFont typeface="Wingdings 2" pitchFamily="18" charset="2"/>
              <a:buNone/>
            </a:pPr>
            <a:r>
              <a:rPr lang="fa-IR" sz="1400" smtClean="0"/>
              <a:t>افراد با شایستگی بالا دارای نقاط مشترکی اند از جمله:</a:t>
            </a:r>
            <a:endParaRPr lang="en-US" sz="1400" smtClean="0"/>
          </a:p>
          <a:p>
            <a:pPr eaLnBrk="1" hangingPunct="1">
              <a:buFont typeface="Wingdings 2" pitchFamily="18" charset="2"/>
              <a:buNone/>
            </a:pPr>
            <a:r>
              <a:rPr lang="ar-SA" sz="1400" smtClean="0"/>
              <a:t>·         متعهدند که ممتاز باشند. تلاش برای هر موجود زنده ای در دسترس است اماتعداد کمی به آن می رسند.</a:t>
            </a:r>
            <a:endParaRPr lang="en-US" sz="1400" smtClean="0"/>
          </a:p>
          <a:p>
            <a:pPr eaLnBrk="1" hangingPunct="1">
              <a:buFont typeface="Wingdings 2" pitchFamily="18" charset="2"/>
              <a:buNone/>
            </a:pPr>
            <a:r>
              <a:rPr lang="ar-SA" sz="1400" smtClean="0"/>
              <a:t>·         هیچ وقت حد متوسط را قبول نمی کنند.</a:t>
            </a:r>
            <a:endParaRPr lang="en-US" sz="1400" smtClean="0"/>
          </a:p>
          <a:p>
            <a:pPr eaLnBrk="1" hangingPunct="1">
              <a:buFont typeface="Wingdings 2" pitchFamily="18" charset="2"/>
              <a:buNone/>
            </a:pPr>
            <a:r>
              <a:rPr lang="ar-SA" sz="1400" smtClean="0"/>
              <a:t>·         آنها به جزئیات توجه می کنند.</a:t>
            </a:r>
            <a:endParaRPr lang="en-US" sz="1400" smtClean="0"/>
          </a:p>
          <a:p>
            <a:pPr eaLnBrk="1" hangingPunct="1">
              <a:buFont typeface="Wingdings 2" pitchFamily="18" charset="2"/>
              <a:buNone/>
            </a:pPr>
            <a:r>
              <a:rPr lang="ar-SA" sz="1400" smtClean="0"/>
              <a:t>·         با انسجام کار می کنند.</a:t>
            </a:r>
            <a:endParaRPr lang="fa-IR" sz="1400" smtClean="0"/>
          </a:p>
          <a:p>
            <a:pPr eaLnBrk="1" hangingPunct="1">
              <a:buFont typeface="Wingdings 2" pitchFamily="18" charset="2"/>
              <a:buNone/>
            </a:pPr>
            <a:endParaRPr lang="fa-IR" sz="1400" smtClean="0"/>
          </a:p>
          <a:p>
            <a:pPr eaLnBrk="1" hangingPunct="1">
              <a:buFont typeface="Wingdings 2" pitchFamily="18" charset="2"/>
              <a:buNone/>
            </a:pPr>
            <a:r>
              <a:rPr lang="fa-IR" sz="1400" b="1" smtClean="0"/>
              <a:t>اصل ششم- قابل اتکا بودن:</a:t>
            </a:r>
            <a:endParaRPr lang="en-US" sz="1400" smtClean="0"/>
          </a:p>
          <a:p>
            <a:pPr eaLnBrk="1" hangingPunct="1">
              <a:buFont typeface="Wingdings 2" pitchFamily="18" charset="2"/>
              <a:buNone/>
            </a:pPr>
            <a:r>
              <a:rPr lang="ar-SA" sz="1400" smtClean="0"/>
              <a:t> </a:t>
            </a:r>
            <a:endParaRPr lang="en-US" sz="1400" smtClean="0"/>
          </a:p>
          <a:p>
            <a:pPr eaLnBrk="1" hangingPunct="1">
              <a:buFont typeface="Wingdings 2" pitchFamily="18" charset="2"/>
              <a:buNone/>
            </a:pPr>
            <a:r>
              <a:rPr lang="fa-IR" sz="1400" smtClean="0"/>
              <a:t>«از آن هایی که بحث می کنند نترسید بلکه به آن هایی که از زیر بار مسئولیت در می روند بترسید.» </a:t>
            </a:r>
          </a:p>
          <a:p>
            <a:pPr eaLnBrk="1" hangingPunct="1">
              <a:buFont typeface="Wingdings 2" pitchFamily="18" charset="2"/>
              <a:buNone/>
            </a:pPr>
            <a:endParaRPr lang="fa-IR" sz="1400" smtClean="0"/>
          </a:p>
          <a:p>
            <a:pPr eaLnBrk="1" hangingPunct="1">
              <a:buFont typeface="Wingdings 2" pitchFamily="18" charset="2"/>
              <a:buNone/>
            </a:pPr>
            <a:r>
              <a:rPr lang="fa-IR" sz="1400" b="1" smtClean="0"/>
              <a:t>اصل هفتم- منضبط بودن:</a:t>
            </a:r>
            <a:endParaRPr lang="en-US" sz="1400" smtClean="0"/>
          </a:p>
          <a:p>
            <a:pPr eaLnBrk="1" hangingPunct="1">
              <a:buFont typeface="Wingdings 2" pitchFamily="18" charset="2"/>
              <a:buNone/>
            </a:pPr>
            <a:r>
              <a:rPr lang="ar-SA" sz="1400" smtClean="0"/>
              <a:t> </a:t>
            </a:r>
            <a:endParaRPr lang="en-US" sz="1400" smtClean="0"/>
          </a:p>
          <a:p>
            <a:pPr eaLnBrk="1" hangingPunct="1">
              <a:buFont typeface="Wingdings 2" pitchFamily="18" charset="2"/>
              <a:buNone/>
            </a:pPr>
            <a:r>
              <a:rPr lang="fa-IR" sz="1400" smtClean="0"/>
              <a:t>انضباط یعنی انجام کار درست در زمان درست و به دلیلی درست. </a:t>
            </a:r>
            <a:endParaRPr lang="en-US" sz="1400" smtClean="0"/>
          </a:p>
          <a:p>
            <a:pPr eaLnBrk="1" hangingPunct="1">
              <a:buFont typeface="Wingdings 2" pitchFamily="18" charset="2"/>
              <a:buNone/>
            </a:pPr>
            <a:endParaRPr lang="fa-IR" sz="1400" smtClean="0"/>
          </a:p>
        </p:txBody>
      </p:sp>
      <p:pic>
        <p:nvPicPr>
          <p:cNvPr id="28675" name="Picture 2" descr="M:\عکس گروهی\ARFEK470C.gif"/>
          <p:cNvPicPr>
            <a:picLocks noChangeAspect="1" noChangeArrowheads="1"/>
          </p:cNvPicPr>
          <p:nvPr/>
        </p:nvPicPr>
        <p:blipFill>
          <a:blip r:embed="rId2" cstate="print"/>
          <a:srcRect/>
          <a:stretch>
            <a:fillRect/>
          </a:stretch>
        </p:blipFill>
        <p:spPr bwMode="auto">
          <a:xfrm>
            <a:off x="357188" y="4572000"/>
            <a:ext cx="2286000"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530225"/>
            <a:ext cx="8183562" cy="5541963"/>
          </a:xfrm>
        </p:spPr>
        <p:txBody>
          <a:bodyPr>
            <a:normAutofit lnSpcReduction="10000"/>
          </a:bodyPr>
          <a:lstStyle/>
          <a:p>
            <a:pPr marL="265176" indent="-265176" eaLnBrk="1" fontAlgn="auto" hangingPunct="1">
              <a:spcAft>
                <a:spcPts val="0"/>
              </a:spcAft>
              <a:buFont typeface="Wingdings 2" pitchFamily="18" charset="2"/>
              <a:buNone/>
              <a:defRPr/>
            </a:pPr>
            <a:r>
              <a:rPr lang="fa-IR" sz="1600" b="1" dirty="0" smtClean="0">
                <a:solidFill>
                  <a:srgbClr val="C00000"/>
                </a:solidFill>
                <a:cs typeface="B Yekan" pitchFamily="2" charset="-78"/>
              </a:rPr>
              <a:t>اصل </a:t>
            </a:r>
            <a:r>
              <a:rPr lang="fa-IR" sz="1600" b="1" dirty="0">
                <a:solidFill>
                  <a:srgbClr val="C00000"/>
                </a:solidFill>
                <a:cs typeface="B Yekan" pitchFamily="2" charset="-78"/>
              </a:rPr>
              <a:t>هشتم- ارتقاء دادن دیگران:</a:t>
            </a:r>
            <a:r>
              <a:rPr lang="fa-IR" sz="1600" dirty="0">
                <a:solidFill>
                  <a:srgbClr val="C00000"/>
                </a:solidFill>
                <a:cs typeface="B Yekan" pitchFamily="2" charset="-78"/>
              </a:rPr>
              <a:t>       </a:t>
            </a:r>
            <a:endParaRPr lang="en-US" sz="1600" dirty="0">
              <a:solidFill>
                <a:srgbClr val="C00000"/>
              </a:solidFill>
              <a:cs typeface="B Yekan" pitchFamily="2" charset="-78"/>
            </a:endParaRPr>
          </a:p>
          <a:p>
            <a:pPr marL="265176" indent="-265176" eaLnBrk="1" fontAlgn="auto" hangingPunct="1">
              <a:spcAft>
                <a:spcPts val="0"/>
              </a:spcAft>
              <a:buFont typeface="Wingdings 2" pitchFamily="18" charset="2"/>
              <a:buNone/>
              <a:defRPr/>
            </a:pPr>
            <a:r>
              <a:rPr lang="fa-IR" sz="1600" dirty="0">
                <a:solidFill>
                  <a:srgbClr val="C00000"/>
                </a:solidFill>
                <a:cs typeface="B Yekan" pitchFamily="2" charset="-78"/>
              </a:rPr>
              <a:t>افزودن ارزش به هم تیمی ها قیمت ندارد.هدف زندگی برنده شدن نیست بلکه رشد یافتن و مشارکت کردن است.</a:t>
            </a:r>
            <a:endParaRPr lang="en-US" sz="1600" dirty="0">
              <a:solidFill>
                <a:srgbClr val="C00000"/>
              </a:solidFill>
              <a:cs typeface="B Yekan" pitchFamily="2" charset="-78"/>
            </a:endParaRPr>
          </a:p>
          <a:p>
            <a:pPr marL="265176" indent="-265176" eaLnBrk="1" fontAlgn="auto" hangingPunct="1">
              <a:spcAft>
                <a:spcPts val="0"/>
              </a:spcAft>
              <a:buFont typeface="Wingdings 2" pitchFamily="18" charset="2"/>
              <a:buNone/>
              <a:defRPr/>
            </a:pPr>
            <a:r>
              <a:rPr lang="fa-IR" sz="1600" dirty="0">
                <a:solidFill>
                  <a:srgbClr val="C00000"/>
                </a:solidFill>
                <a:cs typeface="B Yekan" pitchFamily="2" charset="-78"/>
              </a:rPr>
              <a:t>اعضای تیم همیشه عضوی را که آن ها را تقویت کرده و برای موفق شدن قدرتمند می کند، دوست داشته و تحسین   می کنند. </a:t>
            </a:r>
            <a:endParaRPr lang="fa-IR" sz="1600" dirty="0" smtClean="0">
              <a:solidFill>
                <a:srgbClr val="C00000"/>
              </a:solidFill>
              <a:cs typeface="B Yekan" pitchFamily="2" charset="-78"/>
            </a:endParaRPr>
          </a:p>
          <a:p>
            <a:pPr marL="265176" indent="-265176" eaLnBrk="1" fontAlgn="auto" hangingPunct="1">
              <a:spcAft>
                <a:spcPts val="0"/>
              </a:spcAft>
              <a:buFont typeface="Wingdings 2" pitchFamily="18" charset="2"/>
              <a:buNone/>
              <a:defRPr/>
            </a:pPr>
            <a:endParaRPr lang="fa-IR" sz="1600" dirty="0" smtClean="0">
              <a:cs typeface="B Yekan" pitchFamily="2" charset="-78"/>
            </a:endParaRPr>
          </a:p>
          <a:p>
            <a:pPr marL="265176" indent="-265176" eaLnBrk="1" fontAlgn="auto" hangingPunct="1">
              <a:spcAft>
                <a:spcPts val="0"/>
              </a:spcAft>
              <a:buFont typeface="Wingdings 2" pitchFamily="18" charset="2"/>
              <a:buNone/>
              <a:defRPr/>
            </a:pPr>
            <a:r>
              <a:rPr lang="fa-IR" sz="1600" b="1" dirty="0" smtClean="0">
                <a:solidFill>
                  <a:srgbClr val="0070C0"/>
                </a:solidFill>
                <a:cs typeface="B Yekan" pitchFamily="2" charset="-78"/>
              </a:rPr>
              <a:t>اصل </a:t>
            </a:r>
            <a:r>
              <a:rPr lang="fa-IR" sz="1600" b="1" dirty="0">
                <a:solidFill>
                  <a:srgbClr val="0070C0"/>
                </a:solidFill>
                <a:cs typeface="B Yekan" pitchFamily="2" charset="-78"/>
              </a:rPr>
              <a:t>نهم- اشتیاق:</a:t>
            </a:r>
            <a:endParaRPr lang="en-US" sz="1600" dirty="0">
              <a:solidFill>
                <a:srgbClr val="0070C0"/>
              </a:solidFill>
              <a:cs typeface="B Yekan" pitchFamily="2" charset="-78"/>
            </a:endParaRPr>
          </a:p>
          <a:p>
            <a:pPr marL="265176" indent="-265176" eaLnBrk="1" fontAlgn="auto" hangingPunct="1">
              <a:spcAft>
                <a:spcPts val="0"/>
              </a:spcAft>
              <a:buFont typeface="Wingdings 2" pitchFamily="18" charset="2"/>
              <a:buNone/>
              <a:defRPr/>
            </a:pPr>
            <a:r>
              <a:rPr lang="ar-SA" sz="1600" dirty="0">
                <a:solidFill>
                  <a:srgbClr val="0070C0"/>
                </a:solidFill>
                <a:cs typeface="B Yekan" pitchFamily="2" charset="-78"/>
              </a:rPr>
              <a:t> </a:t>
            </a:r>
            <a:r>
              <a:rPr lang="fa-IR" sz="1600" dirty="0" smtClean="0">
                <a:solidFill>
                  <a:srgbClr val="0070C0"/>
                </a:solidFill>
                <a:cs typeface="B Yekan" pitchFamily="2" charset="-78"/>
              </a:rPr>
              <a:t>قلب </a:t>
            </a:r>
            <a:r>
              <a:rPr lang="fa-IR" sz="1600" dirty="0">
                <a:solidFill>
                  <a:srgbClr val="0070C0"/>
                </a:solidFill>
                <a:cs typeface="B Yekan" pitchFamily="2" charset="-78"/>
              </a:rPr>
              <a:t>شما منبع انرژی برای تیم شماست. وقتی اعضای یک تیم مشتاق هستند همه تیم به شدت انرژی می گیرد و این انرژی، به تیم نیرو می بخشد. </a:t>
            </a:r>
            <a:endParaRPr lang="en-US" sz="1600" dirty="0">
              <a:solidFill>
                <a:srgbClr val="0070C0"/>
              </a:solidFill>
              <a:cs typeface="B Yekan" pitchFamily="2" charset="-78"/>
            </a:endParaRPr>
          </a:p>
          <a:p>
            <a:pPr marL="265176" indent="-265176" eaLnBrk="1" fontAlgn="auto" hangingPunct="1">
              <a:spcAft>
                <a:spcPts val="0"/>
              </a:spcAft>
              <a:buFont typeface="Wingdings 2" pitchFamily="18" charset="2"/>
              <a:buNone/>
              <a:defRPr/>
            </a:pPr>
            <a:r>
              <a:rPr lang="fa-IR" sz="1600" dirty="0">
                <a:solidFill>
                  <a:srgbClr val="0070C0"/>
                </a:solidFill>
                <a:cs typeface="B Yekan" pitchFamily="2" charset="-78"/>
              </a:rPr>
              <a:t>هر عملی را با حساب انجام دهید. در حین انجام دادن کارهای کوچک باید به کارهای بزرگ فکر کنید تا بدین ترتیب تمام کارهای کوچک در جهت درست پیش بروند . هدفمند بودن یعنی تمرکز روی انجام کارهای درست به صورت لحظه به لحظه و روز به روز و سپس پیگیری آنها به صورتی مستمر. </a:t>
            </a:r>
            <a:endParaRPr lang="fa-IR" sz="1600" dirty="0" smtClean="0">
              <a:solidFill>
                <a:srgbClr val="0070C0"/>
              </a:solidFill>
              <a:cs typeface="B Yekan" pitchFamily="2" charset="-78"/>
            </a:endParaRPr>
          </a:p>
          <a:p>
            <a:pPr marL="265176" indent="-265176" eaLnBrk="1" fontAlgn="auto" hangingPunct="1">
              <a:spcAft>
                <a:spcPts val="0"/>
              </a:spcAft>
              <a:buFont typeface="Wingdings 2" pitchFamily="18" charset="2"/>
              <a:buNone/>
              <a:defRPr/>
            </a:pPr>
            <a:endParaRPr lang="fa-IR" sz="1600" dirty="0" smtClean="0">
              <a:cs typeface="B Yekan" pitchFamily="2" charset="-78"/>
            </a:endParaRPr>
          </a:p>
          <a:p>
            <a:pPr marL="265176" indent="-265176" eaLnBrk="1" fontAlgn="auto" hangingPunct="1">
              <a:spcAft>
                <a:spcPts val="0"/>
              </a:spcAft>
              <a:buFont typeface="Wingdings 2" pitchFamily="18" charset="2"/>
              <a:buNone/>
              <a:defRPr/>
            </a:pPr>
            <a:r>
              <a:rPr lang="fa-IR" sz="1600" dirty="0" smtClean="0">
                <a:cs typeface="B Yekan" pitchFamily="2" charset="-78"/>
              </a:rPr>
              <a:t> </a:t>
            </a:r>
            <a:r>
              <a:rPr lang="fa-IR" sz="1600" dirty="0" smtClean="0">
                <a:solidFill>
                  <a:srgbClr val="00B050"/>
                </a:solidFill>
                <a:cs typeface="B Yekan" pitchFamily="2" charset="-78"/>
              </a:rPr>
              <a:t>اصل یازدهم= آگاهی از وظیفه:</a:t>
            </a:r>
            <a:endParaRPr lang="en-US" sz="1600" dirty="0" smtClean="0">
              <a:solidFill>
                <a:srgbClr val="00B050"/>
              </a:solidFill>
              <a:cs typeface="B Yekan" pitchFamily="2" charset="-78"/>
            </a:endParaRPr>
          </a:p>
          <a:p>
            <a:pPr marL="265176" indent="-265176" eaLnBrk="1" fontAlgn="auto" hangingPunct="1">
              <a:spcAft>
                <a:spcPts val="0"/>
              </a:spcAft>
              <a:buFont typeface="Wingdings 2" pitchFamily="18" charset="2"/>
              <a:buNone/>
              <a:defRPr/>
            </a:pPr>
            <a:r>
              <a:rPr lang="ar-SA" sz="1600" dirty="0" smtClean="0">
                <a:solidFill>
                  <a:srgbClr val="00B050"/>
                </a:solidFill>
                <a:cs typeface="B Yekan" pitchFamily="2" charset="-78"/>
              </a:rPr>
              <a:t> </a:t>
            </a:r>
            <a:r>
              <a:rPr lang="fa-IR" sz="1600" dirty="0" smtClean="0">
                <a:solidFill>
                  <a:srgbClr val="00B050"/>
                </a:solidFill>
                <a:cs typeface="B Yekan" pitchFamily="2" charset="-78"/>
              </a:rPr>
              <a:t>اعضای خوب تیم تنها پیشرفت خود و حال را نمی بینند بلکه آنها همیشه از ماموریت تیم آگاه بوده و عملشان به انجام ماموریت تیم کمک می کند.</a:t>
            </a:r>
          </a:p>
          <a:p>
            <a:pPr marL="265176" indent="-265176" eaLnBrk="1" fontAlgn="auto" hangingPunct="1">
              <a:spcAft>
                <a:spcPts val="0"/>
              </a:spcAft>
              <a:buFont typeface="Wingdings 2" pitchFamily="18" charset="2"/>
              <a:buNone/>
              <a:defRPr/>
            </a:pPr>
            <a:endParaRPr lang="fa-IR" sz="1600" dirty="0" smtClean="0">
              <a:cs typeface="B Yekan" pitchFamily="2" charset="-78"/>
            </a:endParaRPr>
          </a:p>
          <a:p>
            <a:pPr marL="265176" indent="-265176" eaLnBrk="1" fontAlgn="auto" hangingPunct="1">
              <a:spcAft>
                <a:spcPts val="0"/>
              </a:spcAft>
              <a:buFont typeface="Wingdings 2" pitchFamily="18" charset="2"/>
              <a:buNone/>
              <a:defRPr/>
            </a:pPr>
            <a:endParaRPr lang="en-US" sz="1600" dirty="0" smtClean="0">
              <a:cs typeface="B Yekan" pitchFamily="2" charset="-78"/>
            </a:endParaRPr>
          </a:p>
          <a:p>
            <a:pPr marL="265176" indent="-265176" eaLnBrk="1" fontAlgn="auto" hangingPunct="1">
              <a:spcAft>
                <a:spcPts val="0"/>
              </a:spcAft>
              <a:buFont typeface="Wingdings 2" pitchFamily="18" charset="2"/>
              <a:buNone/>
              <a:defRPr/>
            </a:pPr>
            <a:r>
              <a:rPr lang="ar-SA" sz="1600" dirty="0" smtClean="0">
                <a:cs typeface="B Yekan" pitchFamily="2" charset="-78"/>
              </a:rPr>
              <a:t> </a:t>
            </a:r>
            <a:r>
              <a:rPr lang="fa-IR" sz="1600" dirty="0" smtClean="0"/>
              <a:t>  </a:t>
            </a:r>
            <a:r>
              <a:rPr lang="fa-IR" sz="1600" dirty="0" smtClean="0">
                <a:cs typeface="B Yekan" pitchFamily="2" charset="-78"/>
              </a:rPr>
              <a:t> </a:t>
            </a:r>
            <a:r>
              <a:rPr lang="fa-IR" sz="1600" dirty="0" smtClean="0">
                <a:solidFill>
                  <a:srgbClr val="7030A0"/>
                </a:solidFill>
                <a:cs typeface="B Yekan" pitchFamily="2" charset="-78"/>
              </a:rPr>
              <a:t>اصل دوازدهم آمادگی:</a:t>
            </a:r>
            <a:endParaRPr lang="en-US" sz="1600" dirty="0" smtClean="0">
              <a:solidFill>
                <a:srgbClr val="7030A0"/>
              </a:solidFill>
              <a:cs typeface="B Yekan" pitchFamily="2" charset="-78"/>
            </a:endParaRPr>
          </a:p>
          <a:p>
            <a:pPr marL="265176" indent="-265176" eaLnBrk="1" fontAlgn="auto" hangingPunct="1">
              <a:spcAft>
                <a:spcPts val="0"/>
              </a:spcAft>
              <a:buFont typeface="Wingdings 2" pitchFamily="18" charset="2"/>
              <a:buNone/>
              <a:defRPr/>
            </a:pPr>
            <a:r>
              <a:rPr lang="ar-SA" sz="1600" dirty="0" smtClean="0">
                <a:solidFill>
                  <a:srgbClr val="7030A0"/>
                </a:solidFill>
                <a:cs typeface="B Yekan" pitchFamily="2" charset="-78"/>
              </a:rPr>
              <a:t> </a:t>
            </a:r>
            <a:r>
              <a:rPr lang="fa-IR" sz="1600" dirty="0" smtClean="0">
                <a:solidFill>
                  <a:srgbClr val="7030A0"/>
                </a:solidFill>
                <a:cs typeface="B Yekan" pitchFamily="2" charset="-78"/>
              </a:rPr>
              <a:t>آمادگی بزرگترین دوست شجاعت و بزرگترین دشمن ترس است. کسی که آماده است نیمی از کار را انجام داده است.</a:t>
            </a:r>
          </a:p>
          <a:p>
            <a:pPr marL="265176" indent="-265176" eaLnBrk="1" fontAlgn="auto" hangingPunct="1">
              <a:spcAft>
                <a:spcPts val="0"/>
              </a:spcAft>
              <a:buFont typeface="Wingdings 2" pitchFamily="18" charset="2"/>
              <a:buNone/>
              <a:defRPr/>
            </a:pPr>
            <a:endParaRPr lang="en-US" sz="1600" dirty="0" smtClean="0">
              <a:cs typeface="B Yekan" pitchFamily="2" charset="-78"/>
            </a:endParaRPr>
          </a:p>
          <a:p>
            <a:pPr marL="265176" indent="-265176" eaLnBrk="1" fontAlgn="auto" hangingPunct="1">
              <a:spcAft>
                <a:spcPts val="0"/>
              </a:spcAft>
              <a:buFont typeface="Wingdings 2" pitchFamily="18" charset="2"/>
              <a:buNone/>
              <a:defRPr/>
            </a:pPr>
            <a:endParaRPr lang="en-US" sz="1600" dirty="0">
              <a:cs typeface="B Yekan" pitchFamily="2" charset="-78"/>
            </a:endParaRPr>
          </a:p>
          <a:p>
            <a:pPr marL="265176" indent="-265176" eaLnBrk="1" fontAlgn="auto" hangingPunct="1">
              <a:spcAft>
                <a:spcPts val="0"/>
              </a:spcAft>
              <a:buFont typeface="Wingdings 2" pitchFamily="18" charset="2"/>
              <a:buNone/>
              <a:defRPr/>
            </a:pPr>
            <a:endParaRPr lang="fa-IR" sz="1600" dirty="0">
              <a:cs typeface="B Yekan" pitchFamily="2" charset="-78"/>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03238" y="530225"/>
            <a:ext cx="8183562" cy="5756275"/>
          </a:xfrm>
        </p:spPr>
        <p:txBody>
          <a:bodyPr/>
          <a:lstStyle/>
          <a:p>
            <a:pPr eaLnBrk="1" hangingPunct="1">
              <a:buFont typeface="Wingdings 2" pitchFamily="18" charset="2"/>
              <a:buNone/>
            </a:pPr>
            <a:r>
              <a:rPr lang="fa-IR" sz="2000" b="1" smtClean="0"/>
              <a:t> </a:t>
            </a:r>
            <a:r>
              <a:rPr lang="fa-IR" sz="1600" b="1" smtClean="0"/>
              <a:t> </a:t>
            </a:r>
            <a:r>
              <a:rPr lang="fa-IR" sz="1600" b="1" smtClean="0">
                <a:solidFill>
                  <a:srgbClr val="7030A0"/>
                </a:solidFill>
              </a:rPr>
              <a:t>اصل سیزدهم= رابطه مندی:</a:t>
            </a:r>
            <a:endParaRPr lang="en-US" sz="1600" smtClean="0">
              <a:solidFill>
                <a:srgbClr val="7030A0"/>
              </a:solidFill>
            </a:endParaRPr>
          </a:p>
          <a:p>
            <a:pPr eaLnBrk="1" hangingPunct="1">
              <a:buFont typeface="Wingdings 2" pitchFamily="18" charset="2"/>
              <a:buNone/>
            </a:pPr>
            <a:r>
              <a:rPr lang="ar-SA" sz="1600" smtClean="0">
                <a:solidFill>
                  <a:srgbClr val="7030A0"/>
                </a:solidFill>
              </a:rPr>
              <a:t> </a:t>
            </a:r>
            <a:r>
              <a:rPr lang="fa-IR" sz="1600" smtClean="0">
                <a:solidFill>
                  <a:srgbClr val="7030A0"/>
                </a:solidFill>
              </a:rPr>
              <a:t>اگر شما با دیگران کنار بیائید، دیگران هم به شما کمک خواهند کرد. تیم ها افرادی را میخواهند که رابطه مند باشند. رابطه ها چسب هایی هستند که اعضای تیم را به هم می چسبانند. هرچه این رابطه ها محکمتر باشد تیم انسجام بیشتری پیدا میکند.</a:t>
            </a:r>
            <a:endParaRPr lang="en-US" sz="1600" smtClean="0">
              <a:solidFill>
                <a:srgbClr val="7030A0"/>
              </a:solidFill>
            </a:endParaRPr>
          </a:p>
          <a:p>
            <a:pPr eaLnBrk="1" hangingPunct="1">
              <a:buFont typeface="Wingdings 2" pitchFamily="18" charset="2"/>
              <a:buNone/>
            </a:pPr>
            <a:r>
              <a:rPr lang="ar-SA" sz="1600" smtClean="0">
                <a:solidFill>
                  <a:srgbClr val="7030A0"/>
                </a:solidFill>
              </a:rPr>
              <a:t> </a:t>
            </a:r>
            <a:r>
              <a:rPr lang="fa-IR" sz="1600" smtClean="0">
                <a:solidFill>
                  <a:srgbClr val="7030A0"/>
                </a:solidFill>
              </a:rPr>
              <a:t> مشخصه هایی که در ارتباطات مهمند عبارتند از:</a:t>
            </a:r>
            <a:endParaRPr lang="en-US" sz="1600" smtClean="0">
              <a:solidFill>
                <a:srgbClr val="7030A0"/>
              </a:solidFill>
            </a:endParaRPr>
          </a:p>
          <a:p>
            <a:pPr eaLnBrk="1" hangingPunct="1">
              <a:buFont typeface="Wingdings 2" pitchFamily="18" charset="2"/>
              <a:buNone/>
            </a:pPr>
            <a:r>
              <a:rPr lang="fa-IR" sz="1600" smtClean="0">
                <a:solidFill>
                  <a:srgbClr val="7030A0"/>
                </a:solidFill>
              </a:rPr>
              <a:t>1=احترام. 2-تجربیات مشترک. 3-اعتماد. 4-رابطه متقابل. 5-لذت متقابل.</a:t>
            </a:r>
            <a:endParaRPr lang="en-US" sz="1600" smtClean="0">
              <a:solidFill>
                <a:srgbClr val="7030A0"/>
              </a:solidFill>
            </a:endParaRPr>
          </a:p>
          <a:p>
            <a:pPr eaLnBrk="1" hangingPunct="1">
              <a:buFont typeface="Wingdings 2" pitchFamily="18" charset="2"/>
              <a:buNone/>
            </a:pPr>
            <a:r>
              <a:rPr lang="ar-SA" sz="1600" smtClean="0"/>
              <a:t> </a:t>
            </a:r>
            <a:endParaRPr lang="fa-IR" sz="1600" smtClean="0"/>
          </a:p>
          <a:p>
            <a:pPr eaLnBrk="1" hangingPunct="1">
              <a:buFont typeface="Wingdings 2" pitchFamily="18" charset="2"/>
              <a:buNone/>
            </a:pPr>
            <a:r>
              <a:rPr lang="en-US" sz="1600" smtClean="0"/>
              <a:t> </a:t>
            </a:r>
            <a:r>
              <a:rPr lang="fa-IR" sz="1600" b="1" smtClean="0">
                <a:solidFill>
                  <a:srgbClr val="00B050"/>
                </a:solidFill>
              </a:rPr>
              <a:t> اصل چهاردهم- اصلاح و بهبود خود:</a:t>
            </a:r>
            <a:endParaRPr lang="en-US" sz="1600" smtClean="0">
              <a:solidFill>
                <a:srgbClr val="00B050"/>
              </a:solidFill>
            </a:endParaRPr>
          </a:p>
          <a:p>
            <a:pPr eaLnBrk="1" hangingPunct="1">
              <a:buFont typeface="Wingdings 2" pitchFamily="18" charset="2"/>
              <a:buNone/>
            </a:pPr>
            <a:r>
              <a:rPr lang="ar-SA" sz="1600" smtClean="0">
                <a:solidFill>
                  <a:srgbClr val="00B050"/>
                </a:solidFill>
              </a:rPr>
              <a:t> </a:t>
            </a:r>
            <a:r>
              <a:rPr lang="fa-IR" sz="1600" smtClean="0">
                <a:solidFill>
                  <a:srgbClr val="00B050"/>
                </a:solidFill>
              </a:rPr>
              <a:t>برای اینکه تیم را اصلاح کنید باید خود را اصلاح کنید. باید آنگونه بدنبال یادگیری و آموزش باشید که گویی تا ابد زنده اید و آنگونه زندگی کنید که گویی همین فردا می میرید. برای اصلاح یک تیم، تک تک افراد آن تیم را باید اصلاح کرد. افراد تیمی که دائما در حال اصلاح و بهبود عملکرد خودند، ایده های جدید را به بازار آورده و همواره در حال فتح زمینه های جدیدند. </a:t>
            </a:r>
          </a:p>
          <a:p>
            <a:pPr eaLnBrk="1" hangingPunct="1">
              <a:buFont typeface="Wingdings 2" pitchFamily="18" charset="2"/>
              <a:buNone/>
            </a:pPr>
            <a:endParaRPr lang="fa-IR" sz="1600" smtClean="0"/>
          </a:p>
          <a:p>
            <a:pPr eaLnBrk="1" hangingPunct="1">
              <a:buFont typeface="Wingdings 2" pitchFamily="18" charset="2"/>
              <a:buNone/>
            </a:pPr>
            <a:r>
              <a:rPr lang="fa-IR" sz="1600" b="1" smtClean="0">
                <a:solidFill>
                  <a:srgbClr val="C00000"/>
                </a:solidFill>
              </a:rPr>
              <a:t>اصل پانزدهم- از خود گذشتگی:</a:t>
            </a:r>
            <a:endParaRPr lang="en-US" sz="1600" smtClean="0">
              <a:solidFill>
                <a:srgbClr val="C00000"/>
              </a:solidFill>
            </a:endParaRPr>
          </a:p>
          <a:p>
            <a:pPr eaLnBrk="1" hangingPunct="1">
              <a:buFont typeface="Wingdings 2" pitchFamily="18" charset="2"/>
              <a:buNone/>
            </a:pPr>
            <a:r>
              <a:rPr lang="ar-SA" sz="1600" smtClean="0">
                <a:solidFill>
                  <a:srgbClr val="C00000"/>
                </a:solidFill>
              </a:rPr>
              <a:t> </a:t>
            </a:r>
            <a:r>
              <a:rPr lang="fa-IR" sz="1600" smtClean="0">
                <a:solidFill>
                  <a:srgbClr val="C00000"/>
                </a:solidFill>
              </a:rPr>
              <a:t>در تیم "من" وجود ندارد.از خود گذشته بودن آسان نیست اما لازم است. هیچ تیمی به موفقیت نمیرسد مگر اینکه اعضای آن،دیگران را که در تیم هستند بر خودشان مقدم بدارند. </a:t>
            </a:r>
            <a:endParaRPr lang="en-US" sz="1600" smtClean="0">
              <a:solidFill>
                <a:srgbClr val="C00000"/>
              </a:solidFill>
            </a:endParaRPr>
          </a:p>
          <a:p>
            <a:pPr eaLnBrk="1" hangingPunct="1">
              <a:buFont typeface="Wingdings 2" pitchFamily="18" charset="2"/>
              <a:buNone/>
            </a:pPr>
            <a:endParaRPr lang="en-US" sz="1600" smtClean="0"/>
          </a:p>
          <a:p>
            <a:pPr eaLnBrk="1" hangingPunct="1">
              <a:buFont typeface="Wingdings 2" pitchFamily="18" charset="2"/>
              <a:buNone/>
            </a:pPr>
            <a:endParaRPr lang="fa-IR" sz="2000" smtClean="0"/>
          </a:p>
        </p:txBody>
      </p:sp>
      <p:pic>
        <p:nvPicPr>
          <p:cNvPr id="30723" name="Picture 5" descr="M:\عکس گروهی\e-learn.jpg"/>
          <p:cNvPicPr>
            <a:picLocks noChangeAspect="1" noChangeArrowheads="1"/>
          </p:cNvPicPr>
          <p:nvPr/>
        </p:nvPicPr>
        <p:blipFill>
          <a:blip r:embed="rId2" cstate="print"/>
          <a:srcRect/>
          <a:stretch>
            <a:fillRect/>
          </a:stretch>
        </p:blipFill>
        <p:spPr bwMode="auto">
          <a:xfrm>
            <a:off x="285750" y="5072063"/>
            <a:ext cx="41433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530225"/>
            <a:ext cx="8183562" cy="4187825"/>
          </a:xfrm>
        </p:spPr>
        <p:txBody>
          <a:bodyPr>
            <a:noAutofit/>
          </a:bodyPr>
          <a:lstStyle/>
          <a:p>
            <a:pPr marL="265176" indent="-265176" eaLnBrk="1" fontAlgn="auto" hangingPunct="1">
              <a:spcAft>
                <a:spcPts val="0"/>
              </a:spcAft>
              <a:buFont typeface="Wingdings 2" pitchFamily="18" charset="2"/>
              <a:buNone/>
              <a:defRPr/>
            </a:pPr>
            <a:r>
              <a:rPr lang="fa-IR" sz="1600" b="1" dirty="0">
                <a:solidFill>
                  <a:schemeClr val="accent2">
                    <a:lumMod val="75000"/>
                  </a:schemeClr>
                </a:solidFill>
              </a:rPr>
              <a:t>اصل شانزدهم- راه حل گرا بودن:</a:t>
            </a:r>
            <a:endParaRPr lang="en-US" sz="1600" dirty="0">
              <a:solidFill>
                <a:schemeClr val="accent2">
                  <a:lumMod val="75000"/>
                </a:schemeClr>
              </a:solidFill>
            </a:endParaRPr>
          </a:p>
          <a:p>
            <a:pPr marL="265176" indent="-265176" eaLnBrk="1" fontAlgn="auto" hangingPunct="1">
              <a:spcAft>
                <a:spcPts val="0"/>
              </a:spcAft>
              <a:buFont typeface="Wingdings 2" pitchFamily="18" charset="2"/>
              <a:buNone/>
              <a:defRPr/>
            </a:pPr>
            <a:r>
              <a:rPr lang="ar-SA" sz="1600" dirty="0">
                <a:solidFill>
                  <a:schemeClr val="accent2">
                    <a:lumMod val="75000"/>
                  </a:schemeClr>
                </a:solidFill>
              </a:rPr>
              <a:t> </a:t>
            </a:r>
            <a:r>
              <a:rPr lang="fa-IR" sz="1600" dirty="0" smtClean="0">
                <a:solidFill>
                  <a:schemeClr val="accent2">
                    <a:lumMod val="75000"/>
                  </a:schemeClr>
                </a:solidFill>
              </a:rPr>
              <a:t>قصد </a:t>
            </a:r>
            <a:r>
              <a:rPr lang="fa-IR" sz="1600" dirty="0">
                <a:solidFill>
                  <a:schemeClr val="accent2">
                    <a:lumMod val="75000"/>
                  </a:schemeClr>
                </a:solidFill>
              </a:rPr>
              <a:t>کنید تا راه حل پیدا کنید. در انجام کارها عیب جویی نکنید بلکه چاره جویی کنید. هر کس که بجای فکر کردن به مشکلات، به راه حلها فکر کند میتواند فرق ایجاد کند. تیمی که از افرادی با چنین برنامه ذهنی پر باشد، واقعا میتواند همه کاری را انجام دهد. </a:t>
            </a:r>
            <a:endParaRPr lang="en-US" sz="1600" dirty="0">
              <a:solidFill>
                <a:schemeClr val="accent2">
                  <a:lumMod val="75000"/>
                </a:schemeClr>
              </a:solidFill>
            </a:endParaRPr>
          </a:p>
          <a:p>
            <a:pPr marL="265176" indent="-265176" eaLnBrk="1" fontAlgn="auto" hangingPunct="1">
              <a:spcAft>
                <a:spcPts val="0"/>
              </a:spcAft>
              <a:buFont typeface="Wingdings 2" pitchFamily="18" charset="2"/>
              <a:buNone/>
              <a:defRPr/>
            </a:pPr>
            <a:r>
              <a:rPr lang="en-US" sz="1600" dirty="0"/>
              <a:t> </a:t>
            </a:r>
          </a:p>
          <a:p>
            <a:pPr marL="265176" indent="-265176" eaLnBrk="1" fontAlgn="auto" hangingPunct="1">
              <a:spcAft>
                <a:spcPts val="0"/>
              </a:spcAft>
              <a:buFont typeface="Wingdings 2" pitchFamily="18" charset="2"/>
              <a:buNone/>
              <a:defRPr/>
            </a:pPr>
            <a:r>
              <a:rPr lang="fa-IR" sz="1600" b="1" dirty="0"/>
              <a:t>اصل هفدهم- پیگیری و سرسختی:</a:t>
            </a:r>
            <a:endParaRPr lang="en-US" sz="1600" dirty="0"/>
          </a:p>
          <a:p>
            <a:pPr marL="265176" indent="-265176" eaLnBrk="1" fontAlgn="auto" hangingPunct="1">
              <a:spcAft>
                <a:spcPts val="0"/>
              </a:spcAft>
              <a:buFont typeface="Wingdings 2" pitchFamily="18" charset="2"/>
              <a:buNone/>
              <a:defRPr/>
            </a:pPr>
            <a:r>
              <a:rPr lang="ar-SA" sz="1600" dirty="0"/>
              <a:t> </a:t>
            </a:r>
            <a:r>
              <a:rPr lang="fa-IR" sz="1600" dirty="0" smtClean="0"/>
              <a:t>سرسخت </a:t>
            </a:r>
            <a:r>
              <a:rPr lang="fa-IR" sz="1600" dirty="0"/>
              <a:t>و پیگیر بودن یعنی: 1- همه آنچه را که دارید ارائه کنید. 2-با عزم راسخ کار کنید نه اینکه منتظر تقدیر باشید. 3- </a:t>
            </a:r>
            <a:r>
              <a:rPr lang="fa-IR" sz="2000" b="1" dirty="0">
                <a:solidFill>
                  <a:srgbClr val="FF0000"/>
                </a:solidFill>
              </a:rPr>
              <a:t>وقتی که کار تمام میشود دست از کار بکشید نه زمانی که خسته میشوید.</a:t>
            </a:r>
            <a:endParaRPr lang="en-US" sz="1600" b="1" dirty="0">
              <a:solidFill>
                <a:srgbClr val="FF0000"/>
              </a:solidFill>
            </a:endParaRPr>
          </a:p>
          <a:p>
            <a:pPr marL="265176" indent="-265176" eaLnBrk="1" fontAlgn="auto" hangingPunct="1">
              <a:spcAft>
                <a:spcPts val="0"/>
              </a:spcAft>
              <a:buFont typeface="Wingdings 2" pitchFamily="18" charset="2"/>
              <a:buNone/>
              <a:defRPr/>
            </a:pPr>
            <a:r>
              <a:rPr lang="ar-SA" sz="1600" dirty="0"/>
              <a:t> </a:t>
            </a:r>
            <a:endParaRPr lang="en-US" sz="1600" dirty="0"/>
          </a:p>
          <a:p>
            <a:pPr marL="265176" indent="-265176" eaLnBrk="1" fontAlgn="auto" hangingPunct="1">
              <a:spcAft>
                <a:spcPts val="0"/>
              </a:spcAft>
              <a:buFont typeface="Wingdings 2" pitchFamily="18" charset="2"/>
              <a:buNone/>
              <a:defRPr/>
            </a:pPr>
            <a:endParaRPr lang="fa-IR" sz="1600" dirty="0"/>
          </a:p>
        </p:txBody>
      </p:sp>
      <p:pic>
        <p:nvPicPr>
          <p:cNvPr id="31747" name="Picture 4" descr="M:\عکس گروهی\1_2553.JPG"/>
          <p:cNvPicPr>
            <a:picLocks noChangeAspect="1" noChangeArrowheads="1"/>
          </p:cNvPicPr>
          <p:nvPr/>
        </p:nvPicPr>
        <p:blipFill>
          <a:blip r:embed="rId2" cstate="print"/>
          <a:srcRect/>
          <a:stretch>
            <a:fillRect/>
          </a:stretch>
        </p:blipFill>
        <p:spPr bwMode="auto">
          <a:xfrm>
            <a:off x="357188" y="3221038"/>
            <a:ext cx="8429625" cy="32083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050" descr="8580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57158" y="1357298"/>
            <a:ext cx="5973110" cy="1015663"/>
          </a:xfrm>
          <a:prstGeom prst="rect">
            <a:avLst/>
          </a:prstGeom>
        </p:spPr>
        <p:txBody>
          <a:bodyPr wrap="none">
            <a:spAutoFit/>
          </a:bodyPr>
          <a:lstStyle/>
          <a:p>
            <a:pPr>
              <a:defRPr/>
            </a:pPr>
            <a:r>
              <a:rPr lang="fa-IR" sz="6000" dirty="0">
                <a:ln>
                  <a:solidFill>
                    <a:srgbClr val="FFFF00"/>
                  </a:solidFill>
                </a:ln>
                <a:solidFill>
                  <a:schemeClr val="accent3">
                    <a:lumMod val="60000"/>
                    <a:lumOff val="40000"/>
                  </a:schemeClr>
                </a:solidFill>
                <a:effectLst>
                  <a:reflection blurRad="6350" stA="55000" endA="50" endPos="85000" dist="60007" dir="5400000" sy="-100000" algn="bl" rotWithShape="0"/>
                </a:effectLst>
                <a:cs typeface="B Majid Shadow" pitchFamily="2" charset="-78"/>
              </a:rPr>
              <a:t>با تشکر از توجه شما</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503238" y="530225"/>
            <a:ext cx="8183562" cy="5756275"/>
          </a:xfrm>
        </p:spPr>
        <p:txBody>
          <a:bodyPr/>
          <a:lstStyle/>
          <a:p>
            <a:pPr eaLnBrk="1" hangingPunct="1">
              <a:buFont typeface="Wingdings 2" pitchFamily="18" charset="2"/>
              <a:buNone/>
            </a:pPr>
            <a:r>
              <a:rPr lang="fa-IR" sz="2400" dirty="0" smtClean="0">
                <a:solidFill>
                  <a:srgbClr val="FF0000"/>
                </a:solidFill>
                <a:cs typeface="B Koodak" pitchFamily="2" charset="-78"/>
              </a:rPr>
              <a:t>تیم چیست و چه تفاوتی با گروه کاری دارد؟</a:t>
            </a:r>
          </a:p>
          <a:p>
            <a:pPr eaLnBrk="1" hangingPunct="1">
              <a:buFont typeface="Wingdings 2" pitchFamily="18" charset="2"/>
              <a:buNone/>
            </a:pPr>
            <a:r>
              <a:rPr lang="fa-IR" sz="1800" dirty="0" smtClean="0">
                <a:cs typeface="B Koodak" pitchFamily="2" charset="-78"/>
              </a:rPr>
              <a:t>مفهوم کار تیمی در حقیقت آن قدر ساده است که اغلب مردم فهم آن را بسیار عادی می پندارند و همین مسئله که آنها با این فرض ، کار تیمی انجام میدهند مشکل ساز است چراکه آنها در اصل کار گروهی انجام می دهند . به طور معمول هرکس تجربه حضور در یک جلسه و ایفای نقش در آن و یا مواجهه با یک گروه جدید از همکاران و انجام کار جمعی را داشته است اما اینها صرفا مثال هایی از گروه های کاری اند.</a:t>
            </a:r>
          </a:p>
          <a:p>
            <a:pPr eaLnBrk="1" hangingPunct="1">
              <a:buFont typeface="Wingdings 2" pitchFamily="18" charset="2"/>
              <a:buNone/>
            </a:pPr>
            <a:endParaRPr lang="fa-IR" sz="1800" dirty="0" smtClean="0">
              <a:cs typeface="B Koodak" pitchFamily="2" charset="-78"/>
            </a:endParaRPr>
          </a:p>
          <a:p>
            <a:pPr eaLnBrk="1" hangingPunct="1">
              <a:buFont typeface="Wingdings 2" pitchFamily="18" charset="2"/>
              <a:buNone/>
            </a:pPr>
            <a:endParaRPr lang="fa-IR" sz="1800" dirty="0" smtClean="0">
              <a:cs typeface="B Koodak" pitchFamily="2" charset="-78"/>
            </a:endParaRPr>
          </a:p>
          <a:p>
            <a:pPr eaLnBrk="1" hangingPunct="1">
              <a:buFont typeface="Wingdings 2" pitchFamily="18" charset="2"/>
              <a:buNone/>
            </a:pPr>
            <a:endParaRPr lang="fa-IR" sz="1800" dirty="0" smtClean="0">
              <a:cs typeface="B Koodak" pitchFamily="2" charset="-78"/>
            </a:endParaRPr>
          </a:p>
          <a:p>
            <a:pPr eaLnBrk="1" hangingPunct="1">
              <a:buFont typeface="Wingdings 2" pitchFamily="18" charset="2"/>
              <a:buNone/>
            </a:pPr>
            <a:endParaRPr lang="fa-IR" sz="1800" dirty="0" smtClean="0">
              <a:cs typeface="B Koodak" pitchFamily="2" charset="-78"/>
            </a:endParaRPr>
          </a:p>
          <a:p>
            <a:pPr eaLnBrk="1" hangingPunct="1">
              <a:buFont typeface="Wingdings 2" pitchFamily="18" charset="2"/>
              <a:buNone/>
            </a:pPr>
            <a:endParaRPr lang="fa-IR" sz="1800" dirty="0" smtClean="0">
              <a:cs typeface="B Koodak" pitchFamily="2" charset="-78"/>
            </a:endParaRPr>
          </a:p>
          <a:p>
            <a:pPr eaLnBrk="1" hangingPunct="1">
              <a:buFont typeface="Wingdings 2" pitchFamily="18" charset="2"/>
              <a:buNone/>
            </a:pPr>
            <a:endParaRPr lang="fa-IR" sz="1800" dirty="0" smtClean="0">
              <a:cs typeface="B Koodak" pitchFamily="2" charset="-78"/>
            </a:endParaRPr>
          </a:p>
          <a:p>
            <a:pPr eaLnBrk="1" hangingPunct="1">
              <a:buFont typeface="Wingdings 2" pitchFamily="18" charset="2"/>
              <a:buNone/>
            </a:pPr>
            <a:r>
              <a:rPr lang="fa-IR" sz="1800" dirty="0" smtClean="0">
                <a:cs typeface="B Koodak" pitchFamily="2" charset="-78"/>
              </a:rPr>
              <a:t>یک تیم به تعداد کمی از افراد گفته می شود که دارای مهارت های تکمیل کننده یکدیگر بوده و دارای مقاصد ، اهداف و رویکردی مشترکند که بر مبنای آن ها بهم پیوند میخورند و به یکدیگر تکیه میکنند یا به بیانی دیگر تیم به یک گروه کاری گفته میشود که تمامی شرایط یک تیم واقعی را داراست و اعضای آن کاملا به شکوفایی و موفقیت یکدیگر متعهد هستند.اعضای تیم بهم وابسته اند و این بدین معنی است که عدم فعالیت یک عضو از تیم باعث عدم انجام کار تیمی میشود.در واقع کار انها اثر متقابل بر یکدیگر دارد اما به عکس ، گروه های کاری ، گروهی از افراد هستند که با یکدیگر کار میکنند و از راهنمایی یک نفر بهره می برند کار شخصی در انها بیشتر نمود دارد.</a:t>
            </a:r>
          </a:p>
          <a:p>
            <a:pPr eaLnBrk="1" hangingPunct="1">
              <a:buFont typeface="Wingdings 2" pitchFamily="18" charset="2"/>
              <a:buNone/>
            </a:pPr>
            <a:endParaRPr lang="fa-IR" sz="1800" dirty="0" smtClean="0">
              <a:cs typeface="B Koodak" pitchFamily="2" charset="-78"/>
            </a:endParaRPr>
          </a:p>
        </p:txBody>
      </p:sp>
      <p:pic>
        <p:nvPicPr>
          <p:cNvPr id="15363" name="Picture 4" descr="M:\عکس گروهی\groupmembers.jpg"/>
          <p:cNvPicPr>
            <a:picLocks noChangeAspect="1" noChangeArrowheads="1"/>
          </p:cNvPicPr>
          <p:nvPr/>
        </p:nvPicPr>
        <p:blipFill>
          <a:blip r:embed="rId2" cstate="print"/>
          <a:srcRect/>
          <a:stretch>
            <a:fillRect/>
          </a:stretch>
        </p:blipFill>
        <p:spPr bwMode="auto">
          <a:xfrm>
            <a:off x="2571750" y="2286000"/>
            <a:ext cx="3786188" cy="17145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827088" y="333375"/>
            <a:ext cx="7518400" cy="523875"/>
          </a:xfrm>
          <a:prstGeom prst="rect">
            <a:avLst/>
          </a:prstGeom>
          <a:noFill/>
          <a:ln w="9525">
            <a:noFill/>
            <a:miter lim="800000"/>
            <a:headEnd/>
            <a:tailEnd/>
          </a:ln>
        </p:spPr>
        <p:txBody>
          <a:bodyPr lIns="52388" tIns="26988" rIns="52388" bIns="26988" anchor="ctr"/>
          <a:lstStyle/>
          <a:p>
            <a:pPr algn="ctr" defTabSz="250825" eaLnBrk="0" hangingPunct="0">
              <a:lnSpc>
                <a:spcPct val="130000"/>
              </a:lnSpc>
            </a:pPr>
            <a:r>
              <a:rPr lang="fa-IR" sz="2800" b="1">
                <a:solidFill>
                  <a:srgbClr val="FF0000"/>
                </a:solidFill>
                <a:cs typeface="Tahoma" pitchFamily="34" charset="0"/>
              </a:rPr>
              <a:t>علل احساس نياز به كار تيمي</a:t>
            </a:r>
            <a:endParaRPr lang="en-US" sz="2800" b="1">
              <a:solidFill>
                <a:srgbClr val="FF0000"/>
              </a:solidFill>
              <a:cs typeface="Tahoma" pitchFamily="34" charset="0"/>
            </a:endParaRPr>
          </a:p>
        </p:txBody>
      </p:sp>
      <p:graphicFrame>
        <p:nvGraphicFramePr>
          <p:cNvPr id="1026" name="Object 3"/>
          <p:cNvGraphicFramePr>
            <a:graphicFrameLocks/>
          </p:cNvGraphicFramePr>
          <p:nvPr/>
        </p:nvGraphicFramePr>
        <p:xfrm>
          <a:off x="0" y="4071938"/>
          <a:ext cx="3132138" cy="2786062"/>
        </p:xfrm>
        <a:graphic>
          <a:graphicData uri="http://schemas.openxmlformats.org/presentationml/2006/ole">
            <mc:AlternateContent xmlns:mc="http://schemas.openxmlformats.org/markup-compatibility/2006">
              <mc:Choice xmlns:v="urn:schemas-microsoft-com:vml" Requires="v">
                <p:oleObj spid="_x0000_s1031" name="ClipArt" r:id="rId4" imgW="2285640" imgH="1466640" progId="">
                  <p:embed/>
                </p:oleObj>
              </mc:Choice>
              <mc:Fallback>
                <p:oleObj name="ClipArt" r:id="rId4" imgW="2285640" imgH="1466640"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71938"/>
                        <a:ext cx="3132138"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3412" name="Text Box 4"/>
          <p:cNvSpPr txBox="1">
            <a:spLocks noChangeArrowheads="1"/>
          </p:cNvSpPr>
          <p:nvPr/>
        </p:nvSpPr>
        <p:spPr bwMode="auto">
          <a:xfrm>
            <a:off x="2571750" y="763588"/>
            <a:ext cx="6248400" cy="4913312"/>
          </a:xfrm>
          <a:prstGeom prst="rect">
            <a:avLst/>
          </a:prstGeom>
          <a:noFill/>
          <a:ln w="12700">
            <a:noFill/>
            <a:miter lim="800000"/>
            <a:headEnd type="none" w="sm" len="sm"/>
            <a:tailEnd type="none" w="sm" len="sm"/>
          </a:ln>
        </p:spPr>
        <p:txBody>
          <a:bodyPr>
            <a:spAutoFit/>
          </a:bodyPr>
          <a:lstStyle/>
          <a:p>
            <a:pPr eaLnBrk="0" hangingPunct="0">
              <a:lnSpc>
                <a:spcPct val="170000"/>
              </a:lnSpc>
              <a:buFontTx/>
              <a:buChar char="•"/>
            </a:pPr>
            <a:r>
              <a:rPr lang="fa-IR" b="1">
                <a:solidFill>
                  <a:srgbClr val="000066"/>
                </a:solidFill>
                <a:latin typeface="Arial" charset="0"/>
                <a:cs typeface="Mitra" pitchFamily="2" charset="-78"/>
              </a:rPr>
              <a:t>  </a:t>
            </a:r>
            <a:r>
              <a:rPr lang="ar-SA" sz="1800" b="1">
                <a:solidFill>
                  <a:srgbClr val="000066"/>
                </a:solidFill>
                <a:cs typeface="Tahoma" pitchFamily="34" charset="0"/>
              </a:rPr>
              <a:t>پيچيدگي وظايف و كارها</a:t>
            </a:r>
            <a:endParaRPr lang="fa-IR" sz="1800" b="1">
              <a:solidFill>
                <a:srgbClr val="000066"/>
              </a:solidFill>
              <a:cs typeface="Tahoma" pitchFamily="34" charset="0"/>
            </a:endParaRPr>
          </a:p>
          <a:p>
            <a:pPr eaLnBrk="0" hangingPunct="0">
              <a:lnSpc>
                <a:spcPct val="170000"/>
              </a:lnSpc>
              <a:buFontTx/>
              <a:buChar char="•"/>
            </a:pPr>
            <a:r>
              <a:rPr lang="fa-IR" sz="1800" b="1">
                <a:solidFill>
                  <a:srgbClr val="000066"/>
                </a:solidFill>
                <a:cs typeface="Tahoma" pitchFamily="34" charset="0"/>
              </a:rPr>
              <a:t> نياز به خلاقيت</a:t>
            </a:r>
          </a:p>
          <a:p>
            <a:pPr eaLnBrk="0" hangingPunct="0">
              <a:lnSpc>
                <a:spcPct val="170000"/>
              </a:lnSpc>
              <a:buFontTx/>
              <a:buChar char="•"/>
            </a:pPr>
            <a:r>
              <a:rPr lang="fa-IR" sz="1800" b="1">
                <a:solidFill>
                  <a:srgbClr val="000066"/>
                </a:solidFill>
                <a:cs typeface="Tahoma" pitchFamily="34" charset="0"/>
              </a:rPr>
              <a:t> مشخص نبودن مسير آينده: نياز به انعطاف‏پذيري</a:t>
            </a:r>
          </a:p>
          <a:p>
            <a:pPr eaLnBrk="0" hangingPunct="0">
              <a:lnSpc>
                <a:spcPct val="170000"/>
              </a:lnSpc>
              <a:buFontTx/>
              <a:buChar char="•"/>
            </a:pPr>
            <a:r>
              <a:rPr lang="fa-IR" sz="1800" b="1">
                <a:solidFill>
                  <a:srgbClr val="000066"/>
                </a:solidFill>
                <a:cs typeface="Tahoma" pitchFamily="34" charset="0"/>
              </a:rPr>
              <a:t> استفاده بهينه از منابع</a:t>
            </a:r>
          </a:p>
          <a:p>
            <a:pPr eaLnBrk="0" hangingPunct="0">
              <a:lnSpc>
                <a:spcPct val="170000"/>
              </a:lnSpc>
              <a:buFontTx/>
              <a:buChar char="•"/>
            </a:pPr>
            <a:r>
              <a:rPr lang="fa-IR" sz="1800" b="1">
                <a:solidFill>
                  <a:srgbClr val="000066"/>
                </a:solidFill>
                <a:cs typeface="Tahoma" pitchFamily="34" charset="0"/>
              </a:rPr>
              <a:t> افزايش بهره‏وري, اثربخشي و هماهنگي</a:t>
            </a:r>
          </a:p>
          <a:p>
            <a:pPr eaLnBrk="0" hangingPunct="0">
              <a:lnSpc>
                <a:spcPct val="170000"/>
              </a:lnSpc>
              <a:buFontTx/>
              <a:buChar char="•"/>
            </a:pPr>
            <a:r>
              <a:rPr lang="fa-IR" sz="1800" b="1">
                <a:solidFill>
                  <a:srgbClr val="000066"/>
                </a:solidFill>
                <a:cs typeface="Tahoma" pitchFamily="34" charset="0"/>
              </a:rPr>
              <a:t> نيازبه يادگيري</a:t>
            </a:r>
          </a:p>
          <a:p>
            <a:pPr eaLnBrk="0" hangingPunct="0">
              <a:lnSpc>
                <a:spcPct val="170000"/>
              </a:lnSpc>
              <a:buFontTx/>
              <a:buChar char="•"/>
            </a:pPr>
            <a:r>
              <a:rPr lang="fa-IR" sz="1800" b="1">
                <a:solidFill>
                  <a:srgbClr val="000066"/>
                </a:solidFill>
                <a:cs typeface="Tahoma" pitchFamily="34" charset="0"/>
              </a:rPr>
              <a:t> نياز به تعهد و پشتكار قوي</a:t>
            </a:r>
          </a:p>
          <a:p>
            <a:pPr eaLnBrk="0" hangingPunct="0">
              <a:lnSpc>
                <a:spcPct val="170000"/>
              </a:lnSpc>
              <a:buFontTx/>
              <a:buChar char="•"/>
            </a:pPr>
            <a:r>
              <a:rPr lang="fa-IR" sz="1800" b="1">
                <a:solidFill>
                  <a:srgbClr val="000066"/>
                </a:solidFill>
                <a:cs typeface="Tahoma" pitchFamily="34" charset="0"/>
              </a:rPr>
              <a:t> پياده‏سازي برنامه و طرح‏هايي كه به همكاري ديگران نياز دارد.</a:t>
            </a:r>
          </a:p>
          <a:p>
            <a:pPr eaLnBrk="0" hangingPunct="0">
              <a:lnSpc>
                <a:spcPct val="170000"/>
              </a:lnSpc>
              <a:buFontTx/>
              <a:buChar char="•"/>
            </a:pPr>
            <a:r>
              <a:rPr lang="fa-IR" sz="1800" b="1">
                <a:solidFill>
                  <a:srgbClr val="000066"/>
                </a:solidFill>
                <a:cs typeface="Tahoma" pitchFamily="34" charset="0"/>
              </a:rPr>
              <a:t> چند وظيفه‏اي و ميان رشته‏اي بودن كارها و فرآيندها</a:t>
            </a:r>
            <a:endParaRPr lang="en-US" sz="1800" b="1">
              <a:solidFill>
                <a:srgbClr val="000066"/>
              </a:solidFill>
              <a:cs typeface="Tahoma" pitchFamily="34"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2">
                                            <p:txEl>
                                              <p:pRg st="0" end="0"/>
                                            </p:txEl>
                                          </p:spTgt>
                                        </p:tgtEl>
                                        <p:attrNameLst>
                                          <p:attrName>style.visibility</p:attrName>
                                        </p:attrNameLst>
                                      </p:cBhvr>
                                      <p:to>
                                        <p:strVal val="visible"/>
                                      </p:to>
                                    </p:set>
                                    <p:animEffect transition="in" filter="fade">
                                      <p:cBhvr>
                                        <p:cTn id="7" dur="2000"/>
                                        <p:tgtEl>
                                          <p:spTgt spid="273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2">
                                            <p:txEl>
                                              <p:pRg st="1" end="1"/>
                                            </p:txEl>
                                          </p:spTgt>
                                        </p:tgtEl>
                                        <p:attrNameLst>
                                          <p:attrName>style.visibility</p:attrName>
                                        </p:attrNameLst>
                                      </p:cBhvr>
                                      <p:to>
                                        <p:strVal val="visible"/>
                                      </p:to>
                                    </p:set>
                                    <p:animEffect transition="in" filter="fade">
                                      <p:cBhvr>
                                        <p:cTn id="12" dur="2000"/>
                                        <p:tgtEl>
                                          <p:spTgt spid="273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3412">
                                            <p:txEl>
                                              <p:pRg st="2" end="2"/>
                                            </p:txEl>
                                          </p:spTgt>
                                        </p:tgtEl>
                                        <p:attrNameLst>
                                          <p:attrName>style.visibility</p:attrName>
                                        </p:attrNameLst>
                                      </p:cBhvr>
                                      <p:to>
                                        <p:strVal val="visible"/>
                                      </p:to>
                                    </p:set>
                                    <p:animEffect transition="in" filter="fade">
                                      <p:cBhvr>
                                        <p:cTn id="17" dur="2000"/>
                                        <p:tgtEl>
                                          <p:spTgt spid="273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3412">
                                            <p:txEl>
                                              <p:pRg st="3" end="3"/>
                                            </p:txEl>
                                          </p:spTgt>
                                        </p:tgtEl>
                                        <p:attrNameLst>
                                          <p:attrName>style.visibility</p:attrName>
                                        </p:attrNameLst>
                                      </p:cBhvr>
                                      <p:to>
                                        <p:strVal val="visible"/>
                                      </p:to>
                                    </p:set>
                                    <p:animEffect transition="in" filter="fade">
                                      <p:cBhvr>
                                        <p:cTn id="22" dur="2000"/>
                                        <p:tgtEl>
                                          <p:spTgt spid="273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3412">
                                            <p:txEl>
                                              <p:pRg st="4" end="4"/>
                                            </p:txEl>
                                          </p:spTgt>
                                        </p:tgtEl>
                                        <p:attrNameLst>
                                          <p:attrName>style.visibility</p:attrName>
                                        </p:attrNameLst>
                                      </p:cBhvr>
                                      <p:to>
                                        <p:strVal val="visible"/>
                                      </p:to>
                                    </p:set>
                                    <p:animEffect transition="in" filter="fade">
                                      <p:cBhvr>
                                        <p:cTn id="27" dur="2000"/>
                                        <p:tgtEl>
                                          <p:spTgt spid="273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3412">
                                            <p:txEl>
                                              <p:pRg st="5" end="5"/>
                                            </p:txEl>
                                          </p:spTgt>
                                        </p:tgtEl>
                                        <p:attrNameLst>
                                          <p:attrName>style.visibility</p:attrName>
                                        </p:attrNameLst>
                                      </p:cBhvr>
                                      <p:to>
                                        <p:strVal val="visible"/>
                                      </p:to>
                                    </p:set>
                                    <p:animEffect transition="in" filter="fade">
                                      <p:cBhvr>
                                        <p:cTn id="32" dur="2000"/>
                                        <p:tgtEl>
                                          <p:spTgt spid="2734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3412">
                                            <p:txEl>
                                              <p:pRg st="6" end="6"/>
                                            </p:txEl>
                                          </p:spTgt>
                                        </p:tgtEl>
                                        <p:attrNameLst>
                                          <p:attrName>style.visibility</p:attrName>
                                        </p:attrNameLst>
                                      </p:cBhvr>
                                      <p:to>
                                        <p:strVal val="visible"/>
                                      </p:to>
                                    </p:set>
                                    <p:animEffect transition="in" filter="fade">
                                      <p:cBhvr>
                                        <p:cTn id="37" dur="2000"/>
                                        <p:tgtEl>
                                          <p:spTgt spid="2734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3412">
                                            <p:txEl>
                                              <p:pRg st="7" end="7"/>
                                            </p:txEl>
                                          </p:spTgt>
                                        </p:tgtEl>
                                        <p:attrNameLst>
                                          <p:attrName>style.visibility</p:attrName>
                                        </p:attrNameLst>
                                      </p:cBhvr>
                                      <p:to>
                                        <p:strVal val="visible"/>
                                      </p:to>
                                    </p:set>
                                    <p:animEffect transition="in" filter="fade">
                                      <p:cBhvr>
                                        <p:cTn id="42" dur="2000"/>
                                        <p:tgtEl>
                                          <p:spTgt spid="2734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3412">
                                            <p:txEl>
                                              <p:pRg st="8" end="8"/>
                                            </p:txEl>
                                          </p:spTgt>
                                        </p:tgtEl>
                                        <p:attrNameLst>
                                          <p:attrName>style.visibility</p:attrName>
                                        </p:attrNameLst>
                                      </p:cBhvr>
                                      <p:to>
                                        <p:strVal val="visible"/>
                                      </p:to>
                                    </p:set>
                                    <p:animEffect transition="in" filter="fade">
                                      <p:cBhvr>
                                        <p:cTn id="47" dur="2000"/>
                                        <p:tgtEl>
                                          <p:spTgt spid="2734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ctrTitle"/>
          </p:nvPr>
        </p:nvSpPr>
        <p:spPr>
          <a:xfrm>
            <a:off x="714375" y="714375"/>
            <a:ext cx="7772400" cy="2786063"/>
          </a:xfrm>
        </p:spPr>
        <p:txBody>
          <a:bodyPr>
            <a:noAutofit/>
          </a:bodyPr>
          <a:lstStyle/>
          <a:p>
            <a:pPr algn="ctr" eaLnBrk="1" fontAlgn="auto" hangingPunct="1">
              <a:lnSpc>
                <a:spcPct val="170000"/>
              </a:lnSpc>
              <a:spcAft>
                <a:spcPts val="0"/>
              </a:spcAft>
              <a:defRPr/>
            </a:pPr>
            <a:r>
              <a:rPr lang="fa-IR" sz="6000" dirty="0">
                <a:solidFill>
                  <a:srgbClr val="7030A0"/>
                </a:solidFill>
                <a:cs typeface="B Majid Shadow" pitchFamily="2" charset="-78"/>
              </a:rPr>
              <a:t>تفاوت و تمايز</a:t>
            </a:r>
            <a:r>
              <a:rPr lang="fa-IR" sz="6000" dirty="0">
                <a:solidFill>
                  <a:schemeClr val="tx1"/>
                </a:solidFill>
                <a:cs typeface="B Majid Shadow" pitchFamily="2" charset="-78"/>
              </a:rPr>
              <a:t/>
            </a:r>
            <a:br>
              <a:rPr lang="fa-IR" sz="6000" dirty="0">
                <a:solidFill>
                  <a:schemeClr val="tx1"/>
                </a:solidFill>
                <a:cs typeface="B Majid Shadow" pitchFamily="2" charset="-78"/>
              </a:rPr>
            </a:br>
            <a:r>
              <a:rPr lang="fa-IR" sz="6000" dirty="0">
                <a:solidFill>
                  <a:srgbClr val="FF00FF"/>
                </a:solidFill>
                <a:cs typeface="B Majid Shadow" pitchFamily="2" charset="-78"/>
              </a:rPr>
              <a:t>كارتيمي/ گروهي/ جمعي</a:t>
            </a:r>
            <a:endParaRPr lang="en-US" sz="6000" dirty="0">
              <a:solidFill>
                <a:srgbClr val="FF00FF"/>
              </a:solidFill>
              <a:cs typeface="B Majid Shadow" pitchFamily="2" charset="-78"/>
            </a:endParaRPr>
          </a:p>
        </p:txBody>
      </p:sp>
      <p:pic>
        <p:nvPicPr>
          <p:cNvPr id="16387" name="Picture 3" descr="M:\عکس گروهی\533726010dee4bcda5c657722550c527.jpg"/>
          <p:cNvPicPr>
            <a:picLocks noChangeAspect="1" noChangeArrowheads="1"/>
          </p:cNvPicPr>
          <p:nvPr/>
        </p:nvPicPr>
        <p:blipFill>
          <a:blip r:embed="rId3" cstate="print"/>
          <a:srcRect/>
          <a:stretch>
            <a:fillRect/>
          </a:stretch>
        </p:blipFill>
        <p:spPr bwMode="auto">
          <a:xfrm>
            <a:off x="285750" y="3571875"/>
            <a:ext cx="8572500" cy="29432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5458"/>
                                        </p:tgtEl>
                                        <p:attrNameLst>
                                          <p:attrName>style.visibility</p:attrName>
                                        </p:attrNameLst>
                                      </p:cBhvr>
                                      <p:to>
                                        <p:strVal val="visible"/>
                                      </p:to>
                                    </p:set>
                                    <p:animScale>
                                      <p:cBhvr>
                                        <p:cTn id="7" dur="2000" decel="50000" fill="hold">
                                          <p:stCondLst>
                                            <p:cond delay="0"/>
                                          </p:stCondLst>
                                        </p:cTn>
                                        <p:tgtEl>
                                          <p:spTgt spid="2754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75458"/>
                                        </p:tgtEl>
                                        <p:attrNameLst>
                                          <p:attrName>ppt_x</p:attrName>
                                          <p:attrName>ppt_y</p:attrName>
                                        </p:attrNameLst>
                                      </p:cBhvr>
                                    </p:animMotion>
                                    <p:animEffect transition="in" filter="fade">
                                      <p:cBhvr>
                                        <p:cTn id="9" dur="20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AutoShape 2"/>
          <p:cNvSpPr>
            <a:spLocks noChangeArrowheads="1"/>
          </p:cNvSpPr>
          <p:nvPr/>
        </p:nvSpPr>
        <p:spPr bwMode="auto">
          <a:xfrm rot="5400000">
            <a:off x="6934200" y="3276600"/>
            <a:ext cx="901700" cy="444500"/>
          </a:xfrm>
          <a:prstGeom prst="rightArrow">
            <a:avLst>
              <a:gd name="adj1" fmla="val 63417"/>
              <a:gd name="adj2" fmla="val 84627"/>
            </a:avLst>
          </a:prstGeom>
          <a:solidFill>
            <a:schemeClr val="bg2"/>
          </a:solidFill>
          <a:ln w="12700">
            <a:solidFill>
              <a:schemeClr val="tx1"/>
            </a:solidFill>
            <a:miter lim="800000"/>
            <a:headEnd/>
            <a:tailEnd/>
          </a:ln>
        </p:spPr>
        <p:txBody>
          <a:bodyPr wrap="none" anchor="ctr"/>
          <a:lstStyle/>
          <a:p>
            <a:endParaRPr lang="fa-IR" sz="1800"/>
          </a:p>
        </p:txBody>
      </p:sp>
      <p:grpSp>
        <p:nvGrpSpPr>
          <p:cNvPr id="17411" name="Group 3"/>
          <p:cNvGrpSpPr>
            <a:grpSpLocks/>
          </p:cNvGrpSpPr>
          <p:nvPr/>
        </p:nvGrpSpPr>
        <p:grpSpPr bwMode="auto">
          <a:xfrm rot="-1508708">
            <a:off x="6902450" y="896938"/>
            <a:ext cx="2362200" cy="2362200"/>
            <a:chOff x="436" y="2600"/>
            <a:chExt cx="1720" cy="1672"/>
          </a:xfrm>
        </p:grpSpPr>
        <p:sp>
          <p:nvSpPr>
            <p:cNvPr id="17432" name="Oval 4"/>
            <p:cNvSpPr>
              <a:spLocks noChangeArrowheads="1"/>
            </p:cNvSpPr>
            <p:nvPr/>
          </p:nvSpPr>
          <p:spPr bwMode="auto">
            <a:xfrm>
              <a:off x="1300" y="2600"/>
              <a:ext cx="280" cy="280"/>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7433" name="Oval 5"/>
            <p:cNvSpPr>
              <a:spLocks noChangeArrowheads="1"/>
            </p:cNvSpPr>
            <p:nvPr/>
          </p:nvSpPr>
          <p:spPr bwMode="auto">
            <a:xfrm>
              <a:off x="1060" y="3992"/>
              <a:ext cx="280" cy="280"/>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7434" name="Oval 6"/>
            <p:cNvSpPr>
              <a:spLocks noChangeArrowheads="1"/>
            </p:cNvSpPr>
            <p:nvPr/>
          </p:nvSpPr>
          <p:spPr bwMode="auto">
            <a:xfrm>
              <a:off x="1876" y="3272"/>
              <a:ext cx="280" cy="280"/>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7435" name="Oval 7"/>
            <p:cNvSpPr>
              <a:spLocks noChangeArrowheads="1"/>
            </p:cNvSpPr>
            <p:nvPr/>
          </p:nvSpPr>
          <p:spPr bwMode="auto">
            <a:xfrm>
              <a:off x="436" y="2888"/>
              <a:ext cx="280" cy="280"/>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7436" name="Line 8"/>
            <p:cNvSpPr>
              <a:spLocks noChangeShapeType="1"/>
            </p:cNvSpPr>
            <p:nvPr/>
          </p:nvSpPr>
          <p:spPr bwMode="auto">
            <a:xfrm flipV="1">
              <a:off x="1296" y="2788"/>
              <a:ext cx="96" cy="576"/>
            </a:xfrm>
            <a:prstGeom prst="line">
              <a:avLst/>
            </a:prstGeom>
            <a:noFill/>
            <a:ln w="12700">
              <a:solidFill>
                <a:schemeClr val="tx1"/>
              </a:solidFill>
              <a:prstDash val="sysDot"/>
              <a:round/>
              <a:headEnd type="none" w="sm" len="sm"/>
              <a:tailEnd type="none" w="sm" len="sm"/>
            </a:ln>
          </p:spPr>
          <p:txBody>
            <a:bodyPr/>
            <a:lstStyle/>
            <a:p>
              <a:endParaRPr lang="en-US"/>
            </a:p>
          </p:txBody>
        </p:sp>
        <p:sp>
          <p:nvSpPr>
            <p:cNvPr id="17437" name="Line 9"/>
            <p:cNvSpPr>
              <a:spLocks noChangeShapeType="1"/>
            </p:cNvSpPr>
            <p:nvPr/>
          </p:nvSpPr>
          <p:spPr bwMode="auto">
            <a:xfrm>
              <a:off x="576" y="3172"/>
              <a:ext cx="528" cy="864"/>
            </a:xfrm>
            <a:prstGeom prst="line">
              <a:avLst/>
            </a:prstGeom>
            <a:noFill/>
            <a:ln w="12700">
              <a:solidFill>
                <a:schemeClr val="tx1"/>
              </a:solidFill>
              <a:prstDash val="dash"/>
              <a:round/>
              <a:headEnd type="none" w="sm" len="sm"/>
              <a:tailEnd type="none" w="sm" len="sm"/>
            </a:ln>
          </p:spPr>
          <p:txBody>
            <a:bodyPr/>
            <a:lstStyle/>
            <a:p>
              <a:endParaRPr lang="en-US"/>
            </a:p>
          </p:txBody>
        </p:sp>
        <p:sp>
          <p:nvSpPr>
            <p:cNvPr id="17438" name="Line 10"/>
            <p:cNvSpPr>
              <a:spLocks noChangeShapeType="1"/>
            </p:cNvSpPr>
            <p:nvPr/>
          </p:nvSpPr>
          <p:spPr bwMode="auto">
            <a:xfrm flipV="1">
              <a:off x="1392" y="3364"/>
              <a:ext cx="480" cy="48"/>
            </a:xfrm>
            <a:prstGeom prst="line">
              <a:avLst/>
            </a:prstGeom>
            <a:noFill/>
            <a:ln w="12700">
              <a:solidFill>
                <a:schemeClr val="tx1"/>
              </a:solidFill>
              <a:prstDash val="lgDash"/>
              <a:round/>
              <a:headEnd type="none" w="sm" len="sm"/>
              <a:tailEnd type="none" w="sm" len="sm"/>
            </a:ln>
          </p:spPr>
          <p:txBody>
            <a:bodyPr/>
            <a:lstStyle/>
            <a:p>
              <a:endParaRPr lang="en-US"/>
            </a:p>
          </p:txBody>
        </p:sp>
        <p:sp>
          <p:nvSpPr>
            <p:cNvPr id="17439" name="Line 11"/>
            <p:cNvSpPr>
              <a:spLocks noChangeShapeType="1"/>
            </p:cNvSpPr>
            <p:nvPr/>
          </p:nvSpPr>
          <p:spPr bwMode="auto">
            <a:xfrm>
              <a:off x="672" y="3124"/>
              <a:ext cx="528" cy="288"/>
            </a:xfrm>
            <a:prstGeom prst="line">
              <a:avLst/>
            </a:prstGeom>
            <a:noFill/>
            <a:ln w="12700">
              <a:solidFill>
                <a:schemeClr val="tx1"/>
              </a:solidFill>
              <a:round/>
              <a:headEnd type="none" w="sm" len="sm"/>
              <a:tailEnd type="none" w="sm" len="sm"/>
            </a:ln>
          </p:spPr>
          <p:txBody>
            <a:bodyPr/>
            <a:lstStyle/>
            <a:p>
              <a:endParaRPr lang="en-US"/>
            </a:p>
          </p:txBody>
        </p:sp>
        <p:sp>
          <p:nvSpPr>
            <p:cNvPr id="17440" name="Line 12"/>
            <p:cNvSpPr>
              <a:spLocks noChangeShapeType="1"/>
            </p:cNvSpPr>
            <p:nvPr/>
          </p:nvSpPr>
          <p:spPr bwMode="auto">
            <a:xfrm flipV="1">
              <a:off x="1296" y="3508"/>
              <a:ext cx="624" cy="528"/>
            </a:xfrm>
            <a:prstGeom prst="line">
              <a:avLst/>
            </a:prstGeom>
            <a:noFill/>
            <a:ln w="25400">
              <a:solidFill>
                <a:schemeClr val="tx1"/>
              </a:solidFill>
              <a:round/>
              <a:headEnd type="none" w="sm" len="sm"/>
              <a:tailEnd type="none" w="sm" len="sm"/>
            </a:ln>
          </p:spPr>
          <p:txBody>
            <a:bodyPr/>
            <a:lstStyle/>
            <a:p>
              <a:endParaRPr lang="en-US"/>
            </a:p>
          </p:txBody>
        </p:sp>
        <p:sp>
          <p:nvSpPr>
            <p:cNvPr id="17441" name="Line 13"/>
            <p:cNvSpPr>
              <a:spLocks noChangeShapeType="1"/>
            </p:cNvSpPr>
            <p:nvPr/>
          </p:nvSpPr>
          <p:spPr bwMode="auto">
            <a:xfrm flipH="1" flipV="1">
              <a:off x="1536" y="2836"/>
              <a:ext cx="384" cy="48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17442" name="Oval 14"/>
            <p:cNvSpPr>
              <a:spLocks noChangeArrowheads="1"/>
            </p:cNvSpPr>
            <p:nvPr/>
          </p:nvSpPr>
          <p:spPr bwMode="auto">
            <a:xfrm>
              <a:off x="1156" y="3320"/>
              <a:ext cx="280" cy="280"/>
            </a:xfrm>
            <a:prstGeom prst="ellipse">
              <a:avLst/>
            </a:prstGeom>
            <a:solidFill>
              <a:schemeClr val="bg2"/>
            </a:solidFill>
            <a:ln w="12700">
              <a:solidFill>
                <a:schemeClr val="tx1"/>
              </a:solidFill>
              <a:round/>
              <a:headEnd/>
              <a:tailEnd/>
            </a:ln>
          </p:spPr>
          <p:txBody>
            <a:bodyPr wrap="none" anchor="ctr"/>
            <a:lstStyle/>
            <a:p>
              <a:endParaRPr lang="fa-IR" sz="1800"/>
            </a:p>
          </p:txBody>
        </p:sp>
      </p:grpSp>
      <p:grpSp>
        <p:nvGrpSpPr>
          <p:cNvPr id="3" name="Group 15"/>
          <p:cNvGrpSpPr>
            <a:grpSpLocks/>
          </p:cNvGrpSpPr>
          <p:nvPr/>
        </p:nvGrpSpPr>
        <p:grpSpPr bwMode="auto">
          <a:xfrm>
            <a:off x="6553200" y="4267200"/>
            <a:ext cx="2514600" cy="2541588"/>
            <a:chOff x="3481" y="2253"/>
            <a:chExt cx="1793" cy="1697"/>
          </a:xfrm>
        </p:grpSpPr>
        <p:sp>
          <p:nvSpPr>
            <p:cNvPr id="17417" name="Arc 16"/>
            <p:cNvSpPr>
              <a:spLocks/>
            </p:cNvSpPr>
            <p:nvPr/>
          </p:nvSpPr>
          <p:spPr bwMode="auto">
            <a:xfrm rot="7620000">
              <a:off x="3456" y="2494"/>
              <a:ext cx="356" cy="305"/>
            </a:xfrm>
            <a:custGeom>
              <a:avLst/>
              <a:gdLst>
                <a:gd name="T0" fmla="*/ 0 w 43200"/>
                <a:gd name="T1" fmla="*/ 0 h 35980"/>
                <a:gd name="T2" fmla="*/ 0 w 43200"/>
                <a:gd name="T3" fmla="*/ 0 h 35980"/>
                <a:gd name="T4" fmla="*/ 0 w 43200"/>
                <a:gd name="T5" fmla="*/ 0 h 35980"/>
                <a:gd name="T6" fmla="*/ 0 60000 65536"/>
                <a:gd name="T7" fmla="*/ 0 60000 65536"/>
                <a:gd name="T8" fmla="*/ 0 60000 65536"/>
                <a:gd name="T9" fmla="*/ 0 w 43200"/>
                <a:gd name="T10" fmla="*/ 0 h 35980"/>
                <a:gd name="T11" fmla="*/ 43200 w 43200"/>
                <a:gd name="T12" fmla="*/ 35980 h 35980"/>
              </a:gdLst>
              <a:ahLst/>
              <a:cxnLst>
                <a:cxn ang="T6">
                  <a:pos x="T0" y="T1"/>
                </a:cxn>
                <a:cxn ang="T7">
                  <a:pos x="T2" y="T3"/>
                </a:cxn>
                <a:cxn ang="T8">
                  <a:pos x="T4" y="T5"/>
                </a:cxn>
              </a:cxnLst>
              <a:rect l="T9" t="T10" r="T11" b="T12"/>
              <a:pathLst>
                <a:path w="43200" h="35980" fill="none" extrusionOk="0">
                  <a:moveTo>
                    <a:pt x="37717" y="-1"/>
                  </a:moveTo>
                  <a:cubicBezTo>
                    <a:pt x="41248" y="3957"/>
                    <a:pt x="43200" y="9076"/>
                    <a:pt x="43200" y="14380"/>
                  </a:cubicBezTo>
                  <a:cubicBezTo>
                    <a:pt x="43200" y="26309"/>
                    <a:pt x="33529" y="35980"/>
                    <a:pt x="21600" y="35980"/>
                  </a:cubicBezTo>
                  <a:cubicBezTo>
                    <a:pt x="9670" y="35980"/>
                    <a:pt x="0" y="26309"/>
                    <a:pt x="0" y="14380"/>
                  </a:cubicBezTo>
                  <a:cubicBezTo>
                    <a:pt x="-1" y="11929"/>
                    <a:pt x="416" y="9497"/>
                    <a:pt x="1232" y="7186"/>
                  </a:cubicBezTo>
                </a:path>
                <a:path w="43200" h="35980" stroke="0" extrusionOk="0">
                  <a:moveTo>
                    <a:pt x="37717" y="-1"/>
                  </a:moveTo>
                  <a:cubicBezTo>
                    <a:pt x="41248" y="3957"/>
                    <a:pt x="43200" y="9076"/>
                    <a:pt x="43200" y="14380"/>
                  </a:cubicBezTo>
                  <a:cubicBezTo>
                    <a:pt x="43200" y="26309"/>
                    <a:pt x="33529" y="35980"/>
                    <a:pt x="21600" y="35980"/>
                  </a:cubicBezTo>
                  <a:cubicBezTo>
                    <a:pt x="9670" y="35980"/>
                    <a:pt x="0" y="26309"/>
                    <a:pt x="0" y="14380"/>
                  </a:cubicBezTo>
                  <a:cubicBezTo>
                    <a:pt x="-1" y="11929"/>
                    <a:pt x="416" y="9497"/>
                    <a:pt x="1232" y="7186"/>
                  </a:cubicBezTo>
                  <a:lnTo>
                    <a:pt x="21600" y="14380"/>
                  </a:lnTo>
                  <a:close/>
                </a:path>
              </a:pathLst>
            </a:custGeom>
            <a:solidFill>
              <a:schemeClr val="bg2"/>
            </a:solidFill>
            <a:ln w="25400" cap="rnd">
              <a:solidFill>
                <a:schemeClr val="tx1"/>
              </a:solidFill>
              <a:round/>
              <a:headEnd/>
              <a:tailEnd/>
            </a:ln>
          </p:spPr>
          <p:txBody>
            <a:bodyPr/>
            <a:lstStyle/>
            <a:p>
              <a:endParaRPr lang="en-US"/>
            </a:p>
          </p:txBody>
        </p:sp>
        <p:sp>
          <p:nvSpPr>
            <p:cNvPr id="17418" name="Line 17"/>
            <p:cNvSpPr>
              <a:spLocks noChangeShapeType="1"/>
            </p:cNvSpPr>
            <p:nvPr/>
          </p:nvSpPr>
          <p:spPr bwMode="auto">
            <a:xfrm flipV="1">
              <a:off x="3792" y="2448"/>
              <a:ext cx="528" cy="144"/>
            </a:xfrm>
            <a:prstGeom prst="line">
              <a:avLst/>
            </a:prstGeom>
            <a:noFill/>
            <a:ln w="25400">
              <a:solidFill>
                <a:schemeClr val="tx1"/>
              </a:solidFill>
              <a:round/>
              <a:headEnd type="none" w="sm" len="sm"/>
              <a:tailEnd type="none" w="sm" len="sm"/>
            </a:ln>
          </p:spPr>
          <p:txBody>
            <a:bodyPr/>
            <a:lstStyle/>
            <a:p>
              <a:endParaRPr lang="en-US"/>
            </a:p>
          </p:txBody>
        </p:sp>
        <p:sp>
          <p:nvSpPr>
            <p:cNvPr id="17419" name="Line 18"/>
            <p:cNvSpPr>
              <a:spLocks noChangeShapeType="1"/>
            </p:cNvSpPr>
            <p:nvPr/>
          </p:nvSpPr>
          <p:spPr bwMode="auto">
            <a:xfrm>
              <a:off x="3840" y="3552"/>
              <a:ext cx="576" cy="144"/>
            </a:xfrm>
            <a:prstGeom prst="line">
              <a:avLst/>
            </a:prstGeom>
            <a:noFill/>
            <a:ln w="25400">
              <a:solidFill>
                <a:schemeClr val="tx1"/>
              </a:solidFill>
              <a:round/>
              <a:headEnd type="none" w="sm" len="sm"/>
              <a:tailEnd type="none" w="sm" len="sm"/>
            </a:ln>
          </p:spPr>
          <p:txBody>
            <a:bodyPr/>
            <a:lstStyle/>
            <a:p>
              <a:endParaRPr lang="en-US"/>
            </a:p>
          </p:txBody>
        </p:sp>
        <p:sp>
          <p:nvSpPr>
            <p:cNvPr id="17420" name="Line 19"/>
            <p:cNvSpPr>
              <a:spLocks noChangeShapeType="1"/>
            </p:cNvSpPr>
            <p:nvPr/>
          </p:nvSpPr>
          <p:spPr bwMode="auto">
            <a:xfrm>
              <a:off x="3648" y="2832"/>
              <a:ext cx="48" cy="528"/>
            </a:xfrm>
            <a:prstGeom prst="line">
              <a:avLst/>
            </a:prstGeom>
            <a:noFill/>
            <a:ln w="25400">
              <a:solidFill>
                <a:schemeClr val="tx1"/>
              </a:solidFill>
              <a:round/>
              <a:headEnd type="none" w="sm" len="sm"/>
              <a:tailEnd type="none" w="sm" len="sm"/>
            </a:ln>
          </p:spPr>
          <p:txBody>
            <a:bodyPr/>
            <a:lstStyle/>
            <a:p>
              <a:endParaRPr lang="en-US"/>
            </a:p>
          </p:txBody>
        </p:sp>
        <p:sp>
          <p:nvSpPr>
            <p:cNvPr id="17421" name="Line 20"/>
            <p:cNvSpPr>
              <a:spLocks noChangeShapeType="1"/>
            </p:cNvSpPr>
            <p:nvPr/>
          </p:nvSpPr>
          <p:spPr bwMode="auto">
            <a:xfrm>
              <a:off x="3792" y="2736"/>
              <a:ext cx="1152" cy="288"/>
            </a:xfrm>
            <a:prstGeom prst="line">
              <a:avLst/>
            </a:prstGeom>
            <a:noFill/>
            <a:ln w="25400">
              <a:solidFill>
                <a:schemeClr val="tx1"/>
              </a:solidFill>
              <a:round/>
              <a:headEnd type="none" w="sm" len="sm"/>
              <a:tailEnd type="none" w="sm" len="sm"/>
            </a:ln>
          </p:spPr>
          <p:txBody>
            <a:bodyPr/>
            <a:lstStyle/>
            <a:p>
              <a:endParaRPr lang="en-US"/>
            </a:p>
          </p:txBody>
        </p:sp>
        <p:sp>
          <p:nvSpPr>
            <p:cNvPr id="17422" name="Line 21"/>
            <p:cNvSpPr>
              <a:spLocks noChangeShapeType="1"/>
            </p:cNvSpPr>
            <p:nvPr/>
          </p:nvSpPr>
          <p:spPr bwMode="auto">
            <a:xfrm>
              <a:off x="3744" y="2784"/>
              <a:ext cx="768" cy="816"/>
            </a:xfrm>
            <a:prstGeom prst="line">
              <a:avLst/>
            </a:prstGeom>
            <a:noFill/>
            <a:ln w="25400">
              <a:solidFill>
                <a:schemeClr val="tx1"/>
              </a:solidFill>
              <a:round/>
              <a:headEnd type="none" w="sm" len="sm"/>
              <a:tailEnd type="none" w="sm" len="sm"/>
            </a:ln>
          </p:spPr>
          <p:txBody>
            <a:bodyPr/>
            <a:lstStyle/>
            <a:p>
              <a:endParaRPr lang="en-US"/>
            </a:p>
          </p:txBody>
        </p:sp>
        <p:sp>
          <p:nvSpPr>
            <p:cNvPr id="17423" name="Line 22"/>
            <p:cNvSpPr>
              <a:spLocks noChangeShapeType="1"/>
            </p:cNvSpPr>
            <p:nvPr/>
          </p:nvSpPr>
          <p:spPr bwMode="auto">
            <a:xfrm flipV="1">
              <a:off x="3792" y="2544"/>
              <a:ext cx="672" cy="816"/>
            </a:xfrm>
            <a:prstGeom prst="line">
              <a:avLst/>
            </a:prstGeom>
            <a:noFill/>
            <a:ln w="25400">
              <a:solidFill>
                <a:schemeClr val="tx1"/>
              </a:solidFill>
              <a:round/>
              <a:headEnd type="none" w="sm" len="sm"/>
              <a:tailEnd type="none" w="sm" len="sm"/>
            </a:ln>
          </p:spPr>
          <p:txBody>
            <a:bodyPr/>
            <a:lstStyle/>
            <a:p>
              <a:endParaRPr lang="en-US"/>
            </a:p>
          </p:txBody>
        </p:sp>
        <p:sp>
          <p:nvSpPr>
            <p:cNvPr id="17424" name="Line 23"/>
            <p:cNvSpPr>
              <a:spLocks noChangeShapeType="1"/>
            </p:cNvSpPr>
            <p:nvPr/>
          </p:nvSpPr>
          <p:spPr bwMode="auto">
            <a:xfrm flipV="1">
              <a:off x="3840" y="3120"/>
              <a:ext cx="1104" cy="336"/>
            </a:xfrm>
            <a:prstGeom prst="line">
              <a:avLst/>
            </a:prstGeom>
            <a:noFill/>
            <a:ln w="25400">
              <a:solidFill>
                <a:schemeClr val="tx1"/>
              </a:solidFill>
              <a:round/>
              <a:headEnd type="none" w="sm" len="sm"/>
              <a:tailEnd type="none" w="sm" len="sm"/>
            </a:ln>
          </p:spPr>
          <p:txBody>
            <a:bodyPr/>
            <a:lstStyle/>
            <a:p>
              <a:endParaRPr lang="en-US"/>
            </a:p>
          </p:txBody>
        </p:sp>
        <p:sp>
          <p:nvSpPr>
            <p:cNvPr id="17425" name="Line 24"/>
            <p:cNvSpPr>
              <a:spLocks noChangeShapeType="1"/>
            </p:cNvSpPr>
            <p:nvPr/>
          </p:nvSpPr>
          <p:spPr bwMode="auto">
            <a:xfrm flipH="1" flipV="1">
              <a:off x="4512" y="2544"/>
              <a:ext cx="96" cy="1056"/>
            </a:xfrm>
            <a:prstGeom prst="line">
              <a:avLst/>
            </a:prstGeom>
            <a:noFill/>
            <a:ln w="25400">
              <a:solidFill>
                <a:schemeClr val="tx1"/>
              </a:solidFill>
              <a:round/>
              <a:headEnd type="none" w="sm" len="sm"/>
              <a:tailEnd type="none" w="sm" len="sm"/>
            </a:ln>
          </p:spPr>
          <p:txBody>
            <a:bodyPr/>
            <a:lstStyle/>
            <a:p>
              <a:endParaRPr lang="en-US"/>
            </a:p>
          </p:txBody>
        </p:sp>
        <p:sp>
          <p:nvSpPr>
            <p:cNvPr id="17426" name="Line 25"/>
            <p:cNvSpPr>
              <a:spLocks noChangeShapeType="1"/>
            </p:cNvSpPr>
            <p:nvPr/>
          </p:nvSpPr>
          <p:spPr bwMode="auto">
            <a:xfrm flipV="1">
              <a:off x="4656" y="3216"/>
              <a:ext cx="336" cy="480"/>
            </a:xfrm>
            <a:prstGeom prst="line">
              <a:avLst/>
            </a:prstGeom>
            <a:noFill/>
            <a:ln w="25400">
              <a:solidFill>
                <a:schemeClr val="tx1"/>
              </a:solidFill>
              <a:round/>
              <a:headEnd type="none" w="sm" len="sm"/>
              <a:tailEnd type="none" w="sm" len="sm"/>
            </a:ln>
          </p:spPr>
          <p:txBody>
            <a:bodyPr/>
            <a:lstStyle/>
            <a:p>
              <a:endParaRPr lang="en-US"/>
            </a:p>
          </p:txBody>
        </p:sp>
        <p:sp>
          <p:nvSpPr>
            <p:cNvPr id="17427" name="Line 26"/>
            <p:cNvSpPr>
              <a:spLocks noChangeShapeType="1"/>
            </p:cNvSpPr>
            <p:nvPr/>
          </p:nvSpPr>
          <p:spPr bwMode="auto">
            <a:xfrm flipH="1" flipV="1">
              <a:off x="4608" y="2496"/>
              <a:ext cx="384" cy="480"/>
            </a:xfrm>
            <a:prstGeom prst="line">
              <a:avLst/>
            </a:prstGeom>
            <a:noFill/>
            <a:ln w="25400">
              <a:solidFill>
                <a:schemeClr val="tx1"/>
              </a:solidFill>
              <a:round/>
              <a:headEnd type="none" w="sm" len="sm"/>
              <a:tailEnd type="none" w="sm" len="sm"/>
            </a:ln>
          </p:spPr>
          <p:txBody>
            <a:bodyPr/>
            <a:lstStyle/>
            <a:p>
              <a:endParaRPr lang="en-US"/>
            </a:p>
          </p:txBody>
        </p:sp>
        <p:sp>
          <p:nvSpPr>
            <p:cNvPr id="17428" name="Arc 27"/>
            <p:cNvSpPr>
              <a:spLocks/>
            </p:cNvSpPr>
            <p:nvPr/>
          </p:nvSpPr>
          <p:spPr bwMode="auto">
            <a:xfrm rot="-9300000">
              <a:off x="4367" y="2253"/>
              <a:ext cx="357" cy="305"/>
            </a:xfrm>
            <a:custGeom>
              <a:avLst/>
              <a:gdLst>
                <a:gd name="T0" fmla="*/ 0 w 43200"/>
                <a:gd name="T1" fmla="*/ 0 h 36003"/>
                <a:gd name="T2" fmla="*/ 0 w 43200"/>
                <a:gd name="T3" fmla="*/ 0 h 36003"/>
                <a:gd name="T4" fmla="*/ 0 w 43200"/>
                <a:gd name="T5" fmla="*/ 0 h 36003"/>
                <a:gd name="T6" fmla="*/ 0 60000 65536"/>
                <a:gd name="T7" fmla="*/ 0 60000 65536"/>
                <a:gd name="T8" fmla="*/ 0 60000 65536"/>
                <a:gd name="T9" fmla="*/ 0 w 43200"/>
                <a:gd name="T10" fmla="*/ 0 h 36003"/>
                <a:gd name="T11" fmla="*/ 43200 w 43200"/>
                <a:gd name="T12" fmla="*/ 36003 h 36003"/>
              </a:gdLst>
              <a:ahLst/>
              <a:cxnLst>
                <a:cxn ang="T6">
                  <a:pos x="T0" y="T1"/>
                </a:cxn>
                <a:cxn ang="T7">
                  <a:pos x="T2" y="T3"/>
                </a:cxn>
                <a:cxn ang="T8">
                  <a:pos x="T4" y="T5"/>
                </a:cxn>
              </a:cxnLst>
              <a:rect l="T9" t="T10" r="T11" b="T12"/>
              <a:pathLst>
                <a:path w="43200" h="36003" fill="none" extrusionOk="0">
                  <a:moveTo>
                    <a:pt x="37697" y="-1"/>
                  </a:moveTo>
                  <a:cubicBezTo>
                    <a:pt x="41240" y="3960"/>
                    <a:pt x="43200" y="9088"/>
                    <a:pt x="43200" y="14403"/>
                  </a:cubicBezTo>
                  <a:cubicBezTo>
                    <a:pt x="43200" y="26332"/>
                    <a:pt x="33529" y="36003"/>
                    <a:pt x="21600" y="36003"/>
                  </a:cubicBezTo>
                  <a:cubicBezTo>
                    <a:pt x="9670" y="36003"/>
                    <a:pt x="0" y="26332"/>
                    <a:pt x="0" y="14403"/>
                  </a:cubicBezTo>
                  <a:cubicBezTo>
                    <a:pt x="-1" y="11959"/>
                    <a:pt x="414" y="9534"/>
                    <a:pt x="1225" y="7229"/>
                  </a:cubicBezTo>
                </a:path>
                <a:path w="43200" h="36003" stroke="0" extrusionOk="0">
                  <a:moveTo>
                    <a:pt x="37697" y="-1"/>
                  </a:moveTo>
                  <a:cubicBezTo>
                    <a:pt x="41240" y="3960"/>
                    <a:pt x="43200" y="9088"/>
                    <a:pt x="43200" y="14403"/>
                  </a:cubicBezTo>
                  <a:cubicBezTo>
                    <a:pt x="43200" y="26332"/>
                    <a:pt x="33529" y="36003"/>
                    <a:pt x="21600" y="36003"/>
                  </a:cubicBezTo>
                  <a:cubicBezTo>
                    <a:pt x="9670" y="36003"/>
                    <a:pt x="0" y="26332"/>
                    <a:pt x="0" y="14403"/>
                  </a:cubicBezTo>
                  <a:cubicBezTo>
                    <a:pt x="-1" y="11959"/>
                    <a:pt x="414" y="9534"/>
                    <a:pt x="1225" y="7229"/>
                  </a:cubicBezTo>
                  <a:lnTo>
                    <a:pt x="21600" y="14403"/>
                  </a:lnTo>
                  <a:close/>
                </a:path>
              </a:pathLst>
            </a:custGeom>
            <a:solidFill>
              <a:schemeClr val="bg2"/>
            </a:solidFill>
            <a:ln w="25400" cap="rnd">
              <a:solidFill>
                <a:schemeClr val="tx1"/>
              </a:solidFill>
              <a:round/>
              <a:headEnd/>
              <a:tailEnd/>
            </a:ln>
          </p:spPr>
          <p:txBody>
            <a:bodyPr/>
            <a:lstStyle/>
            <a:p>
              <a:endParaRPr lang="en-US"/>
            </a:p>
          </p:txBody>
        </p:sp>
        <p:sp>
          <p:nvSpPr>
            <p:cNvPr id="17429" name="Arc 28"/>
            <p:cNvSpPr>
              <a:spLocks/>
            </p:cNvSpPr>
            <p:nvPr/>
          </p:nvSpPr>
          <p:spPr bwMode="auto">
            <a:xfrm rot="-5160000">
              <a:off x="4944" y="2926"/>
              <a:ext cx="356" cy="304"/>
            </a:xfrm>
            <a:custGeom>
              <a:avLst/>
              <a:gdLst>
                <a:gd name="T0" fmla="*/ 0 w 43200"/>
                <a:gd name="T1" fmla="*/ 0 h 35920"/>
                <a:gd name="T2" fmla="*/ 0 w 43200"/>
                <a:gd name="T3" fmla="*/ 0 h 35920"/>
                <a:gd name="T4" fmla="*/ 0 w 43200"/>
                <a:gd name="T5" fmla="*/ 0 h 35920"/>
                <a:gd name="T6" fmla="*/ 0 60000 65536"/>
                <a:gd name="T7" fmla="*/ 0 60000 65536"/>
                <a:gd name="T8" fmla="*/ 0 60000 65536"/>
                <a:gd name="T9" fmla="*/ 0 w 43200"/>
                <a:gd name="T10" fmla="*/ 0 h 35920"/>
                <a:gd name="T11" fmla="*/ 43200 w 43200"/>
                <a:gd name="T12" fmla="*/ 35920 h 35920"/>
              </a:gdLst>
              <a:ahLst/>
              <a:cxnLst>
                <a:cxn ang="T6">
                  <a:pos x="T0" y="T1"/>
                </a:cxn>
                <a:cxn ang="T7">
                  <a:pos x="T2" y="T3"/>
                </a:cxn>
                <a:cxn ang="T8">
                  <a:pos x="T4" y="T5"/>
                </a:cxn>
              </a:cxnLst>
              <a:rect l="T9" t="T10" r="T11" b="T12"/>
              <a:pathLst>
                <a:path w="43200" h="35920" fill="none" extrusionOk="0">
                  <a:moveTo>
                    <a:pt x="41953" y="7089"/>
                  </a:moveTo>
                  <a:cubicBezTo>
                    <a:pt x="42778" y="9410"/>
                    <a:pt x="43200" y="11856"/>
                    <a:pt x="43200" y="14320"/>
                  </a:cubicBezTo>
                  <a:cubicBezTo>
                    <a:pt x="43200" y="26249"/>
                    <a:pt x="33529" y="35920"/>
                    <a:pt x="21600" y="35920"/>
                  </a:cubicBezTo>
                  <a:cubicBezTo>
                    <a:pt x="9670" y="35920"/>
                    <a:pt x="0" y="26249"/>
                    <a:pt x="0" y="14320"/>
                  </a:cubicBezTo>
                  <a:cubicBezTo>
                    <a:pt x="-1" y="9043"/>
                    <a:pt x="1931" y="3950"/>
                    <a:pt x="5429" y="0"/>
                  </a:cubicBezTo>
                </a:path>
                <a:path w="43200" h="35920" stroke="0" extrusionOk="0">
                  <a:moveTo>
                    <a:pt x="41953" y="7089"/>
                  </a:moveTo>
                  <a:cubicBezTo>
                    <a:pt x="42778" y="9410"/>
                    <a:pt x="43200" y="11856"/>
                    <a:pt x="43200" y="14320"/>
                  </a:cubicBezTo>
                  <a:cubicBezTo>
                    <a:pt x="43200" y="26249"/>
                    <a:pt x="33529" y="35920"/>
                    <a:pt x="21600" y="35920"/>
                  </a:cubicBezTo>
                  <a:cubicBezTo>
                    <a:pt x="9670" y="35920"/>
                    <a:pt x="0" y="26249"/>
                    <a:pt x="0" y="14320"/>
                  </a:cubicBezTo>
                  <a:cubicBezTo>
                    <a:pt x="-1" y="9043"/>
                    <a:pt x="1931" y="3950"/>
                    <a:pt x="5429" y="0"/>
                  </a:cubicBezTo>
                  <a:lnTo>
                    <a:pt x="21600" y="14320"/>
                  </a:lnTo>
                  <a:close/>
                </a:path>
              </a:pathLst>
            </a:custGeom>
            <a:solidFill>
              <a:schemeClr val="bg2"/>
            </a:solidFill>
            <a:ln w="25400" cap="rnd">
              <a:solidFill>
                <a:schemeClr val="tx1"/>
              </a:solidFill>
              <a:round/>
              <a:headEnd/>
              <a:tailEnd/>
            </a:ln>
          </p:spPr>
          <p:txBody>
            <a:bodyPr/>
            <a:lstStyle/>
            <a:p>
              <a:endParaRPr lang="en-US"/>
            </a:p>
          </p:txBody>
        </p:sp>
        <p:sp>
          <p:nvSpPr>
            <p:cNvPr id="17430" name="Arc 29"/>
            <p:cNvSpPr>
              <a:spLocks/>
            </p:cNvSpPr>
            <p:nvPr/>
          </p:nvSpPr>
          <p:spPr bwMode="auto">
            <a:xfrm rot="8700000">
              <a:off x="3529" y="3333"/>
              <a:ext cx="306" cy="356"/>
            </a:xfrm>
            <a:custGeom>
              <a:avLst/>
              <a:gdLst>
                <a:gd name="T0" fmla="*/ 0 w 35964"/>
                <a:gd name="T1" fmla="*/ 0 h 43200"/>
                <a:gd name="T2" fmla="*/ 0 w 35964"/>
                <a:gd name="T3" fmla="*/ 0 h 43200"/>
                <a:gd name="T4" fmla="*/ 0 w 35964"/>
                <a:gd name="T5" fmla="*/ 0 h 43200"/>
                <a:gd name="T6" fmla="*/ 0 60000 65536"/>
                <a:gd name="T7" fmla="*/ 0 60000 65536"/>
                <a:gd name="T8" fmla="*/ 0 60000 65536"/>
                <a:gd name="T9" fmla="*/ 0 w 35964"/>
                <a:gd name="T10" fmla="*/ 0 h 43200"/>
                <a:gd name="T11" fmla="*/ 35964 w 35964"/>
                <a:gd name="T12" fmla="*/ 43200 h 43200"/>
              </a:gdLst>
              <a:ahLst/>
              <a:cxnLst>
                <a:cxn ang="T6">
                  <a:pos x="T0" y="T1"/>
                </a:cxn>
                <a:cxn ang="T7">
                  <a:pos x="T2" y="T3"/>
                </a:cxn>
                <a:cxn ang="T8">
                  <a:pos x="T4" y="T5"/>
                </a:cxn>
              </a:cxnLst>
              <a:rect l="T9" t="T10" r="T11" b="T12"/>
              <a:pathLst>
                <a:path w="35964" h="43200" fill="none" extrusionOk="0">
                  <a:moveTo>
                    <a:pt x="0" y="5468"/>
                  </a:moveTo>
                  <a:cubicBezTo>
                    <a:pt x="3955" y="1945"/>
                    <a:pt x="9067" y="-1"/>
                    <a:pt x="14364" y="0"/>
                  </a:cubicBezTo>
                  <a:cubicBezTo>
                    <a:pt x="26293" y="0"/>
                    <a:pt x="35964" y="9670"/>
                    <a:pt x="35964" y="21600"/>
                  </a:cubicBezTo>
                  <a:cubicBezTo>
                    <a:pt x="35964" y="33529"/>
                    <a:pt x="26293" y="43200"/>
                    <a:pt x="14364" y="43200"/>
                  </a:cubicBezTo>
                  <a:cubicBezTo>
                    <a:pt x="11868" y="43200"/>
                    <a:pt x="9392" y="42767"/>
                    <a:pt x="7044" y="41922"/>
                  </a:cubicBezTo>
                </a:path>
                <a:path w="35964" h="43200" stroke="0" extrusionOk="0">
                  <a:moveTo>
                    <a:pt x="0" y="5468"/>
                  </a:moveTo>
                  <a:cubicBezTo>
                    <a:pt x="3955" y="1945"/>
                    <a:pt x="9067" y="-1"/>
                    <a:pt x="14364" y="0"/>
                  </a:cubicBezTo>
                  <a:cubicBezTo>
                    <a:pt x="26293" y="0"/>
                    <a:pt x="35964" y="9670"/>
                    <a:pt x="35964" y="21600"/>
                  </a:cubicBezTo>
                  <a:cubicBezTo>
                    <a:pt x="35964" y="33529"/>
                    <a:pt x="26293" y="43200"/>
                    <a:pt x="14364" y="43200"/>
                  </a:cubicBezTo>
                  <a:cubicBezTo>
                    <a:pt x="11868" y="43200"/>
                    <a:pt x="9392" y="42767"/>
                    <a:pt x="7044" y="41922"/>
                  </a:cubicBezTo>
                  <a:lnTo>
                    <a:pt x="14364" y="21600"/>
                  </a:lnTo>
                  <a:close/>
                </a:path>
              </a:pathLst>
            </a:custGeom>
            <a:solidFill>
              <a:schemeClr val="bg2"/>
            </a:solidFill>
            <a:ln w="25400" cap="rnd">
              <a:solidFill>
                <a:schemeClr val="tx1"/>
              </a:solidFill>
              <a:round/>
              <a:headEnd/>
              <a:tailEnd/>
            </a:ln>
          </p:spPr>
          <p:txBody>
            <a:bodyPr/>
            <a:lstStyle/>
            <a:p>
              <a:endParaRPr lang="en-US"/>
            </a:p>
          </p:txBody>
        </p:sp>
        <p:sp>
          <p:nvSpPr>
            <p:cNvPr id="17431" name="Arc 30"/>
            <p:cNvSpPr>
              <a:spLocks/>
            </p:cNvSpPr>
            <p:nvPr/>
          </p:nvSpPr>
          <p:spPr bwMode="auto">
            <a:xfrm rot="10380000">
              <a:off x="4416" y="3646"/>
              <a:ext cx="356" cy="304"/>
            </a:xfrm>
            <a:custGeom>
              <a:avLst/>
              <a:gdLst>
                <a:gd name="T0" fmla="*/ 0 w 43200"/>
                <a:gd name="T1" fmla="*/ 0 h 35832"/>
                <a:gd name="T2" fmla="*/ 0 w 43200"/>
                <a:gd name="T3" fmla="*/ 0 h 35832"/>
                <a:gd name="T4" fmla="*/ 0 w 43200"/>
                <a:gd name="T5" fmla="*/ 0 h 35832"/>
                <a:gd name="T6" fmla="*/ 0 60000 65536"/>
                <a:gd name="T7" fmla="*/ 0 60000 65536"/>
                <a:gd name="T8" fmla="*/ 0 60000 65536"/>
                <a:gd name="T9" fmla="*/ 0 w 43200"/>
                <a:gd name="T10" fmla="*/ 0 h 35832"/>
                <a:gd name="T11" fmla="*/ 43200 w 43200"/>
                <a:gd name="T12" fmla="*/ 35832 h 35832"/>
              </a:gdLst>
              <a:ahLst/>
              <a:cxnLst>
                <a:cxn ang="T6">
                  <a:pos x="T0" y="T1"/>
                </a:cxn>
                <a:cxn ang="T7">
                  <a:pos x="T2" y="T3"/>
                </a:cxn>
                <a:cxn ang="T8">
                  <a:pos x="T4" y="T5"/>
                </a:cxn>
              </a:cxnLst>
              <a:rect l="T9" t="T10" r="T11" b="T12"/>
              <a:pathLst>
                <a:path w="43200" h="35832" fill="none" extrusionOk="0">
                  <a:moveTo>
                    <a:pt x="5351" y="35832"/>
                  </a:moveTo>
                  <a:cubicBezTo>
                    <a:pt x="1901" y="31893"/>
                    <a:pt x="0" y="26835"/>
                    <a:pt x="0" y="21600"/>
                  </a:cubicBezTo>
                  <a:cubicBezTo>
                    <a:pt x="0" y="9670"/>
                    <a:pt x="9670" y="0"/>
                    <a:pt x="21600" y="0"/>
                  </a:cubicBezTo>
                  <a:cubicBezTo>
                    <a:pt x="33529" y="0"/>
                    <a:pt x="43200" y="9670"/>
                    <a:pt x="43200" y="21600"/>
                  </a:cubicBezTo>
                  <a:cubicBezTo>
                    <a:pt x="43200" y="24020"/>
                    <a:pt x="42793" y="26423"/>
                    <a:pt x="41996" y="28708"/>
                  </a:cubicBezTo>
                </a:path>
                <a:path w="43200" h="35832" stroke="0" extrusionOk="0">
                  <a:moveTo>
                    <a:pt x="5351" y="35832"/>
                  </a:moveTo>
                  <a:cubicBezTo>
                    <a:pt x="1901" y="31893"/>
                    <a:pt x="0" y="26835"/>
                    <a:pt x="0" y="21600"/>
                  </a:cubicBezTo>
                  <a:cubicBezTo>
                    <a:pt x="0" y="9670"/>
                    <a:pt x="9670" y="0"/>
                    <a:pt x="21600" y="0"/>
                  </a:cubicBezTo>
                  <a:cubicBezTo>
                    <a:pt x="33529" y="0"/>
                    <a:pt x="43200" y="9670"/>
                    <a:pt x="43200" y="21600"/>
                  </a:cubicBezTo>
                  <a:cubicBezTo>
                    <a:pt x="43200" y="24020"/>
                    <a:pt x="42793" y="26423"/>
                    <a:pt x="41996" y="28708"/>
                  </a:cubicBezTo>
                  <a:lnTo>
                    <a:pt x="21600" y="21600"/>
                  </a:lnTo>
                  <a:close/>
                </a:path>
              </a:pathLst>
            </a:custGeom>
            <a:solidFill>
              <a:schemeClr val="bg2"/>
            </a:solidFill>
            <a:ln w="25400" cap="rnd">
              <a:solidFill>
                <a:schemeClr val="tx1"/>
              </a:solidFill>
              <a:round/>
              <a:headEnd/>
              <a:tailEnd/>
            </a:ln>
          </p:spPr>
          <p:txBody>
            <a:bodyPr/>
            <a:lstStyle/>
            <a:p>
              <a:endParaRPr lang="en-US"/>
            </a:p>
          </p:txBody>
        </p:sp>
      </p:grpSp>
      <p:sp>
        <p:nvSpPr>
          <p:cNvPr id="17413" name="Text Box 31"/>
          <p:cNvSpPr txBox="1">
            <a:spLocks noChangeArrowheads="1"/>
          </p:cNvSpPr>
          <p:nvPr/>
        </p:nvSpPr>
        <p:spPr bwMode="auto">
          <a:xfrm>
            <a:off x="6777038" y="1058863"/>
            <a:ext cx="944562" cy="519112"/>
          </a:xfrm>
          <a:prstGeom prst="rect">
            <a:avLst/>
          </a:prstGeom>
          <a:noFill/>
          <a:ln w="12700">
            <a:noFill/>
            <a:miter lim="800000"/>
            <a:headEnd type="none" w="sm" len="sm"/>
            <a:tailEnd type="none" w="sm" len="sm"/>
          </a:ln>
        </p:spPr>
        <p:txBody>
          <a:bodyPr wrap="none">
            <a:spAutoFit/>
          </a:bodyPr>
          <a:lstStyle/>
          <a:p>
            <a:pPr algn="l" defTabSz="762000" rtl="0" eaLnBrk="0" hangingPunct="0"/>
            <a:r>
              <a:rPr lang="fa-IR" sz="2800" b="1">
                <a:solidFill>
                  <a:srgbClr val="000066"/>
                </a:solidFill>
                <a:latin typeface="Times New Roman" pitchFamily="18" charset="0"/>
                <a:cs typeface="Tahoma" pitchFamily="34" charset="0"/>
              </a:rPr>
              <a:t>گروه</a:t>
            </a:r>
            <a:endParaRPr lang="en-US" sz="2800" b="1">
              <a:solidFill>
                <a:srgbClr val="000066"/>
              </a:solidFill>
              <a:latin typeface="Times New Roman" pitchFamily="18" charset="0"/>
              <a:cs typeface="Tahoma" pitchFamily="34" charset="0"/>
            </a:endParaRPr>
          </a:p>
        </p:txBody>
      </p:sp>
      <p:sp>
        <p:nvSpPr>
          <p:cNvPr id="277536" name="Text Box 32"/>
          <p:cNvSpPr txBox="1">
            <a:spLocks noChangeArrowheads="1"/>
          </p:cNvSpPr>
          <p:nvPr/>
        </p:nvSpPr>
        <p:spPr bwMode="auto">
          <a:xfrm>
            <a:off x="6867525" y="3906838"/>
            <a:ext cx="704850" cy="519112"/>
          </a:xfrm>
          <a:prstGeom prst="rect">
            <a:avLst/>
          </a:prstGeom>
          <a:noFill/>
          <a:ln w="12700">
            <a:noFill/>
            <a:miter lim="800000"/>
            <a:headEnd type="none" w="sm" len="sm"/>
            <a:tailEnd type="none" w="sm" len="sm"/>
          </a:ln>
        </p:spPr>
        <p:txBody>
          <a:bodyPr wrap="none">
            <a:spAutoFit/>
          </a:bodyPr>
          <a:lstStyle/>
          <a:p>
            <a:pPr algn="l" defTabSz="762000" rtl="0" eaLnBrk="0" hangingPunct="0"/>
            <a:r>
              <a:rPr lang="fa-IR" sz="2800" b="1">
                <a:solidFill>
                  <a:srgbClr val="000066"/>
                </a:solidFill>
                <a:latin typeface="Times New Roman" pitchFamily="18" charset="0"/>
                <a:cs typeface="Tahoma" pitchFamily="34" charset="0"/>
              </a:rPr>
              <a:t>تيم</a:t>
            </a:r>
            <a:endParaRPr lang="en-US" sz="2800" b="1">
              <a:solidFill>
                <a:srgbClr val="000066"/>
              </a:solidFill>
              <a:latin typeface="Times New Roman" pitchFamily="18" charset="0"/>
              <a:cs typeface="Tahoma" pitchFamily="34" charset="0"/>
            </a:endParaRPr>
          </a:p>
        </p:txBody>
      </p:sp>
      <p:sp>
        <p:nvSpPr>
          <p:cNvPr id="17415" name="Rectangle 33"/>
          <p:cNvSpPr>
            <a:spLocks noChangeArrowheads="1"/>
          </p:cNvSpPr>
          <p:nvPr/>
        </p:nvSpPr>
        <p:spPr bwMode="auto">
          <a:xfrm>
            <a:off x="228600" y="319088"/>
            <a:ext cx="8686800" cy="609600"/>
          </a:xfrm>
          <a:prstGeom prst="rect">
            <a:avLst/>
          </a:prstGeom>
          <a:noFill/>
          <a:ln w="9525">
            <a:noFill/>
            <a:miter lim="800000"/>
            <a:headEnd/>
            <a:tailEnd/>
          </a:ln>
        </p:spPr>
        <p:txBody>
          <a:bodyPr anchor="ctr"/>
          <a:lstStyle/>
          <a:p>
            <a:pPr algn="ctr" rtl="0">
              <a:lnSpc>
                <a:spcPct val="110000"/>
              </a:lnSpc>
            </a:pPr>
            <a:r>
              <a:rPr lang="fa-IR" sz="2800" b="1">
                <a:solidFill>
                  <a:srgbClr val="FFFF00"/>
                </a:solidFill>
                <a:cs typeface="Tahoma" pitchFamily="34" charset="0"/>
              </a:rPr>
              <a:t>انگيزه های پيوند دهنده  افراد درگروه / تيم</a:t>
            </a:r>
            <a:endParaRPr lang="en-US" sz="2800" b="1">
              <a:solidFill>
                <a:srgbClr val="FFFF00"/>
              </a:solidFill>
              <a:cs typeface="Tahoma" pitchFamily="34" charset="0"/>
            </a:endParaRPr>
          </a:p>
        </p:txBody>
      </p:sp>
      <p:sp>
        <p:nvSpPr>
          <p:cNvPr id="277538" name="Text Box 34"/>
          <p:cNvSpPr txBox="1">
            <a:spLocks noChangeArrowheads="1"/>
          </p:cNvSpPr>
          <p:nvPr/>
        </p:nvSpPr>
        <p:spPr bwMode="auto">
          <a:xfrm>
            <a:off x="539750" y="1125538"/>
            <a:ext cx="5746750" cy="4427537"/>
          </a:xfrm>
          <a:prstGeom prst="rect">
            <a:avLst/>
          </a:prstGeom>
          <a:noFill/>
          <a:ln w="9525">
            <a:noFill/>
            <a:miter lim="800000"/>
            <a:headEnd/>
            <a:tailEnd/>
          </a:ln>
        </p:spPr>
        <p:txBody>
          <a:bodyPr>
            <a:spAutoFit/>
          </a:bodyPr>
          <a:lstStyle/>
          <a:p>
            <a:pPr>
              <a:lnSpc>
                <a:spcPct val="130000"/>
              </a:lnSpc>
              <a:spcBef>
                <a:spcPct val="50000"/>
              </a:spcBef>
              <a:buFont typeface="Wingdings" pitchFamily="2" charset="2"/>
              <a:buChar char="×"/>
            </a:pPr>
            <a:r>
              <a:rPr lang="fa-IR">
                <a:solidFill>
                  <a:srgbClr val="000066"/>
                </a:solidFill>
                <a:latin typeface="Times New Roman" pitchFamily="18" charset="0"/>
                <a:cs typeface="Mitra" pitchFamily="2" charset="-78"/>
              </a:rPr>
              <a:t> </a:t>
            </a:r>
            <a:r>
              <a:rPr lang="fa-IR" sz="2000" b="1" i="1">
                <a:solidFill>
                  <a:srgbClr val="C00000"/>
                </a:solidFill>
                <a:cs typeface="B Homa" pitchFamily="2" charset="-78"/>
              </a:rPr>
              <a:t>نيازهای مادی / فيزيکی</a:t>
            </a:r>
          </a:p>
          <a:p>
            <a:pPr>
              <a:lnSpc>
                <a:spcPct val="130000"/>
              </a:lnSpc>
              <a:spcBef>
                <a:spcPct val="50000"/>
              </a:spcBef>
              <a:buFont typeface="Wingdings" pitchFamily="2" charset="2"/>
              <a:buNone/>
            </a:pPr>
            <a:r>
              <a:rPr lang="fa-IR" sz="2000" b="1">
                <a:solidFill>
                  <a:srgbClr val="00B0F0"/>
                </a:solidFill>
                <a:cs typeface="B Mitra" pitchFamily="2" charset="-78"/>
              </a:rPr>
              <a:t>   بقا/ رقابت/ترس از قدرت بيرونی / فشارهای محيطی</a:t>
            </a:r>
          </a:p>
          <a:p>
            <a:pPr>
              <a:lnSpc>
                <a:spcPct val="130000"/>
              </a:lnSpc>
              <a:spcBef>
                <a:spcPct val="50000"/>
              </a:spcBef>
              <a:buFont typeface="Wingdings" pitchFamily="2" charset="2"/>
              <a:buChar char="×"/>
            </a:pPr>
            <a:r>
              <a:rPr lang="fa-IR" sz="2000">
                <a:solidFill>
                  <a:srgbClr val="000066"/>
                </a:solidFill>
                <a:cs typeface="Tahoma" pitchFamily="34" charset="0"/>
              </a:rPr>
              <a:t> </a:t>
            </a:r>
            <a:r>
              <a:rPr lang="fa-IR" sz="2000" b="1" i="1">
                <a:solidFill>
                  <a:srgbClr val="C00000"/>
                </a:solidFill>
                <a:cs typeface="B Homa" pitchFamily="2" charset="-78"/>
              </a:rPr>
              <a:t>نيازهای عاطفی اجتماعی </a:t>
            </a:r>
          </a:p>
          <a:p>
            <a:pPr>
              <a:lnSpc>
                <a:spcPct val="130000"/>
              </a:lnSpc>
              <a:spcBef>
                <a:spcPct val="50000"/>
              </a:spcBef>
              <a:buFont typeface="Wingdings" pitchFamily="2" charset="2"/>
              <a:buNone/>
            </a:pPr>
            <a:r>
              <a:rPr lang="fa-IR" sz="2000" b="1">
                <a:solidFill>
                  <a:srgbClr val="000066"/>
                </a:solidFill>
                <a:cs typeface="Tahoma" pitchFamily="34" charset="0"/>
              </a:rPr>
              <a:t>     </a:t>
            </a:r>
            <a:r>
              <a:rPr lang="fa-IR" sz="2000" b="1">
                <a:solidFill>
                  <a:srgbClr val="00B0F0"/>
                </a:solidFill>
                <a:cs typeface="B Mitra" pitchFamily="2" charset="-78"/>
              </a:rPr>
              <a:t>امنيت/ وابستگی/ حس تعلق</a:t>
            </a:r>
          </a:p>
          <a:p>
            <a:pPr>
              <a:lnSpc>
                <a:spcPct val="130000"/>
              </a:lnSpc>
              <a:spcBef>
                <a:spcPct val="50000"/>
              </a:spcBef>
              <a:buFont typeface="Wingdings" pitchFamily="2" charset="2"/>
              <a:buChar char="×"/>
            </a:pPr>
            <a:r>
              <a:rPr lang="fa-IR" sz="2000">
                <a:solidFill>
                  <a:srgbClr val="000066"/>
                </a:solidFill>
                <a:cs typeface="Tahoma" pitchFamily="34" charset="0"/>
              </a:rPr>
              <a:t> </a:t>
            </a:r>
            <a:r>
              <a:rPr lang="fa-IR" sz="2000" b="1" i="1">
                <a:solidFill>
                  <a:srgbClr val="C00000"/>
                </a:solidFill>
                <a:cs typeface="B Homa" pitchFamily="2" charset="-78"/>
              </a:rPr>
              <a:t>دورنما و اهداف مشترک</a:t>
            </a:r>
          </a:p>
          <a:p>
            <a:pPr>
              <a:lnSpc>
                <a:spcPct val="130000"/>
              </a:lnSpc>
              <a:spcBef>
                <a:spcPct val="50000"/>
              </a:spcBef>
              <a:buFont typeface="Wingdings" pitchFamily="2" charset="2"/>
              <a:buNone/>
            </a:pPr>
            <a:r>
              <a:rPr lang="fa-IR" sz="2000">
                <a:solidFill>
                  <a:srgbClr val="000066"/>
                </a:solidFill>
                <a:cs typeface="Tahoma" pitchFamily="34" charset="0"/>
              </a:rPr>
              <a:t>   </a:t>
            </a:r>
            <a:r>
              <a:rPr lang="fa-IR" sz="2000" b="1">
                <a:solidFill>
                  <a:srgbClr val="00B0F0"/>
                </a:solidFill>
                <a:cs typeface="B Mitra" pitchFamily="2" charset="-78"/>
              </a:rPr>
              <a:t>پيشرفت/توسعه/ آرمان گرايي</a:t>
            </a:r>
          </a:p>
          <a:p>
            <a:pPr>
              <a:lnSpc>
                <a:spcPct val="130000"/>
              </a:lnSpc>
              <a:spcBef>
                <a:spcPct val="50000"/>
              </a:spcBef>
              <a:buFont typeface="Wingdings" pitchFamily="2" charset="2"/>
              <a:buChar char="×"/>
            </a:pPr>
            <a:r>
              <a:rPr lang="fa-IR" sz="2000">
                <a:solidFill>
                  <a:srgbClr val="000066"/>
                </a:solidFill>
                <a:cs typeface="Tahoma" pitchFamily="34" charset="0"/>
              </a:rPr>
              <a:t> </a:t>
            </a:r>
            <a:r>
              <a:rPr lang="fa-IR" sz="2000" b="1" i="1">
                <a:solidFill>
                  <a:srgbClr val="C00000"/>
                </a:solidFill>
                <a:cs typeface="B Homa" pitchFamily="2" charset="-78"/>
              </a:rPr>
              <a:t>اصول و ارزش های مشترک </a:t>
            </a:r>
          </a:p>
          <a:p>
            <a:pPr>
              <a:lnSpc>
                <a:spcPct val="130000"/>
              </a:lnSpc>
              <a:spcBef>
                <a:spcPct val="50000"/>
              </a:spcBef>
              <a:buFont typeface="Wingdings" pitchFamily="2" charset="2"/>
              <a:buNone/>
            </a:pPr>
            <a:r>
              <a:rPr lang="fa-IR" sz="2000" b="1">
                <a:solidFill>
                  <a:srgbClr val="000066"/>
                </a:solidFill>
                <a:cs typeface="Tahoma" pitchFamily="34" charset="0"/>
              </a:rPr>
              <a:t>    </a:t>
            </a:r>
            <a:r>
              <a:rPr lang="fa-IR" sz="2000" b="1">
                <a:solidFill>
                  <a:srgbClr val="00B0F0"/>
                </a:solidFill>
                <a:cs typeface="B Mitra" pitchFamily="2" charset="-78"/>
              </a:rPr>
              <a:t>يگانگی/ ابتکار و ابداع/ سودمندی اجتماعی  </a:t>
            </a:r>
            <a:endParaRPr lang="en-US" sz="2000" b="1">
              <a:solidFill>
                <a:srgbClr val="00B0F0"/>
              </a:solidFill>
              <a:cs typeface="B Mitra" pitchFamily="2" charset="-7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7538">
                                            <p:txEl>
                                              <p:pRg st="0" end="0"/>
                                            </p:txEl>
                                          </p:spTgt>
                                        </p:tgtEl>
                                        <p:attrNameLst>
                                          <p:attrName>style.visibility</p:attrName>
                                        </p:attrNameLst>
                                      </p:cBhvr>
                                      <p:to>
                                        <p:strVal val="visible"/>
                                      </p:to>
                                    </p:set>
                                    <p:animEffect transition="in" filter="circle(in)">
                                      <p:cBhvr>
                                        <p:cTn id="7" dur="2000"/>
                                        <p:tgtEl>
                                          <p:spTgt spid="27753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77538">
                                            <p:txEl>
                                              <p:pRg st="1" end="1"/>
                                            </p:txEl>
                                          </p:spTgt>
                                        </p:tgtEl>
                                        <p:attrNameLst>
                                          <p:attrName>style.visibility</p:attrName>
                                        </p:attrNameLst>
                                      </p:cBhvr>
                                      <p:to>
                                        <p:strVal val="visible"/>
                                      </p:to>
                                    </p:set>
                                    <p:animEffect transition="in" filter="circle(in)">
                                      <p:cBhvr>
                                        <p:cTn id="10" dur="2000"/>
                                        <p:tgtEl>
                                          <p:spTgt spid="2775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77538">
                                            <p:txEl>
                                              <p:pRg st="2" end="2"/>
                                            </p:txEl>
                                          </p:spTgt>
                                        </p:tgtEl>
                                        <p:attrNameLst>
                                          <p:attrName>style.visibility</p:attrName>
                                        </p:attrNameLst>
                                      </p:cBhvr>
                                      <p:to>
                                        <p:strVal val="visible"/>
                                      </p:to>
                                    </p:set>
                                    <p:animEffect transition="in" filter="circle(in)">
                                      <p:cBhvr>
                                        <p:cTn id="15" dur="2000"/>
                                        <p:tgtEl>
                                          <p:spTgt spid="277538">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77538">
                                            <p:txEl>
                                              <p:pRg st="3" end="3"/>
                                            </p:txEl>
                                          </p:spTgt>
                                        </p:tgtEl>
                                        <p:attrNameLst>
                                          <p:attrName>style.visibility</p:attrName>
                                        </p:attrNameLst>
                                      </p:cBhvr>
                                      <p:to>
                                        <p:strVal val="visible"/>
                                      </p:to>
                                    </p:set>
                                    <p:animEffect transition="in" filter="circle(in)">
                                      <p:cBhvr>
                                        <p:cTn id="18" dur="2000"/>
                                        <p:tgtEl>
                                          <p:spTgt spid="27753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77538">
                                            <p:txEl>
                                              <p:pRg st="4" end="4"/>
                                            </p:txEl>
                                          </p:spTgt>
                                        </p:tgtEl>
                                        <p:attrNameLst>
                                          <p:attrName>style.visibility</p:attrName>
                                        </p:attrNameLst>
                                      </p:cBhvr>
                                      <p:to>
                                        <p:strVal val="visible"/>
                                      </p:to>
                                    </p:set>
                                    <p:animEffect transition="in" filter="circle(in)">
                                      <p:cBhvr>
                                        <p:cTn id="23" dur="2000"/>
                                        <p:tgtEl>
                                          <p:spTgt spid="277538">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77538">
                                            <p:txEl>
                                              <p:pRg st="5" end="5"/>
                                            </p:txEl>
                                          </p:spTgt>
                                        </p:tgtEl>
                                        <p:attrNameLst>
                                          <p:attrName>style.visibility</p:attrName>
                                        </p:attrNameLst>
                                      </p:cBhvr>
                                      <p:to>
                                        <p:strVal val="visible"/>
                                      </p:to>
                                    </p:set>
                                    <p:animEffect transition="in" filter="circle(in)">
                                      <p:cBhvr>
                                        <p:cTn id="26" dur="2000"/>
                                        <p:tgtEl>
                                          <p:spTgt spid="27753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77538">
                                            <p:txEl>
                                              <p:pRg st="6" end="6"/>
                                            </p:txEl>
                                          </p:spTgt>
                                        </p:tgtEl>
                                        <p:attrNameLst>
                                          <p:attrName>style.visibility</p:attrName>
                                        </p:attrNameLst>
                                      </p:cBhvr>
                                      <p:to>
                                        <p:strVal val="visible"/>
                                      </p:to>
                                    </p:set>
                                    <p:animEffect transition="in" filter="circle(in)">
                                      <p:cBhvr>
                                        <p:cTn id="31" dur="2000"/>
                                        <p:tgtEl>
                                          <p:spTgt spid="277538">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77538">
                                            <p:txEl>
                                              <p:pRg st="7" end="7"/>
                                            </p:txEl>
                                          </p:spTgt>
                                        </p:tgtEl>
                                        <p:attrNameLst>
                                          <p:attrName>style.visibility</p:attrName>
                                        </p:attrNameLst>
                                      </p:cBhvr>
                                      <p:to>
                                        <p:strVal val="visible"/>
                                      </p:to>
                                    </p:set>
                                    <p:animEffect transition="in" filter="circle(in)">
                                      <p:cBhvr>
                                        <p:cTn id="34" dur="2000"/>
                                        <p:tgtEl>
                                          <p:spTgt spid="277538">
                                            <p:txEl>
                                              <p:pRg st="7" end="7"/>
                                            </p:txEl>
                                          </p:spTgt>
                                        </p:tgtEl>
                                      </p:cBhvr>
                                    </p:animEffect>
                                  </p:childTnLst>
                                </p:cTn>
                              </p:par>
                              <p:par>
                                <p:cTn id="35" presetID="43" presetClass="entr" presetSubtype="0" fill="hold" grpId="0" nodeType="withEffect">
                                  <p:stCondLst>
                                    <p:cond delay="0"/>
                                  </p:stCondLst>
                                  <p:childTnLst>
                                    <p:set>
                                      <p:cBhvr>
                                        <p:cTn id="36" dur="1" fill="hold">
                                          <p:stCondLst>
                                            <p:cond delay="0"/>
                                          </p:stCondLst>
                                        </p:cTn>
                                        <p:tgtEl>
                                          <p:spTgt spid="277506"/>
                                        </p:tgtEl>
                                        <p:attrNameLst>
                                          <p:attrName>style.visibility</p:attrName>
                                        </p:attrNameLst>
                                      </p:cBhvr>
                                      <p:to>
                                        <p:strVal val="visible"/>
                                      </p:to>
                                    </p:set>
                                    <p:animEffect transition="in" filter="fade">
                                      <p:cBhvr>
                                        <p:cTn id="37" dur="100"/>
                                        <p:tgtEl>
                                          <p:spTgt spid="277506"/>
                                        </p:tgtEl>
                                      </p:cBhvr>
                                    </p:animEffect>
                                    <p:anim calcmode="lin" valueType="num">
                                      <p:cBhvr>
                                        <p:cTn id="38" dur="400" fill="hold"/>
                                        <p:tgtEl>
                                          <p:spTgt spid="277506"/>
                                        </p:tgtEl>
                                        <p:attrNameLst>
                                          <p:attrName>ppt_x</p:attrName>
                                        </p:attrNameLst>
                                      </p:cBhvr>
                                      <p:tavLst>
                                        <p:tav tm="0">
                                          <p:val>
                                            <p:strVal val="#ppt_x"/>
                                          </p:val>
                                        </p:tav>
                                        <p:tav tm="100000">
                                          <p:val>
                                            <p:strVal val="#ppt_x"/>
                                          </p:val>
                                        </p:tav>
                                      </p:tavLst>
                                    </p:anim>
                                    <p:anim calcmode="lin" valueType="num">
                                      <p:cBhvr>
                                        <p:cTn id="39" dur="400" fill="hold"/>
                                        <p:tgtEl>
                                          <p:spTgt spid="277506"/>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27750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27750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anim calcmode="lin" valueType="num">
                                      <p:cBhvr>
                                        <p:cTn id="47" dur="2000" fill="hold"/>
                                        <p:tgtEl>
                                          <p:spTgt spid="3"/>
                                        </p:tgtEl>
                                        <p:attrNameLst>
                                          <p:attrName>style.rotation</p:attrName>
                                        </p:attrNameLst>
                                      </p:cBhvr>
                                      <p:tavLst>
                                        <p:tav tm="0">
                                          <p:val>
                                            <p:fltVal val="720"/>
                                          </p:val>
                                        </p:tav>
                                        <p:tav tm="100000">
                                          <p:val>
                                            <p:fltVal val="0"/>
                                          </p:val>
                                        </p:tav>
                                      </p:tavLst>
                                    </p:anim>
                                    <p:anim calcmode="lin" valueType="num">
                                      <p:cBhvr>
                                        <p:cTn id="48" dur="2000" fill="hold"/>
                                        <p:tgtEl>
                                          <p:spTgt spid="3"/>
                                        </p:tgtEl>
                                        <p:attrNameLst>
                                          <p:attrName>ppt_h</p:attrName>
                                        </p:attrNameLst>
                                      </p:cBhvr>
                                      <p:tavLst>
                                        <p:tav tm="0">
                                          <p:val>
                                            <p:fltVal val="0"/>
                                          </p:val>
                                        </p:tav>
                                        <p:tav tm="100000">
                                          <p:val>
                                            <p:strVal val="#ppt_h"/>
                                          </p:val>
                                        </p:tav>
                                      </p:tavLst>
                                    </p:anim>
                                    <p:anim calcmode="lin" valueType="num">
                                      <p:cBhvr>
                                        <p:cTn id="49"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77536"/>
                                        </p:tgtEl>
                                        <p:attrNameLst>
                                          <p:attrName>style.visibility</p:attrName>
                                        </p:attrNameLst>
                                      </p:cBhvr>
                                      <p:to>
                                        <p:strVal val="visible"/>
                                      </p:to>
                                    </p:set>
                                    <p:animEffect transition="in" filter="strips(downLeft)">
                                      <p:cBhvr>
                                        <p:cTn id="54" dur="500"/>
                                        <p:tgtEl>
                                          <p:spTgt spid="277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nimBg="1"/>
      <p:bldP spid="27753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466725" y="701675"/>
            <a:ext cx="2089150" cy="1792288"/>
            <a:chOff x="3481" y="2253"/>
            <a:chExt cx="1793" cy="1697"/>
          </a:xfrm>
        </p:grpSpPr>
        <p:sp>
          <p:nvSpPr>
            <p:cNvPr id="18472" name="Arc 3"/>
            <p:cNvSpPr>
              <a:spLocks/>
            </p:cNvSpPr>
            <p:nvPr/>
          </p:nvSpPr>
          <p:spPr bwMode="auto">
            <a:xfrm rot="7620000">
              <a:off x="3456" y="2494"/>
              <a:ext cx="356" cy="305"/>
            </a:xfrm>
            <a:custGeom>
              <a:avLst/>
              <a:gdLst>
                <a:gd name="T0" fmla="*/ 0 w 43200"/>
                <a:gd name="T1" fmla="*/ 0 h 35980"/>
                <a:gd name="T2" fmla="*/ 0 w 43200"/>
                <a:gd name="T3" fmla="*/ 0 h 35980"/>
                <a:gd name="T4" fmla="*/ 0 w 43200"/>
                <a:gd name="T5" fmla="*/ 0 h 35980"/>
                <a:gd name="T6" fmla="*/ 0 60000 65536"/>
                <a:gd name="T7" fmla="*/ 0 60000 65536"/>
                <a:gd name="T8" fmla="*/ 0 60000 65536"/>
                <a:gd name="T9" fmla="*/ 0 w 43200"/>
                <a:gd name="T10" fmla="*/ 0 h 35980"/>
                <a:gd name="T11" fmla="*/ 43200 w 43200"/>
                <a:gd name="T12" fmla="*/ 35980 h 35980"/>
              </a:gdLst>
              <a:ahLst/>
              <a:cxnLst>
                <a:cxn ang="T6">
                  <a:pos x="T0" y="T1"/>
                </a:cxn>
                <a:cxn ang="T7">
                  <a:pos x="T2" y="T3"/>
                </a:cxn>
                <a:cxn ang="T8">
                  <a:pos x="T4" y="T5"/>
                </a:cxn>
              </a:cxnLst>
              <a:rect l="T9" t="T10" r="T11" b="T12"/>
              <a:pathLst>
                <a:path w="43200" h="35980" fill="none" extrusionOk="0">
                  <a:moveTo>
                    <a:pt x="37717" y="-1"/>
                  </a:moveTo>
                  <a:cubicBezTo>
                    <a:pt x="41248" y="3957"/>
                    <a:pt x="43200" y="9076"/>
                    <a:pt x="43200" y="14380"/>
                  </a:cubicBezTo>
                  <a:cubicBezTo>
                    <a:pt x="43200" y="26309"/>
                    <a:pt x="33529" y="35980"/>
                    <a:pt x="21600" y="35980"/>
                  </a:cubicBezTo>
                  <a:cubicBezTo>
                    <a:pt x="9670" y="35980"/>
                    <a:pt x="0" y="26309"/>
                    <a:pt x="0" y="14380"/>
                  </a:cubicBezTo>
                  <a:cubicBezTo>
                    <a:pt x="-1" y="11929"/>
                    <a:pt x="416" y="9497"/>
                    <a:pt x="1232" y="7186"/>
                  </a:cubicBezTo>
                </a:path>
                <a:path w="43200" h="35980" stroke="0" extrusionOk="0">
                  <a:moveTo>
                    <a:pt x="37717" y="-1"/>
                  </a:moveTo>
                  <a:cubicBezTo>
                    <a:pt x="41248" y="3957"/>
                    <a:pt x="43200" y="9076"/>
                    <a:pt x="43200" y="14380"/>
                  </a:cubicBezTo>
                  <a:cubicBezTo>
                    <a:pt x="43200" y="26309"/>
                    <a:pt x="33529" y="35980"/>
                    <a:pt x="21600" y="35980"/>
                  </a:cubicBezTo>
                  <a:cubicBezTo>
                    <a:pt x="9670" y="35980"/>
                    <a:pt x="0" y="26309"/>
                    <a:pt x="0" y="14380"/>
                  </a:cubicBezTo>
                  <a:cubicBezTo>
                    <a:pt x="-1" y="11929"/>
                    <a:pt x="416" y="9497"/>
                    <a:pt x="1232" y="7186"/>
                  </a:cubicBezTo>
                  <a:lnTo>
                    <a:pt x="21600" y="14380"/>
                  </a:lnTo>
                  <a:close/>
                </a:path>
              </a:pathLst>
            </a:custGeom>
            <a:solidFill>
              <a:schemeClr val="bg2"/>
            </a:solidFill>
            <a:ln w="25400" cap="rnd">
              <a:solidFill>
                <a:schemeClr val="tx1"/>
              </a:solidFill>
              <a:round/>
              <a:headEnd/>
              <a:tailEnd/>
            </a:ln>
          </p:spPr>
          <p:txBody>
            <a:bodyPr/>
            <a:lstStyle/>
            <a:p>
              <a:endParaRPr lang="en-US"/>
            </a:p>
          </p:txBody>
        </p:sp>
        <p:sp>
          <p:nvSpPr>
            <p:cNvPr id="18473" name="Line 4"/>
            <p:cNvSpPr>
              <a:spLocks noChangeShapeType="1"/>
            </p:cNvSpPr>
            <p:nvPr/>
          </p:nvSpPr>
          <p:spPr bwMode="auto">
            <a:xfrm flipV="1">
              <a:off x="3792" y="2448"/>
              <a:ext cx="528" cy="144"/>
            </a:xfrm>
            <a:prstGeom prst="line">
              <a:avLst/>
            </a:prstGeom>
            <a:noFill/>
            <a:ln w="25400">
              <a:solidFill>
                <a:schemeClr val="tx1"/>
              </a:solidFill>
              <a:round/>
              <a:headEnd type="none" w="sm" len="sm"/>
              <a:tailEnd type="none" w="sm" len="sm"/>
            </a:ln>
          </p:spPr>
          <p:txBody>
            <a:bodyPr/>
            <a:lstStyle/>
            <a:p>
              <a:endParaRPr lang="en-US"/>
            </a:p>
          </p:txBody>
        </p:sp>
        <p:sp>
          <p:nvSpPr>
            <p:cNvPr id="18474" name="Line 5"/>
            <p:cNvSpPr>
              <a:spLocks noChangeShapeType="1"/>
            </p:cNvSpPr>
            <p:nvPr/>
          </p:nvSpPr>
          <p:spPr bwMode="auto">
            <a:xfrm>
              <a:off x="3840" y="3552"/>
              <a:ext cx="576" cy="144"/>
            </a:xfrm>
            <a:prstGeom prst="line">
              <a:avLst/>
            </a:prstGeom>
            <a:noFill/>
            <a:ln w="25400">
              <a:solidFill>
                <a:schemeClr val="tx1"/>
              </a:solidFill>
              <a:round/>
              <a:headEnd type="none" w="sm" len="sm"/>
              <a:tailEnd type="none" w="sm" len="sm"/>
            </a:ln>
          </p:spPr>
          <p:txBody>
            <a:bodyPr/>
            <a:lstStyle/>
            <a:p>
              <a:endParaRPr lang="en-US"/>
            </a:p>
          </p:txBody>
        </p:sp>
        <p:sp>
          <p:nvSpPr>
            <p:cNvPr id="18475" name="Line 6"/>
            <p:cNvSpPr>
              <a:spLocks noChangeShapeType="1"/>
            </p:cNvSpPr>
            <p:nvPr/>
          </p:nvSpPr>
          <p:spPr bwMode="auto">
            <a:xfrm>
              <a:off x="3648" y="2832"/>
              <a:ext cx="48" cy="528"/>
            </a:xfrm>
            <a:prstGeom prst="line">
              <a:avLst/>
            </a:prstGeom>
            <a:noFill/>
            <a:ln w="25400">
              <a:solidFill>
                <a:schemeClr val="tx1"/>
              </a:solidFill>
              <a:round/>
              <a:headEnd type="none" w="sm" len="sm"/>
              <a:tailEnd type="none" w="sm" len="sm"/>
            </a:ln>
          </p:spPr>
          <p:txBody>
            <a:bodyPr/>
            <a:lstStyle/>
            <a:p>
              <a:endParaRPr lang="en-US"/>
            </a:p>
          </p:txBody>
        </p:sp>
        <p:sp>
          <p:nvSpPr>
            <p:cNvPr id="18476" name="Line 7"/>
            <p:cNvSpPr>
              <a:spLocks noChangeShapeType="1"/>
            </p:cNvSpPr>
            <p:nvPr/>
          </p:nvSpPr>
          <p:spPr bwMode="auto">
            <a:xfrm>
              <a:off x="3792" y="2736"/>
              <a:ext cx="1152" cy="288"/>
            </a:xfrm>
            <a:prstGeom prst="line">
              <a:avLst/>
            </a:prstGeom>
            <a:noFill/>
            <a:ln w="25400">
              <a:solidFill>
                <a:schemeClr val="tx1"/>
              </a:solidFill>
              <a:round/>
              <a:headEnd type="none" w="sm" len="sm"/>
              <a:tailEnd type="none" w="sm" len="sm"/>
            </a:ln>
          </p:spPr>
          <p:txBody>
            <a:bodyPr/>
            <a:lstStyle/>
            <a:p>
              <a:endParaRPr lang="en-US"/>
            </a:p>
          </p:txBody>
        </p:sp>
        <p:sp>
          <p:nvSpPr>
            <p:cNvPr id="18477" name="Line 8"/>
            <p:cNvSpPr>
              <a:spLocks noChangeShapeType="1"/>
            </p:cNvSpPr>
            <p:nvPr/>
          </p:nvSpPr>
          <p:spPr bwMode="auto">
            <a:xfrm>
              <a:off x="3744" y="2784"/>
              <a:ext cx="768" cy="816"/>
            </a:xfrm>
            <a:prstGeom prst="line">
              <a:avLst/>
            </a:prstGeom>
            <a:noFill/>
            <a:ln w="25400">
              <a:solidFill>
                <a:schemeClr val="tx1"/>
              </a:solidFill>
              <a:round/>
              <a:headEnd type="none" w="sm" len="sm"/>
              <a:tailEnd type="none" w="sm" len="sm"/>
            </a:ln>
          </p:spPr>
          <p:txBody>
            <a:bodyPr/>
            <a:lstStyle/>
            <a:p>
              <a:endParaRPr lang="en-US"/>
            </a:p>
          </p:txBody>
        </p:sp>
        <p:sp>
          <p:nvSpPr>
            <p:cNvPr id="18478" name="Line 9"/>
            <p:cNvSpPr>
              <a:spLocks noChangeShapeType="1"/>
            </p:cNvSpPr>
            <p:nvPr/>
          </p:nvSpPr>
          <p:spPr bwMode="auto">
            <a:xfrm flipV="1">
              <a:off x="3792" y="2544"/>
              <a:ext cx="672" cy="816"/>
            </a:xfrm>
            <a:prstGeom prst="line">
              <a:avLst/>
            </a:prstGeom>
            <a:noFill/>
            <a:ln w="25400">
              <a:solidFill>
                <a:schemeClr val="tx1"/>
              </a:solidFill>
              <a:round/>
              <a:headEnd type="none" w="sm" len="sm"/>
              <a:tailEnd type="none" w="sm" len="sm"/>
            </a:ln>
          </p:spPr>
          <p:txBody>
            <a:bodyPr/>
            <a:lstStyle/>
            <a:p>
              <a:endParaRPr lang="en-US"/>
            </a:p>
          </p:txBody>
        </p:sp>
        <p:sp>
          <p:nvSpPr>
            <p:cNvPr id="18479" name="Line 10"/>
            <p:cNvSpPr>
              <a:spLocks noChangeShapeType="1"/>
            </p:cNvSpPr>
            <p:nvPr/>
          </p:nvSpPr>
          <p:spPr bwMode="auto">
            <a:xfrm flipV="1">
              <a:off x="3840" y="3120"/>
              <a:ext cx="1104" cy="336"/>
            </a:xfrm>
            <a:prstGeom prst="line">
              <a:avLst/>
            </a:prstGeom>
            <a:noFill/>
            <a:ln w="25400">
              <a:solidFill>
                <a:schemeClr val="tx1"/>
              </a:solidFill>
              <a:round/>
              <a:headEnd type="none" w="sm" len="sm"/>
              <a:tailEnd type="none" w="sm" len="sm"/>
            </a:ln>
          </p:spPr>
          <p:txBody>
            <a:bodyPr/>
            <a:lstStyle/>
            <a:p>
              <a:endParaRPr lang="en-US"/>
            </a:p>
          </p:txBody>
        </p:sp>
        <p:sp>
          <p:nvSpPr>
            <p:cNvPr id="18480" name="Line 11"/>
            <p:cNvSpPr>
              <a:spLocks noChangeShapeType="1"/>
            </p:cNvSpPr>
            <p:nvPr/>
          </p:nvSpPr>
          <p:spPr bwMode="auto">
            <a:xfrm flipH="1" flipV="1">
              <a:off x="4512" y="2544"/>
              <a:ext cx="96" cy="1056"/>
            </a:xfrm>
            <a:prstGeom prst="line">
              <a:avLst/>
            </a:prstGeom>
            <a:noFill/>
            <a:ln w="25400">
              <a:solidFill>
                <a:schemeClr val="tx1"/>
              </a:solidFill>
              <a:round/>
              <a:headEnd type="none" w="sm" len="sm"/>
              <a:tailEnd type="none" w="sm" len="sm"/>
            </a:ln>
          </p:spPr>
          <p:txBody>
            <a:bodyPr/>
            <a:lstStyle/>
            <a:p>
              <a:endParaRPr lang="en-US"/>
            </a:p>
          </p:txBody>
        </p:sp>
        <p:sp>
          <p:nvSpPr>
            <p:cNvPr id="18481" name="Line 12"/>
            <p:cNvSpPr>
              <a:spLocks noChangeShapeType="1"/>
            </p:cNvSpPr>
            <p:nvPr/>
          </p:nvSpPr>
          <p:spPr bwMode="auto">
            <a:xfrm flipV="1">
              <a:off x="4656" y="3216"/>
              <a:ext cx="336" cy="480"/>
            </a:xfrm>
            <a:prstGeom prst="line">
              <a:avLst/>
            </a:prstGeom>
            <a:noFill/>
            <a:ln w="25400">
              <a:solidFill>
                <a:schemeClr val="tx1"/>
              </a:solidFill>
              <a:round/>
              <a:headEnd type="none" w="sm" len="sm"/>
              <a:tailEnd type="none" w="sm" len="sm"/>
            </a:ln>
          </p:spPr>
          <p:txBody>
            <a:bodyPr/>
            <a:lstStyle/>
            <a:p>
              <a:endParaRPr lang="en-US"/>
            </a:p>
          </p:txBody>
        </p:sp>
        <p:sp>
          <p:nvSpPr>
            <p:cNvPr id="18482" name="Line 13"/>
            <p:cNvSpPr>
              <a:spLocks noChangeShapeType="1"/>
            </p:cNvSpPr>
            <p:nvPr/>
          </p:nvSpPr>
          <p:spPr bwMode="auto">
            <a:xfrm flipH="1" flipV="1">
              <a:off x="4608" y="2496"/>
              <a:ext cx="384" cy="480"/>
            </a:xfrm>
            <a:prstGeom prst="line">
              <a:avLst/>
            </a:prstGeom>
            <a:noFill/>
            <a:ln w="25400">
              <a:solidFill>
                <a:schemeClr val="tx1"/>
              </a:solidFill>
              <a:round/>
              <a:headEnd type="none" w="sm" len="sm"/>
              <a:tailEnd type="none" w="sm" len="sm"/>
            </a:ln>
          </p:spPr>
          <p:txBody>
            <a:bodyPr/>
            <a:lstStyle/>
            <a:p>
              <a:endParaRPr lang="en-US"/>
            </a:p>
          </p:txBody>
        </p:sp>
        <p:sp>
          <p:nvSpPr>
            <p:cNvPr id="18483" name="Arc 14"/>
            <p:cNvSpPr>
              <a:spLocks/>
            </p:cNvSpPr>
            <p:nvPr/>
          </p:nvSpPr>
          <p:spPr bwMode="auto">
            <a:xfrm rot="-9300000">
              <a:off x="4367" y="2253"/>
              <a:ext cx="357" cy="305"/>
            </a:xfrm>
            <a:custGeom>
              <a:avLst/>
              <a:gdLst>
                <a:gd name="T0" fmla="*/ 0 w 43200"/>
                <a:gd name="T1" fmla="*/ 0 h 36003"/>
                <a:gd name="T2" fmla="*/ 0 w 43200"/>
                <a:gd name="T3" fmla="*/ 0 h 36003"/>
                <a:gd name="T4" fmla="*/ 0 w 43200"/>
                <a:gd name="T5" fmla="*/ 0 h 36003"/>
                <a:gd name="T6" fmla="*/ 0 60000 65536"/>
                <a:gd name="T7" fmla="*/ 0 60000 65536"/>
                <a:gd name="T8" fmla="*/ 0 60000 65536"/>
                <a:gd name="T9" fmla="*/ 0 w 43200"/>
                <a:gd name="T10" fmla="*/ 0 h 36003"/>
                <a:gd name="T11" fmla="*/ 43200 w 43200"/>
                <a:gd name="T12" fmla="*/ 36003 h 36003"/>
              </a:gdLst>
              <a:ahLst/>
              <a:cxnLst>
                <a:cxn ang="T6">
                  <a:pos x="T0" y="T1"/>
                </a:cxn>
                <a:cxn ang="T7">
                  <a:pos x="T2" y="T3"/>
                </a:cxn>
                <a:cxn ang="T8">
                  <a:pos x="T4" y="T5"/>
                </a:cxn>
              </a:cxnLst>
              <a:rect l="T9" t="T10" r="T11" b="T12"/>
              <a:pathLst>
                <a:path w="43200" h="36003" fill="none" extrusionOk="0">
                  <a:moveTo>
                    <a:pt x="37697" y="-1"/>
                  </a:moveTo>
                  <a:cubicBezTo>
                    <a:pt x="41240" y="3960"/>
                    <a:pt x="43200" y="9088"/>
                    <a:pt x="43200" y="14403"/>
                  </a:cubicBezTo>
                  <a:cubicBezTo>
                    <a:pt x="43200" y="26332"/>
                    <a:pt x="33529" y="36003"/>
                    <a:pt x="21600" y="36003"/>
                  </a:cubicBezTo>
                  <a:cubicBezTo>
                    <a:pt x="9670" y="36003"/>
                    <a:pt x="0" y="26332"/>
                    <a:pt x="0" y="14403"/>
                  </a:cubicBezTo>
                  <a:cubicBezTo>
                    <a:pt x="-1" y="11959"/>
                    <a:pt x="414" y="9534"/>
                    <a:pt x="1225" y="7229"/>
                  </a:cubicBezTo>
                </a:path>
                <a:path w="43200" h="36003" stroke="0" extrusionOk="0">
                  <a:moveTo>
                    <a:pt x="37697" y="-1"/>
                  </a:moveTo>
                  <a:cubicBezTo>
                    <a:pt x="41240" y="3960"/>
                    <a:pt x="43200" y="9088"/>
                    <a:pt x="43200" y="14403"/>
                  </a:cubicBezTo>
                  <a:cubicBezTo>
                    <a:pt x="43200" y="26332"/>
                    <a:pt x="33529" y="36003"/>
                    <a:pt x="21600" y="36003"/>
                  </a:cubicBezTo>
                  <a:cubicBezTo>
                    <a:pt x="9670" y="36003"/>
                    <a:pt x="0" y="26332"/>
                    <a:pt x="0" y="14403"/>
                  </a:cubicBezTo>
                  <a:cubicBezTo>
                    <a:pt x="-1" y="11959"/>
                    <a:pt x="414" y="9534"/>
                    <a:pt x="1225" y="7229"/>
                  </a:cubicBezTo>
                  <a:lnTo>
                    <a:pt x="21600" y="14403"/>
                  </a:lnTo>
                  <a:close/>
                </a:path>
              </a:pathLst>
            </a:custGeom>
            <a:solidFill>
              <a:schemeClr val="bg2"/>
            </a:solidFill>
            <a:ln w="25400" cap="rnd">
              <a:solidFill>
                <a:schemeClr val="tx1"/>
              </a:solidFill>
              <a:round/>
              <a:headEnd/>
              <a:tailEnd/>
            </a:ln>
          </p:spPr>
          <p:txBody>
            <a:bodyPr/>
            <a:lstStyle/>
            <a:p>
              <a:endParaRPr lang="en-US"/>
            </a:p>
          </p:txBody>
        </p:sp>
        <p:sp>
          <p:nvSpPr>
            <p:cNvPr id="18484" name="Arc 15"/>
            <p:cNvSpPr>
              <a:spLocks/>
            </p:cNvSpPr>
            <p:nvPr/>
          </p:nvSpPr>
          <p:spPr bwMode="auto">
            <a:xfrm rot="-5160000">
              <a:off x="4944" y="2926"/>
              <a:ext cx="356" cy="304"/>
            </a:xfrm>
            <a:custGeom>
              <a:avLst/>
              <a:gdLst>
                <a:gd name="T0" fmla="*/ 0 w 43200"/>
                <a:gd name="T1" fmla="*/ 0 h 35920"/>
                <a:gd name="T2" fmla="*/ 0 w 43200"/>
                <a:gd name="T3" fmla="*/ 0 h 35920"/>
                <a:gd name="T4" fmla="*/ 0 w 43200"/>
                <a:gd name="T5" fmla="*/ 0 h 35920"/>
                <a:gd name="T6" fmla="*/ 0 60000 65536"/>
                <a:gd name="T7" fmla="*/ 0 60000 65536"/>
                <a:gd name="T8" fmla="*/ 0 60000 65536"/>
                <a:gd name="T9" fmla="*/ 0 w 43200"/>
                <a:gd name="T10" fmla="*/ 0 h 35920"/>
                <a:gd name="T11" fmla="*/ 43200 w 43200"/>
                <a:gd name="T12" fmla="*/ 35920 h 35920"/>
              </a:gdLst>
              <a:ahLst/>
              <a:cxnLst>
                <a:cxn ang="T6">
                  <a:pos x="T0" y="T1"/>
                </a:cxn>
                <a:cxn ang="T7">
                  <a:pos x="T2" y="T3"/>
                </a:cxn>
                <a:cxn ang="T8">
                  <a:pos x="T4" y="T5"/>
                </a:cxn>
              </a:cxnLst>
              <a:rect l="T9" t="T10" r="T11" b="T12"/>
              <a:pathLst>
                <a:path w="43200" h="35920" fill="none" extrusionOk="0">
                  <a:moveTo>
                    <a:pt x="41953" y="7089"/>
                  </a:moveTo>
                  <a:cubicBezTo>
                    <a:pt x="42778" y="9410"/>
                    <a:pt x="43200" y="11856"/>
                    <a:pt x="43200" y="14320"/>
                  </a:cubicBezTo>
                  <a:cubicBezTo>
                    <a:pt x="43200" y="26249"/>
                    <a:pt x="33529" y="35920"/>
                    <a:pt x="21600" y="35920"/>
                  </a:cubicBezTo>
                  <a:cubicBezTo>
                    <a:pt x="9670" y="35920"/>
                    <a:pt x="0" y="26249"/>
                    <a:pt x="0" y="14320"/>
                  </a:cubicBezTo>
                  <a:cubicBezTo>
                    <a:pt x="-1" y="9043"/>
                    <a:pt x="1931" y="3950"/>
                    <a:pt x="5429" y="0"/>
                  </a:cubicBezTo>
                </a:path>
                <a:path w="43200" h="35920" stroke="0" extrusionOk="0">
                  <a:moveTo>
                    <a:pt x="41953" y="7089"/>
                  </a:moveTo>
                  <a:cubicBezTo>
                    <a:pt x="42778" y="9410"/>
                    <a:pt x="43200" y="11856"/>
                    <a:pt x="43200" y="14320"/>
                  </a:cubicBezTo>
                  <a:cubicBezTo>
                    <a:pt x="43200" y="26249"/>
                    <a:pt x="33529" y="35920"/>
                    <a:pt x="21600" y="35920"/>
                  </a:cubicBezTo>
                  <a:cubicBezTo>
                    <a:pt x="9670" y="35920"/>
                    <a:pt x="0" y="26249"/>
                    <a:pt x="0" y="14320"/>
                  </a:cubicBezTo>
                  <a:cubicBezTo>
                    <a:pt x="-1" y="9043"/>
                    <a:pt x="1931" y="3950"/>
                    <a:pt x="5429" y="0"/>
                  </a:cubicBezTo>
                  <a:lnTo>
                    <a:pt x="21600" y="14320"/>
                  </a:lnTo>
                  <a:close/>
                </a:path>
              </a:pathLst>
            </a:custGeom>
            <a:solidFill>
              <a:schemeClr val="bg2"/>
            </a:solidFill>
            <a:ln w="25400" cap="rnd">
              <a:solidFill>
                <a:schemeClr val="tx1"/>
              </a:solidFill>
              <a:round/>
              <a:headEnd/>
              <a:tailEnd/>
            </a:ln>
          </p:spPr>
          <p:txBody>
            <a:bodyPr/>
            <a:lstStyle/>
            <a:p>
              <a:endParaRPr lang="en-US"/>
            </a:p>
          </p:txBody>
        </p:sp>
        <p:sp>
          <p:nvSpPr>
            <p:cNvPr id="18485" name="Arc 16"/>
            <p:cNvSpPr>
              <a:spLocks/>
            </p:cNvSpPr>
            <p:nvPr/>
          </p:nvSpPr>
          <p:spPr bwMode="auto">
            <a:xfrm rot="8700000">
              <a:off x="3529" y="3333"/>
              <a:ext cx="306" cy="356"/>
            </a:xfrm>
            <a:custGeom>
              <a:avLst/>
              <a:gdLst>
                <a:gd name="T0" fmla="*/ 0 w 35964"/>
                <a:gd name="T1" fmla="*/ 0 h 43200"/>
                <a:gd name="T2" fmla="*/ 0 w 35964"/>
                <a:gd name="T3" fmla="*/ 0 h 43200"/>
                <a:gd name="T4" fmla="*/ 0 w 35964"/>
                <a:gd name="T5" fmla="*/ 0 h 43200"/>
                <a:gd name="T6" fmla="*/ 0 60000 65536"/>
                <a:gd name="T7" fmla="*/ 0 60000 65536"/>
                <a:gd name="T8" fmla="*/ 0 60000 65536"/>
                <a:gd name="T9" fmla="*/ 0 w 35964"/>
                <a:gd name="T10" fmla="*/ 0 h 43200"/>
                <a:gd name="T11" fmla="*/ 35964 w 35964"/>
                <a:gd name="T12" fmla="*/ 43200 h 43200"/>
              </a:gdLst>
              <a:ahLst/>
              <a:cxnLst>
                <a:cxn ang="T6">
                  <a:pos x="T0" y="T1"/>
                </a:cxn>
                <a:cxn ang="T7">
                  <a:pos x="T2" y="T3"/>
                </a:cxn>
                <a:cxn ang="T8">
                  <a:pos x="T4" y="T5"/>
                </a:cxn>
              </a:cxnLst>
              <a:rect l="T9" t="T10" r="T11" b="T12"/>
              <a:pathLst>
                <a:path w="35964" h="43200" fill="none" extrusionOk="0">
                  <a:moveTo>
                    <a:pt x="0" y="5468"/>
                  </a:moveTo>
                  <a:cubicBezTo>
                    <a:pt x="3955" y="1945"/>
                    <a:pt x="9067" y="-1"/>
                    <a:pt x="14364" y="0"/>
                  </a:cubicBezTo>
                  <a:cubicBezTo>
                    <a:pt x="26293" y="0"/>
                    <a:pt x="35964" y="9670"/>
                    <a:pt x="35964" y="21600"/>
                  </a:cubicBezTo>
                  <a:cubicBezTo>
                    <a:pt x="35964" y="33529"/>
                    <a:pt x="26293" y="43200"/>
                    <a:pt x="14364" y="43200"/>
                  </a:cubicBezTo>
                  <a:cubicBezTo>
                    <a:pt x="11868" y="43200"/>
                    <a:pt x="9392" y="42767"/>
                    <a:pt x="7044" y="41922"/>
                  </a:cubicBezTo>
                </a:path>
                <a:path w="35964" h="43200" stroke="0" extrusionOk="0">
                  <a:moveTo>
                    <a:pt x="0" y="5468"/>
                  </a:moveTo>
                  <a:cubicBezTo>
                    <a:pt x="3955" y="1945"/>
                    <a:pt x="9067" y="-1"/>
                    <a:pt x="14364" y="0"/>
                  </a:cubicBezTo>
                  <a:cubicBezTo>
                    <a:pt x="26293" y="0"/>
                    <a:pt x="35964" y="9670"/>
                    <a:pt x="35964" y="21600"/>
                  </a:cubicBezTo>
                  <a:cubicBezTo>
                    <a:pt x="35964" y="33529"/>
                    <a:pt x="26293" y="43200"/>
                    <a:pt x="14364" y="43200"/>
                  </a:cubicBezTo>
                  <a:cubicBezTo>
                    <a:pt x="11868" y="43200"/>
                    <a:pt x="9392" y="42767"/>
                    <a:pt x="7044" y="41922"/>
                  </a:cubicBezTo>
                  <a:lnTo>
                    <a:pt x="14364" y="21600"/>
                  </a:lnTo>
                  <a:close/>
                </a:path>
              </a:pathLst>
            </a:custGeom>
            <a:solidFill>
              <a:schemeClr val="bg2"/>
            </a:solidFill>
            <a:ln w="25400" cap="rnd">
              <a:solidFill>
                <a:schemeClr val="tx1"/>
              </a:solidFill>
              <a:round/>
              <a:headEnd/>
              <a:tailEnd/>
            </a:ln>
          </p:spPr>
          <p:txBody>
            <a:bodyPr/>
            <a:lstStyle/>
            <a:p>
              <a:endParaRPr lang="en-US"/>
            </a:p>
          </p:txBody>
        </p:sp>
        <p:sp>
          <p:nvSpPr>
            <p:cNvPr id="18486" name="Arc 17"/>
            <p:cNvSpPr>
              <a:spLocks/>
            </p:cNvSpPr>
            <p:nvPr/>
          </p:nvSpPr>
          <p:spPr bwMode="auto">
            <a:xfrm rot="10380000">
              <a:off x="4416" y="3646"/>
              <a:ext cx="356" cy="304"/>
            </a:xfrm>
            <a:custGeom>
              <a:avLst/>
              <a:gdLst>
                <a:gd name="T0" fmla="*/ 0 w 43200"/>
                <a:gd name="T1" fmla="*/ 0 h 35832"/>
                <a:gd name="T2" fmla="*/ 0 w 43200"/>
                <a:gd name="T3" fmla="*/ 0 h 35832"/>
                <a:gd name="T4" fmla="*/ 0 w 43200"/>
                <a:gd name="T5" fmla="*/ 0 h 35832"/>
                <a:gd name="T6" fmla="*/ 0 60000 65536"/>
                <a:gd name="T7" fmla="*/ 0 60000 65536"/>
                <a:gd name="T8" fmla="*/ 0 60000 65536"/>
                <a:gd name="T9" fmla="*/ 0 w 43200"/>
                <a:gd name="T10" fmla="*/ 0 h 35832"/>
                <a:gd name="T11" fmla="*/ 43200 w 43200"/>
                <a:gd name="T12" fmla="*/ 35832 h 35832"/>
              </a:gdLst>
              <a:ahLst/>
              <a:cxnLst>
                <a:cxn ang="T6">
                  <a:pos x="T0" y="T1"/>
                </a:cxn>
                <a:cxn ang="T7">
                  <a:pos x="T2" y="T3"/>
                </a:cxn>
                <a:cxn ang="T8">
                  <a:pos x="T4" y="T5"/>
                </a:cxn>
              </a:cxnLst>
              <a:rect l="T9" t="T10" r="T11" b="T12"/>
              <a:pathLst>
                <a:path w="43200" h="35832" fill="none" extrusionOk="0">
                  <a:moveTo>
                    <a:pt x="5351" y="35832"/>
                  </a:moveTo>
                  <a:cubicBezTo>
                    <a:pt x="1901" y="31893"/>
                    <a:pt x="0" y="26835"/>
                    <a:pt x="0" y="21600"/>
                  </a:cubicBezTo>
                  <a:cubicBezTo>
                    <a:pt x="0" y="9670"/>
                    <a:pt x="9670" y="0"/>
                    <a:pt x="21600" y="0"/>
                  </a:cubicBezTo>
                  <a:cubicBezTo>
                    <a:pt x="33529" y="0"/>
                    <a:pt x="43200" y="9670"/>
                    <a:pt x="43200" y="21600"/>
                  </a:cubicBezTo>
                  <a:cubicBezTo>
                    <a:pt x="43200" y="24020"/>
                    <a:pt x="42793" y="26423"/>
                    <a:pt x="41996" y="28708"/>
                  </a:cubicBezTo>
                </a:path>
                <a:path w="43200" h="35832" stroke="0" extrusionOk="0">
                  <a:moveTo>
                    <a:pt x="5351" y="35832"/>
                  </a:moveTo>
                  <a:cubicBezTo>
                    <a:pt x="1901" y="31893"/>
                    <a:pt x="0" y="26835"/>
                    <a:pt x="0" y="21600"/>
                  </a:cubicBezTo>
                  <a:cubicBezTo>
                    <a:pt x="0" y="9670"/>
                    <a:pt x="9670" y="0"/>
                    <a:pt x="21600" y="0"/>
                  </a:cubicBezTo>
                  <a:cubicBezTo>
                    <a:pt x="33529" y="0"/>
                    <a:pt x="43200" y="9670"/>
                    <a:pt x="43200" y="21600"/>
                  </a:cubicBezTo>
                  <a:cubicBezTo>
                    <a:pt x="43200" y="24020"/>
                    <a:pt x="42793" y="26423"/>
                    <a:pt x="41996" y="28708"/>
                  </a:cubicBezTo>
                  <a:lnTo>
                    <a:pt x="21600" y="21600"/>
                  </a:lnTo>
                  <a:close/>
                </a:path>
              </a:pathLst>
            </a:custGeom>
            <a:solidFill>
              <a:schemeClr val="bg2"/>
            </a:solidFill>
            <a:ln w="25400" cap="rnd">
              <a:solidFill>
                <a:schemeClr val="tx1"/>
              </a:solidFill>
              <a:round/>
              <a:headEnd/>
              <a:tailEnd/>
            </a:ln>
          </p:spPr>
          <p:txBody>
            <a:bodyPr/>
            <a:lstStyle/>
            <a:p>
              <a:endParaRPr lang="en-US"/>
            </a:p>
          </p:txBody>
        </p:sp>
      </p:grpSp>
      <p:sp>
        <p:nvSpPr>
          <p:cNvPr id="18435" name="Text Box 18"/>
          <p:cNvSpPr txBox="1">
            <a:spLocks noChangeArrowheads="1"/>
          </p:cNvSpPr>
          <p:nvPr/>
        </p:nvSpPr>
        <p:spPr bwMode="auto">
          <a:xfrm>
            <a:off x="755650" y="341313"/>
            <a:ext cx="704850" cy="519112"/>
          </a:xfrm>
          <a:prstGeom prst="rect">
            <a:avLst/>
          </a:prstGeom>
          <a:noFill/>
          <a:ln w="12700">
            <a:noFill/>
            <a:miter lim="800000"/>
            <a:headEnd type="none" w="sm" len="sm"/>
            <a:tailEnd type="none" w="sm" len="sm"/>
          </a:ln>
        </p:spPr>
        <p:txBody>
          <a:bodyPr wrap="none">
            <a:spAutoFit/>
          </a:bodyPr>
          <a:lstStyle/>
          <a:p>
            <a:pPr algn="l" defTabSz="762000" rtl="0" eaLnBrk="0" hangingPunct="0"/>
            <a:r>
              <a:rPr lang="fa-IR" sz="2800" b="1">
                <a:solidFill>
                  <a:srgbClr val="000066"/>
                </a:solidFill>
                <a:latin typeface="Times New Roman" pitchFamily="18" charset="0"/>
                <a:cs typeface="Tahoma" pitchFamily="34" charset="0"/>
              </a:rPr>
              <a:t>تيم</a:t>
            </a:r>
            <a:endParaRPr lang="en-US" sz="2800" b="1">
              <a:solidFill>
                <a:srgbClr val="000066"/>
              </a:solidFill>
              <a:latin typeface="Times New Roman" pitchFamily="18" charset="0"/>
              <a:cs typeface="Tahoma" pitchFamily="34" charset="0"/>
            </a:endParaRPr>
          </a:p>
        </p:txBody>
      </p:sp>
      <p:grpSp>
        <p:nvGrpSpPr>
          <p:cNvPr id="18436" name="Group 19"/>
          <p:cNvGrpSpPr>
            <a:grpSpLocks/>
          </p:cNvGrpSpPr>
          <p:nvPr/>
        </p:nvGrpSpPr>
        <p:grpSpPr bwMode="auto">
          <a:xfrm>
            <a:off x="6897688" y="188913"/>
            <a:ext cx="2211387" cy="2232025"/>
            <a:chOff x="4299" y="164"/>
            <a:chExt cx="1393" cy="1406"/>
          </a:xfrm>
        </p:grpSpPr>
        <p:sp>
          <p:nvSpPr>
            <p:cNvPr id="18460" name="Oval 20"/>
            <p:cNvSpPr>
              <a:spLocks noChangeArrowheads="1"/>
            </p:cNvSpPr>
            <p:nvPr/>
          </p:nvSpPr>
          <p:spPr bwMode="auto">
            <a:xfrm rot="-1508708">
              <a:off x="4785" y="187"/>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1" name="Oval 21"/>
            <p:cNvSpPr>
              <a:spLocks noChangeArrowheads="1"/>
            </p:cNvSpPr>
            <p:nvPr/>
          </p:nvSpPr>
          <p:spPr bwMode="auto">
            <a:xfrm rot="-1508708">
              <a:off x="5227" y="270"/>
              <a:ext cx="196" cy="204"/>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2" name="Oval 22"/>
            <p:cNvSpPr>
              <a:spLocks noChangeArrowheads="1"/>
            </p:cNvSpPr>
            <p:nvPr/>
          </p:nvSpPr>
          <p:spPr bwMode="auto">
            <a:xfrm rot="-1508708">
              <a:off x="5148" y="1117"/>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3" name="Oval 23"/>
            <p:cNvSpPr>
              <a:spLocks noChangeArrowheads="1"/>
            </p:cNvSpPr>
            <p:nvPr/>
          </p:nvSpPr>
          <p:spPr bwMode="auto">
            <a:xfrm rot="-1508708">
              <a:off x="4876" y="527"/>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4" name="Oval 24"/>
            <p:cNvSpPr>
              <a:spLocks noChangeArrowheads="1"/>
            </p:cNvSpPr>
            <p:nvPr/>
          </p:nvSpPr>
          <p:spPr bwMode="auto">
            <a:xfrm rot="-1508708">
              <a:off x="5423" y="618"/>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5" name="Oval 25"/>
            <p:cNvSpPr>
              <a:spLocks noChangeArrowheads="1"/>
            </p:cNvSpPr>
            <p:nvPr/>
          </p:nvSpPr>
          <p:spPr bwMode="auto">
            <a:xfrm rot="-1508708">
              <a:off x="4909" y="814"/>
              <a:ext cx="182" cy="182"/>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6" name="Oval 26"/>
            <p:cNvSpPr>
              <a:spLocks noChangeArrowheads="1"/>
            </p:cNvSpPr>
            <p:nvPr/>
          </p:nvSpPr>
          <p:spPr bwMode="auto">
            <a:xfrm rot="-1508708">
              <a:off x="4332" y="845"/>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7" name="Oval 27"/>
            <p:cNvSpPr>
              <a:spLocks noChangeArrowheads="1"/>
            </p:cNvSpPr>
            <p:nvPr/>
          </p:nvSpPr>
          <p:spPr bwMode="auto">
            <a:xfrm rot="-1508708">
              <a:off x="4602" y="1106"/>
              <a:ext cx="172" cy="182"/>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8" name="Oval 28"/>
            <p:cNvSpPr>
              <a:spLocks noChangeArrowheads="1"/>
            </p:cNvSpPr>
            <p:nvPr/>
          </p:nvSpPr>
          <p:spPr bwMode="auto">
            <a:xfrm rot="-1508708">
              <a:off x="5427" y="969"/>
              <a:ext cx="197" cy="203"/>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69" name="Oval 29"/>
            <p:cNvSpPr>
              <a:spLocks noChangeArrowheads="1"/>
            </p:cNvSpPr>
            <p:nvPr/>
          </p:nvSpPr>
          <p:spPr bwMode="auto">
            <a:xfrm rot="-1508708">
              <a:off x="4921" y="1253"/>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70" name="Oval 30"/>
            <p:cNvSpPr>
              <a:spLocks noChangeArrowheads="1"/>
            </p:cNvSpPr>
            <p:nvPr/>
          </p:nvSpPr>
          <p:spPr bwMode="auto">
            <a:xfrm>
              <a:off x="4299" y="164"/>
              <a:ext cx="1393" cy="1406"/>
            </a:xfrm>
            <a:prstGeom prst="ellipse">
              <a:avLst/>
            </a:prstGeom>
            <a:noFill/>
            <a:ln w="38100">
              <a:solidFill>
                <a:schemeClr val="tx1"/>
              </a:solidFill>
              <a:round/>
              <a:headEnd/>
              <a:tailEnd/>
            </a:ln>
          </p:spPr>
          <p:txBody>
            <a:bodyPr wrap="none" anchor="ctr"/>
            <a:lstStyle/>
            <a:p>
              <a:endParaRPr lang="fa-IR" sz="1800"/>
            </a:p>
          </p:txBody>
        </p:sp>
        <p:sp>
          <p:nvSpPr>
            <p:cNvPr id="18471" name="Oval 31"/>
            <p:cNvSpPr>
              <a:spLocks noChangeArrowheads="1"/>
            </p:cNvSpPr>
            <p:nvPr/>
          </p:nvSpPr>
          <p:spPr bwMode="auto">
            <a:xfrm rot="-1508708">
              <a:off x="4513" y="436"/>
              <a:ext cx="182" cy="182"/>
            </a:xfrm>
            <a:prstGeom prst="ellipse">
              <a:avLst/>
            </a:prstGeom>
            <a:solidFill>
              <a:schemeClr val="bg2"/>
            </a:solidFill>
            <a:ln w="12700">
              <a:solidFill>
                <a:schemeClr val="tx1"/>
              </a:solidFill>
              <a:round/>
              <a:headEnd/>
              <a:tailEnd/>
            </a:ln>
          </p:spPr>
          <p:txBody>
            <a:bodyPr wrap="none" anchor="ctr"/>
            <a:lstStyle/>
            <a:p>
              <a:endParaRPr lang="fa-IR" sz="1800"/>
            </a:p>
          </p:txBody>
        </p:sp>
      </p:grpSp>
      <p:grpSp>
        <p:nvGrpSpPr>
          <p:cNvPr id="18437" name="Group 32"/>
          <p:cNvGrpSpPr>
            <a:grpSpLocks/>
          </p:cNvGrpSpPr>
          <p:nvPr/>
        </p:nvGrpSpPr>
        <p:grpSpPr bwMode="auto">
          <a:xfrm>
            <a:off x="3348038" y="188913"/>
            <a:ext cx="2592387" cy="2447925"/>
            <a:chOff x="2109" y="119"/>
            <a:chExt cx="1633" cy="1542"/>
          </a:xfrm>
        </p:grpSpPr>
        <p:grpSp>
          <p:nvGrpSpPr>
            <p:cNvPr id="18446" name="Group 33"/>
            <p:cNvGrpSpPr>
              <a:grpSpLocks/>
            </p:cNvGrpSpPr>
            <p:nvPr/>
          </p:nvGrpSpPr>
          <p:grpSpPr bwMode="auto">
            <a:xfrm>
              <a:off x="2172" y="203"/>
              <a:ext cx="1389" cy="1277"/>
              <a:chOff x="2074" y="15"/>
              <a:chExt cx="1516" cy="1459"/>
            </a:xfrm>
          </p:grpSpPr>
          <p:sp>
            <p:nvSpPr>
              <p:cNvPr id="18448" name="Oval 34"/>
              <p:cNvSpPr>
                <a:spLocks noChangeArrowheads="1"/>
              </p:cNvSpPr>
              <p:nvPr/>
            </p:nvSpPr>
            <p:spPr bwMode="auto">
              <a:xfrm rot="-1508708">
                <a:off x="2642" y="15"/>
                <a:ext cx="243"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49" name="Oval 35"/>
              <p:cNvSpPr>
                <a:spLocks noChangeArrowheads="1"/>
              </p:cNvSpPr>
              <p:nvPr/>
            </p:nvSpPr>
            <p:spPr bwMode="auto">
              <a:xfrm rot="-1508708">
                <a:off x="2981" y="1225"/>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50" name="Oval 36"/>
              <p:cNvSpPr>
                <a:spLocks noChangeArrowheads="1"/>
              </p:cNvSpPr>
              <p:nvPr/>
            </p:nvSpPr>
            <p:spPr bwMode="auto">
              <a:xfrm rot="-1508708">
                <a:off x="3348" y="345"/>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51" name="Oval 37"/>
              <p:cNvSpPr>
                <a:spLocks noChangeArrowheads="1"/>
              </p:cNvSpPr>
              <p:nvPr/>
            </p:nvSpPr>
            <p:spPr bwMode="auto">
              <a:xfrm rot="-1508708">
                <a:off x="2074" y="565"/>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52" name="Line 38"/>
              <p:cNvSpPr>
                <a:spLocks noChangeShapeType="1"/>
              </p:cNvSpPr>
              <p:nvPr/>
            </p:nvSpPr>
            <p:spPr bwMode="auto">
              <a:xfrm rot="20091292" flipV="1">
                <a:off x="2774" y="189"/>
                <a:ext cx="83" cy="513"/>
              </a:xfrm>
              <a:prstGeom prst="line">
                <a:avLst/>
              </a:prstGeom>
              <a:noFill/>
              <a:ln w="12700">
                <a:solidFill>
                  <a:schemeClr val="tx1"/>
                </a:solidFill>
                <a:prstDash val="sysDot"/>
                <a:round/>
                <a:headEnd type="none" w="sm" len="sm"/>
                <a:tailEnd type="none" w="sm" len="sm"/>
              </a:ln>
            </p:spPr>
            <p:txBody>
              <a:bodyPr/>
              <a:lstStyle/>
              <a:p>
                <a:endParaRPr lang="en-US"/>
              </a:p>
            </p:txBody>
          </p:sp>
          <p:sp>
            <p:nvSpPr>
              <p:cNvPr id="18453" name="Line 39"/>
              <p:cNvSpPr>
                <a:spLocks noChangeShapeType="1"/>
              </p:cNvSpPr>
              <p:nvPr/>
            </p:nvSpPr>
            <p:spPr bwMode="auto">
              <a:xfrm rot="-1508708">
                <a:off x="2392" y="672"/>
                <a:ext cx="457" cy="769"/>
              </a:xfrm>
              <a:prstGeom prst="line">
                <a:avLst/>
              </a:prstGeom>
              <a:noFill/>
              <a:ln w="12700">
                <a:solidFill>
                  <a:schemeClr val="tx1"/>
                </a:solidFill>
                <a:prstDash val="dash"/>
                <a:round/>
                <a:headEnd type="none" w="sm" len="sm"/>
                <a:tailEnd type="none" w="sm" len="sm"/>
              </a:ln>
            </p:spPr>
            <p:txBody>
              <a:bodyPr/>
              <a:lstStyle/>
              <a:p>
                <a:endParaRPr lang="en-US"/>
              </a:p>
            </p:txBody>
          </p:sp>
          <p:sp>
            <p:nvSpPr>
              <p:cNvPr id="18454" name="Line 40"/>
              <p:cNvSpPr>
                <a:spLocks noChangeShapeType="1"/>
              </p:cNvSpPr>
              <p:nvPr/>
            </p:nvSpPr>
            <p:spPr bwMode="auto">
              <a:xfrm rot="20091292" flipV="1">
                <a:off x="2951" y="570"/>
                <a:ext cx="415" cy="43"/>
              </a:xfrm>
              <a:prstGeom prst="line">
                <a:avLst/>
              </a:prstGeom>
              <a:noFill/>
              <a:ln w="12700">
                <a:solidFill>
                  <a:schemeClr val="tx1"/>
                </a:solidFill>
                <a:prstDash val="lgDash"/>
                <a:round/>
                <a:headEnd type="none" w="sm" len="sm"/>
                <a:tailEnd type="none" w="sm" len="sm"/>
              </a:ln>
            </p:spPr>
            <p:txBody>
              <a:bodyPr/>
              <a:lstStyle/>
              <a:p>
                <a:endParaRPr lang="en-US"/>
              </a:p>
            </p:txBody>
          </p:sp>
          <p:sp>
            <p:nvSpPr>
              <p:cNvPr id="18455" name="Line 41"/>
              <p:cNvSpPr>
                <a:spLocks noChangeShapeType="1"/>
              </p:cNvSpPr>
              <p:nvPr/>
            </p:nvSpPr>
            <p:spPr bwMode="auto">
              <a:xfrm rot="-1508708">
                <a:off x="2340" y="622"/>
                <a:ext cx="457" cy="257"/>
              </a:xfrm>
              <a:prstGeom prst="line">
                <a:avLst/>
              </a:prstGeom>
              <a:noFill/>
              <a:ln w="12700">
                <a:solidFill>
                  <a:schemeClr val="tx1"/>
                </a:solidFill>
                <a:round/>
                <a:headEnd type="none" w="sm" len="sm"/>
                <a:tailEnd type="none" w="sm" len="sm"/>
              </a:ln>
            </p:spPr>
            <p:txBody>
              <a:bodyPr/>
              <a:lstStyle/>
              <a:p>
                <a:endParaRPr lang="en-US"/>
              </a:p>
            </p:txBody>
          </p:sp>
          <p:sp>
            <p:nvSpPr>
              <p:cNvPr id="18456" name="Line 42"/>
              <p:cNvSpPr>
                <a:spLocks noChangeShapeType="1"/>
              </p:cNvSpPr>
              <p:nvPr/>
            </p:nvSpPr>
            <p:spPr bwMode="auto">
              <a:xfrm rot="20091292" flipV="1">
                <a:off x="3015" y="674"/>
                <a:ext cx="540" cy="470"/>
              </a:xfrm>
              <a:prstGeom prst="line">
                <a:avLst/>
              </a:prstGeom>
              <a:noFill/>
              <a:ln w="25400">
                <a:solidFill>
                  <a:schemeClr val="tx1"/>
                </a:solidFill>
                <a:round/>
                <a:headEnd type="none" w="sm" len="sm"/>
                <a:tailEnd type="none" w="sm" len="sm"/>
              </a:ln>
            </p:spPr>
            <p:txBody>
              <a:bodyPr/>
              <a:lstStyle/>
              <a:p>
                <a:endParaRPr lang="en-US"/>
              </a:p>
            </p:txBody>
          </p:sp>
          <p:sp>
            <p:nvSpPr>
              <p:cNvPr id="18457" name="Line 43"/>
              <p:cNvSpPr>
                <a:spLocks noChangeShapeType="1"/>
              </p:cNvSpPr>
              <p:nvPr/>
            </p:nvSpPr>
            <p:spPr bwMode="auto">
              <a:xfrm rot="-1508708" flipH="1" flipV="1">
                <a:off x="2950" y="91"/>
                <a:ext cx="332" cy="427"/>
              </a:xfrm>
              <a:prstGeom prst="line">
                <a:avLst/>
              </a:prstGeom>
              <a:noFill/>
              <a:ln w="12700">
                <a:solidFill>
                  <a:schemeClr val="tx1"/>
                </a:solidFill>
                <a:prstDash val="dash"/>
                <a:round/>
                <a:headEnd type="none" w="sm" len="sm"/>
                <a:tailEnd type="none" w="sm" len="sm"/>
              </a:ln>
            </p:spPr>
            <p:txBody>
              <a:bodyPr/>
              <a:lstStyle/>
              <a:p>
                <a:endParaRPr lang="en-US"/>
              </a:p>
            </p:txBody>
          </p:sp>
          <p:sp>
            <p:nvSpPr>
              <p:cNvPr id="18458" name="Oval 44"/>
              <p:cNvSpPr>
                <a:spLocks noChangeArrowheads="1"/>
              </p:cNvSpPr>
              <p:nvPr/>
            </p:nvSpPr>
            <p:spPr bwMode="auto">
              <a:xfrm rot="-1508708">
                <a:off x="2802" y="648"/>
                <a:ext cx="242" cy="249"/>
              </a:xfrm>
              <a:prstGeom prst="ellipse">
                <a:avLst/>
              </a:prstGeom>
              <a:solidFill>
                <a:schemeClr val="bg2"/>
              </a:solidFill>
              <a:ln w="12700">
                <a:solidFill>
                  <a:schemeClr val="tx1"/>
                </a:solidFill>
                <a:round/>
                <a:headEnd/>
                <a:tailEnd/>
              </a:ln>
            </p:spPr>
            <p:txBody>
              <a:bodyPr wrap="none" anchor="ctr"/>
              <a:lstStyle/>
              <a:p>
                <a:endParaRPr lang="fa-IR" sz="1800"/>
              </a:p>
            </p:txBody>
          </p:sp>
          <p:sp>
            <p:nvSpPr>
              <p:cNvPr id="18459" name="Text Box 45"/>
              <p:cNvSpPr txBox="1">
                <a:spLocks noChangeArrowheads="1"/>
              </p:cNvSpPr>
              <p:nvPr/>
            </p:nvSpPr>
            <p:spPr bwMode="auto">
              <a:xfrm>
                <a:off x="2091" y="106"/>
                <a:ext cx="650" cy="374"/>
              </a:xfrm>
              <a:prstGeom prst="rect">
                <a:avLst/>
              </a:prstGeom>
              <a:noFill/>
              <a:ln w="12700">
                <a:noFill/>
                <a:miter lim="800000"/>
                <a:headEnd type="none" w="sm" len="sm"/>
                <a:tailEnd type="none" w="sm" len="sm"/>
              </a:ln>
            </p:spPr>
            <p:txBody>
              <a:bodyPr wrap="none">
                <a:spAutoFit/>
              </a:bodyPr>
              <a:lstStyle/>
              <a:p>
                <a:pPr algn="l" defTabSz="762000" rtl="0" eaLnBrk="0" hangingPunct="0"/>
                <a:r>
                  <a:rPr lang="fa-IR" sz="2800" b="1">
                    <a:solidFill>
                      <a:srgbClr val="000066"/>
                    </a:solidFill>
                    <a:latin typeface="Times New Roman" pitchFamily="18" charset="0"/>
                    <a:cs typeface="Tahoma" pitchFamily="34" charset="0"/>
                  </a:rPr>
                  <a:t>گروه</a:t>
                </a:r>
                <a:endParaRPr lang="en-US" sz="2800" b="1">
                  <a:solidFill>
                    <a:srgbClr val="000066"/>
                  </a:solidFill>
                  <a:latin typeface="Times New Roman" pitchFamily="18" charset="0"/>
                  <a:cs typeface="Tahoma" pitchFamily="34" charset="0"/>
                </a:endParaRPr>
              </a:p>
            </p:txBody>
          </p:sp>
        </p:grpSp>
        <p:sp>
          <p:nvSpPr>
            <p:cNvPr id="18447" name="Oval 46"/>
            <p:cNvSpPr>
              <a:spLocks noChangeArrowheads="1"/>
            </p:cNvSpPr>
            <p:nvPr/>
          </p:nvSpPr>
          <p:spPr bwMode="auto">
            <a:xfrm>
              <a:off x="2109" y="119"/>
              <a:ext cx="1633" cy="1542"/>
            </a:xfrm>
            <a:prstGeom prst="ellipse">
              <a:avLst/>
            </a:prstGeom>
            <a:noFill/>
            <a:ln w="38100">
              <a:solidFill>
                <a:schemeClr val="tx1"/>
              </a:solidFill>
              <a:round/>
              <a:headEnd/>
              <a:tailEnd/>
            </a:ln>
          </p:spPr>
          <p:txBody>
            <a:bodyPr wrap="none" anchor="ctr"/>
            <a:lstStyle/>
            <a:p>
              <a:endParaRPr lang="fa-IR" sz="1800"/>
            </a:p>
          </p:txBody>
        </p:sp>
      </p:grpSp>
      <p:sp>
        <p:nvSpPr>
          <p:cNvPr id="18438" name="Oval 47"/>
          <p:cNvSpPr>
            <a:spLocks noChangeArrowheads="1"/>
          </p:cNvSpPr>
          <p:nvPr/>
        </p:nvSpPr>
        <p:spPr bwMode="auto">
          <a:xfrm>
            <a:off x="34925" y="188913"/>
            <a:ext cx="2592388" cy="2447925"/>
          </a:xfrm>
          <a:prstGeom prst="ellipse">
            <a:avLst/>
          </a:prstGeom>
          <a:noFill/>
          <a:ln w="38100">
            <a:solidFill>
              <a:schemeClr val="tx1"/>
            </a:solidFill>
            <a:round/>
            <a:headEnd/>
            <a:tailEnd/>
          </a:ln>
        </p:spPr>
        <p:txBody>
          <a:bodyPr wrap="none" anchor="ctr"/>
          <a:lstStyle/>
          <a:p>
            <a:endParaRPr lang="fa-IR" sz="1800"/>
          </a:p>
        </p:txBody>
      </p:sp>
      <p:sp>
        <p:nvSpPr>
          <p:cNvPr id="18439" name="Line 48"/>
          <p:cNvSpPr>
            <a:spLocks noChangeShapeType="1"/>
          </p:cNvSpPr>
          <p:nvPr/>
        </p:nvSpPr>
        <p:spPr bwMode="auto">
          <a:xfrm flipH="1">
            <a:off x="6011863" y="1916113"/>
            <a:ext cx="865187" cy="0"/>
          </a:xfrm>
          <a:prstGeom prst="line">
            <a:avLst/>
          </a:prstGeom>
          <a:noFill/>
          <a:ln w="76200">
            <a:solidFill>
              <a:srgbClr val="333333"/>
            </a:solidFill>
            <a:round/>
            <a:headEnd/>
            <a:tailEnd type="triangle" w="med" len="med"/>
          </a:ln>
        </p:spPr>
        <p:txBody>
          <a:bodyPr/>
          <a:lstStyle/>
          <a:p>
            <a:endParaRPr lang="en-US"/>
          </a:p>
        </p:txBody>
      </p:sp>
      <p:sp>
        <p:nvSpPr>
          <p:cNvPr id="18440" name="Line 49"/>
          <p:cNvSpPr>
            <a:spLocks noChangeShapeType="1"/>
          </p:cNvSpPr>
          <p:nvPr/>
        </p:nvSpPr>
        <p:spPr bwMode="auto">
          <a:xfrm flipH="1">
            <a:off x="2555875" y="1989138"/>
            <a:ext cx="865188" cy="0"/>
          </a:xfrm>
          <a:prstGeom prst="line">
            <a:avLst/>
          </a:prstGeom>
          <a:noFill/>
          <a:ln w="76200">
            <a:solidFill>
              <a:srgbClr val="333333"/>
            </a:solidFill>
            <a:round/>
            <a:headEnd/>
            <a:tailEnd type="triangle" w="med" len="med"/>
          </a:ln>
        </p:spPr>
        <p:txBody>
          <a:bodyPr/>
          <a:lstStyle/>
          <a:p>
            <a:endParaRPr lang="en-US"/>
          </a:p>
        </p:txBody>
      </p:sp>
      <p:sp>
        <p:nvSpPr>
          <p:cNvPr id="18441" name="Line 50"/>
          <p:cNvSpPr>
            <a:spLocks noChangeShapeType="1"/>
          </p:cNvSpPr>
          <p:nvPr/>
        </p:nvSpPr>
        <p:spPr bwMode="auto">
          <a:xfrm>
            <a:off x="6443663" y="2060575"/>
            <a:ext cx="0" cy="4537075"/>
          </a:xfrm>
          <a:prstGeom prst="line">
            <a:avLst/>
          </a:prstGeom>
          <a:noFill/>
          <a:ln w="76200">
            <a:solidFill>
              <a:srgbClr val="333333"/>
            </a:solidFill>
            <a:round/>
            <a:headEnd/>
            <a:tailEnd/>
          </a:ln>
        </p:spPr>
        <p:txBody>
          <a:bodyPr/>
          <a:lstStyle/>
          <a:p>
            <a:endParaRPr lang="en-US"/>
          </a:p>
        </p:txBody>
      </p:sp>
      <p:sp>
        <p:nvSpPr>
          <p:cNvPr id="18442" name="Line 51"/>
          <p:cNvSpPr>
            <a:spLocks noChangeShapeType="1"/>
          </p:cNvSpPr>
          <p:nvPr/>
        </p:nvSpPr>
        <p:spPr bwMode="auto">
          <a:xfrm>
            <a:off x="3059113" y="2133600"/>
            <a:ext cx="0" cy="4537075"/>
          </a:xfrm>
          <a:prstGeom prst="line">
            <a:avLst/>
          </a:prstGeom>
          <a:noFill/>
          <a:ln w="76200">
            <a:solidFill>
              <a:srgbClr val="333333"/>
            </a:solidFill>
            <a:round/>
            <a:headEnd/>
            <a:tailEnd/>
          </a:ln>
        </p:spPr>
        <p:txBody>
          <a:bodyPr/>
          <a:lstStyle/>
          <a:p>
            <a:endParaRPr lang="en-US"/>
          </a:p>
        </p:txBody>
      </p:sp>
      <p:sp>
        <p:nvSpPr>
          <p:cNvPr id="279604" name="Text Box 52"/>
          <p:cNvSpPr txBox="1">
            <a:spLocks noChangeArrowheads="1"/>
          </p:cNvSpPr>
          <p:nvPr/>
        </p:nvSpPr>
        <p:spPr bwMode="auto">
          <a:xfrm>
            <a:off x="6372225" y="2698750"/>
            <a:ext cx="2808288" cy="2973388"/>
          </a:xfrm>
          <a:prstGeom prst="rect">
            <a:avLst/>
          </a:prstGeom>
          <a:noFill/>
          <a:ln w="9525">
            <a:noFill/>
            <a:miter lim="800000"/>
            <a:headEnd/>
            <a:tailEnd/>
          </a:ln>
          <a:effectLst/>
        </p:spPr>
        <p:txBody>
          <a:bodyPr>
            <a:spAutoFit/>
          </a:bodyPr>
          <a:lstStyle/>
          <a:p>
            <a:pPr algn="ctr">
              <a:lnSpc>
                <a:spcPct val="130000"/>
              </a:lnSpc>
              <a:defRPr/>
            </a:pPr>
            <a:r>
              <a:rPr lang="fa-IR" b="1" dirty="0">
                <a:solidFill>
                  <a:srgbClr val="C00000"/>
                </a:solidFill>
                <a:cs typeface="B Farnaz" pitchFamily="2" charset="-78"/>
              </a:rPr>
              <a:t>نيروي پيوند دهنده بيروني:</a:t>
            </a:r>
          </a:p>
          <a:p>
            <a:pPr algn="ctr">
              <a:lnSpc>
                <a:spcPct val="130000"/>
              </a:lnSpc>
              <a:defRPr/>
            </a:pPr>
            <a:endParaRPr lang="fa-IR" b="1" dirty="0">
              <a:solidFill>
                <a:srgbClr val="C00000"/>
              </a:solidFill>
              <a:cs typeface="B Farnaz" pitchFamily="2" charset="-78"/>
            </a:endParaRPr>
          </a:p>
          <a:p>
            <a:pPr algn="ctr">
              <a:lnSpc>
                <a:spcPct val="130000"/>
              </a:lnSpc>
              <a:defRPr/>
            </a:pPr>
            <a:r>
              <a:rPr lang="fa-IR" b="1" dirty="0">
                <a:solidFill>
                  <a:schemeClr val="accent2">
                    <a:lumMod val="75000"/>
                  </a:schemeClr>
                </a:solidFill>
                <a:cs typeface="B Koodak" pitchFamily="2" charset="-78"/>
              </a:rPr>
              <a:t>مانند نيازهاي مشترك بقا و امنيت، ترس از دشمن بيروني  يا قدرت مافوق</a:t>
            </a:r>
            <a:endParaRPr lang="en-US" b="1" dirty="0">
              <a:solidFill>
                <a:schemeClr val="accent2">
                  <a:lumMod val="75000"/>
                </a:schemeClr>
              </a:solidFill>
              <a:cs typeface="B Koodak" pitchFamily="2" charset="-78"/>
            </a:endParaRPr>
          </a:p>
        </p:txBody>
      </p:sp>
      <p:sp>
        <p:nvSpPr>
          <p:cNvPr id="18444" name="Text Box 53"/>
          <p:cNvSpPr txBox="1">
            <a:spLocks noChangeArrowheads="1"/>
          </p:cNvSpPr>
          <p:nvPr/>
        </p:nvSpPr>
        <p:spPr bwMode="auto">
          <a:xfrm>
            <a:off x="3132138" y="2708275"/>
            <a:ext cx="3168650" cy="3425825"/>
          </a:xfrm>
          <a:prstGeom prst="rect">
            <a:avLst/>
          </a:prstGeom>
          <a:noFill/>
          <a:ln w="9525">
            <a:noFill/>
            <a:miter lim="800000"/>
            <a:headEnd/>
            <a:tailEnd/>
          </a:ln>
        </p:spPr>
        <p:txBody>
          <a:bodyPr>
            <a:spAutoFit/>
          </a:bodyPr>
          <a:lstStyle/>
          <a:p>
            <a:pPr algn="ctr">
              <a:lnSpc>
                <a:spcPct val="130000"/>
              </a:lnSpc>
            </a:pPr>
            <a:r>
              <a:rPr lang="fa-IR" b="1">
                <a:solidFill>
                  <a:srgbClr val="C00000"/>
                </a:solidFill>
                <a:cs typeface="B Farnaz" pitchFamily="2" charset="-78"/>
              </a:rPr>
              <a:t>تركيبي از نيروهاي پيوند دهنده بيروني و دروني، </a:t>
            </a:r>
          </a:p>
          <a:p>
            <a:pPr algn="ctr">
              <a:lnSpc>
                <a:spcPct val="130000"/>
              </a:lnSpc>
            </a:pPr>
            <a:endParaRPr lang="fa-IR" b="1">
              <a:solidFill>
                <a:srgbClr val="C00000"/>
              </a:solidFill>
              <a:cs typeface="B Farnaz" pitchFamily="2" charset="-78"/>
            </a:endParaRPr>
          </a:p>
          <a:p>
            <a:pPr algn="ctr">
              <a:lnSpc>
                <a:spcPct val="130000"/>
              </a:lnSpc>
            </a:pPr>
            <a:r>
              <a:rPr lang="fa-IR" b="1">
                <a:solidFill>
                  <a:srgbClr val="00B050"/>
                </a:solidFill>
                <a:cs typeface="B Koodak" pitchFamily="2" charset="-78"/>
              </a:rPr>
              <a:t>مانند احساس تعلق، اهداف مشترك و ارتباط كاري در چارچوب وظايف و فرآيندهاي مرتبط.</a:t>
            </a:r>
            <a:endParaRPr lang="en-US" b="1">
              <a:solidFill>
                <a:srgbClr val="00B050"/>
              </a:solidFill>
              <a:cs typeface="B Koodak" pitchFamily="2" charset="-78"/>
            </a:endParaRPr>
          </a:p>
        </p:txBody>
      </p:sp>
      <p:sp>
        <p:nvSpPr>
          <p:cNvPr id="18445" name="Text Box 54"/>
          <p:cNvSpPr txBox="1">
            <a:spLocks noChangeArrowheads="1"/>
          </p:cNvSpPr>
          <p:nvPr/>
        </p:nvSpPr>
        <p:spPr bwMode="auto">
          <a:xfrm>
            <a:off x="285750" y="2781300"/>
            <a:ext cx="2773363" cy="3452813"/>
          </a:xfrm>
          <a:prstGeom prst="rect">
            <a:avLst/>
          </a:prstGeom>
          <a:noFill/>
          <a:ln w="9525">
            <a:noFill/>
            <a:miter lim="800000"/>
            <a:headEnd/>
            <a:tailEnd/>
          </a:ln>
        </p:spPr>
        <p:txBody>
          <a:bodyPr>
            <a:spAutoFit/>
          </a:bodyPr>
          <a:lstStyle/>
          <a:p>
            <a:pPr algn="ctr">
              <a:lnSpc>
                <a:spcPct val="130000"/>
              </a:lnSpc>
            </a:pPr>
            <a:r>
              <a:rPr lang="fa-IR" b="1">
                <a:solidFill>
                  <a:srgbClr val="C00000"/>
                </a:solidFill>
                <a:cs typeface="B Farnaz" pitchFamily="2" charset="-78"/>
              </a:rPr>
              <a:t>عمدتاً نيروهاي پيوند دهنده دروني</a:t>
            </a:r>
          </a:p>
          <a:p>
            <a:pPr algn="ctr">
              <a:lnSpc>
                <a:spcPct val="130000"/>
              </a:lnSpc>
            </a:pPr>
            <a:endParaRPr lang="fa-IR" b="1">
              <a:solidFill>
                <a:srgbClr val="C00000"/>
              </a:solidFill>
              <a:cs typeface="B Farnaz" pitchFamily="2" charset="-78"/>
            </a:endParaRPr>
          </a:p>
          <a:p>
            <a:pPr algn="ctr">
              <a:lnSpc>
                <a:spcPct val="130000"/>
              </a:lnSpc>
            </a:pPr>
            <a:r>
              <a:rPr lang="fa-IR" b="1">
                <a:solidFill>
                  <a:srgbClr val="C00000"/>
                </a:solidFill>
                <a:cs typeface="B Farnaz" pitchFamily="2" charset="-78"/>
              </a:rPr>
              <a:t> </a:t>
            </a:r>
            <a:r>
              <a:rPr lang="fa-IR" b="1">
                <a:solidFill>
                  <a:srgbClr val="FF00FF"/>
                </a:solidFill>
                <a:cs typeface="B Koodak" pitchFamily="2" charset="-78"/>
              </a:rPr>
              <a:t>مانند اصول, ارزشها، باورها و آرمان مشترك براي تعريف چارچوب‏ها در جريان حركت.</a:t>
            </a:r>
            <a:endParaRPr lang="en-US" b="1">
              <a:solidFill>
                <a:srgbClr val="FF00FF"/>
              </a:solidFill>
              <a:cs typeface="B Koodak"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3214688" y="1214438"/>
            <a:ext cx="5384800" cy="5051425"/>
          </a:xfrm>
          <a:prstGeom prst="rect">
            <a:avLst/>
          </a:prstGeom>
          <a:noFill/>
          <a:ln w="9525">
            <a:noFill/>
            <a:miter lim="800000"/>
            <a:headEnd/>
            <a:tailEnd/>
          </a:ln>
        </p:spPr>
        <p:txBody>
          <a:bodyPr lIns="92075" tIns="46038" rIns="92075" bIns="46038">
            <a:spAutoFit/>
          </a:bodyPr>
          <a:lstStyle/>
          <a:p>
            <a:pPr defTabSz="762000" eaLnBrk="0" hangingPunct="0">
              <a:lnSpc>
                <a:spcPct val="170000"/>
              </a:lnSpc>
              <a:buFont typeface="Wingdings" pitchFamily="2" charset="2"/>
              <a:buChar char="×"/>
            </a:pPr>
            <a:r>
              <a:rPr lang="en-US" b="1">
                <a:solidFill>
                  <a:srgbClr val="0070C0"/>
                </a:solidFill>
                <a:latin typeface="Arial" charset="0"/>
                <a:cs typeface="B Homa" pitchFamily="2" charset="-78"/>
              </a:rPr>
              <a:t> </a:t>
            </a:r>
            <a:r>
              <a:rPr lang="fa-IR" b="1">
                <a:solidFill>
                  <a:srgbClr val="0070C0"/>
                </a:solidFill>
                <a:cs typeface="B Homa" pitchFamily="2" charset="-78"/>
              </a:rPr>
              <a:t>افزايش انگيزه‏هاي پرسنل</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هم‏افزايي</a:t>
            </a:r>
            <a:r>
              <a:rPr lang="en-US" b="1">
                <a:solidFill>
                  <a:srgbClr val="0070C0"/>
                </a:solidFill>
                <a:cs typeface="B Homa" pitchFamily="2" charset="-78"/>
              </a:rPr>
              <a:t> </a:t>
            </a:r>
            <a:r>
              <a:rPr lang="fa-IR" b="1">
                <a:solidFill>
                  <a:srgbClr val="0070C0"/>
                </a:solidFill>
                <a:cs typeface="B Homa" pitchFamily="2" charset="-78"/>
              </a:rPr>
              <a:t>و افزايش بهره‏وري</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ارضاءشغلي</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تعهد مشترك اهداف</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بهبود ارتباطات</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افزايش مهارتهاي شغلي</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افزايش انعطاف‏پذيري</a:t>
            </a:r>
            <a:endParaRPr lang="en-US" b="1">
              <a:solidFill>
                <a:srgbClr val="0070C0"/>
              </a:solidFill>
              <a:cs typeface="B Homa" pitchFamily="2" charset="-78"/>
            </a:endParaRPr>
          </a:p>
          <a:p>
            <a:pPr defTabSz="762000" eaLnBrk="0" hangingPunct="0">
              <a:lnSpc>
                <a:spcPct val="170000"/>
              </a:lnSpc>
              <a:buFont typeface="Wingdings" pitchFamily="2" charset="2"/>
              <a:buChar char="×"/>
            </a:pPr>
            <a:r>
              <a:rPr lang="en-US" b="1">
                <a:solidFill>
                  <a:srgbClr val="0070C0"/>
                </a:solidFill>
                <a:cs typeface="B Homa" pitchFamily="2" charset="-78"/>
              </a:rPr>
              <a:t> </a:t>
            </a:r>
            <a:r>
              <a:rPr lang="fa-IR" b="1">
                <a:solidFill>
                  <a:srgbClr val="0070C0"/>
                </a:solidFill>
                <a:cs typeface="B Homa" pitchFamily="2" charset="-78"/>
              </a:rPr>
              <a:t>افزايش خلاقيت</a:t>
            </a:r>
            <a:endParaRPr lang="en-US" b="1">
              <a:solidFill>
                <a:srgbClr val="0070C0"/>
              </a:solidFill>
              <a:cs typeface="B Homa" pitchFamily="2" charset="-78"/>
            </a:endParaRPr>
          </a:p>
        </p:txBody>
      </p:sp>
      <p:graphicFrame>
        <p:nvGraphicFramePr>
          <p:cNvPr id="2050" name="Object 3"/>
          <p:cNvGraphicFramePr>
            <a:graphicFrameLocks/>
          </p:cNvGraphicFramePr>
          <p:nvPr/>
        </p:nvGraphicFramePr>
        <p:xfrm>
          <a:off x="1042988" y="1341438"/>
          <a:ext cx="1008062" cy="5111750"/>
        </p:xfrm>
        <a:graphic>
          <a:graphicData uri="http://schemas.openxmlformats.org/presentationml/2006/ole">
            <mc:AlternateContent xmlns:mc="http://schemas.openxmlformats.org/markup-compatibility/2006">
              <mc:Choice xmlns:v="urn:schemas-microsoft-com:vml" Requires="v">
                <p:oleObj spid="_x0000_s2055" name="ClipArt" r:id="rId4" imgW="895320" imgH="3657240" progId="">
                  <p:embed/>
                </p:oleObj>
              </mc:Choice>
              <mc:Fallback>
                <p:oleObj name="ClipArt" r:id="rId4" imgW="895320" imgH="3657240"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341438"/>
                        <a:ext cx="1008062"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4"/>
          <p:cNvSpPr>
            <a:spLocks noChangeArrowheads="1"/>
          </p:cNvSpPr>
          <p:nvPr/>
        </p:nvSpPr>
        <p:spPr bwMode="auto">
          <a:xfrm>
            <a:off x="1042988" y="454025"/>
            <a:ext cx="7010400" cy="474663"/>
          </a:xfrm>
          <a:prstGeom prst="rect">
            <a:avLst/>
          </a:prstGeom>
          <a:noFill/>
          <a:ln w="9525">
            <a:noFill/>
            <a:miter lim="800000"/>
            <a:headEnd/>
            <a:tailEnd/>
          </a:ln>
        </p:spPr>
        <p:txBody>
          <a:bodyPr lIns="49213" tIns="25400" rIns="49213" bIns="25400" anchor="ctr"/>
          <a:lstStyle/>
          <a:p>
            <a:pPr algn="ctr" defTabSz="762000" eaLnBrk="0" hangingPunct="0">
              <a:spcBef>
                <a:spcPct val="50000"/>
              </a:spcBef>
            </a:pPr>
            <a:r>
              <a:rPr lang="fa-IR" sz="4000" b="1">
                <a:solidFill>
                  <a:srgbClr val="FF00FF"/>
                </a:solidFill>
                <a:cs typeface="B Farnaz" pitchFamily="2" charset="-78"/>
              </a:rPr>
              <a:t>محاسن كار تيمي</a:t>
            </a:r>
            <a:endParaRPr lang="en-US" sz="4000" b="1">
              <a:solidFill>
                <a:srgbClr val="FF00FF"/>
              </a:solidFill>
              <a:cs typeface="B Farnaz"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1602">
                                            <p:txEl>
                                              <p:pRg st="0" end="0"/>
                                            </p:txEl>
                                          </p:spTgt>
                                        </p:tgtEl>
                                        <p:attrNameLst>
                                          <p:attrName>style.visibility</p:attrName>
                                        </p:attrNameLst>
                                      </p:cBhvr>
                                      <p:to>
                                        <p:strVal val="visible"/>
                                      </p:to>
                                    </p:set>
                                    <p:animEffect transition="in" filter="wipe(down)">
                                      <p:cBhvr>
                                        <p:cTn id="7" dur="580">
                                          <p:stCondLst>
                                            <p:cond delay="0"/>
                                          </p:stCondLst>
                                        </p:cTn>
                                        <p:tgtEl>
                                          <p:spTgt spid="281602">
                                            <p:txEl>
                                              <p:pRg st="0" end="0"/>
                                            </p:txEl>
                                          </p:spTgt>
                                        </p:tgtEl>
                                      </p:cBhvr>
                                    </p:animEffect>
                                    <p:anim calcmode="lin" valueType="num">
                                      <p:cBhvr>
                                        <p:cTn id="8" dur="1822" tmFilter="0,0; 0.14,0.36; 0.43,0.73; 0.71,0.91; 1.0,1.0">
                                          <p:stCondLst>
                                            <p:cond delay="0"/>
                                          </p:stCondLst>
                                        </p:cTn>
                                        <p:tgtEl>
                                          <p:spTgt spid="28160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160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160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160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160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81602">
                                            <p:txEl>
                                              <p:pRg st="0" end="0"/>
                                            </p:txEl>
                                          </p:spTgt>
                                        </p:tgtEl>
                                      </p:cBhvr>
                                      <p:to x="100000" y="60000"/>
                                    </p:animScale>
                                    <p:animScale>
                                      <p:cBhvr>
                                        <p:cTn id="14" dur="166" decel="50000">
                                          <p:stCondLst>
                                            <p:cond delay="676"/>
                                          </p:stCondLst>
                                        </p:cTn>
                                        <p:tgtEl>
                                          <p:spTgt spid="281602">
                                            <p:txEl>
                                              <p:pRg st="0" end="0"/>
                                            </p:txEl>
                                          </p:spTgt>
                                        </p:tgtEl>
                                      </p:cBhvr>
                                      <p:to x="100000" y="100000"/>
                                    </p:animScale>
                                    <p:animScale>
                                      <p:cBhvr>
                                        <p:cTn id="15" dur="26">
                                          <p:stCondLst>
                                            <p:cond delay="1312"/>
                                          </p:stCondLst>
                                        </p:cTn>
                                        <p:tgtEl>
                                          <p:spTgt spid="281602">
                                            <p:txEl>
                                              <p:pRg st="0" end="0"/>
                                            </p:txEl>
                                          </p:spTgt>
                                        </p:tgtEl>
                                      </p:cBhvr>
                                      <p:to x="100000" y="80000"/>
                                    </p:animScale>
                                    <p:animScale>
                                      <p:cBhvr>
                                        <p:cTn id="16" dur="166" decel="50000">
                                          <p:stCondLst>
                                            <p:cond delay="1338"/>
                                          </p:stCondLst>
                                        </p:cTn>
                                        <p:tgtEl>
                                          <p:spTgt spid="281602">
                                            <p:txEl>
                                              <p:pRg st="0" end="0"/>
                                            </p:txEl>
                                          </p:spTgt>
                                        </p:tgtEl>
                                      </p:cBhvr>
                                      <p:to x="100000" y="100000"/>
                                    </p:animScale>
                                    <p:animScale>
                                      <p:cBhvr>
                                        <p:cTn id="17" dur="26">
                                          <p:stCondLst>
                                            <p:cond delay="1642"/>
                                          </p:stCondLst>
                                        </p:cTn>
                                        <p:tgtEl>
                                          <p:spTgt spid="281602">
                                            <p:txEl>
                                              <p:pRg st="0" end="0"/>
                                            </p:txEl>
                                          </p:spTgt>
                                        </p:tgtEl>
                                      </p:cBhvr>
                                      <p:to x="100000" y="90000"/>
                                    </p:animScale>
                                    <p:animScale>
                                      <p:cBhvr>
                                        <p:cTn id="18" dur="166" decel="50000">
                                          <p:stCondLst>
                                            <p:cond delay="1668"/>
                                          </p:stCondLst>
                                        </p:cTn>
                                        <p:tgtEl>
                                          <p:spTgt spid="281602">
                                            <p:txEl>
                                              <p:pRg st="0" end="0"/>
                                            </p:txEl>
                                          </p:spTgt>
                                        </p:tgtEl>
                                      </p:cBhvr>
                                      <p:to x="100000" y="100000"/>
                                    </p:animScale>
                                    <p:animScale>
                                      <p:cBhvr>
                                        <p:cTn id="19" dur="26">
                                          <p:stCondLst>
                                            <p:cond delay="1808"/>
                                          </p:stCondLst>
                                        </p:cTn>
                                        <p:tgtEl>
                                          <p:spTgt spid="281602">
                                            <p:txEl>
                                              <p:pRg st="0" end="0"/>
                                            </p:txEl>
                                          </p:spTgt>
                                        </p:tgtEl>
                                      </p:cBhvr>
                                      <p:to x="100000" y="95000"/>
                                    </p:animScale>
                                    <p:animScale>
                                      <p:cBhvr>
                                        <p:cTn id="20" dur="166" decel="50000">
                                          <p:stCondLst>
                                            <p:cond delay="1834"/>
                                          </p:stCondLst>
                                        </p:cTn>
                                        <p:tgtEl>
                                          <p:spTgt spid="28160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1602">
                                            <p:txEl>
                                              <p:pRg st="1" end="1"/>
                                            </p:txEl>
                                          </p:spTgt>
                                        </p:tgtEl>
                                        <p:attrNameLst>
                                          <p:attrName>style.visibility</p:attrName>
                                        </p:attrNameLst>
                                      </p:cBhvr>
                                      <p:to>
                                        <p:strVal val="visible"/>
                                      </p:to>
                                    </p:set>
                                    <p:animEffect transition="in" filter="wipe(down)">
                                      <p:cBhvr>
                                        <p:cTn id="25" dur="580">
                                          <p:stCondLst>
                                            <p:cond delay="0"/>
                                          </p:stCondLst>
                                        </p:cTn>
                                        <p:tgtEl>
                                          <p:spTgt spid="281602">
                                            <p:txEl>
                                              <p:pRg st="1" end="1"/>
                                            </p:txEl>
                                          </p:spTgt>
                                        </p:tgtEl>
                                      </p:cBhvr>
                                    </p:animEffect>
                                    <p:anim calcmode="lin" valueType="num">
                                      <p:cBhvr>
                                        <p:cTn id="26" dur="1822" tmFilter="0,0; 0.14,0.36; 0.43,0.73; 0.71,0.91; 1.0,1.0">
                                          <p:stCondLst>
                                            <p:cond delay="0"/>
                                          </p:stCondLst>
                                        </p:cTn>
                                        <p:tgtEl>
                                          <p:spTgt spid="28160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160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160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160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160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81602">
                                            <p:txEl>
                                              <p:pRg st="1" end="1"/>
                                            </p:txEl>
                                          </p:spTgt>
                                        </p:tgtEl>
                                      </p:cBhvr>
                                      <p:to x="100000" y="60000"/>
                                    </p:animScale>
                                    <p:animScale>
                                      <p:cBhvr>
                                        <p:cTn id="32" dur="166" decel="50000">
                                          <p:stCondLst>
                                            <p:cond delay="676"/>
                                          </p:stCondLst>
                                        </p:cTn>
                                        <p:tgtEl>
                                          <p:spTgt spid="281602">
                                            <p:txEl>
                                              <p:pRg st="1" end="1"/>
                                            </p:txEl>
                                          </p:spTgt>
                                        </p:tgtEl>
                                      </p:cBhvr>
                                      <p:to x="100000" y="100000"/>
                                    </p:animScale>
                                    <p:animScale>
                                      <p:cBhvr>
                                        <p:cTn id="33" dur="26">
                                          <p:stCondLst>
                                            <p:cond delay="1312"/>
                                          </p:stCondLst>
                                        </p:cTn>
                                        <p:tgtEl>
                                          <p:spTgt spid="281602">
                                            <p:txEl>
                                              <p:pRg st="1" end="1"/>
                                            </p:txEl>
                                          </p:spTgt>
                                        </p:tgtEl>
                                      </p:cBhvr>
                                      <p:to x="100000" y="80000"/>
                                    </p:animScale>
                                    <p:animScale>
                                      <p:cBhvr>
                                        <p:cTn id="34" dur="166" decel="50000">
                                          <p:stCondLst>
                                            <p:cond delay="1338"/>
                                          </p:stCondLst>
                                        </p:cTn>
                                        <p:tgtEl>
                                          <p:spTgt spid="281602">
                                            <p:txEl>
                                              <p:pRg st="1" end="1"/>
                                            </p:txEl>
                                          </p:spTgt>
                                        </p:tgtEl>
                                      </p:cBhvr>
                                      <p:to x="100000" y="100000"/>
                                    </p:animScale>
                                    <p:animScale>
                                      <p:cBhvr>
                                        <p:cTn id="35" dur="26">
                                          <p:stCondLst>
                                            <p:cond delay="1642"/>
                                          </p:stCondLst>
                                        </p:cTn>
                                        <p:tgtEl>
                                          <p:spTgt spid="281602">
                                            <p:txEl>
                                              <p:pRg st="1" end="1"/>
                                            </p:txEl>
                                          </p:spTgt>
                                        </p:tgtEl>
                                      </p:cBhvr>
                                      <p:to x="100000" y="90000"/>
                                    </p:animScale>
                                    <p:animScale>
                                      <p:cBhvr>
                                        <p:cTn id="36" dur="166" decel="50000">
                                          <p:stCondLst>
                                            <p:cond delay="1668"/>
                                          </p:stCondLst>
                                        </p:cTn>
                                        <p:tgtEl>
                                          <p:spTgt spid="281602">
                                            <p:txEl>
                                              <p:pRg st="1" end="1"/>
                                            </p:txEl>
                                          </p:spTgt>
                                        </p:tgtEl>
                                      </p:cBhvr>
                                      <p:to x="100000" y="100000"/>
                                    </p:animScale>
                                    <p:animScale>
                                      <p:cBhvr>
                                        <p:cTn id="37" dur="26">
                                          <p:stCondLst>
                                            <p:cond delay="1808"/>
                                          </p:stCondLst>
                                        </p:cTn>
                                        <p:tgtEl>
                                          <p:spTgt spid="281602">
                                            <p:txEl>
                                              <p:pRg st="1" end="1"/>
                                            </p:txEl>
                                          </p:spTgt>
                                        </p:tgtEl>
                                      </p:cBhvr>
                                      <p:to x="100000" y="95000"/>
                                    </p:animScale>
                                    <p:animScale>
                                      <p:cBhvr>
                                        <p:cTn id="38" dur="166" decel="50000">
                                          <p:stCondLst>
                                            <p:cond delay="1834"/>
                                          </p:stCondLst>
                                        </p:cTn>
                                        <p:tgtEl>
                                          <p:spTgt spid="28160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1602">
                                            <p:txEl>
                                              <p:pRg st="2" end="2"/>
                                            </p:txEl>
                                          </p:spTgt>
                                        </p:tgtEl>
                                        <p:attrNameLst>
                                          <p:attrName>style.visibility</p:attrName>
                                        </p:attrNameLst>
                                      </p:cBhvr>
                                      <p:to>
                                        <p:strVal val="visible"/>
                                      </p:to>
                                    </p:set>
                                    <p:animEffect transition="in" filter="wipe(down)">
                                      <p:cBhvr>
                                        <p:cTn id="43" dur="580">
                                          <p:stCondLst>
                                            <p:cond delay="0"/>
                                          </p:stCondLst>
                                        </p:cTn>
                                        <p:tgtEl>
                                          <p:spTgt spid="281602">
                                            <p:txEl>
                                              <p:pRg st="2" end="2"/>
                                            </p:txEl>
                                          </p:spTgt>
                                        </p:tgtEl>
                                      </p:cBhvr>
                                    </p:animEffect>
                                    <p:anim calcmode="lin" valueType="num">
                                      <p:cBhvr>
                                        <p:cTn id="44" dur="1822" tmFilter="0,0; 0.14,0.36; 0.43,0.73; 0.71,0.91; 1.0,1.0">
                                          <p:stCondLst>
                                            <p:cond delay="0"/>
                                          </p:stCondLst>
                                        </p:cTn>
                                        <p:tgtEl>
                                          <p:spTgt spid="28160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160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160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160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160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81602">
                                            <p:txEl>
                                              <p:pRg st="2" end="2"/>
                                            </p:txEl>
                                          </p:spTgt>
                                        </p:tgtEl>
                                      </p:cBhvr>
                                      <p:to x="100000" y="60000"/>
                                    </p:animScale>
                                    <p:animScale>
                                      <p:cBhvr>
                                        <p:cTn id="50" dur="166" decel="50000">
                                          <p:stCondLst>
                                            <p:cond delay="676"/>
                                          </p:stCondLst>
                                        </p:cTn>
                                        <p:tgtEl>
                                          <p:spTgt spid="281602">
                                            <p:txEl>
                                              <p:pRg st="2" end="2"/>
                                            </p:txEl>
                                          </p:spTgt>
                                        </p:tgtEl>
                                      </p:cBhvr>
                                      <p:to x="100000" y="100000"/>
                                    </p:animScale>
                                    <p:animScale>
                                      <p:cBhvr>
                                        <p:cTn id="51" dur="26">
                                          <p:stCondLst>
                                            <p:cond delay="1312"/>
                                          </p:stCondLst>
                                        </p:cTn>
                                        <p:tgtEl>
                                          <p:spTgt spid="281602">
                                            <p:txEl>
                                              <p:pRg st="2" end="2"/>
                                            </p:txEl>
                                          </p:spTgt>
                                        </p:tgtEl>
                                      </p:cBhvr>
                                      <p:to x="100000" y="80000"/>
                                    </p:animScale>
                                    <p:animScale>
                                      <p:cBhvr>
                                        <p:cTn id="52" dur="166" decel="50000">
                                          <p:stCondLst>
                                            <p:cond delay="1338"/>
                                          </p:stCondLst>
                                        </p:cTn>
                                        <p:tgtEl>
                                          <p:spTgt spid="281602">
                                            <p:txEl>
                                              <p:pRg st="2" end="2"/>
                                            </p:txEl>
                                          </p:spTgt>
                                        </p:tgtEl>
                                      </p:cBhvr>
                                      <p:to x="100000" y="100000"/>
                                    </p:animScale>
                                    <p:animScale>
                                      <p:cBhvr>
                                        <p:cTn id="53" dur="26">
                                          <p:stCondLst>
                                            <p:cond delay="1642"/>
                                          </p:stCondLst>
                                        </p:cTn>
                                        <p:tgtEl>
                                          <p:spTgt spid="281602">
                                            <p:txEl>
                                              <p:pRg st="2" end="2"/>
                                            </p:txEl>
                                          </p:spTgt>
                                        </p:tgtEl>
                                      </p:cBhvr>
                                      <p:to x="100000" y="90000"/>
                                    </p:animScale>
                                    <p:animScale>
                                      <p:cBhvr>
                                        <p:cTn id="54" dur="166" decel="50000">
                                          <p:stCondLst>
                                            <p:cond delay="1668"/>
                                          </p:stCondLst>
                                        </p:cTn>
                                        <p:tgtEl>
                                          <p:spTgt spid="281602">
                                            <p:txEl>
                                              <p:pRg st="2" end="2"/>
                                            </p:txEl>
                                          </p:spTgt>
                                        </p:tgtEl>
                                      </p:cBhvr>
                                      <p:to x="100000" y="100000"/>
                                    </p:animScale>
                                    <p:animScale>
                                      <p:cBhvr>
                                        <p:cTn id="55" dur="26">
                                          <p:stCondLst>
                                            <p:cond delay="1808"/>
                                          </p:stCondLst>
                                        </p:cTn>
                                        <p:tgtEl>
                                          <p:spTgt spid="281602">
                                            <p:txEl>
                                              <p:pRg st="2" end="2"/>
                                            </p:txEl>
                                          </p:spTgt>
                                        </p:tgtEl>
                                      </p:cBhvr>
                                      <p:to x="100000" y="95000"/>
                                    </p:animScale>
                                    <p:animScale>
                                      <p:cBhvr>
                                        <p:cTn id="56" dur="166" decel="50000">
                                          <p:stCondLst>
                                            <p:cond delay="1834"/>
                                          </p:stCondLst>
                                        </p:cTn>
                                        <p:tgtEl>
                                          <p:spTgt spid="28160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81602">
                                            <p:txEl>
                                              <p:pRg st="3" end="3"/>
                                            </p:txEl>
                                          </p:spTgt>
                                        </p:tgtEl>
                                        <p:attrNameLst>
                                          <p:attrName>style.visibility</p:attrName>
                                        </p:attrNameLst>
                                      </p:cBhvr>
                                      <p:to>
                                        <p:strVal val="visible"/>
                                      </p:to>
                                    </p:set>
                                    <p:animEffect transition="in" filter="wipe(down)">
                                      <p:cBhvr>
                                        <p:cTn id="61" dur="580">
                                          <p:stCondLst>
                                            <p:cond delay="0"/>
                                          </p:stCondLst>
                                        </p:cTn>
                                        <p:tgtEl>
                                          <p:spTgt spid="281602">
                                            <p:txEl>
                                              <p:pRg st="3" end="3"/>
                                            </p:txEl>
                                          </p:spTgt>
                                        </p:tgtEl>
                                      </p:cBhvr>
                                    </p:animEffect>
                                    <p:anim calcmode="lin" valueType="num">
                                      <p:cBhvr>
                                        <p:cTn id="62" dur="1822" tmFilter="0,0; 0.14,0.36; 0.43,0.73; 0.71,0.91; 1.0,1.0">
                                          <p:stCondLst>
                                            <p:cond delay="0"/>
                                          </p:stCondLst>
                                        </p:cTn>
                                        <p:tgtEl>
                                          <p:spTgt spid="28160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8160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8160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8160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8160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81602">
                                            <p:txEl>
                                              <p:pRg st="3" end="3"/>
                                            </p:txEl>
                                          </p:spTgt>
                                        </p:tgtEl>
                                      </p:cBhvr>
                                      <p:to x="100000" y="60000"/>
                                    </p:animScale>
                                    <p:animScale>
                                      <p:cBhvr>
                                        <p:cTn id="68" dur="166" decel="50000">
                                          <p:stCondLst>
                                            <p:cond delay="676"/>
                                          </p:stCondLst>
                                        </p:cTn>
                                        <p:tgtEl>
                                          <p:spTgt spid="281602">
                                            <p:txEl>
                                              <p:pRg st="3" end="3"/>
                                            </p:txEl>
                                          </p:spTgt>
                                        </p:tgtEl>
                                      </p:cBhvr>
                                      <p:to x="100000" y="100000"/>
                                    </p:animScale>
                                    <p:animScale>
                                      <p:cBhvr>
                                        <p:cTn id="69" dur="26">
                                          <p:stCondLst>
                                            <p:cond delay="1312"/>
                                          </p:stCondLst>
                                        </p:cTn>
                                        <p:tgtEl>
                                          <p:spTgt spid="281602">
                                            <p:txEl>
                                              <p:pRg st="3" end="3"/>
                                            </p:txEl>
                                          </p:spTgt>
                                        </p:tgtEl>
                                      </p:cBhvr>
                                      <p:to x="100000" y="80000"/>
                                    </p:animScale>
                                    <p:animScale>
                                      <p:cBhvr>
                                        <p:cTn id="70" dur="166" decel="50000">
                                          <p:stCondLst>
                                            <p:cond delay="1338"/>
                                          </p:stCondLst>
                                        </p:cTn>
                                        <p:tgtEl>
                                          <p:spTgt spid="281602">
                                            <p:txEl>
                                              <p:pRg st="3" end="3"/>
                                            </p:txEl>
                                          </p:spTgt>
                                        </p:tgtEl>
                                      </p:cBhvr>
                                      <p:to x="100000" y="100000"/>
                                    </p:animScale>
                                    <p:animScale>
                                      <p:cBhvr>
                                        <p:cTn id="71" dur="26">
                                          <p:stCondLst>
                                            <p:cond delay="1642"/>
                                          </p:stCondLst>
                                        </p:cTn>
                                        <p:tgtEl>
                                          <p:spTgt spid="281602">
                                            <p:txEl>
                                              <p:pRg st="3" end="3"/>
                                            </p:txEl>
                                          </p:spTgt>
                                        </p:tgtEl>
                                      </p:cBhvr>
                                      <p:to x="100000" y="90000"/>
                                    </p:animScale>
                                    <p:animScale>
                                      <p:cBhvr>
                                        <p:cTn id="72" dur="166" decel="50000">
                                          <p:stCondLst>
                                            <p:cond delay="1668"/>
                                          </p:stCondLst>
                                        </p:cTn>
                                        <p:tgtEl>
                                          <p:spTgt spid="281602">
                                            <p:txEl>
                                              <p:pRg st="3" end="3"/>
                                            </p:txEl>
                                          </p:spTgt>
                                        </p:tgtEl>
                                      </p:cBhvr>
                                      <p:to x="100000" y="100000"/>
                                    </p:animScale>
                                    <p:animScale>
                                      <p:cBhvr>
                                        <p:cTn id="73" dur="26">
                                          <p:stCondLst>
                                            <p:cond delay="1808"/>
                                          </p:stCondLst>
                                        </p:cTn>
                                        <p:tgtEl>
                                          <p:spTgt spid="281602">
                                            <p:txEl>
                                              <p:pRg st="3" end="3"/>
                                            </p:txEl>
                                          </p:spTgt>
                                        </p:tgtEl>
                                      </p:cBhvr>
                                      <p:to x="100000" y="95000"/>
                                    </p:animScale>
                                    <p:animScale>
                                      <p:cBhvr>
                                        <p:cTn id="74" dur="166" decel="50000">
                                          <p:stCondLst>
                                            <p:cond delay="1834"/>
                                          </p:stCondLst>
                                        </p:cTn>
                                        <p:tgtEl>
                                          <p:spTgt spid="28160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81602">
                                            <p:txEl>
                                              <p:pRg st="4" end="4"/>
                                            </p:txEl>
                                          </p:spTgt>
                                        </p:tgtEl>
                                        <p:attrNameLst>
                                          <p:attrName>style.visibility</p:attrName>
                                        </p:attrNameLst>
                                      </p:cBhvr>
                                      <p:to>
                                        <p:strVal val="visible"/>
                                      </p:to>
                                    </p:set>
                                    <p:animEffect transition="in" filter="wipe(down)">
                                      <p:cBhvr>
                                        <p:cTn id="79" dur="580">
                                          <p:stCondLst>
                                            <p:cond delay="0"/>
                                          </p:stCondLst>
                                        </p:cTn>
                                        <p:tgtEl>
                                          <p:spTgt spid="281602">
                                            <p:txEl>
                                              <p:pRg st="4" end="4"/>
                                            </p:txEl>
                                          </p:spTgt>
                                        </p:tgtEl>
                                      </p:cBhvr>
                                    </p:animEffect>
                                    <p:anim calcmode="lin" valueType="num">
                                      <p:cBhvr>
                                        <p:cTn id="80" dur="1822" tmFilter="0,0; 0.14,0.36; 0.43,0.73; 0.71,0.91; 1.0,1.0">
                                          <p:stCondLst>
                                            <p:cond delay="0"/>
                                          </p:stCondLst>
                                        </p:cTn>
                                        <p:tgtEl>
                                          <p:spTgt spid="28160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8160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8160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8160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8160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81602">
                                            <p:txEl>
                                              <p:pRg st="4" end="4"/>
                                            </p:txEl>
                                          </p:spTgt>
                                        </p:tgtEl>
                                      </p:cBhvr>
                                      <p:to x="100000" y="60000"/>
                                    </p:animScale>
                                    <p:animScale>
                                      <p:cBhvr>
                                        <p:cTn id="86" dur="166" decel="50000">
                                          <p:stCondLst>
                                            <p:cond delay="676"/>
                                          </p:stCondLst>
                                        </p:cTn>
                                        <p:tgtEl>
                                          <p:spTgt spid="281602">
                                            <p:txEl>
                                              <p:pRg st="4" end="4"/>
                                            </p:txEl>
                                          </p:spTgt>
                                        </p:tgtEl>
                                      </p:cBhvr>
                                      <p:to x="100000" y="100000"/>
                                    </p:animScale>
                                    <p:animScale>
                                      <p:cBhvr>
                                        <p:cTn id="87" dur="26">
                                          <p:stCondLst>
                                            <p:cond delay="1312"/>
                                          </p:stCondLst>
                                        </p:cTn>
                                        <p:tgtEl>
                                          <p:spTgt spid="281602">
                                            <p:txEl>
                                              <p:pRg st="4" end="4"/>
                                            </p:txEl>
                                          </p:spTgt>
                                        </p:tgtEl>
                                      </p:cBhvr>
                                      <p:to x="100000" y="80000"/>
                                    </p:animScale>
                                    <p:animScale>
                                      <p:cBhvr>
                                        <p:cTn id="88" dur="166" decel="50000">
                                          <p:stCondLst>
                                            <p:cond delay="1338"/>
                                          </p:stCondLst>
                                        </p:cTn>
                                        <p:tgtEl>
                                          <p:spTgt spid="281602">
                                            <p:txEl>
                                              <p:pRg st="4" end="4"/>
                                            </p:txEl>
                                          </p:spTgt>
                                        </p:tgtEl>
                                      </p:cBhvr>
                                      <p:to x="100000" y="100000"/>
                                    </p:animScale>
                                    <p:animScale>
                                      <p:cBhvr>
                                        <p:cTn id="89" dur="26">
                                          <p:stCondLst>
                                            <p:cond delay="1642"/>
                                          </p:stCondLst>
                                        </p:cTn>
                                        <p:tgtEl>
                                          <p:spTgt spid="281602">
                                            <p:txEl>
                                              <p:pRg st="4" end="4"/>
                                            </p:txEl>
                                          </p:spTgt>
                                        </p:tgtEl>
                                      </p:cBhvr>
                                      <p:to x="100000" y="90000"/>
                                    </p:animScale>
                                    <p:animScale>
                                      <p:cBhvr>
                                        <p:cTn id="90" dur="166" decel="50000">
                                          <p:stCondLst>
                                            <p:cond delay="1668"/>
                                          </p:stCondLst>
                                        </p:cTn>
                                        <p:tgtEl>
                                          <p:spTgt spid="281602">
                                            <p:txEl>
                                              <p:pRg st="4" end="4"/>
                                            </p:txEl>
                                          </p:spTgt>
                                        </p:tgtEl>
                                      </p:cBhvr>
                                      <p:to x="100000" y="100000"/>
                                    </p:animScale>
                                    <p:animScale>
                                      <p:cBhvr>
                                        <p:cTn id="91" dur="26">
                                          <p:stCondLst>
                                            <p:cond delay="1808"/>
                                          </p:stCondLst>
                                        </p:cTn>
                                        <p:tgtEl>
                                          <p:spTgt spid="281602">
                                            <p:txEl>
                                              <p:pRg st="4" end="4"/>
                                            </p:txEl>
                                          </p:spTgt>
                                        </p:tgtEl>
                                      </p:cBhvr>
                                      <p:to x="100000" y="95000"/>
                                    </p:animScale>
                                    <p:animScale>
                                      <p:cBhvr>
                                        <p:cTn id="92" dur="166" decel="50000">
                                          <p:stCondLst>
                                            <p:cond delay="1834"/>
                                          </p:stCondLst>
                                        </p:cTn>
                                        <p:tgtEl>
                                          <p:spTgt spid="281602">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81602">
                                            <p:txEl>
                                              <p:pRg st="5" end="5"/>
                                            </p:txEl>
                                          </p:spTgt>
                                        </p:tgtEl>
                                        <p:attrNameLst>
                                          <p:attrName>style.visibility</p:attrName>
                                        </p:attrNameLst>
                                      </p:cBhvr>
                                      <p:to>
                                        <p:strVal val="visible"/>
                                      </p:to>
                                    </p:set>
                                    <p:animEffect transition="in" filter="wipe(down)">
                                      <p:cBhvr>
                                        <p:cTn id="97" dur="580">
                                          <p:stCondLst>
                                            <p:cond delay="0"/>
                                          </p:stCondLst>
                                        </p:cTn>
                                        <p:tgtEl>
                                          <p:spTgt spid="281602">
                                            <p:txEl>
                                              <p:pRg st="5" end="5"/>
                                            </p:txEl>
                                          </p:spTgt>
                                        </p:tgtEl>
                                      </p:cBhvr>
                                    </p:animEffect>
                                    <p:anim calcmode="lin" valueType="num">
                                      <p:cBhvr>
                                        <p:cTn id="98" dur="1822" tmFilter="0,0; 0.14,0.36; 0.43,0.73; 0.71,0.91; 1.0,1.0">
                                          <p:stCondLst>
                                            <p:cond delay="0"/>
                                          </p:stCondLst>
                                        </p:cTn>
                                        <p:tgtEl>
                                          <p:spTgt spid="281602">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81602">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81602">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81602">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81602">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81602">
                                            <p:txEl>
                                              <p:pRg st="5" end="5"/>
                                            </p:txEl>
                                          </p:spTgt>
                                        </p:tgtEl>
                                      </p:cBhvr>
                                      <p:to x="100000" y="60000"/>
                                    </p:animScale>
                                    <p:animScale>
                                      <p:cBhvr>
                                        <p:cTn id="104" dur="166" decel="50000">
                                          <p:stCondLst>
                                            <p:cond delay="676"/>
                                          </p:stCondLst>
                                        </p:cTn>
                                        <p:tgtEl>
                                          <p:spTgt spid="281602">
                                            <p:txEl>
                                              <p:pRg st="5" end="5"/>
                                            </p:txEl>
                                          </p:spTgt>
                                        </p:tgtEl>
                                      </p:cBhvr>
                                      <p:to x="100000" y="100000"/>
                                    </p:animScale>
                                    <p:animScale>
                                      <p:cBhvr>
                                        <p:cTn id="105" dur="26">
                                          <p:stCondLst>
                                            <p:cond delay="1312"/>
                                          </p:stCondLst>
                                        </p:cTn>
                                        <p:tgtEl>
                                          <p:spTgt spid="281602">
                                            <p:txEl>
                                              <p:pRg st="5" end="5"/>
                                            </p:txEl>
                                          </p:spTgt>
                                        </p:tgtEl>
                                      </p:cBhvr>
                                      <p:to x="100000" y="80000"/>
                                    </p:animScale>
                                    <p:animScale>
                                      <p:cBhvr>
                                        <p:cTn id="106" dur="166" decel="50000">
                                          <p:stCondLst>
                                            <p:cond delay="1338"/>
                                          </p:stCondLst>
                                        </p:cTn>
                                        <p:tgtEl>
                                          <p:spTgt spid="281602">
                                            <p:txEl>
                                              <p:pRg st="5" end="5"/>
                                            </p:txEl>
                                          </p:spTgt>
                                        </p:tgtEl>
                                      </p:cBhvr>
                                      <p:to x="100000" y="100000"/>
                                    </p:animScale>
                                    <p:animScale>
                                      <p:cBhvr>
                                        <p:cTn id="107" dur="26">
                                          <p:stCondLst>
                                            <p:cond delay="1642"/>
                                          </p:stCondLst>
                                        </p:cTn>
                                        <p:tgtEl>
                                          <p:spTgt spid="281602">
                                            <p:txEl>
                                              <p:pRg st="5" end="5"/>
                                            </p:txEl>
                                          </p:spTgt>
                                        </p:tgtEl>
                                      </p:cBhvr>
                                      <p:to x="100000" y="90000"/>
                                    </p:animScale>
                                    <p:animScale>
                                      <p:cBhvr>
                                        <p:cTn id="108" dur="166" decel="50000">
                                          <p:stCondLst>
                                            <p:cond delay="1668"/>
                                          </p:stCondLst>
                                        </p:cTn>
                                        <p:tgtEl>
                                          <p:spTgt spid="281602">
                                            <p:txEl>
                                              <p:pRg st="5" end="5"/>
                                            </p:txEl>
                                          </p:spTgt>
                                        </p:tgtEl>
                                      </p:cBhvr>
                                      <p:to x="100000" y="100000"/>
                                    </p:animScale>
                                    <p:animScale>
                                      <p:cBhvr>
                                        <p:cTn id="109" dur="26">
                                          <p:stCondLst>
                                            <p:cond delay="1808"/>
                                          </p:stCondLst>
                                        </p:cTn>
                                        <p:tgtEl>
                                          <p:spTgt spid="281602">
                                            <p:txEl>
                                              <p:pRg st="5" end="5"/>
                                            </p:txEl>
                                          </p:spTgt>
                                        </p:tgtEl>
                                      </p:cBhvr>
                                      <p:to x="100000" y="95000"/>
                                    </p:animScale>
                                    <p:animScale>
                                      <p:cBhvr>
                                        <p:cTn id="110" dur="166" decel="50000">
                                          <p:stCondLst>
                                            <p:cond delay="1834"/>
                                          </p:stCondLst>
                                        </p:cTn>
                                        <p:tgtEl>
                                          <p:spTgt spid="281602">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81602">
                                            <p:txEl>
                                              <p:pRg st="6" end="6"/>
                                            </p:txEl>
                                          </p:spTgt>
                                        </p:tgtEl>
                                        <p:attrNameLst>
                                          <p:attrName>style.visibility</p:attrName>
                                        </p:attrNameLst>
                                      </p:cBhvr>
                                      <p:to>
                                        <p:strVal val="visible"/>
                                      </p:to>
                                    </p:set>
                                    <p:animEffect transition="in" filter="wipe(down)">
                                      <p:cBhvr>
                                        <p:cTn id="115" dur="580">
                                          <p:stCondLst>
                                            <p:cond delay="0"/>
                                          </p:stCondLst>
                                        </p:cTn>
                                        <p:tgtEl>
                                          <p:spTgt spid="281602">
                                            <p:txEl>
                                              <p:pRg st="6" end="6"/>
                                            </p:txEl>
                                          </p:spTgt>
                                        </p:tgtEl>
                                      </p:cBhvr>
                                    </p:animEffect>
                                    <p:anim calcmode="lin" valueType="num">
                                      <p:cBhvr>
                                        <p:cTn id="116" dur="1822" tmFilter="0,0; 0.14,0.36; 0.43,0.73; 0.71,0.91; 1.0,1.0">
                                          <p:stCondLst>
                                            <p:cond delay="0"/>
                                          </p:stCondLst>
                                        </p:cTn>
                                        <p:tgtEl>
                                          <p:spTgt spid="281602">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81602">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81602">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81602">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81602">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81602">
                                            <p:txEl>
                                              <p:pRg st="6" end="6"/>
                                            </p:txEl>
                                          </p:spTgt>
                                        </p:tgtEl>
                                      </p:cBhvr>
                                      <p:to x="100000" y="60000"/>
                                    </p:animScale>
                                    <p:animScale>
                                      <p:cBhvr>
                                        <p:cTn id="122" dur="166" decel="50000">
                                          <p:stCondLst>
                                            <p:cond delay="676"/>
                                          </p:stCondLst>
                                        </p:cTn>
                                        <p:tgtEl>
                                          <p:spTgt spid="281602">
                                            <p:txEl>
                                              <p:pRg st="6" end="6"/>
                                            </p:txEl>
                                          </p:spTgt>
                                        </p:tgtEl>
                                      </p:cBhvr>
                                      <p:to x="100000" y="100000"/>
                                    </p:animScale>
                                    <p:animScale>
                                      <p:cBhvr>
                                        <p:cTn id="123" dur="26">
                                          <p:stCondLst>
                                            <p:cond delay="1312"/>
                                          </p:stCondLst>
                                        </p:cTn>
                                        <p:tgtEl>
                                          <p:spTgt spid="281602">
                                            <p:txEl>
                                              <p:pRg st="6" end="6"/>
                                            </p:txEl>
                                          </p:spTgt>
                                        </p:tgtEl>
                                      </p:cBhvr>
                                      <p:to x="100000" y="80000"/>
                                    </p:animScale>
                                    <p:animScale>
                                      <p:cBhvr>
                                        <p:cTn id="124" dur="166" decel="50000">
                                          <p:stCondLst>
                                            <p:cond delay="1338"/>
                                          </p:stCondLst>
                                        </p:cTn>
                                        <p:tgtEl>
                                          <p:spTgt spid="281602">
                                            <p:txEl>
                                              <p:pRg st="6" end="6"/>
                                            </p:txEl>
                                          </p:spTgt>
                                        </p:tgtEl>
                                      </p:cBhvr>
                                      <p:to x="100000" y="100000"/>
                                    </p:animScale>
                                    <p:animScale>
                                      <p:cBhvr>
                                        <p:cTn id="125" dur="26">
                                          <p:stCondLst>
                                            <p:cond delay="1642"/>
                                          </p:stCondLst>
                                        </p:cTn>
                                        <p:tgtEl>
                                          <p:spTgt spid="281602">
                                            <p:txEl>
                                              <p:pRg st="6" end="6"/>
                                            </p:txEl>
                                          </p:spTgt>
                                        </p:tgtEl>
                                      </p:cBhvr>
                                      <p:to x="100000" y="90000"/>
                                    </p:animScale>
                                    <p:animScale>
                                      <p:cBhvr>
                                        <p:cTn id="126" dur="166" decel="50000">
                                          <p:stCondLst>
                                            <p:cond delay="1668"/>
                                          </p:stCondLst>
                                        </p:cTn>
                                        <p:tgtEl>
                                          <p:spTgt spid="281602">
                                            <p:txEl>
                                              <p:pRg st="6" end="6"/>
                                            </p:txEl>
                                          </p:spTgt>
                                        </p:tgtEl>
                                      </p:cBhvr>
                                      <p:to x="100000" y="100000"/>
                                    </p:animScale>
                                    <p:animScale>
                                      <p:cBhvr>
                                        <p:cTn id="127" dur="26">
                                          <p:stCondLst>
                                            <p:cond delay="1808"/>
                                          </p:stCondLst>
                                        </p:cTn>
                                        <p:tgtEl>
                                          <p:spTgt spid="281602">
                                            <p:txEl>
                                              <p:pRg st="6" end="6"/>
                                            </p:txEl>
                                          </p:spTgt>
                                        </p:tgtEl>
                                      </p:cBhvr>
                                      <p:to x="100000" y="95000"/>
                                    </p:animScale>
                                    <p:animScale>
                                      <p:cBhvr>
                                        <p:cTn id="128" dur="166" decel="50000">
                                          <p:stCondLst>
                                            <p:cond delay="1834"/>
                                          </p:stCondLst>
                                        </p:cTn>
                                        <p:tgtEl>
                                          <p:spTgt spid="281602">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81602">
                                            <p:txEl>
                                              <p:pRg st="7" end="7"/>
                                            </p:txEl>
                                          </p:spTgt>
                                        </p:tgtEl>
                                        <p:attrNameLst>
                                          <p:attrName>style.visibility</p:attrName>
                                        </p:attrNameLst>
                                      </p:cBhvr>
                                      <p:to>
                                        <p:strVal val="visible"/>
                                      </p:to>
                                    </p:set>
                                    <p:animEffect transition="in" filter="wipe(down)">
                                      <p:cBhvr>
                                        <p:cTn id="133" dur="580">
                                          <p:stCondLst>
                                            <p:cond delay="0"/>
                                          </p:stCondLst>
                                        </p:cTn>
                                        <p:tgtEl>
                                          <p:spTgt spid="281602">
                                            <p:txEl>
                                              <p:pRg st="7" end="7"/>
                                            </p:txEl>
                                          </p:spTgt>
                                        </p:tgtEl>
                                      </p:cBhvr>
                                    </p:animEffect>
                                    <p:anim calcmode="lin" valueType="num">
                                      <p:cBhvr>
                                        <p:cTn id="134" dur="1822" tmFilter="0,0; 0.14,0.36; 0.43,0.73; 0.71,0.91; 1.0,1.0">
                                          <p:stCondLst>
                                            <p:cond delay="0"/>
                                          </p:stCondLst>
                                        </p:cTn>
                                        <p:tgtEl>
                                          <p:spTgt spid="281602">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81602">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81602">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81602">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81602">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81602">
                                            <p:txEl>
                                              <p:pRg st="7" end="7"/>
                                            </p:txEl>
                                          </p:spTgt>
                                        </p:tgtEl>
                                      </p:cBhvr>
                                      <p:to x="100000" y="60000"/>
                                    </p:animScale>
                                    <p:animScale>
                                      <p:cBhvr>
                                        <p:cTn id="140" dur="166" decel="50000">
                                          <p:stCondLst>
                                            <p:cond delay="676"/>
                                          </p:stCondLst>
                                        </p:cTn>
                                        <p:tgtEl>
                                          <p:spTgt spid="281602">
                                            <p:txEl>
                                              <p:pRg st="7" end="7"/>
                                            </p:txEl>
                                          </p:spTgt>
                                        </p:tgtEl>
                                      </p:cBhvr>
                                      <p:to x="100000" y="100000"/>
                                    </p:animScale>
                                    <p:animScale>
                                      <p:cBhvr>
                                        <p:cTn id="141" dur="26">
                                          <p:stCondLst>
                                            <p:cond delay="1312"/>
                                          </p:stCondLst>
                                        </p:cTn>
                                        <p:tgtEl>
                                          <p:spTgt spid="281602">
                                            <p:txEl>
                                              <p:pRg st="7" end="7"/>
                                            </p:txEl>
                                          </p:spTgt>
                                        </p:tgtEl>
                                      </p:cBhvr>
                                      <p:to x="100000" y="80000"/>
                                    </p:animScale>
                                    <p:animScale>
                                      <p:cBhvr>
                                        <p:cTn id="142" dur="166" decel="50000">
                                          <p:stCondLst>
                                            <p:cond delay="1338"/>
                                          </p:stCondLst>
                                        </p:cTn>
                                        <p:tgtEl>
                                          <p:spTgt spid="281602">
                                            <p:txEl>
                                              <p:pRg st="7" end="7"/>
                                            </p:txEl>
                                          </p:spTgt>
                                        </p:tgtEl>
                                      </p:cBhvr>
                                      <p:to x="100000" y="100000"/>
                                    </p:animScale>
                                    <p:animScale>
                                      <p:cBhvr>
                                        <p:cTn id="143" dur="26">
                                          <p:stCondLst>
                                            <p:cond delay="1642"/>
                                          </p:stCondLst>
                                        </p:cTn>
                                        <p:tgtEl>
                                          <p:spTgt spid="281602">
                                            <p:txEl>
                                              <p:pRg st="7" end="7"/>
                                            </p:txEl>
                                          </p:spTgt>
                                        </p:tgtEl>
                                      </p:cBhvr>
                                      <p:to x="100000" y="90000"/>
                                    </p:animScale>
                                    <p:animScale>
                                      <p:cBhvr>
                                        <p:cTn id="144" dur="166" decel="50000">
                                          <p:stCondLst>
                                            <p:cond delay="1668"/>
                                          </p:stCondLst>
                                        </p:cTn>
                                        <p:tgtEl>
                                          <p:spTgt spid="281602">
                                            <p:txEl>
                                              <p:pRg st="7" end="7"/>
                                            </p:txEl>
                                          </p:spTgt>
                                        </p:tgtEl>
                                      </p:cBhvr>
                                      <p:to x="100000" y="100000"/>
                                    </p:animScale>
                                    <p:animScale>
                                      <p:cBhvr>
                                        <p:cTn id="145" dur="26">
                                          <p:stCondLst>
                                            <p:cond delay="1808"/>
                                          </p:stCondLst>
                                        </p:cTn>
                                        <p:tgtEl>
                                          <p:spTgt spid="281602">
                                            <p:txEl>
                                              <p:pRg st="7" end="7"/>
                                            </p:txEl>
                                          </p:spTgt>
                                        </p:tgtEl>
                                      </p:cBhvr>
                                      <p:to x="100000" y="95000"/>
                                    </p:animScale>
                                    <p:animScale>
                                      <p:cBhvr>
                                        <p:cTn id="146" dur="166" decel="50000">
                                          <p:stCondLst>
                                            <p:cond delay="1834"/>
                                          </p:stCondLst>
                                        </p:cTn>
                                        <p:tgtEl>
                                          <p:spTgt spid="28160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2714625" y="357188"/>
            <a:ext cx="3265488" cy="647700"/>
          </a:xfrm>
          <a:prstGeom prst="rect">
            <a:avLst/>
          </a:prstGeom>
          <a:noFill/>
          <a:ln w="9525">
            <a:noFill/>
            <a:miter lim="800000"/>
            <a:headEnd/>
            <a:tailEnd/>
          </a:ln>
        </p:spPr>
        <p:txBody>
          <a:bodyPr wrap="none" lIns="92075" tIns="46038" rIns="92075" bIns="46038">
            <a:spAutoFit/>
          </a:bodyPr>
          <a:lstStyle/>
          <a:p>
            <a:pPr defTabSz="762000" rtl="0" eaLnBrk="0" hangingPunct="0"/>
            <a:r>
              <a:rPr lang="fa-IR" sz="3600" b="1">
                <a:solidFill>
                  <a:srgbClr val="FF0000"/>
                </a:solidFill>
                <a:latin typeface="Arial" charset="0"/>
                <a:cs typeface="B Sina" pitchFamily="2" charset="-78"/>
              </a:rPr>
              <a:t>معايب كار تيمي</a:t>
            </a:r>
            <a:endParaRPr lang="en-US" sz="3600" b="1">
              <a:solidFill>
                <a:srgbClr val="FF0000"/>
              </a:solidFill>
              <a:latin typeface="Arial" charset="0"/>
              <a:cs typeface="B Sina" pitchFamily="2" charset="-78"/>
            </a:endParaRPr>
          </a:p>
        </p:txBody>
      </p:sp>
      <p:sp>
        <p:nvSpPr>
          <p:cNvPr id="3078" name="Rectangle 3"/>
          <p:cNvSpPr>
            <a:spLocks noChangeArrowheads="1"/>
          </p:cNvSpPr>
          <p:nvPr/>
        </p:nvSpPr>
        <p:spPr bwMode="auto">
          <a:xfrm>
            <a:off x="1143000" y="836613"/>
            <a:ext cx="7594600" cy="5975350"/>
          </a:xfrm>
          <a:prstGeom prst="rect">
            <a:avLst/>
          </a:prstGeom>
          <a:noFill/>
          <a:ln w="9525">
            <a:noFill/>
            <a:miter lim="800000"/>
            <a:headEnd/>
            <a:tailEnd/>
          </a:ln>
        </p:spPr>
        <p:txBody>
          <a:bodyPr lIns="92075" tIns="46038" rIns="92075" bIns="46038">
            <a:spAutoFit/>
          </a:bodyPr>
          <a:lstStyle/>
          <a:p>
            <a:pPr marL="293688" indent="-293688" defTabSz="762000" eaLnBrk="0" hangingPunct="0">
              <a:lnSpc>
                <a:spcPct val="210000"/>
              </a:lnSpc>
              <a:buFont typeface="Wingdings" pitchFamily="2" charset="2"/>
              <a:buChar char="×"/>
            </a:pPr>
            <a:r>
              <a:rPr lang="en-US" sz="2200" b="1">
                <a:solidFill>
                  <a:srgbClr val="008000"/>
                </a:solidFill>
                <a:latin typeface="Arial" charset="0"/>
                <a:cs typeface="Lotus" pitchFamily="2" charset="-78"/>
              </a:rPr>
              <a:t> </a:t>
            </a:r>
            <a:r>
              <a:rPr lang="fa-IR" sz="2000">
                <a:solidFill>
                  <a:srgbClr val="008000"/>
                </a:solidFill>
                <a:cs typeface="Tahoma" pitchFamily="34" charset="0"/>
              </a:rPr>
              <a:t>اصطكاك در تقسيم كار و تصميم‏گيري</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كاهش بازدهي، بخصوص در ابتداي شكل‏گيري تيمها</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مشكل همسو كردن اهداف فردي، گروهي و سازماني</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به تعويق افتادن اجراي كار به بهانه نظرخواهي و مشاركت</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سازش و گروه سالاري تحت عنوان اجماع</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توجيه سوء مديريت و نبود رهبري</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عدم استفاده بهينه از تخصص‏ها و درگير شدن همه در كاري كه تخصص آنرا ندارند</a:t>
            </a:r>
            <a:endParaRPr lang="en-US" sz="2000">
              <a:solidFill>
                <a:srgbClr val="008000"/>
              </a:solidFill>
              <a:cs typeface="Tahoma" pitchFamily="34" charset="0"/>
            </a:endParaRPr>
          </a:p>
          <a:p>
            <a:pPr marL="293688" indent="-293688" defTabSz="762000" eaLnBrk="0" hangingPunct="0">
              <a:lnSpc>
                <a:spcPct val="210000"/>
              </a:lnSpc>
              <a:buFont typeface="Wingdings" pitchFamily="2" charset="2"/>
              <a:buChar char="×"/>
            </a:pPr>
            <a:r>
              <a:rPr lang="en-US" sz="2000">
                <a:solidFill>
                  <a:srgbClr val="008000"/>
                </a:solidFill>
                <a:cs typeface="Tahoma" pitchFamily="34" charset="0"/>
              </a:rPr>
              <a:t> </a:t>
            </a:r>
            <a:r>
              <a:rPr lang="fa-IR" sz="2000">
                <a:solidFill>
                  <a:srgbClr val="008000"/>
                </a:solidFill>
                <a:cs typeface="Tahoma" pitchFamily="34" charset="0"/>
              </a:rPr>
              <a:t>از اين شاخه به آن شاخه پريدن، اتلاف وقت در جلسات بي‏نتيجه</a:t>
            </a:r>
            <a:endParaRPr lang="en-US" sz="2000">
              <a:solidFill>
                <a:srgbClr val="008000"/>
              </a:solidFill>
              <a:cs typeface="Tahoma" pitchFamily="34" charset="0"/>
            </a:endParaRPr>
          </a:p>
        </p:txBody>
      </p:sp>
      <p:graphicFrame>
        <p:nvGraphicFramePr>
          <p:cNvPr id="3074" name="Object 4"/>
          <p:cNvGraphicFramePr>
            <a:graphicFrameLocks/>
          </p:cNvGraphicFramePr>
          <p:nvPr/>
        </p:nvGraphicFramePr>
        <p:xfrm>
          <a:off x="395288" y="928688"/>
          <a:ext cx="1835150" cy="1492250"/>
        </p:xfrm>
        <a:graphic>
          <a:graphicData uri="http://schemas.openxmlformats.org/presentationml/2006/ole">
            <mc:AlternateContent xmlns:mc="http://schemas.openxmlformats.org/markup-compatibility/2006">
              <mc:Choice xmlns:v="urn:schemas-microsoft-com:vml" Requires="v">
                <p:oleObj spid="_x0000_s3089" name="ClipArt" r:id="rId4" imgW="3660480" imgH="2790720" progId="">
                  <p:embed/>
                </p:oleObj>
              </mc:Choice>
              <mc:Fallback>
                <p:oleObj name="ClipArt" r:id="rId4" imgW="3660480" imgH="279072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928688"/>
                        <a:ext cx="183515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p:cNvGraphicFramePr>
          <p:nvPr/>
        </p:nvGraphicFramePr>
        <p:xfrm>
          <a:off x="500063" y="3000375"/>
          <a:ext cx="1285875" cy="1376363"/>
        </p:xfrm>
        <a:graphic>
          <a:graphicData uri="http://schemas.openxmlformats.org/presentationml/2006/ole">
            <mc:AlternateContent xmlns:mc="http://schemas.openxmlformats.org/markup-compatibility/2006">
              <mc:Choice xmlns:v="urn:schemas-microsoft-com:vml" Requires="v">
                <p:oleObj spid="_x0000_s3090" name="ClipArt" r:id="rId6" imgW="3657240" imgH="2786040" progId="">
                  <p:embed/>
                </p:oleObj>
              </mc:Choice>
              <mc:Fallback>
                <p:oleObj name="ClipArt" r:id="rId6" imgW="3657240" imgH="2786040" progId="">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3000375"/>
                        <a:ext cx="1285875"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p:cNvGraphicFramePr>
          <p:nvPr/>
        </p:nvGraphicFramePr>
        <p:xfrm>
          <a:off x="179388" y="5214938"/>
          <a:ext cx="1439862" cy="1527175"/>
        </p:xfrm>
        <a:graphic>
          <a:graphicData uri="http://schemas.openxmlformats.org/presentationml/2006/ole">
            <mc:AlternateContent xmlns:mc="http://schemas.openxmlformats.org/markup-compatibility/2006">
              <mc:Choice xmlns:v="urn:schemas-microsoft-com:vml" Requires="v">
                <p:oleObj spid="_x0000_s3091" name="ClipArt" r:id="rId8" imgW="3379680" imgH="3662280" progId="">
                  <p:embed/>
                </p:oleObj>
              </mc:Choice>
              <mc:Fallback>
                <p:oleObj name="ClipArt" r:id="rId8" imgW="3379680" imgH="3662280" progId="">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5214938"/>
                        <a:ext cx="1439862"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2">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223</TotalTime>
  <Words>1155</Words>
  <Application>Microsoft Office PowerPoint</Application>
  <PresentationFormat>On-screen Show (4:3)</PresentationFormat>
  <Paragraphs>196</Paragraphs>
  <Slides>25</Slides>
  <Notes>9</Notes>
  <HiddenSlides>0</HiddenSlides>
  <MMClips>0</MMClips>
  <ScaleCrop>false</ScaleCrop>
  <HeadingPairs>
    <vt:vector size="10"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25</vt:i4>
      </vt:variant>
      <vt:variant>
        <vt:lpstr>Custom Shows</vt:lpstr>
      </vt:variant>
      <vt:variant>
        <vt:i4>1</vt:i4>
      </vt:variant>
    </vt:vector>
  </HeadingPairs>
  <TitlesOfParts>
    <vt:vector size="47" baseType="lpstr">
      <vt:lpstr>Arial</vt:lpstr>
      <vt:lpstr>B Davat</vt:lpstr>
      <vt:lpstr>B Farnaz</vt:lpstr>
      <vt:lpstr>B Homa</vt:lpstr>
      <vt:lpstr>B Koodak</vt:lpstr>
      <vt:lpstr>B Majid Shadow</vt:lpstr>
      <vt:lpstr>B Mitra</vt:lpstr>
      <vt:lpstr>B Sina</vt:lpstr>
      <vt:lpstr>B Titr</vt:lpstr>
      <vt:lpstr>B Yekan</vt:lpstr>
      <vt:lpstr>B Zar</vt:lpstr>
      <vt:lpstr>Lotus</vt:lpstr>
      <vt:lpstr>Mitra</vt:lpstr>
      <vt:lpstr>Nazanin</vt:lpstr>
      <vt:lpstr>Tahoma</vt:lpstr>
      <vt:lpstr>Times New Roman</vt:lpstr>
      <vt:lpstr>Verdana</vt:lpstr>
      <vt:lpstr>Wingdings</vt:lpstr>
      <vt:lpstr>Wingdings 2</vt:lpstr>
      <vt:lpstr>Aspect</vt:lpstr>
      <vt:lpstr>ClipArt</vt:lpstr>
      <vt:lpstr>PowerPoint Presentation</vt:lpstr>
      <vt:lpstr>اصول و روش های  كار تيمي</vt:lpstr>
      <vt:lpstr>PowerPoint Presentation</vt:lpstr>
      <vt:lpstr>PowerPoint Presentation</vt:lpstr>
      <vt:lpstr>تفاوت و تمايز كارتيمي/ گروهي/ جمعي</vt:lpstr>
      <vt:lpstr>PowerPoint Presentation</vt:lpstr>
      <vt:lpstr>PowerPoint Presentation</vt:lpstr>
      <vt:lpstr>PowerPoint Presentation</vt:lpstr>
      <vt:lpstr>PowerPoint Presentation</vt:lpstr>
      <vt:lpstr>آفات كار تيمي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یک سازمان جهت پیشرفت سریع و فزاینده نیاز به کار تیمی و گروهی دارد </vt:lpstr>
      <vt:lpstr>     اصل سوم- تعهد:   هیچ قهرمانی بدون تعهد به کار قهرمان نمی شود.تعهد یک احساس نیست بلکه بایستی به صلابت سنگ باشید. اگر می خواهیم یک تیم منسجم را داشته باشیم باید افرادی را داشته باشیم که شدیداً به تیم متعهد باشند. </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ضرورت كار تيمي</dc:title>
  <dc:creator>Dr.Javadian</dc:creator>
  <cp:lastModifiedBy>Shiva</cp:lastModifiedBy>
  <cp:revision>34</cp:revision>
  <dcterms:created xsi:type="dcterms:W3CDTF">2008-08-14T03:15:54Z</dcterms:created>
  <dcterms:modified xsi:type="dcterms:W3CDTF">2023-04-09T00:50:09Z</dcterms:modified>
</cp:coreProperties>
</file>