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5" r:id="rId1"/>
  </p:sldMasterIdLst>
  <p:notesMasterIdLst>
    <p:notesMasterId r:id="rId406"/>
  </p:notesMasterIdLst>
  <p:handoutMasterIdLst>
    <p:handoutMasterId r:id="rId407"/>
  </p:handoutMasterIdLst>
  <p:sldIdLst>
    <p:sldId id="679" r:id="rId2"/>
    <p:sldId id="677" r:id="rId3"/>
    <p:sldId id="678" r:id="rId4"/>
    <p:sldId id="449" r:id="rId5"/>
    <p:sldId id="450" r:id="rId6"/>
    <p:sldId id="451" r:id="rId7"/>
    <p:sldId id="452" r:id="rId8"/>
    <p:sldId id="453" r:id="rId9"/>
    <p:sldId id="454" r:id="rId10"/>
    <p:sldId id="456" r:id="rId11"/>
    <p:sldId id="455" r:id="rId12"/>
    <p:sldId id="427" r:id="rId13"/>
    <p:sldId id="428" r:id="rId14"/>
    <p:sldId id="429" r:id="rId15"/>
    <p:sldId id="430" r:id="rId16"/>
    <p:sldId id="432" r:id="rId17"/>
    <p:sldId id="433" r:id="rId18"/>
    <p:sldId id="434" r:id="rId19"/>
    <p:sldId id="601" r:id="rId20"/>
    <p:sldId id="435" r:id="rId21"/>
    <p:sldId id="648" r:id="rId22"/>
    <p:sldId id="436" r:id="rId23"/>
    <p:sldId id="649" r:id="rId24"/>
    <p:sldId id="650" r:id="rId25"/>
    <p:sldId id="437" r:id="rId26"/>
    <p:sldId id="438" r:id="rId27"/>
    <p:sldId id="439" r:id="rId28"/>
    <p:sldId id="440" r:id="rId29"/>
    <p:sldId id="441" r:id="rId30"/>
    <p:sldId id="442" r:id="rId31"/>
    <p:sldId id="443" r:id="rId32"/>
    <p:sldId id="444" r:id="rId33"/>
    <p:sldId id="445" r:id="rId34"/>
    <p:sldId id="446" r:id="rId35"/>
    <p:sldId id="651" r:id="rId36"/>
    <p:sldId id="447" r:id="rId37"/>
    <p:sldId id="352" r:id="rId38"/>
    <p:sldId id="652" r:id="rId39"/>
    <p:sldId id="258" r:id="rId40"/>
    <p:sldId id="259" r:id="rId41"/>
    <p:sldId id="602" r:id="rId42"/>
    <p:sldId id="603" r:id="rId43"/>
    <p:sldId id="613" r:id="rId44"/>
    <p:sldId id="614" r:id="rId45"/>
    <p:sldId id="653" r:id="rId46"/>
    <p:sldId id="654" r:id="rId47"/>
    <p:sldId id="262" r:id="rId48"/>
    <p:sldId id="655" r:id="rId49"/>
    <p:sldId id="656" r:id="rId50"/>
    <p:sldId id="657" r:id="rId51"/>
    <p:sldId id="615" r:id="rId52"/>
    <p:sldId id="265" r:id="rId53"/>
    <p:sldId id="658" r:id="rId54"/>
    <p:sldId id="263" r:id="rId55"/>
    <p:sldId id="616" r:id="rId56"/>
    <p:sldId id="264" r:id="rId57"/>
    <p:sldId id="266" r:id="rId58"/>
    <p:sldId id="268" r:id="rId59"/>
    <p:sldId id="269" r:id="rId60"/>
    <p:sldId id="270" r:id="rId61"/>
    <p:sldId id="271" r:id="rId62"/>
    <p:sldId id="617" r:id="rId63"/>
    <p:sldId id="273" r:id="rId64"/>
    <p:sldId id="274" r:id="rId65"/>
    <p:sldId id="675" r:id="rId66"/>
    <p:sldId id="676" r:id="rId67"/>
    <p:sldId id="275" r:id="rId68"/>
    <p:sldId id="276" r:id="rId69"/>
    <p:sldId id="277" r:id="rId70"/>
    <p:sldId id="278" r:id="rId71"/>
    <p:sldId id="279" r:id="rId72"/>
    <p:sldId id="280" r:id="rId73"/>
    <p:sldId id="281" r:id="rId74"/>
    <p:sldId id="282" r:id="rId75"/>
    <p:sldId id="353" r:id="rId76"/>
    <p:sldId id="284" r:id="rId77"/>
    <p:sldId id="285" r:id="rId78"/>
    <p:sldId id="286" r:id="rId79"/>
    <p:sldId id="287" r:id="rId80"/>
    <p:sldId id="288" r:id="rId81"/>
    <p:sldId id="618" r:id="rId82"/>
    <p:sldId id="619" r:id="rId83"/>
    <p:sldId id="289" r:id="rId84"/>
    <p:sldId id="620" r:id="rId85"/>
    <p:sldId id="290" r:id="rId86"/>
    <p:sldId id="291" r:id="rId87"/>
    <p:sldId id="292" r:id="rId88"/>
    <p:sldId id="293" r:id="rId89"/>
    <p:sldId id="294" r:id="rId90"/>
    <p:sldId id="604" r:id="rId91"/>
    <p:sldId id="605" r:id="rId92"/>
    <p:sldId id="606" r:id="rId93"/>
    <p:sldId id="607" r:id="rId94"/>
    <p:sldId id="621" r:id="rId95"/>
    <p:sldId id="297" r:id="rId96"/>
    <p:sldId id="298" r:id="rId97"/>
    <p:sldId id="299" r:id="rId98"/>
    <p:sldId id="300" r:id="rId99"/>
    <p:sldId id="608" r:id="rId100"/>
    <p:sldId id="301" r:id="rId101"/>
    <p:sldId id="622" r:id="rId102"/>
    <p:sldId id="302" r:id="rId103"/>
    <p:sldId id="354" r:id="rId104"/>
    <p:sldId id="623" r:id="rId105"/>
    <p:sldId id="303" r:id="rId106"/>
    <p:sldId id="624" r:id="rId107"/>
    <p:sldId id="609" r:id="rId108"/>
    <p:sldId id="625" r:id="rId109"/>
    <p:sldId id="626" r:id="rId110"/>
    <p:sldId id="610" r:id="rId111"/>
    <p:sldId id="304" r:id="rId112"/>
    <p:sldId id="611" r:id="rId113"/>
    <p:sldId id="305" r:id="rId114"/>
    <p:sldId id="306" r:id="rId115"/>
    <p:sldId id="627" r:id="rId116"/>
    <p:sldId id="307" r:id="rId117"/>
    <p:sldId id="308" r:id="rId118"/>
    <p:sldId id="309" r:id="rId119"/>
    <p:sldId id="310" r:id="rId120"/>
    <p:sldId id="311" r:id="rId121"/>
    <p:sldId id="628" r:id="rId122"/>
    <p:sldId id="612" r:id="rId123"/>
    <p:sldId id="629" r:id="rId124"/>
    <p:sldId id="312" r:id="rId125"/>
    <p:sldId id="313" r:id="rId126"/>
    <p:sldId id="315" r:id="rId127"/>
    <p:sldId id="316" r:id="rId128"/>
    <p:sldId id="317" r:id="rId129"/>
    <p:sldId id="318" r:id="rId130"/>
    <p:sldId id="319" r:id="rId131"/>
    <p:sldId id="355" r:id="rId132"/>
    <p:sldId id="356" r:id="rId133"/>
    <p:sldId id="357" r:id="rId134"/>
    <p:sldId id="359" r:id="rId135"/>
    <p:sldId id="360" r:id="rId136"/>
    <p:sldId id="361" r:id="rId137"/>
    <p:sldId id="362" r:id="rId138"/>
    <p:sldId id="363" r:id="rId139"/>
    <p:sldId id="364" r:id="rId140"/>
    <p:sldId id="365" r:id="rId141"/>
    <p:sldId id="366" r:id="rId142"/>
    <p:sldId id="367" r:id="rId143"/>
    <p:sldId id="368" r:id="rId144"/>
    <p:sldId id="369" r:id="rId145"/>
    <p:sldId id="370" r:id="rId146"/>
    <p:sldId id="371" r:id="rId147"/>
    <p:sldId id="372" r:id="rId148"/>
    <p:sldId id="373" r:id="rId149"/>
    <p:sldId id="374" r:id="rId150"/>
    <p:sldId id="375" r:id="rId151"/>
    <p:sldId id="376" r:id="rId152"/>
    <p:sldId id="377" r:id="rId153"/>
    <p:sldId id="378" r:id="rId154"/>
    <p:sldId id="379" r:id="rId155"/>
    <p:sldId id="380" r:id="rId156"/>
    <p:sldId id="381" r:id="rId157"/>
    <p:sldId id="382" r:id="rId158"/>
    <p:sldId id="383" r:id="rId159"/>
    <p:sldId id="384" r:id="rId160"/>
    <p:sldId id="385" r:id="rId161"/>
    <p:sldId id="386" r:id="rId162"/>
    <p:sldId id="387" r:id="rId163"/>
    <p:sldId id="388" r:id="rId164"/>
    <p:sldId id="389" r:id="rId165"/>
    <p:sldId id="390" r:id="rId166"/>
    <p:sldId id="391" r:id="rId167"/>
    <p:sldId id="392" r:id="rId168"/>
    <p:sldId id="393" r:id="rId169"/>
    <p:sldId id="394" r:id="rId170"/>
    <p:sldId id="395" r:id="rId171"/>
    <p:sldId id="396" r:id="rId172"/>
    <p:sldId id="397" r:id="rId173"/>
    <p:sldId id="659" r:id="rId174"/>
    <p:sldId id="398" r:id="rId175"/>
    <p:sldId id="660" r:id="rId176"/>
    <p:sldId id="661" r:id="rId177"/>
    <p:sldId id="399" r:id="rId178"/>
    <p:sldId id="400" r:id="rId179"/>
    <p:sldId id="401" r:id="rId180"/>
    <p:sldId id="402" r:id="rId181"/>
    <p:sldId id="403" r:id="rId182"/>
    <p:sldId id="404" r:id="rId183"/>
    <p:sldId id="405" r:id="rId184"/>
    <p:sldId id="406" r:id="rId185"/>
    <p:sldId id="407" r:id="rId186"/>
    <p:sldId id="408" r:id="rId187"/>
    <p:sldId id="409" r:id="rId188"/>
    <p:sldId id="662" r:id="rId189"/>
    <p:sldId id="663" r:id="rId190"/>
    <p:sldId id="664" r:id="rId191"/>
    <p:sldId id="410" r:id="rId192"/>
    <p:sldId id="411" r:id="rId193"/>
    <p:sldId id="665" r:id="rId194"/>
    <p:sldId id="666" r:id="rId195"/>
    <p:sldId id="667" r:id="rId196"/>
    <p:sldId id="668" r:id="rId197"/>
    <p:sldId id="669" r:id="rId198"/>
    <p:sldId id="412" r:id="rId199"/>
    <p:sldId id="413" r:id="rId200"/>
    <p:sldId id="414" r:id="rId201"/>
    <p:sldId id="670" r:id="rId202"/>
    <p:sldId id="671" r:id="rId203"/>
    <p:sldId id="415" r:id="rId204"/>
    <p:sldId id="416" r:id="rId205"/>
    <p:sldId id="672" r:id="rId206"/>
    <p:sldId id="673" r:id="rId207"/>
    <p:sldId id="417" r:id="rId208"/>
    <p:sldId id="418" r:id="rId209"/>
    <p:sldId id="320" r:id="rId210"/>
    <p:sldId id="674" r:id="rId211"/>
    <p:sldId id="321" r:id="rId212"/>
    <p:sldId id="322" r:id="rId213"/>
    <p:sldId id="323" r:id="rId214"/>
    <p:sldId id="324" r:id="rId215"/>
    <p:sldId id="325" r:id="rId216"/>
    <p:sldId id="326" r:id="rId217"/>
    <p:sldId id="327" r:id="rId218"/>
    <p:sldId id="328" r:id="rId219"/>
    <p:sldId id="329" r:id="rId220"/>
    <p:sldId id="330" r:id="rId221"/>
    <p:sldId id="331" r:id="rId222"/>
    <p:sldId id="332" r:id="rId223"/>
    <p:sldId id="333" r:id="rId224"/>
    <p:sldId id="334" r:id="rId225"/>
    <p:sldId id="335" r:id="rId226"/>
    <p:sldId id="336" r:id="rId227"/>
    <p:sldId id="337" r:id="rId228"/>
    <p:sldId id="338" r:id="rId229"/>
    <p:sldId id="339" r:id="rId230"/>
    <p:sldId id="340" r:id="rId231"/>
    <p:sldId id="341" r:id="rId232"/>
    <p:sldId id="342" r:id="rId233"/>
    <p:sldId id="343" r:id="rId234"/>
    <p:sldId id="344" r:id="rId235"/>
    <p:sldId id="345" r:id="rId236"/>
    <p:sldId id="346" r:id="rId237"/>
    <p:sldId id="347" r:id="rId238"/>
    <p:sldId id="348" r:id="rId239"/>
    <p:sldId id="349" r:id="rId240"/>
    <p:sldId id="350" r:id="rId241"/>
    <p:sldId id="351" r:id="rId242"/>
    <p:sldId id="457" r:id="rId243"/>
    <p:sldId id="458" r:id="rId244"/>
    <p:sldId id="459" r:id="rId245"/>
    <p:sldId id="460" r:id="rId246"/>
    <p:sldId id="461" r:id="rId247"/>
    <p:sldId id="462" r:id="rId248"/>
    <p:sldId id="463" r:id="rId249"/>
    <p:sldId id="464" r:id="rId250"/>
    <p:sldId id="465" r:id="rId251"/>
    <p:sldId id="466" r:id="rId252"/>
    <p:sldId id="467" r:id="rId253"/>
    <p:sldId id="468" r:id="rId254"/>
    <p:sldId id="469" r:id="rId255"/>
    <p:sldId id="470" r:id="rId256"/>
    <p:sldId id="471" r:id="rId257"/>
    <p:sldId id="472" r:id="rId258"/>
    <p:sldId id="473" r:id="rId259"/>
    <p:sldId id="474" r:id="rId260"/>
    <p:sldId id="475" r:id="rId261"/>
    <p:sldId id="476" r:id="rId262"/>
    <p:sldId id="477" r:id="rId263"/>
    <p:sldId id="478" r:id="rId264"/>
    <p:sldId id="479" r:id="rId265"/>
    <p:sldId id="480" r:id="rId266"/>
    <p:sldId id="481" r:id="rId267"/>
    <p:sldId id="482" r:id="rId268"/>
    <p:sldId id="483" r:id="rId269"/>
    <p:sldId id="484" r:id="rId270"/>
    <p:sldId id="485" r:id="rId271"/>
    <p:sldId id="486" r:id="rId272"/>
    <p:sldId id="487" r:id="rId273"/>
    <p:sldId id="488" r:id="rId274"/>
    <p:sldId id="489" r:id="rId275"/>
    <p:sldId id="490" r:id="rId276"/>
    <p:sldId id="491" r:id="rId277"/>
    <p:sldId id="492" r:id="rId278"/>
    <p:sldId id="493" r:id="rId279"/>
    <p:sldId id="494" r:id="rId280"/>
    <p:sldId id="495" r:id="rId281"/>
    <p:sldId id="496" r:id="rId282"/>
    <p:sldId id="497" r:id="rId283"/>
    <p:sldId id="498" r:id="rId284"/>
    <p:sldId id="499" r:id="rId285"/>
    <p:sldId id="500" r:id="rId286"/>
    <p:sldId id="501" r:id="rId287"/>
    <p:sldId id="502" r:id="rId288"/>
    <p:sldId id="503" r:id="rId289"/>
    <p:sldId id="504" r:id="rId290"/>
    <p:sldId id="505" r:id="rId291"/>
    <p:sldId id="506" r:id="rId292"/>
    <p:sldId id="507" r:id="rId293"/>
    <p:sldId id="508" r:id="rId294"/>
    <p:sldId id="509" r:id="rId295"/>
    <p:sldId id="510" r:id="rId296"/>
    <p:sldId id="511" r:id="rId297"/>
    <p:sldId id="512" r:id="rId298"/>
    <p:sldId id="513" r:id="rId299"/>
    <p:sldId id="514" r:id="rId300"/>
    <p:sldId id="515" r:id="rId301"/>
    <p:sldId id="516" r:id="rId302"/>
    <p:sldId id="517" r:id="rId303"/>
    <p:sldId id="518" r:id="rId304"/>
    <p:sldId id="519" r:id="rId305"/>
    <p:sldId id="520" r:id="rId306"/>
    <p:sldId id="521" r:id="rId307"/>
    <p:sldId id="522" r:id="rId308"/>
    <p:sldId id="523" r:id="rId309"/>
    <p:sldId id="524" r:id="rId310"/>
    <p:sldId id="525" r:id="rId311"/>
    <p:sldId id="526" r:id="rId312"/>
    <p:sldId id="527" r:id="rId313"/>
    <p:sldId id="528" r:id="rId314"/>
    <p:sldId id="529" r:id="rId315"/>
    <p:sldId id="530" r:id="rId316"/>
    <p:sldId id="531" r:id="rId317"/>
    <p:sldId id="532" r:id="rId318"/>
    <p:sldId id="533" r:id="rId319"/>
    <p:sldId id="534" r:id="rId320"/>
    <p:sldId id="535" r:id="rId321"/>
    <p:sldId id="536" r:id="rId322"/>
    <p:sldId id="537" r:id="rId323"/>
    <p:sldId id="538" r:id="rId324"/>
    <p:sldId id="539" r:id="rId325"/>
    <p:sldId id="540" r:id="rId326"/>
    <p:sldId id="541" r:id="rId327"/>
    <p:sldId id="542" r:id="rId328"/>
    <p:sldId id="543" r:id="rId329"/>
    <p:sldId id="544" r:id="rId330"/>
    <p:sldId id="545" r:id="rId331"/>
    <p:sldId id="546" r:id="rId332"/>
    <p:sldId id="547" r:id="rId333"/>
    <p:sldId id="548" r:id="rId334"/>
    <p:sldId id="549" r:id="rId335"/>
    <p:sldId id="550" r:id="rId336"/>
    <p:sldId id="551" r:id="rId337"/>
    <p:sldId id="552" r:id="rId338"/>
    <p:sldId id="553" r:id="rId339"/>
    <p:sldId id="554" r:id="rId340"/>
    <p:sldId id="555" r:id="rId341"/>
    <p:sldId id="556" r:id="rId342"/>
    <p:sldId id="557" r:id="rId343"/>
    <p:sldId id="558" r:id="rId344"/>
    <p:sldId id="559" r:id="rId345"/>
    <p:sldId id="560" r:id="rId346"/>
    <p:sldId id="561" r:id="rId347"/>
    <p:sldId id="562" r:id="rId348"/>
    <p:sldId id="563" r:id="rId349"/>
    <p:sldId id="564" r:id="rId350"/>
    <p:sldId id="565" r:id="rId351"/>
    <p:sldId id="566" r:id="rId352"/>
    <p:sldId id="567" r:id="rId353"/>
    <p:sldId id="568" r:id="rId354"/>
    <p:sldId id="569" r:id="rId355"/>
    <p:sldId id="570" r:id="rId356"/>
    <p:sldId id="571" r:id="rId357"/>
    <p:sldId id="572" r:id="rId358"/>
    <p:sldId id="573" r:id="rId359"/>
    <p:sldId id="574" r:id="rId360"/>
    <p:sldId id="575" r:id="rId361"/>
    <p:sldId id="576" r:id="rId362"/>
    <p:sldId id="577" r:id="rId363"/>
    <p:sldId id="578" r:id="rId364"/>
    <p:sldId id="579" r:id="rId365"/>
    <p:sldId id="580" r:id="rId366"/>
    <p:sldId id="581" r:id="rId367"/>
    <p:sldId id="582" r:id="rId368"/>
    <p:sldId id="583" r:id="rId369"/>
    <p:sldId id="584" r:id="rId370"/>
    <p:sldId id="585" r:id="rId371"/>
    <p:sldId id="586" r:id="rId372"/>
    <p:sldId id="587" r:id="rId373"/>
    <p:sldId id="588" r:id="rId374"/>
    <p:sldId id="589" r:id="rId375"/>
    <p:sldId id="590" r:id="rId376"/>
    <p:sldId id="591" r:id="rId377"/>
    <p:sldId id="592" r:id="rId378"/>
    <p:sldId id="593" r:id="rId379"/>
    <p:sldId id="594" r:id="rId380"/>
    <p:sldId id="595" r:id="rId381"/>
    <p:sldId id="596" r:id="rId382"/>
    <p:sldId id="597" r:id="rId383"/>
    <p:sldId id="598" r:id="rId384"/>
    <p:sldId id="599" r:id="rId385"/>
    <p:sldId id="600" r:id="rId386"/>
    <p:sldId id="448" r:id="rId387"/>
    <p:sldId id="630" r:id="rId388"/>
    <p:sldId id="631" r:id="rId389"/>
    <p:sldId id="632" r:id="rId390"/>
    <p:sldId id="633" r:id="rId391"/>
    <p:sldId id="634" r:id="rId392"/>
    <p:sldId id="635" r:id="rId393"/>
    <p:sldId id="636" r:id="rId394"/>
    <p:sldId id="637" r:id="rId395"/>
    <p:sldId id="638" r:id="rId396"/>
    <p:sldId id="639" r:id="rId397"/>
    <p:sldId id="640" r:id="rId398"/>
    <p:sldId id="641" r:id="rId399"/>
    <p:sldId id="642" r:id="rId400"/>
    <p:sldId id="643" r:id="rId401"/>
    <p:sldId id="644" r:id="rId402"/>
    <p:sldId id="645" r:id="rId403"/>
    <p:sldId id="646" r:id="rId404"/>
    <p:sldId id="647" r:id="rId405"/>
  </p:sldIdLst>
  <p:sldSz cx="9144000" cy="6858000" type="screen4x3"/>
  <p:notesSz cx="6858000" cy="9144000"/>
  <p:defaultTextStyle>
    <a:defPPr>
      <a:defRPr lang="ar-SA"/>
    </a:defPPr>
    <a:lvl1pPr algn="r" rtl="1" fontAlgn="base">
      <a:spcBef>
        <a:spcPct val="20000"/>
      </a:spcBef>
      <a:spcAft>
        <a:spcPct val="0"/>
      </a:spcAft>
      <a:buClr>
        <a:schemeClr val="hlink"/>
      </a:buClr>
      <a:buSzPct val="120000"/>
      <a:defRPr sz="48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20000"/>
      </a:spcBef>
      <a:spcAft>
        <a:spcPct val="0"/>
      </a:spcAft>
      <a:buClr>
        <a:schemeClr val="hlink"/>
      </a:buClr>
      <a:buSzPct val="120000"/>
      <a:defRPr sz="48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20000"/>
      </a:spcBef>
      <a:spcAft>
        <a:spcPct val="0"/>
      </a:spcAft>
      <a:buClr>
        <a:schemeClr val="hlink"/>
      </a:buClr>
      <a:buSzPct val="120000"/>
      <a:defRPr sz="48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20000"/>
      </a:spcBef>
      <a:spcAft>
        <a:spcPct val="0"/>
      </a:spcAft>
      <a:buClr>
        <a:schemeClr val="hlink"/>
      </a:buClr>
      <a:buSzPct val="120000"/>
      <a:defRPr sz="48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20000"/>
      </a:spcBef>
      <a:spcAft>
        <a:spcPct val="0"/>
      </a:spcAft>
      <a:buClr>
        <a:schemeClr val="hlink"/>
      </a:buClr>
      <a:buSzPct val="120000"/>
      <a:defRPr sz="48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48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48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48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48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8413" autoAdjust="0"/>
  </p:normalViewPr>
  <p:slideViewPr>
    <p:cSldViewPr>
      <p:cViewPr varScale="1">
        <p:scale>
          <a:sx n="74" d="100"/>
          <a:sy n="74" d="100"/>
        </p:scale>
        <p:origin x="41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90" y="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406" Type="http://schemas.openxmlformats.org/officeDocument/2006/relationships/notesMaster" Target="notesMasters/notesMaster1.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16" Type="http://schemas.openxmlformats.org/officeDocument/2006/relationships/slide" Target="slides/slide15.xml"/><Relationship Id="rId221" Type="http://schemas.openxmlformats.org/officeDocument/2006/relationships/slide" Target="slides/slide220.xml"/><Relationship Id="rId263" Type="http://schemas.openxmlformats.org/officeDocument/2006/relationships/slide" Target="slides/slide262.xml"/><Relationship Id="rId319" Type="http://schemas.openxmlformats.org/officeDocument/2006/relationships/slide" Target="slides/slide318.xml"/><Relationship Id="rId58" Type="http://schemas.openxmlformats.org/officeDocument/2006/relationships/slide" Target="slides/slide57.xml"/><Relationship Id="rId123" Type="http://schemas.openxmlformats.org/officeDocument/2006/relationships/slide" Target="slides/slide122.xml"/><Relationship Id="rId330" Type="http://schemas.openxmlformats.org/officeDocument/2006/relationships/slide" Target="slides/slide329.xml"/><Relationship Id="rId165" Type="http://schemas.openxmlformats.org/officeDocument/2006/relationships/slide" Target="slides/slide164.xml"/><Relationship Id="rId372" Type="http://schemas.openxmlformats.org/officeDocument/2006/relationships/slide" Target="slides/slide371.xml"/><Relationship Id="rId232" Type="http://schemas.openxmlformats.org/officeDocument/2006/relationships/slide" Target="slides/slide231.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presProps" Target="presProps.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viewProps" Target="viewProps.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 Id="rId242" Type="http://schemas.openxmlformats.org/officeDocument/2006/relationships/slide" Target="slides/slide241.xml"/><Relationship Id="rId284" Type="http://schemas.openxmlformats.org/officeDocument/2006/relationships/slide" Target="slides/slide283.xml"/><Relationship Id="rId37" Type="http://schemas.openxmlformats.org/officeDocument/2006/relationships/slide" Target="slides/slide36.xml"/><Relationship Id="rId79" Type="http://schemas.openxmlformats.org/officeDocument/2006/relationships/slide" Target="slides/slide78.xml"/><Relationship Id="rId102" Type="http://schemas.openxmlformats.org/officeDocument/2006/relationships/slide" Target="slides/slide101.xml"/><Relationship Id="rId144" Type="http://schemas.openxmlformats.org/officeDocument/2006/relationships/slide" Target="slides/slide143.xml"/><Relationship Id="rId90" Type="http://schemas.openxmlformats.org/officeDocument/2006/relationships/slide" Target="slides/slide89.xml"/><Relationship Id="rId186" Type="http://schemas.openxmlformats.org/officeDocument/2006/relationships/slide" Target="slides/slide185.xml"/><Relationship Id="rId351" Type="http://schemas.openxmlformats.org/officeDocument/2006/relationships/slide" Target="slides/slide350.xml"/><Relationship Id="rId393" Type="http://schemas.openxmlformats.org/officeDocument/2006/relationships/slide" Target="slides/slide392.xml"/><Relationship Id="rId407" Type="http://schemas.openxmlformats.org/officeDocument/2006/relationships/handoutMaster" Target="handoutMasters/handoutMaster1.xml"/><Relationship Id="rId211" Type="http://schemas.openxmlformats.org/officeDocument/2006/relationships/slide" Target="slides/slide210.xml"/><Relationship Id="rId253" Type="http://schemas.openxmlformats.org/officeDocument/2006/relationships/slide" Target="slides/slide252.xml"/><Relationship Id="rId295" Type="http://schemas.openxmlformats.org/officeDocument/2006/relationships/slide" Target="slides/slide294.xml"/><Relationship Id="rId309" Type="http://schemas.openxmlformats.org/officeDocument/2006/relationships/slide" Target="slides/slide30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defRPr sz="1200"/>
            </a:lvl1pPr>
          </a:lstStyle>
          <a:p>
            <a:endParaRPr lang="en-US" altLang="fa-IR"/>
          </a:p>
        </p:txBody>
      </p:sp>
      <p:sp>
        <p:nvSpPr>
          <p:cNvPr id="132099" name="Rectangle 3"/>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defRPr sz="1200"/>
            </a:lvl1pPr>
          </a:lstStyle>
          <a:p>
            <a:endParaRPr lang="en-US" altLang="fa-IR"/>
          </a:p>
        </p:txBody>
      </p:sp>
      <p:sp>
        <p:nvSpPr>
          <p:cNvPr id="132100" name="Rectangle 4"/>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defRPr sz="1200"/>
            </a:lvl1pPr>
          </a:lstStyle>
          <a:p>
            <a:endParaRPr lang="en-US" altLang="fa-IR"/>
          </a:p>
        </p:txBody>
      </p:sp>
      <p:sp>
        <p:nvSpPr>
          <p:cNvPr id="132101" name="Rectangle 5"/>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ClrTx/>
              <a:buSzTx/>
              <a:defRPr sz="1200"/>
            </a:lvl1pPr>
          </a:lstStyle>
          <a:p>
            <a:fld id="{05511586-196B-475F-B043-E2B9FEF2DB76}" type="slidenum">
              <a:rPr lang="ar-SA" altLang="fa-IR"/>
              <a:pPr/>
              <a:t>‹#›</a:t>
            </a:fld>
            <a:endParaRPr lang="en-US" alt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defRPr sz="1200"/>
            </a:lvl1pPr>
          </a:lstStyle>
          <a:p>
            <a:endParaRPr lang="en-US" altLang="fa-IR"/>
          </a:p>
        </p:txBody>
      </p:sp>
      <p:sp>
        <p:nvSpPr>
          <p:cNvPr id="131075" name="Rectangle 3"/>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defRPr sz="1200"/>
            </a:lvl1pPr>
          </a:lstStyle>
          <a:p>
            <a:endParaRPr lang="en-US" altLang="fa-IR"/>
          </a:p>
        </p:txBody>
      </p:sp>
      <p:sp>
        <p:nvSpPr>
          <p:cNvPr id="131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1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31078" name="Rectangle 6"/>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ClrTx/>
              <a:buSzTx/>
              <a:defRPr sz="1200"/>
            </a:lvl1pPr>
          </a:lstStyle>
          <a:p>
            <a:endParaRPr lang="en-US" altLang="fa-IR"/>
          </a:p>
        </p:txBody>
      </p:sp>
      <p:sp>
        <p:nvSpPr>
          <p:cNvPr id="131079" name="Rectangle 7"/>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ClrTx/>
              <a:buSzTx/>
              <a:defRPr sz="1200"/>
            </a:lvl1pPr>
          </a:lstStyle>
          <a:p>
            <a:fld id="{7BB02861-078F-4A6F-9E24-36321E843C6C}" type="slidenum">
              <a:rPr lang="ar-SA" altLang="fa-IR"/>
              <a:pPr/>
              <a:t>‹#›</a:t>
            </a:fld>
            <a:endParaRPr lang="en-US" altLang="fa-IR"/>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9327DF-EDAA-422A-BABA-D6A6FC6232CD}" type="slidenum">
              <a:rPr lang="ar-SA" altLang="fa-IR"/>
              <a:pPr/>
              <a:t>39</a:t>
            </a:fld>
            <a:endParaRPr lang="en-US" altLang="fa-IR"/>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1FE1A5-2698-4917-9204-D3A730C5219D}" type="slidenum">
              <a:rPr lang="ar-SA" altLang="fa-IR"/>
              <a:pPr/>
              <a:t>60</a:t>
            </a:fld>
            <a:endParaRPr lang="en-US" altLang="fa-IR"/>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051F2E-354E-4A8C-9ED5-7EBECAF76F55}" type="slidenum">
              <a:rPr lang="ar-SA" altLang="fa-IR"/>
              <a:pPr/>
              <a:t>61</a:t>
            </a:fld>
            <a:endParaRPr lang="en-US" altLang="fa-IR"/>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6A1A0-9DBC-4A1A-951C-8C54530470D3}" type="slidenum">
              <a:rPr lang="ar-SA" altLang="fa-IR"/>
              <a:pPr/>
              <a:t>63</a:t>
            </a:fld>
            <a:endParaRPr lang="en-US" altLang="fa-IR"/>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7D4A5C-D845-40A0-A6A5-A2D8549E88B8}" type="slidenum">
              <a:rPr lang="ar-SA" altLang="fa-IR"/>
              <a:pPr/>
              <a:t>64</a:t>
            </a:fld>
            <a:endParaRPr lang="en-US" altLang="fa-IR"/>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8D54BF-37FF-4ECA-AFF6-A72B2922AB81}" type="slidenum">
              <a:rPr lang="ar-SA" altLang="fa-IR"/>
              <a:pPr/>
              <a:t>67</a:t>
            </a:fld>
            <a:endParaRPr lang="en-US" altLang="fa-IR"/>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642DF3-DFB9-4DC0-B5F5-D83601C8DC5B}" type="slidenum">
              <a:rPr lang="ar-SA" altLang="fa-IR"/>
              <a:pPr/>
              <a:t>68</a:t>
            </a:fld>
            <a:endParaRPr lang="en-US" altLang="fa-IR"/>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0059B9-6CFF-4EF5-9A72-DF915E326CC8}" type="slidenum">
              <a:rPr lang="ar-SA" altLang="fa-IR"/>
              <a:pPr/>
              <a:t>69</a:t>
            </a:fld>
            <a:endParaRPr lang="en-US" altLang="fa-IR"/>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3C29F7-C886-4AA4-B8C3-64712617EB12}" type="slidenum">
              <a:rPr lang="ar-SA" altLang="fa-IR"/>
              <a:pPr/>
              <a:t>70</a:t>
            </a:fld>
            <a:endParaRPr lang="en-US" altLang="fa-IR"/>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2E3531-2640-4059-B22B-E382D894143F}" type="slidenum">
              <a:rPr lang="ar-SA" altLang="fa-IR"/>
              <a:pPr/>
              <a:t>71</a:t>
            </a:fld>
            <a:endParaRPr lang="en-US" altLang="fa-IR"/>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A48C62-0677-466F-A076-4100449C267E}" type="slidenum">
              <a:rPr lang="ar-SA" altLang="fa-IR"/>
              <a:pPr/>
              <a:t>72</a:t>
            </a:fld>
            <a:endParaRPr lang="en-US" altLang="fa-IR"/>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0BA854-21C4-48BF-BF99-E1FE82F4C298}" type="slidenum">
              <a:rPr lang="ar-SA" altLang="fa-IR"/>
              <a:pPr/>
              <a:t>40</a:t>
            </a:fld>
            <a:endParaRPr lang="en-US" altLang="fa-IR"/>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36C7F0-D492-4F65-8528-51AD5FE9BEA8}" type="slidenum">
              <a:rPr lang="ar-SA" altLang="fa-IR"/>
              <a:pPr/>
              <a:t>73</a:t>
            </a:fld>
            <a:endParaRPr lang="en-US" altLang="fa-IR"/>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C57ACE-130B-4C6D-B239-C2BB942DA48A}" type="slidenum">
              <a:rPr lang="ar-SA" altLang="fa-IR"/>
              <a:pPr/>
              <a:t>74</a:t>
            </a:fld>
            <a:endParaRPr lang="en-US" altLang="fa-I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DA8592-89C7-443C-967E-118AFCB2B4E9}" type="slidenum">
              <a:rPr lang="ar-SA" altLang="fa-IR"/>
              <a:pPr/>
              <a:t>76</a:t>
            </a:fld>
            <a:endParaRPr lang="en-US" altLang="fa-IR"/>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41AF5A-6ACC-47A1-A6DA-A3AE607FC98F}" type="slidenum">
              <a:rPr lang="ar-SA" altLang="fa-IR"/>
              <a:pPr/>
              <a:t>77</a:t>
            </a:fld>
            <a:endParaRPr lang="en-US" altLang="fa-IR"/>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C4FE62-D26E-4FE5-992B-7A7E05D59653}" type="slidenum">
              <a:rPr lang="ar-SA" altLang="fa-IR"/>
              <a:pPr/>
              <a:t>78</a:t>
            </a:fld>
            <a:endParaRPr lang="en-US" altLang="fa-IR"/>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4C3817-02F6-45CC-B2C9-3776F7DD5EF8}" type="slidenum">
              <a:rPr lang="ar-SA" altLang="fa-IR"/>
              <a:pPr/>
              <a:t>79</a:t>
            </a:fld>
            <a:endParaRPr lang="en-US" altLang="fa-IR"/>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878FCE-318E-4B5C-892F-6AA6D6058A3A}" type="slidenum">
              <a:rPr lang="ar-SA" altLang="fa-IR"/>
              <a:pPr/>
              <a:t>80</a:t>
            </a:fld>
            <a:endParaRPr lang="en-US" altLang="fa-IR"/>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351547-D176-48E9-BE7B-A4637B04120F}" type="slidenum">
              <a:rPr lang="ar-SA" altLang="fa-IR"/>
              <a:pPr/>
              <a:t>83</a:t>
            </a:fld>
            <a:endParaRPr lang="en-US" altLang="fa-IR"/>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D0C01-3ACC-41C2-A0BB-3EE1A48C3D55}" type="slidenum">
              <a:rPr lang="ar-SA" altLang="fa-IR"/>
              <a:pPr/>
              <a:t>85</a:t>
            </a:fld>
            <a:endParaRPr lang="en-US" altLang="fa-IR"/>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A49A2C-F76C-4D7C-B2E8-01671672FE91}" type="slidenum">
              <a:rPr lang="ar-SA" altLang="fa-IR"/>
              <a:pPr/>
              <a:t>86</a:t>
            </a:fld>
            <a:endParaRPr lang="en-US" altLang="fa-IR"/>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0AE1F3-C1E0-411C-B11B-C75B24794E8D}" type="slidenum">
              <a:rPr lang="ar-SA" altLang="fa-IR"/>
              <a:pPr/>
              <a:t>47</a:t>
            </a:fld>
            <a:endParaRPr lang="en-US" altLang="fa-IR"/>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0172A7-AACE-4554-BD51-7184EEAF05F4}" type="slidenum">
              <a:rPr lang="ar-SA" altLang="fa-IR"/>
              <a:pPr/>
              <a:t>87</a:t>
            </a:fld>
            <a:endParaRPr lang="en-US" altLang="fa-IR"/>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0332D8-7B7E-4D47-9081-71F12F29B972}" type="slidenum">
              <a:rPr lang="ar-SA" altLang="fa-IR"/>
              <a:pPr/>
              <a:t>88</a:t>
            </a:fld>
            <a:endParaRPr lang="en-US" altLang="fa-IR"/>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AD480-915F-4928-B781-06DA7C3A0775}" type="slidenum">
              <a:rPr lang="ar-SA" altLang="fa-IR"/>
              <a:pPr/>
              <a:t>89</a:t>
            </a:fld>
            <a:endParaRPr lang="en-US" altLang="fa-IR"/>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7C5199-E28F-480A-94B0-BF4C1B8B18BC}" type="slidenum">
              <a:rPr lang="ar-SA" altLang="fa-IR"/>
              <a:pPr/>
              <a:t>95</a:t>
            </a:fld>
            <a:endParaRPr lang="en-US" altLang="fa-IR"/>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EC3E31-CD9F-4451-B810-A7B93C2AC17C}" type="slidenum">
              <a:rPr lang="ar-SA" altLang="fa-IR"/>
              <a:pPr/>
              <a:t>96</a:t>
            </a:fld>
            <a:endParaRPr lang="en-US" altLang="fa-IR"/>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0D3003-B78F-4B24-A585-314064458FA3}" type="slidenum">
              <a:rPr lang="ar-SA" altLang="fa-IR"/>
              <a:pPr/>
              <a:t>97</a:t>
            </a:fld>
            <a:endParaRPr lang="en-US" altLang="fa-IR"/>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30DC5-6E50-46FC-A635-3F381CEC908D}" type="slidenum">
              <a:rPr lang="ar-SA" altLang="fa-IR"/>
              <a:pPr/>
              <a:t>98</a:t>
            </a:fld>
            <a:endParaRPr lang="en-US" altLang="fa-IR"/>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E1228C-AA04-4799-A48B-E96B5FAC1E65}" type="slidenum">
              <a:rPr lang="ar-SA" altLang="fa-IR"/>
              <a:pPr/>
              <a:t>100</a:t>
            </a:fld>
            <a:endParaRPr lang="en-US" altLang="fa-IR"/>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154489-A255-4C49-9C72-32DDBB2EC6F7}" type="slidenum">
              <a:rPr lang="ar-SA" altLang="fa-IR"/>
              <a:pPr/>
              <a:t>102</a:t>
            </a:fld>
            <a:endParaRPr lang="en-US" altLang="fa-IR"/>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BBA829-7B18-4DF7-B0AB-51D78FBCBC14}" type="slidenum">
              <a:rPr lang="ar-SA" altLang="fa-IR"/>
              <a:pPr/>
              <a:t>105</a:t>
            </a:fld>
            <a:endParaRPr lang="en-US" altLang="fa-IR"/>
          </a:p>
        </p:txBody>
      </p:sp>
      <p:sp>
        <p:nvSpPr>
          <p:cNvPr id="243714" name="Rectangle 2"/>
          <p:cNvSpPr>
            <a:spLocks noGrp="1" noRot="1" noChangeAspec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E7602F-0D3F-42F8-B834-8C8ED548E802}" type="slidenum">
              <a:rPr lang="ar-SA" altLang="fa-IR"/>
              <a:pPr/>
              <a:t>52</a:t>
            </a:fld>
            <a:endParaRPr lang="en-US" altLang="fa-IR"/>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152AD6-8ACA-4881-9EFF-D750691487F2}" type="slidenum">
              <a:rPr lang="ar-SA" altLang="fa-IR"/>
              <a:pPr/>
              <a:t>111</a:t>
            </a:fld>
            <a:endParaRPr lang="en-US" altLang="fa-IR"/>
          </a:p>
        </p:txBody>
      </p:sp>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43C619-2E48-45E1-B5F2-C9AD4D6F9A8D}" type="slidenum">
              <a:rPr lang="ar-SA" altLang="fa-IR"/>
              <a:pPr/>
              <a:t>113</a:t>
            </a:fld>
            <a:endParaRPr lang="en-US" altLang="fa-IR"/>
          </a:p>
        </p:txBody>
      </p:sp>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B8F229-4146-4FF9-A7E3-5F30B99A5FE6}" type="slidenum">
              <a:rPr lang="ar-SA" altLang="fa-IR"/>
              <a:pPr/>
              <a:t>114</a:t>
            </a:fld>
            <a:endParaRPr lang="en-US" altLang="fa-IR"/>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7EC702-CB59-4D98-B4D4-DC63B92527A5}" type="slidenum">
              <a:rPr lang="ar-SA" altLang="fa-IR"/>
              <a:pPr/>
              <a:t>116</a:t>
            </a:fld>
            <a:endParaRPr lang="en-US" altLang="fa-IR"/>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A11CF5-2269-43A3-9D47-F97D0228E435}" type="slidenum">
              <a:rPr lang="ar-SA" altLang="fa-IR"/>
              <a:pPr/>
              <a:t>117</a:t>
            </a:fld>
            <a:endParaRPr lang="en-US" altLang="fa-IR"/>
          </a:p>
        </p:txBody>
      </p:sp>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C09070-AF10-4FF9-8B0A-E63DE14D6726}" type="slidenum">
              <a:rPr lang="ar-SA" altLang="fa-IR"/>
              <a:pPr/>
              <a:t>118</a:t>
            </a:fld>
            <a:endParaRPr lang="en-US" altLang="fa-IR"/>
          </a:p>
        </p:txBody>
      </p:sp>
      <p:sp>
        <p:nvSpPr>
          <p:cNvPr id="249858" name="Rectangle 2"/>
          <p:cNvSpPr>
            <a:spLocks noGrp="1" noRot="1" noChangeAspect="1"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BF5E80-2691-4574-B1DA-218D6BAEAA11}" type="slidenum">
              <a:rPr lang="ar-SA" altLang="fa-IR"/>
              <a:pPr/>
              <a:t>119</a:t>
            </a:fld>
            <a:endParaRPr lang="en-US" altLang="fa-IR"/>
          </a:p>
        </p:txBody>
      </p:sp>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51AD39-DB8C-4F20-9B41-E48614364368}" type="slidenum">
              <a:rPr lang="ar-SA" altLang="fa-IR"/>
              <a:pPr/>
              <a:t>120</a:t>
            </a:fld>
            <a:endParaRPr lang="en-US" altLang="fa-IR"/>
          </a:p>
        </p:txBody>
      </p:sp>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D9E792-3E05-4753-97A4-A8F36BB57DD6}" type="slidenum">
              <a:rPr lang="ar-SA" altLang="fa-IR"/>
              <a:pPr/>
              <a:t>124</a:t>
            </a:fld>
            <a:endParaRPr lang="en-US" altLang="fa-IR"/>
          </a:p>
        </p:txBody>
      </p:sp>
      <p:sp>
        <p:nvSpPr>
          <p:cNvPr id="252930" name="Rectangle 2"/>
          <p:cNvSpPr>
            <a:spLocks noGrp="1" noRot="1" noChangeAspect="1" noChangeArrowheads="1" noTextEdit="1"/>
          </p:cNvSpPr>
          <p:nvPr>
            <p:ph type="sldImg"/>
          </p:nvPr>
        </p:nvSpPr>
        <p:spPr>
          <a:ln/>
        </p:spPr>
      </p:sp>
      <p:sp>
        <p:nvSpPr>
          <p:cNvPr id="25293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EC4635-6345-4CB5-858A-657E081ED0BC}" type="slidenum">
              <a:rPr lang="ar-SA" altLang="fa-IR"/>
              <a:pPr/>
              <a:t>125</a:t>
            </a:fld>
            <a:endParaRPr lang="en-US" altLang="fa-IR"/>
          </a:p>
        </p:txBody>
      </p:sp>
      <p:sp>
        <p:nvSpPr>
          <p:cNvPr id="253954" name="Rectangle 2"/>
          <p:cNvSpPr>
            <a:spLocks noGrp="1" noRot="1" noChangeAspec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8229DC-EC89-4F7D-92BF-FA604E8CC8D7}" type="slidenum">
              <a:rPr lang="ar-SA" altLang="fa-IR"/>
              <a:pPr/>
              <a:t>54</a:t>
            </a:fld>
            <a:endParaRPr lang="en-US" altLang="fa-IR"/>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C49F1A-36CF-4E5B-A374-6DF8245FC2DD}" type="slidenum">
              <a:rPr lang="ar-SA" altLang="fa-IR"/>
              <a:pPr/>
              <a:t>126</a:t>
            </a:fld>
            <a:endParaRPr lang="en-US" altLang="fa-IR"/>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D0798A-9780-4B58-9DE2-D301ECDD292A}" type="slidenum">
              <a:rPr lang="ar-SA" altLang="fa-IR"/>
              <a:pPr/>
              <a:t>127</a:t>
            </a:fld>
            <a:endParaRPr lang="en-US" altLang="fa-IR"/>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DDDA1D-053A-48BD-AB42-47E4F7FD96CD}" type="slidenum">
              <a:rPr lang="ar-SA" altLang="fa-IR"/>
              <a:pPr/>
              <a:t>128</a:t>
            </a:fld>
            <a:endParaRPr lang="en-US" altLang="fa-IR"/>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D2EBD1-4545-41E3-B2B3-380114C28A67}" type="slidenum">
              <a:rPr lang="ar-SA" altLang="fa-IR"/>
              <a:pPr/>
              <a:t>129</a:t>
            </a:fld>
            <a:endParaRPr lang="en-US" altLang="fa-IR"/>
          </a:p>
        </p:txBody>
      </p:sp>
      <p:sp>
        <p:nvSpPr>
          <p:cNvPr id="259074" name="Rectangle 2"/>
          <p:cNvSpPr>
            <a:spLocks noGrp="1" noRot="1" noChangeAspect="1"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5BD2A6-BEC7-430E-8AE4-6B26331A07D9}" type="slidenum">
              <a:rPr lang="ar-SA" altLang="fa-IR"/>
              <a:pPr/>
              <a:t>130</a:t>
            </a:fld>
            <a:endParaRPr lang="en-US" altLang="fa-I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FC6A55-588F-4D13-8795-C72F17C3EF4B}" type="slidenum">
              <a:rPr lang="ar-SA" altLang="fa-IR"/>
              <a:pPr/>
              <a:t>56</a:t>
            </a:fld>
            <a:endParaRPr lang="en-US" altLang="fa-IR"/>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5BE443-5AFE-4414-9FA1-964DBF37DD7F}" type="slidenum">
              <a:rPr lang="ar-SA" altLang="fa-IR"/>
              <a:pPr/>
              <a:t>57</a:t>
            </a:fld>
            <a:endParaRPr lang="en-US" altLang="fa-IR"/>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AE4B0A-FFD8-4E47-8DFE-19D56421E74E}" type="slidenum">
              <a:rPr lang="ar-SA" altLang="fa-IR"/>
              <a:pPr/>
              <a:t>58</a:t>
            </a:fld>
            <a:endParaRPr lang="en-US" altLang="fa-IR"/>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lt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CA1105-B2E0-41E0-96DD-B1CC1854D674}" type="slidenum">
              <a:rPr lang="ar-SA" altLang="fa-IR"/>
              <a:pPr/>
              <a:t>59</a:t>
            </a:fld>
            <a:endParaRPr lang="en-US" altLang="fa-IR"/>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lt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4690"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altLang="fa-IR" noProof="0" smtClean="0"/>
              <a:t>Click to edit Master title style</a:t>
            </a:r>
          </a:p>
        </p:txBody>
      </p:sp>
      <p:sp>
        <p:nvSpPr>
          <p:cNvPr id="11469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fa-IR" noProof="0" smtClean="0"/>
              <a:t>Click to edit Master subtitle style</a:t>
            </a:r>
          </a:p>
        </p:txBody>
      </p:sp>
      <p:sp>
        <p:nvSpPr>
          <p:cNvPr id="114692"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14693" name="Rectangle 5"/>
          <p:cNvSpPr>
            <a:spLocks noGrp="1" noChangeArrowheads="1"/>
          </p:cNvSpPr>
          <p:nvPr>
            <p:ph type="ftr" sz="quarter" idx="3"/>
          </p:nvPr>
        </p:nvSpPr>
        <p:spPr/>
        <p:txBody>
          <a:bodyPr/>
          <a:lstStyle>
            <a:lvl1pPr>
              <a:defRPr/>
            </a:lvl1pPr>
          </a:lstStyle>
          <a:p>
            <a:endParaRPr lang="en-US" altLang="fa-IR"/>
          </a:p>
        </p:txBody>
      </p:sp>
      <p:sp>
        <p:nvSpPr>
          <p:cNvPr id="114694" name="Rectangle 6"/>
          <p:cNvSpPr>
            <a:spLocks noGrp="1" noChangeArrowheads="1"/>
          </p:cNvSpPr>
          <p:nvPr>
            <p:ph type="sldNum" sz="quarter" idx="4"/>
          </p:nvPr>
        </p:nvSpPr>
        <p:spPr/>
        <p:txBody>
          <a:bodyPr/>
          <a:lstStyle>
            <a:lvl1pPr>
              <a:defRPr/>
            </a:lvl1pPr>
          </a:lstStyle>
          <a:p>
            <a:fld id="{D136F071-F7EE-47C7-B9DF-20277981DCD1}" type="slidenum">
              <a:rPr lang="ar-SA" altLang="fa-IR"/>
              <a:pPr/>
              <a:t>‹#›</a:t>
            </a:fld>
            <a:endParaRPr lang="en-US" altLang="fa-IR"/>
          </a:p>
        </p:txBody>
      </p:sp>
      <p:sp>
        <p:nvSpPr>
          <p:cNvPr id="114695" name="Rectangle 7"/>
          <p:cNvSpPr>
            <a:spLocks noGrp="1" noChangeArrowheads="1"/>
          </p:cNvSpPr>
          <p:nvPr>
            <p:ph type="dt" sz="quarter" idx="2"/>
          </p:nvPr>
        </p:nvSpPr>
        <p:spPr/>
        <p:txBody>
          <a:bodyPr/>
          <a:lstStyle>
            <a:lvl1pPr>
              <a:defRPr/>
            </a:lvl1pPr>
          </a:lstStyle>
          <a:p>
            <a:endParaRPr lang="en-US" altLang="fa-IR"/>
          </a:p>
        </p:txBody>
      </p:sp>
    </p:spTree>
  </p:cSld>
  <p:clrMapOvr>
    <a:masterClrMapping/>
  </p:clrMapOvr>
  <p:transition spd="med">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F1CD89DE-C498-46F7-9C30-31DB5360A971}" type="slidenum">
              <a:rPr lang="ar-SA" altLang="fa-IR"/>
              <a:pPr/>
              <a:t>‹#›</a:t>
            </a:fld>
            <a:endParaRPr lang="en-US" altLang="fa-IR"/>
          </a:p>
        </p:txBody>
      </p:sp>
    </p:spTree>
    <p:extLst>
      <p:ext uri="{BB962C8B-B14F-4D97-AF65-F5344CB8AC3E}">
        <p14:creationId xmlns:p14="http://schemas.microsoft.com/office/powerpoint/2010/main" val="3670606966"/>
      </p:ext>
    </p:extLst>
  </p:cSld>
  <p:clrMapOvr>
    <a:masterClrMapping/>
  </p:clrMapOvr>
  <p:transition spd="med">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AC54C306-BBDA-4C6A-A4EA-EAC95022B485}" type="slidenum">
              <a:rPr lang="ar-SA" altLang="fa-IR"/>
              <a:pPr/>
              <a:t>‹#›</a:t>
            </a:fld>
            <a:endParaRPr lang="en-US" altLang="fa-IR"/>
          </a:p>
        </p:txBody>
      </p:sp>
    </p:spTree>
    <p:extLst>
      <p:ext uri="{BB962C8B-B14F-4D97-AF65-F5344CB8AC3E}">
        <p14:creationId xmlns:p14="http://schemas.microsoft.com/office/powerpoint/2010/main" val="1108721856"/>
      </p:ext>
    </p:extLst>
  </p:cSld>
  <p:clrMapOvr>
    <a:masterClrMapping/>
  </p:clrMapOvr>
  <p:transition spd="med">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fa-I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fa-I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2F359F2-E073-4527-81EA-40D892BC0F86}" type="slidenum">
              <a:rPr lang="ar-SA" altLang="fa-IR"/>
              <a:pPr/>
              <a:t>‹#›</a:t>
            </a:fld>
            <a:endParaRPr lang="en-US" altLang="fa-IR"/>
          </a:p>
        </p:txBody>
      </p:sp>
    </p:spTree>
    <p:extLst>
      <p:ext uri="{BB962C8B-B14F-4D97-AF65-F5344CB8AC3E}">
        <p14:creationId xmlns:p14="http://schemas.microsoft.com/office/powerpoint/2010/main" val="850695148"/>
      </p:ext>
    </p:extLst>
  </p:cSld>
  <p:clrMapOvr>
    <a:masterClrMapping/>
  </p:clrMapOvr>
  <p:transition spd="med">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05000"/>
            <a:ext cx="40386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fa-I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fa-I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4708DBF5-AAD7-4D6B-96E2-F84D69B53432}" type="slidenum">
              <a:rPr lang="ar-SA" altLang="fa-IR"/>
              <a:pPr/>
              <a:t>‹#›</a:t>
            </a:fld>
            <a:endParaRPr lang="en-US" altLang="fa-IR"/>
          </a:p>
        </p:txBody>
      </p:sp>
    </p:spTree>
    <p:extLst>
      <p:ext uri="{BB962C8B-B14F-4D97-AF65-F5344CB8AC3E}">
        <p14:creationId xmlns:p14="http://schemas.microsoft.com/office/powerpoint/2010/main" val="746712395"/>
      </p:ext>
    </p:extLst>
  </p:cSld>
  <p:clrMapOvr>
    <a:masterClrMapping/>
  </p:clrMapOvr>
  <p:transition spd="med">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88255A90-5C74-4294-9C98-F3730F9C7ACE}" type="slidenum">
              <a:rPr lang="ar-SA" altLang="fa-IR"/>
              <a:pPr/>
              <a:t>‹#›</a:t>
            </a:fld>
            <a:endParaRPr lang="en-US" altLang="fa-IR"/>
          </a:p>
        </p:txBody>
      </p:sp>
    </p:spTree>
    <p:extLst>
      <p:ext uri="{BB962C8B-B14F-4D97-AF65-F5344CB8AC3E}">
        <p14:creationId xmlns:p14="http://schemas.microsoft.com/office/powerpoint/2010/main" val="2300485486"/>
      </p:ext>
    </p:extLst>
  </p:cSld>
  <p:clrMapOvr>
    <a:masterClrMapping/>
  </p:clrMapOvr>
  <p:transition spd="med">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fa-IR"/>
          </a:p>
        </p:txBody>
      </p:sp>
      <p:sp>
        <p:nvSpPr>
          <p:cNvPr id="5" name="Footer Placeholder 4"/>
          <p:cNvSpPr>
            <a:spLocks noGrp="1"/>
          </p:cNvSpPr>
          <p:nvPr>
            <p:ph type="ftr" sz="quarter" idx="11"/>
          </p:nvPr>
        </p:nvSpPr>
        <p:spPr/>
        <p:txBody>
          <a:bodyPr/>
          <a:lstStyle>
            <a:lvl1pPr>
              <a:defRPr/>
            </a:lvl1pPr>
          </a:lstStyle>
          <a:p>
            <a:endParaRPr lang="en-US" altLang="fa-IR"/>
          </a:p>
        </p:txBody>
      </p:sp>
      <p:sp>
        <p:nvSpPr>
          <p:cNvPr id="6" name="Slide Number Placeholder 5"/>
          <p:cNvSpPr>
            <a:spLocks noGrp="1"/>
          </p:cNvSpPr>
          <p:nvPr>
            <p:ph type="sldNum" sz="quarter" idx="12"/>
          </p:nvPr>
        </p:nvSpPr>
        <p:spPr/>
        <p:txBody>
          <a:bodyPr/>
          <a:lstStyle>
            <a:lvl1pPr>
              <a:defRPr/>
            </a:lvl1pPr>
          </a:lstStyle>
          <a:p>
            <a:fld id="{E72C6F84-EC7B-4C64-86F9-56183E0AE698}" type="slidenum">
              <a:rPr lang="ar-SA" altLang="fa-IR"/>
              <a:pPr/>
              <a:t>‹#›</a:t>
            </a:fld>
            <a:endParaRPr lang="en-US" altLang="fa-IR"/>
          </a:p>
        </p:txBody>
      </p:sp>
    </p:spTree>
    <p:extLst>
      <p:ext uri="{BB962C8B-B14F-4D97-AF65-F5344CB8AC3E}">
        <p14:creationId xmlns:p14="http://schemas.microsoft.com/office/powerpoint/2010/main" val="3903291037"/>
      </p:ext>
    </p:extLst>
  </p:cSld>
  <p:clrMapOvr>
    <a:masterClrMapping/>
  </p:clrMapOvr>
  <p:transition spd="med">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905000"/>
            <a:ext cx="40386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05000"/>
            <a:ext cx="40386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endParaRPr lang="en-US" altLang="fa-IR"/>
          </a:p>
        </p:txBody>
      </p:sp>
      <p:sp>
        <p:nvSpPr>
          <p:cNvPr id="7" name="Slide Number Placeholder 6"/>
          <p:cNvSpPr>
            <a:spLocks noGrp="1"/>
          </p:cNvSpPr>
          <p:nvPr>
            <p:ph type="sldNum" sz="quarter" idx="12"/>
          </p:nvPr>
        </p:nvSpPr>
        <p:spPr/>
        <p:txBody>
          <a:bodyPr/>
          <a:lstStyle>
            <a:lvl1pPr>
              <a:defRPr/>
            </a:lvl1pPr>
          </a:lstStyle>
          <a:p>
            <a:fld id="{3527D8E7-362D-47AA-8895-C9D98C15474E}" type="slidenum">
              <a:rPr lang="ar-SA" altLang="fa-IR"/>
              <a:pPr/>
              <a:t>‹#›</a:t>
            </a:fld>
            <a:endParaRPr lang="en-US" altLang="fa-IR"/>
          </a:p>
        </p:txBody>
      </p:sp>
    </p:spTree>
    <p:extLst>
      <p:ext uri="{BB962C8B-B14F-4D97-AF65-F5344CB8AC3E}">
        <p14:creationId xmlns:p14="http://schemas.microsoft.com/office/powerpoint/2010/main" val="3445079860"/>
      </p:ext>
    </p:extLst>
  </p:cSld>
  <p:clrMapOvr>
    <a:masterClrMapping/>
  </p:clrMapOvr>
  <p:transition spd="med">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ltLang="fa-IR"/>
          </a:p>
        </p:txBody>
      </p:sp>
      <p:sp>
        <p:nvSpPr>
          <p:cNvPr id="8" name="Footer Placeholder 7"/>
          <p:cNvSpPr>
            <a:spLocks noGrp="1"/>
          </p:cNvSpPr>
          <p:nvPr>
            <p:ph type="ftr" sz="quarter" idx="11"/>
          </p:nvPr>
        </p:nvSpPr>
        <p:spPr/>
        <p:txBody>
          <a:bodyPr/>
          <a:lstStyle>
            <a:lvl1pPr>
              <a:defRPr/>
            </a:lvl1pPr>
          </a:lstStyle>
          <a:p>
            <a:endParaRPr lang="en-US" altLang="fa-IR"/>
          </a:p>
        </p:txBody>
      </p:sp>
      <p:sp>
        <p:nvSpPr>
          <p:cNvPr id="9" name="Slide Number Placeholder 8"/>
          <p:cNvSpPr>
            <a:spLocks noGrp="1"/>
          </p:cNvSpPr>
          <p:nvPr>
            <p:ph type="sldNum" sz="quarter" idx="12"/>
          </p:nvPr>
        </p:nvSpPr>
        <p:spPr/>
        <p:txBody>
          <a:bodyPr/>
          <a:lstStyle>
            <a:lvl1pPr>
              <a:defRPr/>
            </a:lvl1pPr>
          </a:lstStyle>
          <a:p>
            <a:fld id="{1A783CD4-CDFC-40DF-ACFC-7E332CB33574}" type="slidenum">
              <a:rPr lang="ar-SA" altLang="fa-IR"/>
              <a:pPr/>
              <a:t>‹#›</a:t>
            </a:fld>
            <a:endParaRPr lang="en-US" altLang="fa-IR"/>
          </a:p>
        </p:txBody>
      </p:sp>
    </p:spTree>
    <p:extLst>
      <p:ext uri="{BB962C8B-B14F-4D97-AF65-F5344CB8AC3E}">
        <p14:creationId xmlns:p14="http://schemas.microsoft.com/office/powerpoint/2010/main" val="4088343852"/>
      </p:ext>
    </p:extLst>
  </p:cSld>
  <p:clrMapOvr>
    <a:masterClrMapping/>
  </p:clrMapOvr>
  <p:transition spd="med">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ltLang="fa-IR"/>
          </a:p>
        </p:txBody>
      </p:sp>
      <p:sp>
        <p:nvSpPr>
          <p:cNvPr id="4" name="Footer Placeholder 3"/>
          <p:cNvSpPr>
            <a:spLocks noGrp="1"/>
          </p:cNvSpPr>
          <p:nvPr>
            <p:ph type="ftr" sz="quarter" idx="11"/>
          </p:nvPr>
        </p:nvSpPr>
        <p:spPr/>
        <p:txBody>
          <a:bodyPr/>
          <a:lstStyle>
            <a:lvl1pPr>
              <a:defRPr/>
            </a:lvl1pPr>
          </a:lstStyle>
          <a:p>
            <a:endParaRPr lang="en-US" altLang="fa-IR"/>
          </a:p>
        </p:txBody>
      </p:sp>
      <p:sp>
        <p:nvSpPr>
          <p:cNvPr id="5" name="Slide Number Placeholder 4"/>
          <p:cNvSpPr>
            <a:spLocks noGrp="1"/>
          </p:cNvSpPr>
          <p:nvPr>
            <p:ph type="sldNum" sz="quarter" idx="12"/>
          </p:nvPr>
        </p:nvSpPr>
        <p:spPr/>
        <p:txBody>
          <a:bodyPr/>
          <a:lstStyle>
            <a:lvl1pPr>
              <a:defRPr/>
            </a:lvl1pPr>
          </a:lstStyle>
          <a:p>
            <a:fld id="{884C591F-13E8-4838-9D88-545D7BAE9760}" type="slidenum">
              <a:rPr lang="ar-SA" altLang="fa-IR"/>
              <a:pPr/>
              <a:t>‹#›</a:t>
            </a:fld>
            <a:endParaRPr lang="en-US" altLang="fa-IR"/>
          </a:p>
        </p:txBody>
      </p:sp>
    </p:spTree>
    <p:extLst>
      <p:ext uri="{BB962C8B-B14F-4D97-AF65-F5344CB8AC3E}">
        <p14:creationId xmlns:p14="http://schemas.microsoft.com/office/powerpoint/2010/main" val="847145017"/>
      </p:ext>
    </p:extLst>
  </p:cSld>
  <p:clrMapOvr>
    <a:masterClrMapping/>
  </p:clrMapOvr>
  <p:transition spd="med">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fa-IR"/>
          </a:p>
        </p:txBody>
      </p:sp>
      <p:sp>
        <p:nvSpPr>
          <p:cNvPr id="3" name="Footer Placeholder 2"/>
          <p:cNvSpPr>
            <a:spLocks noGrp="1"/>
          </p:cNvSpPr>
          <p:nvPr>
            <p:ph type="ftr" sz="quarter" idx="11"/>
          </p:nvPr>
        </p:nvSpPr>
        <p:spPr/>
        <p:txBody>
          <a:bodyPr/>
          <a:lstStyle>
            <a:lvl1pPr>
              <a:defRPr/>
            </a:lvl1pPr>
          </a:lstStyle>
          <a:p>
            <a:endParaRPr lang="en-US" altLang="fa-IR"/>
          </a:p>
        </p:txBody>
      </p:sp>
      <p:sp>
        <p:nvSpPr>
          <p:cNvPr id="4" name="Slide Number Placeholder 3"/>
          <p:cNvSpPr>
            <a:spLocks noGrp="1"/>
          </p:cNvSpPr>
          <p:nvPr>
            <p:ph type="sldNum" sz="quarter" idx="12"/>
          </p:nvPr>
        </p:nvSpPr>
        <p:spPr/>
        <p:txBody>
          <a:bodyPr/>
          <a:lstStyle>
            <a:lvl1pPr>
              <a:defRPr/>
            </a:lvl1pPr>
          </a:lstStyle>
          <a:p>
            <a:fld id="{361E836D-5D6C-4683-8658-EC819DA17CEB}" type="slidenum">
              <a:rPr lang="ar-SA" altLang="fa-IR"/>
              <a:pPr/>
              <a:t>‹#›</a:t>
            </a:fld>
            <a:endParaRPr lang="en-US" altLang="fa-IR"/>
          </a:p>
        </p:txBody>
      </p:sp>
    </p:spTree>
    <p:extLst>
      <p:ext uri="{BB962C8B-B14F-4D97-AF65-F5344CB8AC3E}">
        <p14:creationId xmlns:p14="http://schemas.microsoft.com/office/powerpoint/2010/main" val="190192243"/>
      </p:ext>
    </p:extLst>
  </p:cSld>
  <p:clrMapOvr>
    <a:masterClrMapping/>
  </p:clrMapOvr>
  <p:transition spd="med">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endParaRPr lang="en-US" altLang="fa-IR"/>
          </a:p>
        </p:txBody>
      </p:sp>
      <p:sp>
        <p:nvSpPr>
          <p:cNvPr id="7" name="Slide Number Placeholder 6"/>
          <p:cNvSpPr>
            <a:spLocks noGrp="1"/>
          </p:cNvSpPr>
          <p:nvPr>
            <p:ph type="sldNum" sz="quarter" idx="12"/>
          </p:nvPr>
        </p:nvSpPr>
        <p:spPr/>
        <p:txBody>
          <a:bodyPr/>
          <a:lstStyle>
            <a:lvl1pPr>
              <a:defRPr/>
            </a:lvl1pPr>
          </a:lstStyle>
          <a:p>
            <a:fld id="{80454046-8C22-4CFC-AA9B-E233705B8D23}" type="slidenum">
              <a:rPr lang="ar-SA" altLang="fa-IR"/>
              <a:pPr/>
              <a:t>‹#›</a:t>
            </a:fld>
            <a:endParaRPr lang="en-US" altLang="fa-IR"/>
          </a:p>
        </p:txBody>
      </p:sp>
    </p:spTree>
    <p:extLst>
      <p:ext uri="{BB962C8B-B14F-4D97-AF65-F5344CB8AC3E}">
        <p14:creationId xmlns:p14="http://schemas.microsoft.com/office/powerpoint/2010/main" val="846964847"/>
      </p:ext>
    </p:extLst>
  </p:cSld>
  <p:clrMapOvr>
    <a:masterClrMapping/>
  </p:clrMapOvr>
  <p:transition spd="med">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fa-IR"/>
          </a:p>
        </p:txBody>
      </p:sp>
      <p:sp>
        <p:nvSpPr>
          <p:cNvPr id="6" name="Footer Placeholder 5"/>
          <p:cNvSpPr>
            <a:spLocks noGrp="1"/>
          </p:cNvSpPr>
          <p:nvPr>
            <p:ph type="ftr" sz="quarter" idx="11"/>
          </p:nvPr>
        </p:nvSpPr>
        <p:spPr/>
        <p:txBody>
          <a:bodyPr/>
          <a:lstStyle>
            <a:lvl1pPr>
              <a:defRPr/>
            </a:lvl1pPr>
          </a:lstStyle>
          <a:p>
            <a:endParaRPr lang="en-US" altLang="fa-IR"/>
          </a:p>
        </p:txBody>
      </p:sp>
      <p:sp>
        <p:nvSpPr>
          <p:cNvPr id="7" name="Slide Number Placeholder 6"/>
          <p:cNvSpPr>
            <a:spLocks noGrp="1"/>
          </p:cNvSpPr>
          <p:nvPr>
            <p:ph type="sldNum" sz="quarter" idx="12"/>
          </p:nvPr>
        </p:nvSpPr>
        <p:spPr/>
        <p:txBody>
          <a:bodyPr/>
          <a:lstStyle>
            <a:lvl1pPr>
              <a:defRPr/>
            </a:lvl1pPr>
          </a:lstStyle>
          <a:p>
            <a:fld id="{785A6046-7D23-448D-B047-D2B9798DB787}" type="slidenum">
              <a:rPr lang="ar-SA" altLang="fa-IR"/>
              <a:pPr/>
              <a:t>‹#›</a:t>
            </a:fld>
            <a:endParaRPr lang="en-US" altLang="fa-IR"/>
          </a:p>
        </p:txBody>
      </p:sp>
    </p:spTree>
    <p:extLst>
      <p:ext uri="{BB962C8B-B14F-4D97-AF65-F5344CB8AC3E}">
        <p14:creationId xmlns:p14="http://schemas.microsoft.com/office/powerpoint/2010/main" val="2800578350"/>
      </p:ext>
    </p:extLst>
  </p:cSld>
  <p:clrMapOvr>
    <a:masterClrMapping/>
  </p:clrMapOvr>
  <p:transition spd="med">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13667"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136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spcBef>
                <a:spcPct val="0"/>
              </a:spcBef>
              <a:buClrTx/>
              <a:buSzTx/>
              <a:defRPr sz="1400">
                <a:effectLst>
                  <a:outerShdw blurRad="38100" dist="38100" dir="2700000" algn="tl">
                    <a:srgbClr val="000000"/>
                  </a:outerShdw>
                </a:effectLst>
              </a:defRPr>
            </a:lvl1pPr>
          </a:lstStyle>
          <a:p>
            <a:endParaRPr lang="en-US" altLang="fa-IR"/>
          </a:p>
        </p:txBody>
      </p:sp>
      <p:sp>
        <p:nvSpPr>
          <p:cNvPr id="1136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spcBef>
                <a:spcPct val="0"/>
              </a:spcBef>
              <a:buClrTx/>
              <a:buSzTx/>
              <a:defRPr sz="1400">
                <a:effectLst>
                  <a:outerShdw blurRad="38100" dist="38100" dir="2700000" algn="tl">
                    <a:srgbClr val="000000"/>
                  </a:outerShdw>
                </a:effectLst>
              </a:defRPr>
            </a:lvl1pPr>
          </a:lstStyle>
          <a:p>
            <a:endParaRPr lang="en-US" altLang="fa-IR"/>
          </a:p>
        </p:txBody>
      </p:sp>
      <p:sp>
        <p:nvSpPr>
          <p:cNvPr id="1136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spcBef>
                <a:spcPct val="0"/>
              </a:spcBef>
              <a:buClrTx/>
              <a:buSzTx/>
              <a:defRPr sz="1400">
                <a:effectLst>
                  <a:outerShdw blurRad="38100" dist="38100" dir="2700000" algn="tl">
                    <a:srgbClr val="000000"/>
                  </a:outerShdw>
                </a:effectLst>
              </a:defRPr>
            </a:lvl1pPr>
          </a:lstStyle>
          <a:p>
            <a:fld id="{321E7031-C15F-4FE9-B792-E0ECB0F6B558}" type="slidenum">
              <a:rPr lang="ar-SA" altLang="fa-IR"/>
              <a:pPr/>
              <a:t>‹#›</a:t>
            </a:fld>
            <a:endParaRPr lang="en-US" altLang="fa-IR"/>
          </a:p>
        </p:txBody>
      </p:sp>
      <p:sp>
        <p:nvSpPr>
          <p:cNvPr id="7" name="Rectangle 6"/>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Lst>
  <p:transition spd="med">
    <p:comb/>
  </p:transition>
  <p:hf hdr="0" ftr="0" dt="0"/>
  <p:txStyles>
    <p:titleStyle>
      <a:lvl1pPr algn="l" rtl="1"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r" rtl="1"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r" rtl="1"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r" rtl="1"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r" rtl="1"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2" descr="C:\Users\sina\Desktop\3735108151706911792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11510"/>
            <a:ext cx="7200800" cy="416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77741"/>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35D1985-F630-418B-9BF6-AB49DECA8CB5}" type="slidenum">
              <a:rPr lang="ar-SA" altLang="fa-IR"/>
              <a:pPr/>
              <a:t>10</a:t>
            </a:fld>
            <a:endParaRPr lang="en-US" altLang="fa-IR"/>
          </a:p>
        </p:txBody>
      </p:sp>
      <p:sp>
        <p:nvSpPr>
          <p:cNvPr id="405507" name="Rectangle 3"/>
          <p:cNvSpPr>
            <a:spLocks noGrp="1" noChangeArrowheads="1"/>
          </p:cNvSpPr>
          <p:nvPr>
            <p:ph type="body" idx="1"/>
          </p:nvPr>
        </p:nvSpPr>
        <p:spPr/>
        <p:txBody>
          <a:bodyPr/>
          <a:lstStyle/>
          <a:p>
            <a:pPr>
              <a:buFontTx/>
              <a:buNone/>
            </a:pPr>
            <a:r>
              <a:rPr lang="fa-IR" altLang="fa-IR">
                <a:effectLst/>
              </a:rPr>
              <a:t>   مزايای دفتر روزنامه فروش:</a:t>
            </a:r>
          </a:p>
          <a:p>
            <a:pPr>
              <a:buFontTx/>
              <a:buNone/>
            </a:pPr>
            <a:r>
              <a:rPr lang="fa-IR" altLang="fa-IR">
                <a:effectLst/>
              </a:rPr>
              <a:t>   يكی از مزايای  دفتر روزنامه  فروش  آن  است  كه  هر         رويداد</a:t>
            </a:r>
            <a:r>
              <a:rPr lang="en-US" altLang="fa-IR">
                <a:effectLst/>
              </a:rPr>
              <a:t> </a:t>
            </a:r>
            <a:r>
              <a:rPr lang="fa-IR" altLang="fa-IR">
                <a:effectLst/>
              </a:rPr>
              <a:t> مالی </a:t>
            </a:r>
            <a:r>
              <a:rPr lang="en-US" altLang="fa-IR">
                <a:effectLst/>
              </a:rPr>
              <a:t> </a:t>
            </a:r>
            <a:r>
              <a:rPr lang="fa-IR" altLang="fa-IR">
                <a:effectLst/>
              </a:rPr>
              <a:t>فروش نسيه</a:t>
            </a:r>
            <a:r>
              <a:rPr lang="en-US" altLang="fa-IR">
                <a:effectLst/>
              </a:rPr>
              <a:t> </a:t>
            </a:r>
            <a:r>
              <a:rPr lang="fa-IR" altLang="fa-IR">
                <a:effectLst/>
              </a:rPr>
              <a:t>در يک سطر ثبت می شود  در حالی  كه  همين  رويداد  مالی  در دفتر روزنامه  عمومی  حداقل  در سه  سطر ثبت  می گردد.</a:t>
            </a:r>
            <a:endParaRPr lang="en-US" altLang="fa-IR">
              <a:effectLst/>
            </a:endParaRPr>
          </a:p>
        </p:txBody>
      </p:sp>
    </p:spTree>
  </p:cSld>
  <p:clrMapOvr>
    <a:masterClrMapping/>
  </p:clrMapOvr>
  <p:transition spd="med">
    <p:comb/>
  </p:transition>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5671BC8-6A1B-45A1-AD01-9E0388057D67}" type="slidenum">
              <a:rPr lang="ar-SA" altLang="fa-IR"/>
              <a:pPr/>
              <a:t>100</a:t>
            </a:fld>
            <a:endParaRPr lang="en-US" altLang="fa-IR"/>
          </a:p>
        </p:txBody>
      </p:sp>
      <p:sp>
        <p:nvSpPr>
          <p:cNvPr id="208899" name="Rectangle 3"/>
          <p:cNvSpPr>
            <a:spLocks noGrp="1" noChangeArrowheads="1"/>
          </p:cNvSpPr>
          <p:nvPr>
            <p:ph type="body" idx="1"/>
          </p:nvPr>
        </p:nvSpPr>
        <p:spPr/>
        <p:txBody>
          <a:bodyPr/>
          <a:lstStyle/>
          <a:p>
            <a:pPr>
              <a:buFontTx/>
              <a:buNone/>
            </a:pPr>
            <a:r>
              <a:rPr lang="fa-IR" altLang="fa-IR">
                <a:effectLst/>
              </a:rPr>
              <a:t>    کارت مجموع درآمد کارکنان :</a:t>
            </a:r>
          </a:p>
          <a:p>
            <a:pPr>
              <a:buFontTx/>
              <a:buNone/>
            </a:pPr>
            <a:r>
              <a:rPr lang="fa-IR" altLang="fa-IR">
                <a:effectLst/>
              </a:rPr>
              <a:t>    دركشور ما  قوانين مالياتی  برمبنای درآمد سالانه افراد و    </a:t>
            </a:r>
            <a:r>
              <a:rPr lang="en-US" altLang="fa-IR">
                <a:effectLst/>
              </a:rPr>
              <a:t> </a:t>
            </a:r>
            <a:r>
              <a:rPr lang="fa-IR" altLang="fa-IR">
                <a:effectLst/>
              </a:rPr>
              <a:t>مؤسسات</a:t>
            </a:r>
            <a:r>
              <a:rPr lang="en-US" altLang="fa-IR">
                <a:effectLst/>
              </a:rPr>
              <a:t> </a:t>
            </a:r>
            <a:r>
              <a:rPr lang="fa-IR" altLang="fa-IR">
                <a:effectLst/>
              </a:rPr>
              <a:t> و با</a:t>
            </a:r>
            <a:r>
              <a:rPr lang="en-US" altLang="fa-IR">
                <a:effectLst/>
              </a:rPr>
              <a:t> </a:t>
            </a:r>
            <a:r>
              <a:rPr lang="fa-IR" altLang="fa-IR">
                <a:effectLst/>
              </a:rPr>
              <a:t> اعمال  نرخهای  تصاعدی  مالياتی  انجام </a:t>
            </a:r>
            <a:r>
              <a:rPr lang="en-US" altLang="fa-IR">
                <a:effectLst/>
              </a:rPr>
              <a:t>  </a:t>
            </a:r>
            <a:r>
              <a:rPr lang="fa-IR" altLang="fa-IR">
                <a:effectLst/>
              </a:rPr>
              <a:t>می شود.</a:t>
            </a:r>
            <a:r>
              <a:rPr lang="en-US" altLang="fa-IR">
                <a:effectLst/>
              </a:rPr>
              <a:t> </a:t>
            </a:r>
            <a:r>
              <a:rPr lang="fa-IR" altLang="fa-IR">
                <a:effectLst/>
              </a:rPr>
              <a:t>نرخهای</a:t>
            </a:r>
            <a:r>
              <a:rPr lang="en-US" altLang="fa-IR">
                <a:effectLst/>
              </a:rPr>
              <a:t> </a:t>
            </a:r>
            <a:r>
              <a:rPr lang="fa-IR" altLang="fa-IR">
                <a:effectLst/>
              </a:rPr>
              <a:t> تصاعدی </a:t>
            </a:r>
            <a:r>
              <a:rPr lang="en-US" altLang="fa-IR">
                <a:effectLst/>
              </a:rPr>
              <a:t> </a:t>
            </a:r>
            <a:r>
              <a:rPr lang="fa-IR" altLang="fa-IR">
                <a:effectLst/>
              </a:rPr>
              <a:t>مالیات بردرآمد</a:t>
            </a:r>
            <a:r>
              <a:rPr lang="en-US" altLang="fa-IR">
                <a:effectLst/>
              </a:rPr>
              <a:t> </a:t>
            </a:r>
            <a:r>
              <a:rPr lang="fa-IR" altLang="fa-IR">
                <a:effectLst/>
              </a:rPr>
              <a:t>به گونه ای </a:t>
            </a:r>
            <a:r>
              <a:rPr lang="en-US" altLang="fa-IR">
                <a:effectLst/>
              </a:rPr>
              <a:t>  </a:t>
            </a:r>
            <a:r>
              <a:rPr lang="fa-IR" altLang="fa-IR">
                <a:effectLst/>
              </a:rPr>
              <a:t>تعیین می شوند که با افزایش درآمد سالانه نرخهای مالیات  </a:t>
            </a:r>
            <a:r>
              <a:rPr lang="en-US" altLang="fa-IR">
                <a:effectLst/>
              </a:rPr>
              <a:t> </a:t>
            </a:r>
            <a:r>
              <a:rPr lang="fa-IR" altLang="fa-IR">
                <a:effectLst/>
              </a:rPr>
              <a:t>بر درآمد نیز افزایش پیدا می کند.</a:t>
            </a:r>
            <a:endParaRPr lang="en-US" altLang="fa-IR">
              <a:effectLst/>
            </a:endParaRPr>
          </a:p>
        </p:txBody>
      </p:sp>
    </p:spTree>
  </p:cSld>
  <p:clrMapOvr>
    <a:masterClrMapping/>
  </p:clrMapOvr>
  <p:transition spd="med">
    <p:comb/>
  </p:transition>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ABF754-621A-4970-BE3B-306566EDAB1F}" type="slidenum">
              <a:rPr lang="ar-SA" altLang="fa-IR"/>
              <a:pPr/>
              <a:t>101</a:t>
            </a:fld>
            <a:endParaRPr lang="en-US" altLang="fa-IR"/>
          </a:p>
        </p:txBody>
      </p:sp>
      <p:sp>
        <p:nvSpPr>
          <p:cNvPr id="586755" name="Rectangle 3"/>
          <p:cNvSpPr>
            <a:spLocks noGrp="1" noChangeArrowheads="1"/>
          </p:cNvSpPr>
          <p:nvPr>
            <p:ph type="body" idx="1"/>
          </p:nvPr>
        </p:nvSpPr>
        <p:spPr/>
        <p:txBody>
          <a:bodyPr/>
          <a:lstStyle/>
          <a:p>
            <a:pPr>
              <a:buFontTx/>
              <a:buNone/>
            </a:pPr>
            <a:r>
              <a:rPr lang="fa-IR" altLang="fa-IR">
                <a:effectLst/>
              </a:rPr>
              <a:t>    تفاوت کارکنان و پیمانکاران : </a:t>
            </a:r>
          </a:p>
          <a:p>
            <a:pPr>
              <a:buFontTx/>
              <a:buNone/>
            </a:pPr>
            <a:r>
              <a:rPr lang="fa-IR" altLang="fa-IR">
                <a:effectLst/>
              </a:rPr>
              <a:t>    خدمات دریافت شده از کارکنان به صورت موقت و یا دائم است ولی خدماتی که توسط مقاطعه کاران یا پیمانکاران مستقل ارائه می شود بر اساس قراردادهای خاص صورت می گیرد و با اتمام موضوع قرارداد رابطه کاری کار فرما و پیمانکار مستقل قطع می شود. </a:t>
            </a:r>
            <a:endParaRPr lang="en-US" altLang="fa-IR">
              <a:effectLst/>
            </a:endParaRPr>
          </a:p>
        </p:txBody>
      </p:sp>
    </p:spTree>
  </p:cSld>
  <p:clrMapOvr>
    <a:masterClrMapping/>
  </p:clrMapOvr>
  <p:transition spd="med">
    <p:comb/>
  </p:transition>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5005F8E-1F86-48AC-83E2-128DFC770368}" type="slidenum">
              <a:rPr lang="ar-SA" altLang="fa-IR"/>
              <a:pPr/>
              <a:t>102</a:t>
            </a:fld>
            <a:endParaRPr lang="en-US" altLang="fa-IR"/>
          </a:p>
        </p:txBody>
      </p:sp>
      <p:sp>
        <p:nvSpPr>
          <p:cNvPr id="209923" name="Rectangle 3"/>
          <p:cNvSpPr>
            <a:spLocks noGrp="1" noChangeArrowheads="1"/>
          </p:cNvSpPr>
          <p:nvPr>
            <p:ph type="body" idx="1"/>
          </p:nvPr>
        </p:nvSpPr>
        <p:spPr>
          <a:xfrm>
            <a:off x="457200" y="1905000"/>
            <a:ext cx="8229600" cy="2676525"/>
          </a:xfrm>
        </p:spPr>
        <p:txBody>
          <a:bodyPr/>
          <a:lstStyle/>
          <a:p>
            <a:pPr>
              <a:buFontTx/>
              <a:buNone/>
            </a:pPr>
            <a:r>
              <a:rPr lang="fa-IR" altLang="fa-IR">
                <a:effectLst/>
              </a:rPr>
              <a:t>   مبالغ  پرداخت  شده  به پيمانكاران  مستقل  را معمولاً حق الزحمه ويا درمواردی حق المشاوره می‌گويند، در صورتی كه می‌دانيم كه مبالغ  پرداختی به كاركنان موسسه حقوق  و دستمزد ناميده می‌شود.</a:t>
            </a:r>
            <a:endParaRPr lang="en-US" altLang="fa-IR">
              <a:effectLst/>
            </a:endParaRPr>
          </a:p>
        </p:txBody>
      </p:sp>
    </p:spTree>
  </p:cSld>
  <p:clrMapOvr>
    <a:masterClrMapping/>
  </p:clrMapOvr>
  <p:transition spd="med">
    <p:comb/>
  </p:transition>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801B4F-232B-492D-9522-3D97454406A4}" type="slidenum">
              <a:rPr lang="ar-SA" altLang="fa-IR"/>
              <a:pPr/>
              <a:t>103</a:t>
            </a:fld>
            <a:endParaRPr lang="en-US" altLang="fa-IR"/>
          </a:p>
        </p:txBody>
      </p:sp>
      <p:sp>
        <p:nvSpPr>
          <p:cNvPr id="301058" name="Rectangle 2"/>
          <p:cNvSpPr>
            <a:spLocks noGrp="1" noChangeArrowheads="1"/>
          </p:cNvSpPr>
          <p:nvPr>
            <p:ph type="title"/>
          </p:nvPr>
        </p:nvSpPr>
        <p:spPr>
          <a:xfrm>
            <a:off x="250825" y="765175"/>
            <a:ext cx="8518525" cy="4679950"/>
          </a:xfrm>
        </p:spPr>
        <p:txBody>
          <a:bodyPr/>
          <a:lstStyle/>
          <a:p>
            <a:pPr algn="ctr"/>
            <a:r>
              <a:rPr lang="fa-IR" altLang="fa-IR" b="1">
                <a:effectLst/>
              </a:rPr>
              <a:t>فصل هفتم</a:t>
            </a:r>
            <a:br>
              <a:rPr lang="fa-IR" altLang="fa-IR" b="1">
                <a:effectLst/>
              </a:rPr>
            </a:br>
            <a:r>
              <a:rPr lang="fa-IR" altLang="fa-IR" b="1">
                <a:effectLst/>
              </a:rPr>
              <a:t/>
            </a:r>
            <a:br>
              <a:rPr lang="fa-IR" altLang="fa-IR" b="1">
                <a:effectLst/>
              </a:rPr>
            </a:br>
            <a:r>
              <a:rPr lang="fa-IR" altLang="fa-IR" b="1">
                <a:effectLst/>
              </a:rPr>
              <a:t>اصول و مفاهیم حسابداری</a:t>
            </a:r>
            <a:br>
              <a:rPr lang="fa-IR" altLang="fa-IR" b="1">
                <a:effectLst/>
              </a:rPr>
            </a:br>
            <a:r>
              <a:rPr lang="fa-IR" altLang="fa-IR" b="1">
                <a:effectLst/>
              </a:rPr>
              <a:t/>
            </a:r>
            <a:br>
              <a:rPr lang="fa-IR" altLang="fa-IR" b="1">
                <a:effectLst/>
              </a:rPr>
            </a:br>
            <a:r>
              <a:rPr lang="fa-IR" altLang="fa-IR" b="1">
                <a:effectLst/>
              </a:rPr>
              <a:t/>
            </a:r>
            <a:br>
              <a:rPr lang="fa-IR" altLang="fa-IR" b="1">
                <a:effectLst/>
              </a:rPr>
            </a:br>
            <a:r>
              <a:rPr lang="fa-IR" altLang="fa-IR" b="1">
                <a:effectLst/>
              </a:rPr>
              <a:t/>
            </a:r>
            <a:br>
              <a:rPr lang="fa-IR" altLang="fa-IR" b="1">
                <a:effectLst/>
              </a:rPr>
            </a:br>
            <a:endParaRPr lang="en-US" altLang="fa-IR" b="1">
              <a:effectLst/>
            </a:endParaRPr>
          </a:p>
        </p:txBody>
      </p:sp>
    </p:spTree>
  </p:cSld>
  <p:clrMapOvr>
    <a:masterClrMapping/>
  </p:clrMapOvr>
  <p:transition spd="med">
    <p:comb/>
  </p:transition>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6959C1A-09A8-4D68-B4D7-1C92C664FED8}" type="slidenum">
              <a:rPr lang="ar-SA" altLang="fa-IR"/>
              <a:pPr/>
              <a:t>104</a:t>
            </a:fld>
            <a:endParaRPr lang="en-US" altLang="fa-IR"/>
          </a:p>
        </p:txBody>
      </p:sp>
      <p:sp>
        <p:nvSpPr>
          <p:cNvPr id="587779" name="Rectangle 3"/>
          <p:cNvSpPr>
            <a:spLocks noGrp="1" noChangeArrowheads="1"/>
          </p:cNvSpPr>
          <p:nvPr>
            <p:ph type="body" idx="1"/>
          </p:nvPr>
        </p:nvSpPr>
        <p:spPr/>
        <p:txBody>
          <a:bodyPr/>
          <a:lstStyle/>
          <a:p>
            <a:pPr>
              <a:buFontTx/>
              <a:buNone/>
            </a:pPr>
            <a:r>
              <a:rPr lang="fa-IR" altLang="fa-IR"/>
              <a:t>   مقدمه:</a:t>
            </a:r>
          </a:p>
          <a:p>
            <a:pPr>
              <a:buFontTx/>
              <a:buNone/>
            </a:pPr>
            <a:r>
              <a:rPr lang="fa-IR" altLang="fa-IR"/>
              <a:t>    اصول و مفاهیم حسابداری</a:t>
            </a:r>
            <a:r>
              <a:rPr lang="ar-SA" altLang="fa-IR"/>
              <a:t>،</a:t>
            </a:r>
            <a:r>
              <a:rPr lang="fa-IR" altLang="fa-IR"/>
              <a:t> مجموعه ای ازمیثاقها</a:t>
            </a:r>
            <a:r>
              <a:rPr lang="ar-SA" altLang="fa-IR"/>
              <a:t>،</a:t>
            </a:r>
            <a:r>
              <a:rPr lang="fa-IR" altLang="fa-IR"/>
              <a:t>قواعد </a:t>
            </a:r>
            <a:r>
              <a:rPr lang="ar-SA" altLang="fa-IR"/>
              <a:t>،</a:t>
            </a:r>
            <a:r>
              <a:rPr lang="fa-IR" altLang="fa-IR"/>
              <a:t> روشهاورویه هایی است که دستورالعمل شناسایی</a:t>
            </a:r>
            <a:r>
              <a:rPr lang="ar-SA" altLang="fa-IR"/>
              <a:t>،</a:t>
            </a:r>
            <a:r>
              <a:rPr lang="fa-IR" altLang="fa-IR"/>
              <a:t> پردازش رویدادهای مالی برای تهیه صورتها وگزارش های مالی را بیان می کندوبا گذشت زمان وتجربه موارد جدید تغییر می- کند و کامل می شود. </a:t>
            </a:r>
            <a:endParaRPr lang="en-US" altLang="fa-IR"/>
          </a:p>
        </p:txBody>
      </p:sp>
    </p:spTree>
  </p:cSld>
  <p:clrMapOvr>
    <a:masterClrMapping/>
  </p:clrMapOvr>
  <p:transition spd="med">
    <p:comb/>
  </p:transition>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095311-CE1E-459B-9A76-A2DBD47D367C}" type="slidenum">
              <a:rPr lang="ar-SA" altLang="fa-IR"/>
              <a:pPr/>
              <a:t>105</a:t>
            </a:fld>
            <a:endParaRPr lang="en-US" altLang="fa-IR"/>
          </a:p>
        </p:txBody>
      </p:sp>
      <p:sp>
        <p:nvSpPr>
          <p:cNvPr id="210947" name="Rectangle 3"/>
          <p:cNvSpPr>
            <a:spLocks noGrp="1" noChangeArrowheads="1"/>
          </p:cNvSpPr>
          <p:nvPr>
            <p:ph type="body" idx="1"/>
          </p:nvPr>
        </p:nvSpPr>
        <p:spPr>
          <a:xfrm>
            <a:off x="468313" y="1052513"/>
            <a:ext cx="8229600" cy="3829050"/>
          </a:xfrm>
        </p:spPr>
        <p:txBody>
          <a:bodyPr/>
          <a:lstStyle/>
          <a:p>
            <a:pPr>
              <a:buFontTx/>
              <a:buNone/>
            </a:pPr>
            <a:r>
              <a:rPr lang="fa-IR" altLang="fa-IR">
                <a:effectLst/>
              </a:rPr>
              <a:t>   اهمیت تدوین استانداردهای حسابداری:  </a:t>
            </a:r>
          </a:p>
          <a:p>
            <a:pPr>
              <a:buFontTx/>
              <a:buNone/>
            </a:pPr>
            <a:r>
              <a:rPr lang="fa-IR" altLang="fa-IR">
                <a:effectLst/>
              </a:rPr>
              <a:t>   هدف عمده  تهیه و تدوين استانداردها، ايجاد ازبان معين و چهار چوب  مفهومی  يكنواخت  است  که  با رعایت  آنها اطلاعات  مالی  از موسسات  مختلف  به  صورت مرتبط قابل  مقایسه  تهیه و برای تصمیم گیری آگاهانه اقتصادی و اجتماعی دراختیاراستفاده  کنندگان قرار می گیرد.</a:t>
            </a:r>
            <a:endParaRPr lang="en-US" altLang="fa-IR">
              <a:effectLst/>
            </a:endParaRPr>
          </a:p>
        </p:txBody>
      </p:sp>
    </p:spTree>
  </p:cSld>
  <p:clrMapOvr>
    <a:masterClrMapping/>
  </p:clrMapOvr>
  <p:transition spd="med">
    <p:comb/>
  </p:transition>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A1C1B93-EAD2-4975-BC51-1A95C3227E09}" type="slidenum">
              <a:rPr lang="ar-SA" altLang="fa-IR"/>
              <a:pPr/>
              <a:t>106</a:t>
            </a:fld>
            <a:endParaRPr lang="en-US" altLang="fa-IR"/>
          </a:p>
        </p:txBody>
      </p:sp>
      <p:sp>
        <p:nvSpPr>
          <p:cNvPr id="588803" name="Rectangle 3"/>
          <p:cNvSpPr>
            <a:spLocks noGrp="1" noChangeArrowheads="1"/>
          </p:cNvSpPr>
          <p:nvPr>
            <p:ph type="body" idx="1"/>
          </p:nvPr>
        </p:nvSpPr>
        <p:spPr/>
        <p:txBody>
          <a:bodyPr/>
          <a:lstStyle/>
          <a:p>
            <a:pPr>
              <a:buFontTx/>
              <a:buNone/>
            </a:pPr>
            <a:r>
              <a:rPr lang="fa-IR" altLang="fa-IR"/>
              <a:t>   اصول پذیرفته شده حسابداری:</a:t>
            </a:r>
          </a:p>
          <a:p>
            <a:pPr>
              <a:buFontTx/>
              <a:buNone/>
            </a:pPr>
            <a:r>
              <a:rPr lang="fa-IR" altLang="fa-IR"/>
              <a:t>   صورتها  و  گزارشهای  مالی  با  رعایت  استاندارد های حسابداری  تهیه  می شوند  .  صاحب  نظران  حسابداری کشورهایی  که  سابقه طولانی در دانش  حسابداری  دارند </a:t>
            </a:r>
            <a:r>
              <a:rPr lang="ar-SA" altLang="fa-IR"/>
              <a:t>،</a:t>
            </a:r>
            <a:r>
              <a:rPr lang="fa-IR" altLang="fa-IR"/>
              <a:t> به تدریج مفاهیم و اصول حسابداری را تدوین کرده اند و با  رعایت  آنها  </a:t>
            </a:r>
            <a:r>
              <a:rPr lang="ar-SA" altLang="fa-IR"/>
              <a:t>،</a:t>
            </a:r>
            <a:r>
              <a:rPr lang="fa-IR" altLang="fa-IR"/>
              <a:t> به صورت تقریبا  یکنواخت  به اجرا در آمده اند .</a:t>
            </a:r>
            <a:endParaRPr lang="ar-SA" altLang="fa-IR"/>
          </a:p>
        </p:txBody>
      </p:sp>
    </p:spTree>
  </p:cSld>
  <p:clrMapOvr>
    <a:masterClrMapping/>
  </p:clrMapOvr>
  <p:transition spd="med">
    <p:comb/>
  </p:transition>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280898-BDD3-4678-BF43-C2F595C39CCA}" type="slidenum">
              <a:rPr lang="ar-SA" altLang="fa-IR"/>
              <a:pPr/>
              <a:t>107</a:t>
            </a:fld>
            <a:endParaRPr lang="en-US" altLang="fa-IR"/>
          </a:p>
        </p:txBody>
      </p:sp>
      <p:sp>
        <p:nvSpPr>
          <p:cNvPr id="572419" name="Rectangle 3"/>
          <p:cNvSpPr>
            <a:spLocks noGrp="1" noChangeArrowheads="1"/>
          </p:cNvSpPr>
          <p:nvPr>
            <p:ph type="body" idx="1"/>
          </p:nvPr>
        </p:nvSpPr>
        <p:spPr/>
        <p:txBody>
          <a:bodyPr/>
          <a:lstStyle/>
          <a:p>
            <a:pPr>
              <a:buFontTx/>
              <a:buNone/>
            </a:pPr>
            <a:r>
              <a:rPr lang="fa-IR" altLang="fa-IR"/>
              <a:t>   </a:t>
            </a:r>
            <a:r>
              <a:rPr lang="fa-IR" altLang="fa-IR">
                <a:effectLst/>
              </a:rPr>
              <a:t>حمایت از استانداردهای حسابداری:</a:t>
            </a:r>
          </a:p>
          <a:p>
            <a:pPr>
              <a:buFontTx/>
              <a:buNone/>
            </a:pPr>
            <a:r>
              <a:rPr lang="fa-IR" altLang="fa-IR">
                <a:effectLst/>
              </a:rPr>
              <a:t>   پذیرش،اجراوکنترل رعایت اصول پذیرفته شده حسابداری،   نتیجه</a:t>
            </a:r>
            <a:r>
              <a:rPr lang="en-US" altLang="fa-IR">
                <a:effectLst/>
              </a:rPr>
              <a:t> </a:t>
            </a:r>
            <a:r>
              <a:rPr lang="fa-IR" altLang="fa-IR">
                <a:effectLst/>
              </a:rPr>
              <a:t> حمایت </a:t>
            </a:r>
            <a:r>
              <a:rPr lang="en-US" altLang="fa-IR">
                <a:effectLst/>
              </a:rPr>
              <a:t> </a:t>
            </a:r>
            <a:r>
              <a:rPr lang="fa-IR" altLang="fa-IR">
                <a:effectLst/>
              </a:rPr>
              <a:t>مقتدرانه</a:t>
            </a:r>
            <a:r>
              <a:rPr lang="en-US" altLang="fa-IR">
                <a:effectLst/>
              </a:rPr>
              <a:t> </a:t>
            </a:r>
            <a:r>
              <a:rPr lang="fa-IR" altLang="fa-IR">
                <a:effectLst/>
              </a:rPr>
              <a:t>از</a:t>
            </a:r>
            <a:r>
              <a:rPr lang="en-US" altLang="fa-IR">
                <a:effectLst/>
              </a:rPr>
              <a:t> </a:t>
            </a:r>
            <a:r>
              <a:rPr lang="fa-IR" altLang="fa-IR">
                <a:effectLst/>
              </a:rPr>
              <a:t>آن </a:t>
            </a:r>
            <a:r>
              <a:rPr lang="en-US" altLang="fa-IR">
                <a:effectLst/>
              </a:rPr>
              <a:t> </a:t>
            </a:r>
            <a:r>
              <a:rPr lang="fa-IR" altLang="fa-IR">
                <a:effectLst/>
              </a:rPr>
              <a:t>است</a:t>
            </a:r>
            <a:r>
              <a:rPr lang="en-US" altLang="fa-IR">
                <a:effectLst/>
              </a:rPr>
              <a:t>  </a:t>
            </a:r>
            <a:r>
              <a:rPr lang="fa-IR" altLang="fa-IR">
                <a:effectLst/>
              </a:rPr>
              <a:t>و</a:t>
            </a:r>
            <a:r>
              <a:rPr lang="en-US" altLang="fa-IR">
                <a:effectLst/>
              </a:rPr>
              <a:t> </a:t>
            </a:r>
            <a:r>
              <a:rPr lang="fa-IR" altLang="fa-IR">
                <a:effectLst/>
              </a:rPr>
              <a:t>اغلب </a:t>
            </a:r>
            <a:r>
              <a:rPr lang="en-US" altLang="fa-IR">
                <a:effectLst/>
              </a:rPr>
              <a:t> </a:t>
            </a:r>
            <a:r>
              <a:rPr lang="fa-IR" altLang="fa-IR">
                <a:effectLst/>
              </a:rPr>
              <a:t>نفوذ</a:t>
            </a:r>
            <a:r>
              <a:rPr lang="en-US" altLang="fa-IR">
                <a:effectLst/>
              </a:rPr>
              <a:t> </a:t>
            </a:r>
            <a:r>
              <a:rPr lang="fa-IR" altLang="fa-IR">
                <a:effectLst/>
              </a:rPr>
              <a:t>قدرت وحمایت انجمنهای </a:t>
            </a:r>
            <a:r>
              <a:rPr lang="en-US" altLang="fa-IR">
                <a:effectLst/>
              </a:rPr>
              <a:t> </a:t>
            </a:r>
            <a:r>
              <a:rPr lang="fa-IR" altLang="fa-IR">
                <a:effectLst/>
              </a:rPr>
              <a:t>حرفه ای حسابداری</a:t>
            </a:r>
            <a:r>
              <a:rPr lang="en-US" altLang="fa-IR">
                <a:effectLst/>
              </a:rPr>
              <a:t> </a:t>
            </a:r>
            <a:r>
              <a:rPr lang="fa-IR" altLang="fa-IR">
                <a:effectLst/>
              </a:rPr>
              <a:t> و موسسات دولتی درکشور های  مختلف  به  اصول  پذیرفته  شده  حسابداری اعتبار اجرایی می دهد.</a:t>
            </a:r>
            <a:r>
              <a:rPr lang="fa-IR" altLang="fa-IR"/>
              <a:t> </a:t>
            </a:r>
            <a:endParaRPr lang="en-US" altLang="fa-IR"/>
          </a:p>
        </p:txBody>
      </p:sp>
    </p:spTree>
  </p:cSld>
  <p:clrMapOvr>
    <a:masterClrMapping/>
  </p:clrMapOvr>
  <p:transition spd="med">
    <p:comb/>
  </p:transition>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40AF366-1D59-4211-997B-C55BB6FCAF53}" type="slidenum">
              <a:rPr lang="ar-SA" altLang="fa-IR"/>
              <a:pPr/>
              <a:t>108</a:t>
            </a:fld>
            <a:endParaRPr lang="en-US" altLang="fa-IR"/>
          </a:p>
        </p:txBody>
      </p:sp>
      <p:sp>
        <p:nvSpPr>
          <p:cNvPr id="589827" name="Rectangle 3"/>
          <p:cNvSpPr>
            <a:spLocks noGrp="1" noChangeArrowheads="1"/>
          </p:cNvSpPr>
          <p:nvPr>
            <p:ph type="body" idx="1"/>
          </p:nvPr>
        </p:nvSpPr>
        <p:spPr>
          <a:xfrm>
            <a:off x="457200" y="1905000"/>
            <a:ext cx="8229600" cy="2892425"/>
          </a:xfrm>
        </p:spPr>
        <p:txBody>
          <a:bodyPr/>
          <a:lstStyle/>
          <a:p>
            <a:pPr>
              <a:buFontTx/>
              <a:buNone/>
            </a:pPr>
            <a:r>
              <a:rPr lang="fa-IR" altLang="fa-IR"/>
              <a:t>   سابقه تاریخی استاندارد های حسابداری :</a:t>
            </a:r>
          </a:p>
          <a:p>
            <a:pPr>
              <a:buFontTx/>
              <a:buNone/>
            </a:pPr>
            <a:r>
              <a:rPr lang="fa-IR" altLang="fa-IR"/>
              <a:t>   دانش حسابداری و تدوین اصول و استانداردهای آن</a:t>
            </a:r>
            <a:r>
              <a:rPr lang="en-US" altLang="fa-IR"/>
              <a:t> </a:t>
            </a:r>
            <a:r>
              <a:rPr lang="ar-SA" altLang="fa-IR"/>
              <a:t>،</a:t>
            </a:r>
            <a:r>
              <a:rPr lang="en-US" altLang="fa-IR"/>
              <a:t> </a:t>
            </a:r>
            <a:r>
              <a:rPr lang="fa-IR" altLang="fa-IR"/>
              <a:t>مانند سایر رشته های علوم</a:t>
            </a:r>
            <a:r>
              <a:rPr lang="en-US" altLang="fa-IR"/>
              <a:t> </a:t>
            </a:r>
            <a:r>
              <a:rPr lang="fa-IR" altLang="fa-IR"/>
              <a:t> اجتماعی</a:t>
            </a:r>
            <a:r>
              <a:rPr lang="en-US" altLang="fa-IR"/>
              <a:t> </a:t>
            </a:r>
            <a:r>
              <a:rPr lang="ar-SA" altLang="fa-IR"/>
              <a:t>،</a:t>
            </a:r>
            <a:r>
              <a:rPr lang="fa-IR" altLang="fa-IR"/>
              <a:t> تحولات فراوانی  را طی کرده است . </a:t>
            </a:r>
            <a:endParaRPr lang="ar-SA" altLang="fa-IR"/>
          </a:p>
        </p:txBody>
      </p:sp>
    </p:spTree>
  </p:cSld>
  <p:clrMapOvr>
    <a:masterClrMapping/>
  </p:clrMapOvr>
  <p:transition spd="med">
    <p:comb/>
  </p:transition>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540F02-E53D-464C-B0B5-AC7F3C935EA5}" type="slidenum">
              <a:rPr lang="ar-SA" altLang="fa-IR"/>
              <a:pPr/>
              <a:t>109</a:t>
            </a:fld>
            <a:endParaRPr lang="en-US" altLang="fa-IR"/>
          </a:p>
        </p:txBody>
      </p:sp>
      <p:sp>
        <p:nvSpPr>
          <p:cNvPr id="590851" name="Rectangle 3"/>
          <p:cNvSpPr>
            <a:spLocks noGrp="1" noChangeArrowheads="1"/>
          </p:cNvSpPr>
          <p:nvPr>
            <p:ph type="body" idx="1"/>
          </p:nvPr>
        </p:nvSpPr>
        <p:spPr/>
        <p:txBody>
          <a:bodyPr/>
          <a:lstStyle/>
          <a:p>
            <a:pPr>
              <a:buFontTx/>
              <a:buNone/>
            </a:pPr>
            <a:r>
              <a:rPr lang="fa-IR" altLang="fa-IR">
                <a:effectLst/>
              </a:rPr>
              <a:t>   سابقه استانداردهای حسابداری در جهان:</a:t>
            </a:r>
          </a:p>
          <a:p>
            <a:pPr>
              <a:buFontTx/>
              <a:buNone/>
            </a:pPr>
            <a:r>
              <a:rPr lang="fa-IR" altLang="fa-IR">
                <a:effectLst/>
              </a:rPr>
              <a:t>   استانداردهای 1949 میلادی که لوکاپاچولی حسابداری دو طرفه را بر اساس حفظ ترازنامه(دارایی=بدهی+سرمایه) تنظیم  کرد و بعدها  معادله  سود  بر آن  افزوده شد (سود حسابداری=درآمد-هزینه) </a:t>
            </a:r>
            <a:r>
              <a:rPr lang="ar-SA" altLang="fa-IR">
                <a:effectLst/>
              </a:rPr>
              <a:t>،</a:t>
            </a:r>
            <a:r>
              <a:rPr lang="fa-IR" altLang="fa-IR">
                <a:effectLst/>
              </a:rPr>
              <a:t> دگرگونی فراوانی را طی کرد.</a:t>
            </a:r>
            <a:endParaRPr lang="ar-SA" altLang="fa-IR">
              <a:effectLst/>
            </a:endParaRPr>
          </a:p>
        </p:txBody>
      </p:sp>
    </p:spTree>
  </p:cSld>
  <p:clrMapOvr>
    <a:masterClrMapping/>
  </p:clrMapOvr>
  <p:transition spd="med">
    <p:comb/>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18320A-CCB3-416C-9C96-09AA188F77BD}" type="slidenum">
              <a:rPr lang="ar-SA" altLang="fa-IR"/>
              <a:pPr/>
              <a:t>11</a:t>
            </a:fld>
            <a:endParaRPr lang="en-US" altLang="fa-IR"/>
          </a:p>
        </p:txBody>
      </p:sp>
      <p:sp>
        <p:nvSpPr>
          <p:cNvPr id="404483" name="Rectangle 3"/>
          <p:cNvSpPr>
            <a:spLocks noGrp="1" noChangeArrowheads="1"/>
          </p:cNvSpPr>
          <p:nvPr>
            <p:ph type="body" idx="1"/>
          </p:nvPr>
        </p:nvSpPr>
        <p:spPr/>
        <p:txBody>
          <a:bodyPr/>
          <a:lstStyle/>
          <a:p>
            <a:pPr>
              <a:buFontTx/>
              <a:buNone/>
            </a:pPr>
            <a:r>
              <a:rPr lang="fa-IR" altLang="fa-IR">
                <a:effectLst/>
                <a:latin typeface="Arial" panose="020B0604020202020204" pitchFamily="34" charset="0"/>
              </a:rPr>
              <a:t>  </a:t>
            </a:r>
            <a:r>
              <a:rPr lang="en-US" altLang="fa-IR">
                <a:effectLst/>
                <a:latin typeface="Arial" panose="020B0604020202020204" pitchFamily="34" charset="0"/>
              </a:rPr>
              <a:t> </a:t>
            </a:r>
            <a:r>
              <a:rPr lang="fa-IR" altLang="fa-IR">
                <a:effectLst/>
                <a:latin typeface="Arial" panose="020B0604020202020204" pitchFamily="34" charset="0"/>
              </a:rPr>
              <a:t>مانده حساب </a:t>
            </a:r>
            <a:r>
              <a:rPr lang="en-US" altLang="fa-IR">
                <a:effectLst/>
                <a:latin typeface="Arial" panose="020B0604020202020204" pitchFamily="34" charset="0"/>
              </a:rPr>
              <a:t> </a:t>
            </a:r>
            <a:r>
              <a:rPr lang="fa-IR" altLang="fa-IR">
                <a:effectLst/>
                <a:latin typeface="Arial" panose="020B0604020202020204" pitchFamily="34" charset="0"/>
              </a:rPr>
              <a:t>كنترل</a:t>
            </a:r>
            <a:r>
              <a:rPr lang="en-US" altLang="fa-IR">
                <a:effectLst/>
                <a:latin typeface="Arial" panose="020B0604020202020204" pitchFamily="34" charset="0"/>
              </a:rPr>
              <a:t> </a:t>
            </a:r>
            <a:r>
              <a:rPr lang="fa-IR" altLang="fa-IR">
                <a:effectLst/>
                <a:latin typeface="Arial" panose="020B0604020202020204" pitchFamily="34" charset="0"/>
              </a:rPr>
              <a:t> حسابهای </a:t>
            </a:r>
            <a:r>
              <a:rPr lang="en-US" altLang="fa-IR">
                <a:effectLst/>
                <a:latin typeface="Arial" panose="020B0604020202020204" pitchFamily="34" charset="0"/>
              </a:rPr>
              <a:t> </a:t>
            </a:r>
            <a:r>
              <a:rPr lang="fa-IR" altLang="fa-IR">
                <a:effectLst/>
                <a:latin typeface="Arial" panose="020B0604020202020204" pitchFamily="34" charset="0"/>
              </a:rPr>
              <a:t>دريافتنی </a:t>
            </a:r>
            <a:r>
              <a:rPr lang="en-US" altLang="fa-IR">
                <a:effectLst/>
                <a:latin typeface="Arial" panose="020B0604020202020204" pitchFamily="34" charset="0"/>
              </a:rPr>
              <a:t> </a:t>
            </a:r>
            <a:r>
              <a:rPr lang="fa-IR" altLang="fa-IR">
                <a:effectLst/>
                <a:latin typeface="Arial" panose="020B0604020202020204" pitchFamily="34" charset="0"/>
              </a:rPr>
              <a:t>در دفتر</a:t>
            </a:r>
            <a:r>
              <a:rPr lang="en-US" altLang="fa-IR">
                <a:effectLst/>
                <a:latin typeface="Arial" panose="020B0604020202020204" pitchFamily="34" charset="0"/>
              </a:rPr>
              <a:t> </a:t>
            </a:r>
            <a:r>
              <a:rPr lang="fa-IR" altLang="fa-IR">
                <a:effectLst/>
                <a:latin typeface="Arial" panose="020B0604020202020204" pitchFamily="34" charset="0"/>
              </a:rPr>
              <a:t>كل </a:t>
            </a:r>
            <a:r>
              <a:rPr lang="en-US" altLang="fa-IR">
                <a:effectLst/>
                <a:latin typeface="Arial" panose="020B0604020202020204" pitchFamily="34" charset="0"/>
              </a:rPr>
              <a:t> </a:t>
            </a:r>
            <a:r>
              <a:rPr lang="fa-IR" altLang="fa-IR">
                <a:effectLst/>
                <a:latin typeface="Arial" panose="020B0604020202020204" pitchFamily="34" charset="0"/>
              </a:rPr>
              <a:t>در </a:t>
            </a:r>
            <a:r>
              <a:rPr lang="en-US" altLang="fa-IR">
                <a:effectLst/>
                <a:latin typeface="Arial" panose="020B0604020202020204" pitchFamily="34" charset="0"/>
              </a:rPr>
              <a:t> </a:t>
            </a:r>
            <a:r>
              <a:rPr lang="fa-IR" altLang="fa-IR">
                <a:effectLst/>
                <a:latin typeface="Arial" panose="020B0604020202020204" pitchFamily="34" charset="0"/>
              </a:rPr>
              <a:t>پايان  ماه  بايستی مساوی حاصل جمع مانده حسابهای تمام مشتريان در دفترمعين حسابهای دريافتنی باشد.</a:t>
            </a:r>
            <a:endParaRPr lang="en-US" altLang="fa-IR">
              <a:effectLst/>
              <a:latin typeface="Arial" panose="020B0604020202020204" pitchFamily="34" charset="0"/>
            </a:endParaRPr>
          </a:p>
          <a:p>
            <a:pPr>
              <a:buFontTx/>
              <a:buNone/>
            </a:pPr>
            <a:endParaRPr lang="en-US" altLang="fa-IR"/>
          </a:p>
        </p:txBody>
      </p:sp>
    </p:spTree>
  </p:cSld>
  <p:clrMapOvr>
    <a:masterClrMapping/>
  </p:clrMapOvr>
  <p:transition spd="med">
    <p:comb/>
  </p:transition>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D15E141-1BB1-4B01-9C96-C4A329B951F9}" type="slidenum">
              <a:rPr lang="ar-SA" altLang="fa-IR"/>
              <a:pPr/>
              <a:t>110</a:t>
            </a:fld>
            <a:endParaRPr lang="en-US" altLang="fa-IR"/>
          </a:p>
        </p:txBody>
      </p:sp>
      <p:sp>
        <p:nvSpPr>
          <p:cNvPr id="573443" name="Rectangle 3"/>
          <p:cNvSpPr>
            <a:spLocks noGrp="1" noChangeArrowheads="1"/>
          </p:cNvSpPr>
          <p:nvPr>
            <p:ph type="body" idx="1"/>
          </p:nvPr>
        </p:nvSpPr>
        <p:spPr/>
        <p:txBody>
          <a:bodyPr/>
          <a:lstStyle/>
          <a:p>
            <a:pPr>
              <a:buFontTx/>
              <a:buNone/>
            </a:pPr>
            <a:r>
              <a:rPr lang="fa-IR" altLang="fa-IR"/>
              <a:t>   </a:t>
            </a:r>
            <a:r>
              <a:rPr lang="en-US" altLang="fa-IR"/>
              <a:t> </a:t>
            </a:r>
            <a:r>
              <a:rPr lang="fa-IR" altLang="fa-IR"/>
              <a:t> </a:t>
            </a:r>
            <a:r>
              <a:rPr lang="fa-IR" altLang="fa-IR">
                <a:effectLst/>
              </a:rPr>
              <a:t>سابقه استانداردهای حسابداری در ایران:</a:t>
            </a:r>
          </a:p>
          <a:p>
            <a:pPr>
              <a:buFontTx/>
              <a:buNone/>
            </a:pPr>
            <a:r>
              <a:rPr lang="fa-IR" altLang="fa-IR">
                <a:effectLst/>
              </a:rPr>
              <a:t>    بررسی وضعیت اصول حسابداری در ایران نشان می دهد                  </a:t>
            </a:r>
            <a:r>
              <a:rPr lang="en-US" altLang="fa-IR">
                <a:effectLst/>
              </a:rPr>
              <a:t> </a:t>
            </a:r>
            <a:r>
              <a:rPr lang="fa-IR" altLang="fa-IR">
                <a:effectLst/>
              </a:rPr>
              <a:t>که</a:t>
            </a:r>
            <a:r>
              <a:rPr lang="en-US" altLang="fa-IR">
                <a:effectLst/>
              </a:rPr>
              <a:t> </a:t>
            </a:r>
            <a:r>
              <a:rPr lang="fa-IR" altLang="fa-IR">
                <a:effectLst/>
              </a:rPr>
              <a:t> ترجمه  مراجع  جهانی  اصول متداول حسابداری تنها                     </a:t>
            </a:r>
            <a:r>
              <a:rPr lang="en-US" altLang="fa-IR">
                <a:effectLst/>
              </a:rPr>
              <a:t> </a:t>
            </a:r>
            <a:r>
              <a:rPr lang="fa-IR" altLang="fa-IR">
                <a:effectLst/>
              </a:rPr>
              <a:t>مراجع  موجود </a:t>
            </a:r>
            <a:r>
              <a:rPr lang="en-US" altLang="fa-IR">
                <a:effectLst/>
              </a:rPr>
              <a:t> </a:t>
            </a:r>
            <a:r>
              <a:rPr lang="fa-IR" altLang="fa-IR">
                <a:effectLst/>
              </a:rPr>
              <a:t>در گذشته </a:t>
            </a:r>
            <a:r>
              <a:rPr lang="en-US" altLang="fa-IR">
                <a:effectLst/>
              </a:rPr>
              <a:t> </a:t>
            </a:r>
            <a:r>
              <a:rPr lang="fa-IR" altLang="fa-IR">
                <a:effectLst/>
              </a:rPr>
              <a:t>بودند</a:t>
            </a:r>
            <a:r>
              <a:rPr lang="en-US" altLang="fa-IR">
                <a:effectLst/>
              </a:rPr>
              <a:t> </a:t>
            </a:r>
            <a:r>
              <a:rPr lang="fa-IR" altLang="fa-IR">
                <a:effectLst/>
              </a:rPr>
              <a:t> و برای</a:t>
            </a:r>
            <a:r>
              <a:rPr lang="en-US" altLang="fa-IR">
                <a:effectLst/>
              </a:rPr>
              <a:t> </a:t>
            </a:r>
            <a:r>
              <a:rPr lang="fa-IR" altLang="fa-IR">
                <a:effectLst/>
              </a:rPr>
              <a:t> طرح و تدوین </a:t>
            </a:r>
            <a:r>
              <a:rPr lang="en-US" altLang="fa-IR">
                <a:effectLst/>
              </a:rPr>
              <a:t> </a:t>
            </a:r>
            <a:r>
              <a:rPr lang="fa-IR" altLang="fa-IR">
                <a:effectLst/>
              </a:rPr>
              <a:t>استانداردهای حسابداری ملی تلاش چندانی نشده است.</a:t>
            </a:r>
            <a:endParaRPr lang="en-US" altLang="fa-IR">
              <a:effectLst/>
            </a:endParaRPr>
          </a:p>
        </p:txBody>
      </p:sp>
    </p:spTree>
  </p:cSld>
  <p:clrMapOvr>
    <a:masterClrMapping/>
  </p:clrMapOvr>
  <p:transition spd="med">
    <p:comb/>
  </p:transition>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DB91682-63D8-4067-A07E-6D5FF1AFC72C}" type="slidenum">
              <a:rPr lang="ar-SA" altLang="fa-IR"/>
              <a:pPr/>
              <a:t>111</a:t>
            </a:fld>
            <a:endParaRPr lang="en-US" altLang="fa-IR"/>
          </a:p>
        </p:txBody>
      </p:sp>
      <p:sp>
        <p:nvSpPr>
          <p:cNvPr id="211971" name="Rectangle 3"/>
          <p:cNvSpPr>
            <a:spLocks noGrp="1" noChangeArrowheads="1"/>
          </p:cNvSpPr>
          <p:nvPr>
            <p:ph type="body" idx="1"/>
          </p:nvPr>
        </p:nvSpPr>
        <p:spPr/>
        <p:txBody>
          <a:bodyPr/>
          <a:lstStyle/>
          <a:p>
            <a:pPr>
              <a:buFontTx/>
              <a:buNone/>
            </a:pPr>
            <a:r>
              <a:rPr lang="fa-IR" altLang="fa-IR">
                <a:effectLst/>
              </a:rPr>
              <a:t>   مفهوم تفکیک شخصیت:</a:t>
            </a:r>
          </a:p>
          <a:p>
            <a:pPr>
              <a:buFontTx/>
              <a:buNone/>
            </a:pPr>
            <a:r>
              <a:rPr lang="fa-IR" altLang="fa-IR">
                <a:effectLst/>
              </a:rPr>
              <a:t>   مفهوم  تفکیک  شخصیت  برای  قابل فهم بودن صورتها و گزارشهای مالی اهمیت فراوانی دارد.بر اساس اصل مفهوم تفكيك  شخصيت  حسابها و اطلاعات حسابداری به صورت </a:t>
            </a:r>
          </a:p>
          <a:p>
            <a:pPr>
              <a:buFontTx/>
              <a:buNone/>
            </a:pPr>
            <a:r>
              <a:rPr lang="fa-IR" altLang="fa-IR">
                <a:effectLst/>
              </a:rPr>
              <a:t>   مجزا از صاحبان آن نگهداری  می شود  و در واقع  معادله  اساسی  حسابداری  بازتاب  اين  اصل  است. </a:t>
            </a:r>
            <a:endParaRPr lang="en-US" altLang="fa-IR">
              <a:effectLst/>
            </a:endParaRPr>
          </a:p>
        </p:txBody>
      </p:sp>
    </p:spTree>
  </p:cSld>
  <p:clrMapOvr>
    <a:masterClrMapping/>
  </p:clrMapOvr>
  <p:transition spd="med">
    <p:comb/>
  </p:transition>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763AE4-5374-42D9-A67C-6FF8B078113B}" type="slidenum">
              <a:rPr lang="ar-SA" altLang="fa-IR"/>
              <a:pPr/>
              <a:t>112</a:t>
            </a:fld>
            <a:endParaRPr lang="en-US" altLang="fa-IR"/>
          </a:p>
        </p:txBody>
      </p:sp>
      <p:sp>
        <p:nvSpPr>
          <p:cNvPr id="574467" name="Rectangle 3"/>
          <p:cNvSpPr>
            <a:spLocks noGrp="1" noChangeArrowheads="1"/>
          </p:cNvSpPr>
          <p:nvPr>
            <p:ph type="body" idx="1"/>
          </p:nvPr>
        </p:nvSpPr>
        <p:spPr/>
        <p:txBody>
          <a:bodyPr/>
          <a:lstStyle/>
          <a:p>
            <a:pPr>
              <a:buFontTx/>
              <a:buNone/>
            </a:pPr>
            <a:r>
              <a:rPr lang="fa-IR" altLang="fa-IR">
                <a:effectLst/>
              </a:rPr>
              <a:t>   فرض تداوم فعالیت:</a:t>
            </a:r>
          </a:p>
          <a:p>
            <a:pPr>
              <a:buFontTx/>
              <a:buNone/>
            </a:pPr>
            <a:r>
              <a:rPr lang="fa-IR" altLang="fa-IR">
                <a:effectLst/>
              </a:rPr>
              <a:t>   فرض  تداوم فعالیت از مفروضات بنیادی  حسابداری است که بسیاری ازمفاهیم واصول دیگروطبقه بندی اقلام  تراز- نامه بر آن متکی است.فقط  در زمان انحلال موسسه  اقلام صور تها  و  گزار شهای  مالی  به  مبالغ  خالص  ارزش بازیافتنی  و ارزشهای روز انحلال اندازه  گیری می شوند.</a:t>
            </a:r>
            <a:endParaRPr lang="en-US" altLang="fa-IR">
              <a:effectLst/>
            </a:endParaRPr>
          </a:p>
        </p:txBody>
      </p:sp>
    </p:spTree>
  </p:cSld>
  <p:clrMapOvr>
    <a:masterClrMapping/>
  </p:clrMapOvr>
  <p:transition spd="med">
    <p:comb/>
  </p:transition>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D6404F9-2A49-4A70-BD54-64289EBF3D7D}" type="slidenum">
              <a:rPr lang="ar-SA" altLang="fa-IR"/>
              <a:pPr/>
              <a:t>113</a:t>
            </a:fld>
            <a:endParaRPr lang="en-US" altLang="fa-IR"/>
          </a:p>
        </p:txBody>
      </p:sp>
      <p:sp>
        <p:nvSpPr>
          <p:cNvPr id="212995" name="Rectangle 3"/>
          <p:cNvSpPr>
            <a:spLocks noGrp="1" noChangeArrowheads="1"/>
          </p:cNvSpPr>
          <p:nvPr>
            <p:ph type="body" idx="1"/>
          </p:nvPr>
        </p:nvSpPr>
        <p:spPr/>
        <p:txBody>
          <a:bodyPr/>
          <a:lstStyle/>
          <a:p>
            <a:pPr>
              <a:buFontTx/>
              <a:buNone/>
            </a:pPr>
            <a:r>
              <a:rPr lang="fa-IR" altLang="fa-IR">
                <a:effectLst/>
              </a:rPr>
              <a:t>   فرض دوره مالی:</a:t>
            </a:r>
          </a:p>
          <a:p>
            <a:pPr>
              <a:buFontTx/>
              <a:buNone/>
            </a:pPr>
            <a:r>
              <a:rPr lang="fa-IR" altLang="fa-IR">
                <a:effectLst/>
              </a:rPr>
              <a:t>   فرض تداوم دوره مالی می گوید كه فعالیتهای يك  شخصيت حسابداری مدتهای طولانی ادامه داشته ودر آينده قابل پيش-بينی متوقف نخواهد شد اصول ترازنامه بر اين فرض متكی است. </a:t>
            </a:r>
            <a:endParaRPr lang="en-US" altLang="fa-IR">
              <a:effectLst/>
            </a:endParaRPr>
          </a:p>
        </p:txBody>
      </p:sp>
    </p:spTree>
  </p:cSld>
  <p:clrMapOvr>
    <a:masterClrMapping/>
  </p:clrMapOvr>
  <p:transition spd="med">
    <p:comb/>
  </p:transition>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201ED7B-1011-49BD-8164-3A63B03EB7FD}" type="slidenum">
              <a:rPr lang="ar-SA" altLang="fa-IR"/>
              <a:pPr/>
              <a:t>114</a:t>
            </a:fld>
            <a:endParaRPr lang="en-US" altLang="fa-IR"/>
          </a:p>
        </p:txBody>
      </p:sp>
      <p:sp>
        <p:nvSpPr>
          <p:cNvPr id="214019" name="Rectangle 3"/>
          <p:cNvSpPr>
            <a:spLocks noGrp="1" noChangeArrowheads="1"/>
          </p:cNvSpPr>
          <p:nvPr>
            <p:ph type="body" idx="1"/>
          </p:nvPr>
        </p:nvSpPr>
        <p:spPr>
          <a:xfrm>
            <a:off x="457200" y="1628775"/>
            <a:ext cx="8229600" cy="3240088"/>
          </a:xfrm>
        </p:spPr>
        <p:txBody>
          <a:bodyPr/>
          <a:lstStyle/>
          <a:p>
            <a:pPr>
              <a:buFontTx/>
              <a:buNone/>
            </a:pPr>
            <a:r>
              <a:rPr lang="fa-IR" altLang="fa-IR">
                <a:effectLst/>
              </a:rPr>
              <a:t>   اصل پولی: </a:t>
            </a:r>
          </a:p>
          <a:p>
            <a:pPr>
              <a:buFontTx/>
              <a:buNone/>
            </a:pPr>
            <a:r>
              <a:rPr lang="fa-IR" altLang="fa-IR">
                <a:effectLst/>
              </a:rPr>
              <a:t>   پول  به عنوان  واحد اندازه ‌گيری رويدادهای  مالی استفاده می‌شود. پول تنها وسیله اندازه گیری در حسابداری است که قابلیت کاربرد برای اندازه گیری رویدادهای مالی را دارد . </a:t>
            </a:r>
          </a:p>
          <a:p>
            <a:pPr>
              <a:buFontTx/>
              <a:buNone/>
            </a:pPr>
            <a:r>
              <a:rPr lang="fa-IR" altLang="fa-IR">
                <a:effectLst/>
              </a:rPr>
              <a:t>   </a:t>
            </a:r>
            <a:endParaRPr lang="en-US" altLang="fa-IR">
              <a:effectLst/>
            </a:endParaRPr>
          </a:p>
        </p:txBody>
      </p:sp>
      <p:sp>
        <p:nvSpPr>
          <p:cNvPr id="214020" name="Rectangle 4"/>
          <p:cNvSpPr>
            <a:spLocks noChangeArrowheads="1"/>
          </p:cNvSpPr>
          <p:nvPr/>
        </p:nvSpPr>
        <p:spPr bwMode="auto">
          <a:xfrm>
            <a:off x="4379913" y="3108325"/>
            <a:ext cx="31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buClrTx/>
              <a:buSzTx/>
            </a:pPr>
            <a:r>
              <a:rPr lang="fa-IR" altLang="fa-IR" sz="3600">
                <a:latin typeface="Tahoma" panose="020B0604030504040204" pitchFamily="34" charset="0"/>
              </a:rPr>
              <a:t>.</a:t>
            </a:r>
          </a:p>
        </p:txBody>
      </p:sp>
    </p:spTree>
  </p:cSld>
  <p:clrMapOvr>
    <a:masterClrMapping/>
  </p:clrMapOvr>
  <p:transition spd="med">
    <p:comb/>
  </p:transition>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114BC06-7AC8-443F-9109-EAE41B4E0591}" type="slidenum">
              <a:rPr lang="ar-SA" altLang="fa-IR"/>
              <a:pPr/>
              <a:t>115</a:t>
            </a:fld>
            <a:endParaRPr lang="en-US" altLang="fa-IR"/>
          </a:p>
        </p:txBody>
      </p:sp>
      <p:sp>
        <p:nvSpPr>
          <p:cNvPr id="592899" name="Rectangle 3"/>
          <p:cNvSpPr>
            <a:spLocks noGrp="1" noChangeArrowheads="1"/>
          </p:cNvSpPr>
          <p:nvPr>
            <p:ph type="body" idx="1"/>
          </p:nvPr>
        </p:nvSpPr>
        <p:spPr/>
        <p:txBody>
          <a:bodyPr/>
          <a:lstStyle/>
          <a:p>
            <a:pPr>
              <a:buFontTx/>
              <a:buNone/>
            </a:pPr>
            <a:r>
              <a:rPr lang="fa-IR" altLang="fa-IR">
                <a:effectLst/>
              </a:rPr>
              <a:t>   اصل عينيت: </a:t>
            </a:r>
          </a:p>
          <a:p>
            <a:pPr>
              <a:buFontTx/>
              <a:buNone/>
            </a:pPr>
            <a:r>
              <a:rPr lang="fa-IR" altLang="fa-IR">
                <a:effectLst/>
              </a:rPr>
              <a:t>   اين  اصل  بر اين  امر تأكيد  دارد  كه اندازه‌گيری بايستی بيطرفانه  بوده و قاليت رسيدگی توسط </a:t>
            </a:r>
            <a:r>
              <a:rPr lang="en-US" altLang="fa-IR">
                <a:effectLst/>
              </a:rPr>
              <a:t> </a:t>
            </a:r>
            <a:r>
              <a:rPr lang="fa-IR" altLang="fa-IR">
                <a:effectLst/>
              </a:rPr>
              <a:t>شخصی مستقل  را داشته  باشد </a:t>
            </a:r>
            <a:r>
              <a:rPr lang="en-US" altLang="fa-IR">
                <a:effectLst/>
              </a:rPr>
              <a:t> </a:t>
            </a:r>
            <a:r>
              <a:rPr lang="fa-IR" altLang="fa-IR">
                <a:effectLst/>
              </a:rPr>
              <a:t>. حسابداران اغلب  به  شواهد  و مدارک قابل استناد، که اندازه گیری مالی را تعیین می کند</a:t>
            </a:r>
            <a:r>
              <a:rPr lang="en-US" altLang="fa-IR">
                <a:effectLst/>
              </a:rPr>
              <a:t> </a:t>
            </a:r>
            <a:r>
              <a:rPr lang="fa-IR" altLang="fa-IR">
                <a:effectLst/>
              </a:rPr>
              <a:t>،</a:t>
            </a:r>
            <a:r>
              <a:rPr lang="en-US" altLang="fa-IR">
                <a:effectLst/>
              </a:rPr>
              <a:t> </a:t>
            </a:r>
            <a:r>
              <a:rPr lang="fa-IR" altLang="fa-IR">
                <a:effectLst/>
              </a:rPr>
              <a:t>تاکید دارند.</a:t>
            </a:r>
            <a:endParaRPr lang="en-US" altLang="fa-IR">
              <a:effectLst/>
            </a:endParaRPr>
          </a:p>
          <a:p>
            <a:endParaRPr lang="en-US" altLang="fa-IR"/>
          </a:p>
        </p:txBody>
      </p:sp>
    </p:spTree>
  </p:cSld>
  <p:clrMapOvr>
    <a:masterClrMapping/>
  </p:clrMapOvr>
  <p:transition spd="med">
    <p:comb/>
  </p:transition>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407581E-CB4F-4545-BC3D-9415F3B60EBB}" type="slidenum">
              <a:rPr lang="ar-SA" altLang="fa-IR"/>
              <a:pPr/>
              <a:t>116</a:t>
            </a:fld>
            <a:endParaRPr lang="en-US" altLang="fa-IR"/>
          </a:p>
        </p:txBody>
      </p:sp>
      <p:sp>
        <p:nvSpPr>
          <p:cNvPr id="215043" name="Rectangle 3"/>
          <p:cNvSpPr>
            <a:spLocks noGrp="1" noChangeArrowheads="1"/>
          </p:cNvSpPr>
          <p:nvPr>
            <p:ph type="body" idx="1"/>
          </p:nvPr>
        </p:nvSpPr>
        <p:spPr>
          <a:xfrm>
            <a:off x="457200" y="1905000"/>
            <a:ext cx="8229600" cy="3036888"/>
          </a:xfrm>
        </p:spPr>
        <p:txBody>
          <a:bodyPr/>
          <a:lstStyle/>
          <a:p>
            <a:pPr>
              <a:buFontTx/>
              <a:buNone/>
            </a:pPr>
            <a:r>
              <a:rPr lang="fa-IR" altLang="fa-IR">
                <a:effectLst/>
              </a:rPr>
              <a:t>   اصل بهای تمام شده: </a:t>
            </a:r>
          </a:p>
          <a:p>
            <a:pPr>
              <a:buFontTx/>
              <a:buNone/>
            </a:pPr>
            <a:r>
              <a:rPr lang="fa-IR" altLang="fa-IR">
                <a:effectLst/>
              </a:rPr>
              <a:t>   صورت‌ها و گزارش‌های مالی با رعايت اصل بهای تمام شده تهيه و ارائه می‌شوند، در زمان تحصيل دارايی‌ها يا خدمات، بهای تمام شده نشان دهنده ارزش منصفانه بازار آنها می باشد.</a:t>
            </a:r>
            <a:endParaRPr lang="en-US" altLang="fa-IR">
              <a:effectLst/>
            </a:endParaRPr>
          </a:p>
        </p:txBody>
      </p:sp>
    </p:spTree>
  </p:cSld>
  <p:clrMapOvr>
    <a:masterClrMapping/>
  </p:clrMapOvr>
  <p:transition spd="med">
    <p:comb/>
  </p:transition>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8317775-A53F-4283-9A98-D9A7CE7BD0D6}" type="slidenum">
              <a:rPr lang="ar-SA" altLang="fa-IR"/>
              <a:pPr/>
              <a:t>117</a:t>
            </a:fld>
            <a:endParaRPr lang="en-US" altLang="fa-IR"/>
          </a:p>
        </p:txBody>
      </p:sp>
      <p:sp>
        <p:nvSpPr>
          <p:cNvPr id="216067" name="Rectangle 3"/>
          <p:cNvSpPr>
            <a:spLocks noGrp="1" noChangeArrowheads="1"/>
          </p:cNvSpPr>
          <p:nvPr>
            <p:ph type="body" idx="1"/>
          </p:nvPr>
        </p:nvSpPr>
        <p:spPr>
          <a:xfrm>
            <a:off x="457200" y="765175"/>
            <a:ext cx="8229600" cy="5543550"/>
          </a:xfrm>
        </p:spPr>
        <p:txBody>
          <a:bodyPr/>
          <a:lstStyle/>
          <a:p>
            <a:pPr>
              <a:buFontTx/>
              <a:buNone/>
            </a:pPr>
            <a:r>
              <a:rPr lang="fa-IR" altLang="fa-IR">
                <a:effectLst/>
              </a:rPr>
              <a:t>   اصل تحقق درآمد:</a:t>
            </a:r>
          </a:p>
          <a:p>
            <a:pPr>
              <a:buFontTx/>
              <a:buNone/>
            </a:pPr>
            <a:r>
              <a:rPr lang="fa-IR" altLang="fa-IR">
                <a:effectLst/>
              </a:rPr>
              <a:t>   درحسابداری  تعهدی ، سود هنگامی</a:t>
            </a:r>
            <a:r>
              <a:rPr lang="en-US" altLang="fa-IR">
                <a:effectLst/>
              </a:rPr>
              <a:t> </a:t>
            </a:r>
            <a:r>
              <a:rPr lang="fa-IR" altLang="fa-IR">
                <a:effectLst/>
              </a:rPr>
              <a:t> شناسايی می شود كه اطمينان  كافی از كامل  شدن «فرايند كسب سود»  حاصل شود. در مورد مؤسسات  توليدی  فرايند  كسب  سود شامل موارد زير است: </a:t>
            </a:r>
          </a:p>
          <a:p>
            <a:pPr>
              <a:buFontTx/>
              <a:buNone/>
            </a:pPr>
            <a:r>
              <a:rPr lang="fa-IR" altLang="fa-IR">
                <a:effectLst/>
              </a:rPr>
              <a:t>  الف‌ـ خريد مواد مستقيم </a:t>
            </a:r>
          </a:p>
          <a:p>
            <a:pPr>
              <a:buFontTx/>
              <a:buNone/>
            </a:pPr>
            <a:r>
              <a:rPr lang="fa-IR" altLang="fa-IR">
                <a:effectLst/>
              </a:rPr>
              <a:t>  ب‌ـ توليد محصول </a:t>
            </a:r>
          </a:p>
          <a:p>
            <a:pPr>
              <a:buFontTx/>
              <a:buNone/>
            </a:pPr>
            <a:r>
              <a:rPr lang="fa-IR" altLang="fa-IR">
                <a:effectLst/>
              </a:rPr>
              <a:t>  ج‌ـ فروش محصول</a:t>
            </a:r>
          </a:p>
          <a:p>
            <a:pPr>
              <a:buFontTx/>
              <a:buNone/>
            </a:pPr>
            <a:r>
              <a:rPr lang="fa-IR" altLang="fa-IR">
                <a:effectLst/>
              </a:rPr>
              <a:t>  د-وصول وجه محصول فروخته شده</a:t>
            </a:r>
            <a:endParaRPr lang="en-US" altLang="fa-IR">
              <a:effectLst/>
            </a:endParaRPr>
          </a:p>
        </p:txBody>
      </p:sp>
    </p:spTree>
  </p:cSld>
  <p:clrMapOvr>
    <a:masterClrMapping/>
  </p:clrMapOvr>
  <p:transition spd="med">
    <p:comb/>
  </p:transition>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54CE716-55A6-455D-A50E-A65DD84E396E}" type="slidenum">
              <a:rPr lang="ar-SA" altLang="fa-IR"/>
              <a:pPr/>
              <a:t>118</a:t>
            </a:fld>
            <a:endParaRPr lang="en-US" altLang="fa-IR"/>
          </a:p>
        </p:txBody>
      </p:sp>
      <p:sp>
        <p:nvSpPr>
          <p:cNvPr id="217091" name="Rectangle 3"/>
          <p:cNvSpPr>
            <a:spLocks noGrp="1" noChangeArrowheads="1"/>
          </p:cNvSpPr>
          <p:nvPr>
            <p:ph type="body" idx="1"/>
          </p:nvPr>
        </p:nvSpPr>
        <p:spPr>
          <a:xfrm>
            <a:off x="457200" y="1905000"/>
            <a:ext cx="8229600" cy="3324225"/>
          </a:xfrm>
        </p:spPr>
        <p:txBody>
          <a:bodyPr/>
          <a:lstStyle/>
          <a:p>
            <a:pPr>
              <a:buFontTx/>
              <a:buNone/>
            </a:pPr>
            <a:r>
              <a:rPr lang="fa-IR" altLang="fa-IR">
                <a:effectLst/>
              </a:rPr>
              <a:t>   به  موجب اصل تحقق  درآمد ، معمولاً زمانی  تحقق  يافته تلقی می‌شود  كه  دو شرط  زير تأمين شده باشد:</a:t>
            </a:r>
          </a:p>
          <a:p>
            <a:pPr>
              <a:buFontTx/>
              <a:buNone/>
            </a:pPr>
            <a:r>
              <a:rPr lang="fa-IR" altLang="fa-IR">
                <a:effectLst/>
              </a:rPr>
              <a:t> 1-فرايند كسب سودكامل شده يا به طورعمده كامل شده است. </a:t>
            </a:r>
          </a:p>
          <a:p>
            <a:pPr>
              <a:buFontTx/>
              <a:buNone/>
            </a:pPr>
            <a:r>
              <a:rPr lang="fa-IR" altLang="fa-IR">
                <a:effectLst/>
              </a:rPr>
              <a:t>  2-شواهد عينی كافی برای  اندازه‌گيری  مبلغ درآمده موجود باشد.</a:t>
            </a:r>
            <a:endParaRPr lang="en-US" altLang="fa-IR">
              <a:effectLst/>
            </a:endParaRPr>
          </a:p>
        </p:txBody>
      </p:sp>
    </p:spTree>
  </p:cSld>
  <p:clrMapOvr>
    <a:masterClrMapping/>
  </p:clrMapOvr>
  <p:transition spd="med">
    <p:comb/>
  </p:transition>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A84296-D921-4B08-98AB-AF480DAB16FF}" type="slidenum">
              <a:rPr lang="ar-SA" altLang="fa-IR"/>
              <a:pPr/>
              <a:t>119</a:t>
            </a:fld>
            <a:endParaRPr lang="en-US" altLang="fa-IR"/>
          </a:p>
        </p:txBody>
      </p:sp>
      <p:sp>
        <p:nvSpPr>
          <p:cNvPr id="218115" name="Rectangle 3"/>
          <p:cNvSpPr>
            <a:spLocks noGrp="1" noChangeArrowheads="1"/>
          </p:cNvSpPr>
          <p:nvPr>
            <p:ph type="body" idx="1"/>
          </p:nvPr>
        </p:nvSpPr>
        <p:spPr/>
        <p:txBody>
          <a:bodyPr/>
          <a:lstStyle/>
          <a:p>
            <a:pPr>
              <a:buFontTx/>
              <a:buNone/>
            </a:pPr>
            <a:r>
              <a:rPr lang="fa-IR" altLang="fa-IR">
                <a:effectLst/>
              </a:rPr>
              <a:t>    اندازه ‌گيری  درآمد  به  چهار روش  صورت  می‌گيرد:</a:t>
            </a:r>
            <a:endParaRPr lang="en-US" altLang="fa-IR">
              <a:effectLst/>
            </a:endParaRPr>
          </a:p>
          <a:p>
            <a:pPr>
              <a:buFontTx/>
              <a:buNone/>
            </a:pPr>
            <a:r>
              <a:rPr lang="fa-IR" altLang="fa-IR">
                <a:effectLst/>
              </a:rPr>
              <a:t>   1-اندازه ‌گيری درآمد در زمان فروش (روش تحويل): </a:t>
            </a:r>
          </a:p>
          <a:p>
            <a:pPr>
              <a:buFontTx/>
              <a:buNone/>
            </a:pPr>
            <a:r>
              <a:rPr lang="fa-IR" altLang="fa-IR">
                <a:effectLst/>
              </a:rPr>
              <a:t>    در اين روش چون دوشرط درآمد تأمين شده می‌‌توان درآمد             </a:t>
            </a:r>
            <a:r>
              <a:rPr lang="en-US" altLang="fa-IR">
                <a:effectLst/>
              </a:rPr>
              <a:t> </a:t>
            </a:r>
            <a:r>
              <a:rPr lang="fa-IR" altLang="fa-IR">
                <a:effectLst/>
              </a:rPr>
              <a:t>را شناسايی كرد.</a:t>
            </a:r>
          </a:p>
          <a:p>
            <a:pPr>
              <a:buFontTx/>
              <a:buNone/>
            </a:pPr>
            <a:r>
              <a:rPr lang="fa-IR" altLang="fa-IR">
                <a:effectLst/>
              </a:rPr>
              <a:t> </a:t>
            </a:r>
            <a:r>
              <a:rPr lang="en-US" altLang="fa-IR">
                <a:effectLst/>
              </a:rPr>
              <a:t> </a:t>
            </a:r>
            <a:r>
              <a:rPr lang="fa-IR" altLang="fa-IR">
                <a:effectLst/>
              </a:rPr>
              <a:t> در</a:t>
            </a:r>
            <a:r>
              <a:rPr lang="en-US" altLang="fa-IR">
                <a:effectLst/>
              </a:rPr>
              <a:t> </a:t>
            </a:r>
            <a:r>
              <a:rPr lang="fa-IR" altLang="fa-IR">
                <a:effectLst/>
              </a:rPr>
              <a:t>برخی</a:t>
            </a:r>
            <a:r>
              <a:rPr lang="en-US" altLang="fa-IR">
                <a:effectLst/>
              </a:rPr>
              <a:t> </a:t>
            </a:r>
            <a:r>
              <a:rPr lang="fa-IR" altLang="fa-IR">
                <a:effectLst/>
              </a:rPr>
              <a:t> از</a:t>
            </a:r>
            <a:r>
              <a:rPr lang="en-US" altLang="fa-IR">
                <a:effectLst/>
              </a:rPr>
              <a:t> </a:t>
            </a:r>
            <a:r>
              <a:rPr lang="fa-IR" altLang="fa-IR">
                <a:effectLst/>
              </a:rPr>
              <a:t>مشاغل</a:t>
            </a:r>
            <a:r>
              <a:rPr lang="en-US" altLang="fa-IR">
                <a:effectLst/>
              </a:rPr>
              <a:t> </a:t>
            </a:r>
            <a:r>
              <a:rPr lang="fa-IR" altLang="fa-IR">
                <a:effectLst/>
              </a:rPr>
              <a:t> درآمد</a:t>
            </a:r>
            <a:r>
              <a:rPr lang="en-US" altLang="fa-IR">
                <a:effectLst/>
              </a:rPr>
              <a:t> </a:t>
            </a:r>
            <a:r>
              <a:rPr lang="fa-IR" altLang="fa-IR">
                <a:effectLst/>
              </a:rPr>
              <a:t> و</a:t>
            </a:r>
            <a:r>
              <a:rPr lang="en-US" altLang="fa-IR">
                <a:effectLst/>
              </a:rPr>
              <a:t> </a:t>
            </a:r>
            <a:r>
              <a:rPr lang="fa-IR" altLang="fa-IR">
                <a:effectLst/>
              </a:rPr>
              <a:t>هزينه‌ها </a:t>
            </a:r>
            <a:r>
              <a:rPr lang="en-US" altLang="fa-IR">
                <a:effectLst/>
              </a:rPr>
              <a:t> </a:t>
            </a:r>
            <a:r>
              <a:rPr lang="fa-IR" altLang="fa-IR">
                <a:effectLst/>
              </a:rPr>
              <a:t>هنگام </a:t>
            </a:r>
            <a:r>
              <a:rPr lang="en-US" altLang="fa-IR">
                <a:effectLst/>
              </a:rPr>
              <a:t> </a:t>
            </a:r>
            <a:r>
              <a:rPr lang="fa-IR" altLang="fa-IR">
                <a:effectLst/>
              </a:rPr>
              <a:t>وصول يا پرداخت </a:t>
            </a:r>
            <a:r>
              <a:rPr lang="en-US" altLang="fa-IR">
                <a:effectLst/>
              </a:rPr>
              <a:t> </a:t>
            </a:r>
            <a:r>
              <a:rPr lang="fa-IR" altLang="fa-IR">
                <a:effectLst/>
              </a:rPr>
              <a:t>نقدی</a:t>
            </a:r>
            <a:r>
              <a:rPr lang="en-US" altLang="fa-IR">
                <a:effectLst/>
              </a:rPr>
              <a:t> </a:t>
            </a:r>
            <a:r>
              <a:rPr lang="fa-IR" altLang="fa-IR">
                <a:effectLst/>
              </a:rPr>
              <a:t> شناسايی </a:t>
            </a:r>
            <a:r>
              <a:rPr lang="en-US" altLang="fa-IR">
                <a:effectLst/>
              </a:rPr>
              <a:t> </a:t>
            </a:r>
            <a:r>
              <a:rPr lang="fa-IR" altLang="fa-IR">
                <a:effectLst/>
              </a:rPr>
              <a:t>می‌شوند</a:t>
            </a:r>
            <a:r>
              <a:rPr lang="en-US" altLang="fa-IR">
                <a:effectLst/>
              </a:rPr>
              <a:t> </a:t>
            </a:r>
            <a:r>
              <a:rPr lang="fa-IR" altLang="fa-IR">
                <a:effectLst/>
              </a:rPr>
              <a:t> كه</a:t>
            </a:r>
            <a:r>
              <a:rPr lang="en-US" altLang="fa-IR">
                <a:effectLst/>
              </a:rPr>
              <a:t> </a:t>
            </a:r>
            <a:r>
              <a:rPr lang="fa-IR" altLang="fa-IR">
                <a:effectLst/>
              </a:rPr>
              <a:t> به </a:t>
            </a:r>
            <a:r>
              <a:rPr lang="en-US" altLang="fa-IR">
                <a:effectLst/>
              </a:rPr>
              <a:t> </a:t>
            </a:r>
            <a:r>
              <a:rPr lang="fa-IR" altLang="fa-IR">
                <a:effectLst/>
              </a:rPr>
              <a:t>آن </a:t>
            </a:r>
            <a:r>
              <a:rPr lang="en-US" altLang="fa-IR">
                <a:effectLst/>
              </a:rPr>
              <a:t> </a:t>
            </a:r>
            <a:r>
              <a:rPr lang="fa-IR" altLang="fa-IR">
                <a:effectLst/>
              </a:rPr>
              <a:t>روش نقدی می‌گويند.</a:t>
            </a:r>
            <a:endParaRPr lang="en-US" altLang="fa-IR">
              <a:effectLst/>
            </a:endParaRPr>
          </a:p>
        </p:txBody>
      </p:sp>
    </p:spTree>
  </p:cSld>
  <p:clrMapOvr>
    <a:masterClrMapping/>
  </p:clrMapOvr>
  <p:transition spd="med">
    <p:comb/>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1C4E239-9047-49B0-9FB3-114BD24DD2CB}" type="slidenum">
              <a:rPr lang="ar-SA" altLang="fa-IR"/>
              <a:pPr/>
              <a:t>12</a:t>
            </a:fld>
            <a:endParaRPr lang="en-US" altLang="fa-IR"/>
          </a:p>
        </p:txBody>
      </p:sp>
      <p:sp>
        <p:nvSpPr>
          <p:cNvPr id="375810" name="Rectangle 2"/>
          <p:cNvSpPr>
            <a:spLocks noGrp="1" noChangeArrowheads="1"/>
          </p:cNvSpPr>
          <p:nvPr>
            <p:ph type="body" idx="1"/>
          </p:nvPr>
        </p:nvSpPr>
        <p:spPr/>
        <p:txBody>
          <a:bodyPr/>
          <a:lstStyle/>
          <a:p>
            <a:pPr>
              <a:buFontTx/>
              <a:buNone/>
            </a:pPr>
            <a:r>
              <a:rPr lang="fa-IR" altLang="fa-IR">
                <a:effectLst/>
              </a:rPr>
              <a:t>  سطر اول :حسابهای دريافتنی (بدهكاران)به صورت بدهكار</a:t>
            </a:r>
          </a:p>
          <a:p>
            <a:pPr>
              <a:buFontTx/>
              <a:buNone/>
            </a:pPr>
            <a:r>
              <a:rPr lang="fa-IR" altLang="fa-IR">
                <a:effectLst/>
              </a:rPr>
              <a:t>  سطر دوم :حساب فروش بصورت بستانكار</a:t>
            </a:r>
          </a:p>
          <a:p>
            <a:pPr>
              <a:buFontTx/>
              <a:buNone/>
            </a:pPr>
            <a:r>
              <a:rPr lang="fa-IR" altLang="fa-IR">
                <a:effectLst/>
              </a:rPr>
              <a:t>  سطر سوم :شرح كافی برای اين رويداد مالی</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524189-12AA-4501-8E4C-AC4934833953}" type="slidenum">
              <a:rPr lang="ar-SA" altLang="fa-IR"/>
              <a:pPr/>
              <a:t>120</a:t>
            </a:fld>
            <a:endParaRPr lang="en-US" altLang="fa-IR"/>
          </a:p>
        </p:txBody>
      </p:sp>
      <p:sp>
        <p:nvSpPr>
          <p:cNvPr id="219139" name="Rectangle 3"/>
          <p:cNvSpPr>
            <a:spLocks noGrp="1" noChangeArrowheads="1"/>
          </p:cNvSpPr>
          <p:nvPr>
            <p:ph type="body" idx="1"/>
          </p:nvPr>
        </p:nvSpPr>
        <p:spPr>
          <a:xfrm>
            <a:off x="468313" y="1989138"/>
            <a:ext cx="8229600" cy="3167062"/>
          </a:xfrm>
        </p:spPr>
        <p:txBody>
          <a:bodyPr/>
          <a:lstStyle/>
          <a:p>
            <a:pPr>
              <a:lnSpc>
                <a:spcPct val="90000"/>
              </a:lnSpc>
              <a:buFontTx/>
              <a:buNone/>
            </a:pPr>
            <a:r>
              <a:rPr lang="fa-IR" altLang="fa-IR">
                <a:effectLst/>
              </a:rPr>
              <a:t>   2-روش  فروش اقساطی (روش سود ناويژه): </a:t>
            </a:r>
          </a:p>
          <a:p>
            <a:pPr>
              <a:lnSpc>
                <a:spcPct val="90000"/>
              </a:lnSpc>
              <a:buFontTx/>
              <a:buNone/>
            </a:pPr>
            <a:r>
              <a:rPr lang="fa-IR" altLang="fa-IR">
                <a:effectLst/>
              </a:rPr>
              <a:t>    دراين  روش  معمولاً </a:t>
            </a:r>
            <a:r>
              <a:rPr lang="en-US" altLang="fa-IR">
                <a:effectLst/>
              </a:rPr>
              <a:t> </a:t>
            </a:r>
            <a:r>
              <a:rPr lang="fa-IR" altLang="fa-IR">
                <a:effectLst/>
              </a:rPr>
              <a:t>درآمد هنگام  فروش كالا</a:t>
            </a:r>
            <a:r>
              <a:rPr lang="en-US" altLang="fa-IR">
                <a:effectLst/>
              </a:rPr>
              <a:t> </a:t>
            </a:r>
            <a:r>
              <a:rPr lang="fa-IR" altLang="fa-IR">
                <a:effectLst/>
              </a:rPr>
              <a:t> شناسايی           </a:t>
            </a:r>
            <a:r>
              <a:rPr lang="en-US" altLang="fa-IR">
                <a:effectLst/>
              </a:rPr>
              <a:t> </a:t>
            </a:r>
            <a:r>
              <a:rPr lang="fa-IR" altLang="fa-IR">
                <a:effectLst/>
              </a:rPr>
              <a:t>می‌شود</a:t>
            </a:r>
            <a:r>
              <a:rPr lang="en-US" altLang="fa-IR">
                <a:effectLst/>
              </a:rPr>
              <a:t> </a:t>
            </a:r>
            <a:r>
              <a:rPr lang="fa-IR" altLang="fa-IR">
                <a:effectLst/>
              </a:rPr>
              <a:t>و بهای آن در چندین قسط وصول می شود. هنگام</a:t>
            </a:r>
            <a:r>
              <a:rPr lang="en-US" altLang="fa-IR">
                <a:effectLst/>
              </a:rPr>
              <a:t>  </a:t>
            </a:r>
            <a:r>
              <a:rPr lang="fa-IR" altLang="fa-IR">
                <a:effectLst/>
              </a:rPr>
              <a:t>وصول هر قسط بخشی از بهای تمام شده و بخشی از سود </a:t>
            </a:r>
            <a:r>
              <a:rPr lang="en-US" altLang="fa-IR">
                <a:effectLst/>
              </a:rPr>
              <a:t> </a:t>
            </a:r>
            <a:r>
              <a:rPr lang="fa-IR" altLang="fa-IR">
                <a:effectLst/>
              </a:rPr>
              <a:t>ناویژه وصو و درآمد شناسایی می شود.</a:t>
            </a:r>
            <a:endParaRPr lang="en-US" altLang="fa-IR">
              <a:effectLst/>
            </a:endParaRPr>
          </a:p>
          <a:p>
            <a:pPr>
              <a:lnSpc>
                <a:spcPct val="90000"/>
              </a:lnSpc>
              <a:buFontTx/>
              <a:buNone/>
            </a:pPr>
            <a:r>
              <a:rPr lang="fa-IR" altLang="fa-IR">
                <a:effectLst/>
              </a:rPr>
              <a:t>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4C98FB0-E02E-4C7E-A885-4CC3658A0007}" type="slidenum">
              <a:rPr lang="ar-SA" altLang="fa-IR"/>
              <a:pPr/>
              <a:t>121</a:t>
            </a:fld>
            <a:endParaRPr lang="en-US" altLang="fa-IR"/>
          </a:p>
        </p:txBody>
      </p:sp>
      <p:sp>
        <p:nvSpPr>
          <p:cNvPr id="593923" name="Rectangle 3"/>
          <p:cNvSpPr>
            <a:spLocks noGrp="1" noChangeArrowheads="1"/>
          </p:cNvSpPr>
          <p:nvPr>
            <p:ph type="body" idx="1"/>
          </p:nvPr>
        </p:nvSpPr>
        <p:spPr>
          <a:xfrm>
            <a:off x="323850" y="1773238"/>
            <a:ext cx="8229600" cy="2879725"/>
          </a:xfrm>
        </p:spPr>
        <p:txBody>
          <a:bodyPr/>
          <a:lstStyle/>
          <a:p>
            <a:pPr>
              <a:buFontTx/>
              <a:buNone/>
            </a:pPr>
            <a:r>
              <a:rPr lang="fa-IR" altLang="fa-IR">
                <a:effectLst/>
              </a:rPr>
              <a:t>3- روش درصد  تكميل  پيمان: </a:t>
            </a:r>
          </a:p>
          <a:p>
            <a:pPr>
              <a:buFontTx/>
              <a:buNone/>
            </a:pPr>
            <a:r>
              <a:rPr lang="fa-IR" altLang="fa-IR">
                <a:effectLst/>
              </a:rPr>
              <a:t>   در پروژه‌های  بزرگ  كه  بيش  از يك سال مالی به  طور می انجامد  قرار داد خاصی  به  نام  پيمان  بين  پيمانكار و كارفرما  منعقد  می شود. </a:t>
            </a:r>
            <a:endParaRPr lang="en-US" altLang="fa-IR">
              <a:effectLst/>
            </a:endParaRPr>
          </a:p>
          <a:p>
            <a:pPr>
              <a:buFontTx/>
              <a:buNone/>
            </a:pPr>
            <a:endParaRPr lang="en-US" altLang="fa-IR">
              <a:effectLst/>
            </a:endParaRPr>
          </a:p>
        </p:txBody>
      </p:sp>
    </p:spTree>
  </p:cSld>
  <p:clrMapOvr>
    <a:masterClrMapping/>
  </p:clrMapOvr>
  <p:transition spd="med">
    <p:comb/>
  </p:transition>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BF0995A-D0C0-4B16-988D-4D17401FFC86}" type="slidenum">
              <a:rPr lang="ar-SA" altLang="fa-IR"/>
              <a:pPr/>
              <a:t>122</a:t>
            </a:fld>
            <a:endParaRPr lang="en-US" altLang="fa-IR"/>
          </a:p>
        </p:txBody>
      </p:sp>
      <p:sp>
        <p:nvSpPr>
          <p:cNvPr id="576515" name="Rectangle 3"/>
          <p:cNvSpPr>
            <a:spLocks noGrp="1" noChangeArrowheads="1"/>
          </p:cNvSpPr>
          <p:nvPr>
            <p:ph type="body" idx="1"/>
          </p:nvPr>
        </p:nvSpPr>
        <p:spPr>
          <a:xfrm>
            <a:off x="539750" y="1989138"/>
            <a:ext cx="8229600" cy="3168650"/>
          </a:xfrm>
        </p:spPr>
        <p:txBody>
          <a:bodyPr/>
          <a:lstStyle/>
          <a:p>
            <a:pPr>
              <a:lnSpc>
                <a:spcPct val="90000"/>
              </a:lnSpc>
              <a:buFontTx/>
              <a:buNone/>
            </a:pPr>
            <a:r>
              <a:rPr lang="fa-IR" altLang="fa-IR">
                <a:effectLst/>
              </a:rPr>
              <a:t>  4-اندازه گیری درآمد درزمان تکمیل محصول(روش تولید):</a:t>
            </a:r>
          </a:p>
          <a:p>
            <a:pPr>
              <a:lnSpc>
                <a:spcPct val="90000"/>
              </a:lnSpc>
              <a:buFontTx/>
              <a:buNone/>
            </a:pPr>
            <a:r>
              <a:rPr lang="fa-IR" altLang="fa-IR">
                <a:effectLst/>
              </a:rPr>
              <a:t>   برخی ازکالاها در بازارها قیمتهای تثبیتی و یا جا افتاده ای دارند. اندازه گیری  درآمد برای  کالاها با توجه به اطمینان نسبی  از قیمت  آن  و تقاضای  بازار در زمان  تولید  قابل اندازه  گیری  و شناسایی  است.</a:t>
            </a:r>
          </a:p>
          <a:p>
            <a:pPr>
              <a:lnSpc>
                <a:spcPct val="90000"/>
              </a:lnSpc>
              <a:buFontTx/>
              <a:buNone/>
            </a:pPr>
            <a:r>
              <a:rPr lang="fa-IR" altLang="fa-IR">
                <a:effectLst/>
              </a:rPr>
              <a:t>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762695-0AFE-439E-AA18-05581375CED7}" type="slidenum">
              <a:rPr lang="ar-SA" altLang="fa-IR"/>
              <a:pPr/>
              <a:t>123</a:t>
            </a:fld>
            <a:endParaRPr lang="en-US" altLang="fa-IR"/>
          </a:p>
        </p:txBody>
      </p:sp>
      <p:sp>
        <p:nvSpPr>
          <p:cNvPr id="594947" name="Rectangle 3"/>
          <p:cNvSpPr>
            <a:spLocks noGrp="1" noChangeArrowheads="1"/>
          </p:cNvSpPr>
          <p:nvPr>
            <p:ph type="body" idx="1"/>
          </p:nvPr>
        </p:nvSpPr>
        <p:spPr>
          <a:xfrm>
            <a:off x="539750" y="2420938"/>
            <a:ext cx="8229600" cy="2519362"/>
          </a:xfrm>
        </p:spPr>
        <p:txBody>
          <a:bodyPr/>
          <a:lstStyle/>
          <a:p>
            <a:pPr>
              <a:buFontTx/>
              <a:buNone/>
            </a:pPr>
            <a:r>
              <a:rPr lang="fa-IR" altLang="fa-IR">
                <a:effectLst/>
              </a:rPr>
              <a:t>درایران  معمولا قیمتهای  ثابت تضمین  شده ای از طرف دولت تعیین می شود که محصولات کشاورزان را بر اساس یک قیمت حداقل از طرف دولت خریداری نماید. </a:t>
            </a:r>
            <a:endParaRPr lang="en-US" altLang="fa-IR">
              <a:effectLst/>
            </a:endParaRPr>
          </a:p>
          <a:p>
            <a:pPr>
              <a:buFontTx/>
              <a:buNone/>
            </a:pPr>
            <a:endParaRPr lang="en-US" altLang="fa-IR"/>
          </a:p>
        </p:txBody>
      </p:sp>
    </p:spTree>
  </p:cSld>
  <p:clrMapOvr>
    <a:masterClrMapping/>
  </p:clrMapOvr>
  <p:transition spd="med">
    <p:comb/>
  </p:transition>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BB99FA37-1528-469F-982F-FE438DCE49AE}" type="slidenum">
              <a:rPr lang="ar-SA" altLang="fa-IR"/>
              <a:pPr/>
              <a:t>124</a:t>
            </a:fld>
            <a:endParaRPr lang="en-US" altLang="fa-IR"/>
          </a:p>
        </p:txBody>
      </p:sp>
      <p:sp>
        <p:nvSpPr>
          <p:cNvPr id="220164" name="Rectangle 4"/>
          <p:cNvSpPr>
            <a:spLocks noChangeArrowheads="1"/>
          </p:cNvSpPr>
          <p:nvPr/>
        </p:nvSpPr>
        <p:spPr bwMode="auto">
          <a:xfrm>
            <a:off x="13273088" y="3108325"/>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0"/>
              </a:spcBef>
              <a:buClrTx/>
              <a:buSzTx/>
            </a:pPr>
            <a:endParaRPr lang="fa-IR" altLang="fa-IR" sz="3600">
              <a:latin typeface="Tahoma" panose="020B0604030504040204" pitchFamily="34" charset="0"/>
            </a:endParaRPr>
          </a:p>
        </p:txBody>
      </p:sp>
      <p:sp>
        <p:nvSpPr>
          <p:cNvPr id="220165" name="Rectangle 5"/>
          <p:cNvSpPr>
            <a:spLocks noChangeArrowheads="1"/>
          </p:cNvSpPr>
          <p:nvPr/>
        </p:nvSpPr>
        <p:spPr bwMode="auto">
          <a:xfrm>
            <a:off x="13146088" y="3108325"/>
            <a:ext cx="31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0"/>
              </a:spcBef>
              <a:buClrTx/>
              <a:buSzTx/>
            </a:pPr>
            <a:r>
              <a:rPr lang="fa-IR" altLang="fa-IR" sz="3600">
                <a:latin typeface="Tahoma" panose="020B0604030504040204" pitchFamily="34" charset="0"/>
              </a:rPr>
              <a:t> </a:t>
            </a:r>
          </a:p>
        </p:txBody>
      </p:sp>
      <p:sp>
        <p:nvSpPr>
          <p:cNvPr id="220173" name="Rectangle 13"/>
          <p:cNvSpPr>
            <a:spLocks noChangeArrowheads="1"/>
          </p:cNvSpPr>
          <p:nvPr/>
        </p:nvSpPr>
        <p:spPr bwMode="auto">
          <a:xfrm>
            <a:off x="13146088" y="3108325"/>
            <a:ext cx="31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0"/>
              </a:spcBef>
              <a:buClrTx/>
              <a:buSzTx/>
            </a:pPr>
            <a:r>
              <a:rPr lang="fa-IR" altLang="fa-IR" sz="3600">
                <a:latin typeface="Tahoma" panose="020B0604030504040204" pitchFamily="34" charset="0"/>
              </a:rPr>
              <a:t> </a:t>
            </a:r>
          </a:p>
        </p:txBody>
      </p:sp>
      <p:sp>
        <p:nvSpPr>
          <p:cNvPr id="220174" name="Rectangle 14"/>
          <p:cNvSpPr>
            <a:spLocks noChangeArrowheads="1"/>
          </p:cNvSpPr>
          <p:nvPr/>
        </p:nvSpPr>
        <p:spPr bwMode="auto">
          <a:xfrm>
            <a:off x="13146088" y="3108325"/>
            <a:ext cx="31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0"/>
              </a:spcBef>
              <a:buClrTx/>
              <a:buSzTx/>
            </a:pPr>
            <a:r>
              <a:rPr lang="fa-IR" altLang="fa-IR" sz="3600">
                <a:latin typeface="Tahoma" panose="020B0604030504040204" pitchFamily="34" charset="0"/>
              </a:rPr>
              <a:t> </a:t>
            </a:r>
          </a:p>
        </p:txBody>
      </p:sp>
      <p:sp>
        <p:nvSpPr>
          <p:cNvPr id="220179" name="Rectangle 19"/>
          <p:cNvSpPr>
            <a:spLocks noGrp="1" noChangeArrowheads="1"/>
          </p:cNvSpPr>
          <p:nvPr>
            <p:ph type="body" idx="1"/>
          </p:nvPr>
        </p:nvSpPr>
        <p:spPr/>
        <p:txBody>
          <a:bodyPr/>
          <a:lstStyle/>
          <a:p>
            <a:pPr>
              <a:buFontTx/>
              <a:buNone/>
            </a:pPr>
            <a:r>
              <a:rPr lang="fa-IR" altLang="fa-IR">
                <a:effectLst/>
              </a:rPr>
              <a:t>   درآمد دراين نوع پروژه‌ها به دو صورت محاسبه می‌شود: </a:t>
            </a:r>
          </a:p>
          <a:p>
            <a:pPr>
              <a:buFontTx/>
              <a:buNone/>
            </a:pPr>
            <a:r>
              <a:rPr lang="fa-IR" altLang="fa-IR">
                <a:effectLst/>
              </a:rPr>
              <a:t>  1ـ روش  تكميل پيمان كه  بر مبنای بهای تمام شده پيمان در دست  اجرا پس از تكميل  پيمان صورت  می‌پذيرد . روش درصد  تكميل  پيمان  كه  با  شناسايی درآمد هر دوره مالی زمانی كه  درآمد  پيمان  به  نحو معقول  قابل برآورد نباشد صورت  می پذيرد. </a:t>
            </a:r>
            <a:endParaRPr lang="en-US" altLang="fa-IR">
              <a:effectLst/>
            </a:endParaRPr>
          </a:p>
        </p:txBody>
      </p:sp>
      <p:sp>
        <p:nvSpPr>
          <p:cNvPr id="220176" name="Rectangle 16"/>
          <p:cNvSpPr>
            <a:spLocks noChangeArrowheads="1"/>
          </p:cNvSpPr>
          <p:nvPr/>
        </p:nvSpPr>
        <p:spPr bwMode="auto">
          <a:xfrm>
            <a:off x="4384675" y="3108325"/>
            <a:ext cx="31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buClrTx/>
              <a:buSzTx/>
            </a:pPr>
            <a:r>
              <a:rPr lang="fa-IR" altLang="fa-IR" sz="3600">
                <a:latin typeface="Tahoma" panose="020B0604030504040204" pitchFamily="34" charset="0"/>
              </a:rPr>
              <a:t>.</a:t>
            </a:r>
          </a:p>
        </p:txBody>
      </p:sp>
      <p:sp>
        <p:nvSpPr>
          <p:cNvPr id="220180" name="Rectangle 20"/>
          <p:cNvSpPr>
            <a:spLocks noChangeArrowheads="1"/>
          </p:cNvSpPr>
          <p:nvPr/>
        </p:nvSpPr>
        <p:spPr bwMode="auto">
          <a:xfrm>
            <a:off x="13146088" y="3108325"/>
            <a:ext cx="311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0"/>
              </a:spcBef>
              <a:buClrTx/>
              <a:buSzTx/>
            </a:pPr>
            <a:r>
              <a:rPr lang="fa-IR" altLang="fa-IR" sz="3600">
                <a:latin typeface="Tahoma" panose="020B0604030504040204" pitchFamily="34" charset="0"/>
              </a:rPr>
              <a:t> </a:t>
            </a:r>
          </a:p>
        </p:txBody>
      </p:sp>
    </p:spTree>
  </p:cSld>
  <p:clrMapOvr>
    <a:masterClrMapping/>
  </p:clrMapOvr>
  <p:transition spd="med">
    <p:comb/>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BA52792-D532-43B1-AE2A-736993BF1E07}" type="slidenum">
              <a:rPr lang="ar-SA" altLang="fa-IR"/>
              <a:pPr/>
              <a:t>125</a:t>
            </a:fld>
            <a:endParaRPr lang="en-US" altLang="fa-IR"/>
          </a:p>
        </p:txBody>
      </p:sp>
      <p:sp>
        <p:nvSpPr>
          <p:cNvPr id="221187" name="Rectangle 3"/>
          <p:cNvSpPr>
            <a:spLocks noGrp="1" noChangeArrowheads="1"/>
          </p:cNvSpPr>
          <p:nvPr>
            <p:ph type="body" idx="1"/>
          </p:nvPr>
        </p:nvSpPr>
        <p:spPr>
          <a:xfrm>
            <a:off x="0" y="1773238"/>
            <a:ext cx="8748713" cy="2663825"/>
          </a:xfrm>
        </p:spPr>
        <p:txBody>
          <a:bodyPr/>
          <a:lstStyle/>
          <a:p>
            <a:pPr>
              <a:buFontTx/>
              <a:buNone/>
            </a:pPr>
            <a:r>
              <a:rPr lang="fa-IR" altLang="fa-IR">
                <a:effectLst/>
              </a:rPr>
              <a:t>درصد تكميل پيمان بصورت زير محاسبه می‌شود: </a:t>
            </a:r>
          </a:p>
          <a:p>
            <a:pPr>
              <a:buFontTx/>
              <a:buNone/>
            </a:pPr>
            <a:r>
              <a:rPr lang="fa-IR" altLang="fa-IR">
                <a:effectLst/>
              </a:rPr>
              <a:t>درصدتكميل پیمان× سود ناويژه برآوردشده=سودناويژه دوره مالی </a:t>
            </a:r>
          </a:p>
          <a:p>
            <a:pPr>
              <a:buFontTx/>
              <a:buNone/>
            </a:pPr>
            <a:r>
              <a:rPr lang="fa-IR" altLang="fa-IR">
                <a:effectLst/>
              </a:rPr>
              <a:t>درصدتکمیل پیمان= هزينه‌های واقعی انجام شده طی دوره مالی</a:t>
            </a:r>
          </a:p>
          <a:p>
            <a:pPr>
              <a:buFontTx/>
              <a:buNone/>
            </a:pPr>
            <a:r>
              <a:rPr lang="fa-IR" altLang="fa-IR">
                <a:effectLst/>
              </a:rPr>
              <a:t>                                  کل بهای تمام شده</a:t>
            </a:r>
            <a:r>
              <a:rPr lang="en-US" altLang="fa-IR">
                <a:effectLst/>
              </a:rPr>
              <a:t> </a:t>
            </a:r>
          </a:p>
        </p:txBody>
      </p:sp>
      <p:sp>
        <p:nvSpPr>
          <p:cNvPr id="221188" name="Line 4"/>
          <p:cNvSpPr>
            <a:spLocks noChangeShapeType="1"/>
          </p:cNvSpPr>
          <p:nvPr/>
        </p:nvSpPr>
        <p:spPr bwMode="auto">
          <a:xfrm flipH="1">
            <a:off x="250825" y="3644900"/>
            <a:ext cx="5976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E9290F-4FED-47FF-891E-26589C9B36EA}" type="slidenum">
              <a:rPr lang="ar-SA" altLang="fa-IR"/>
              <a:pPr/>
              <a:t>126</a:t>
            </a:fld>
            <a:endParaRPr lang="en-US" altLang="fa-IR"/>
          </a:p>
        </p:txBody>
      </p:sp>
      <p:sp>
        <p:nvSpPr>
          <p:cNvPr id="223235" name="Rectangle 3"/>
          <p:cNvSpPr>
            <a:spLocks noGrp="1" noChangeArrowheads="1"/>
          </p:cNvSpPr>
          <p:nvPr>
            <p:ph type="body" idx="1"/>
          </p:nvPr>
        </p:nvSpPr>
        <p:spPr/>
        <p:txBody>
          <a:bodyPr/>
          <a:lstStyle/>
          <a:p>
            <a:pPr>
              <a:buFontTx/>
              <a:buNone/>
            </a:pPr>
            <a:r>
              <a:rPr lang="fa-IR" altLang="fa-IR">
                <a:effectLst/>
              </a:rPr>
              <a:t>   اصل تطابق هزينه با درآمد: </a:t>
            </a:r>
          </a:p>
          <a:p>
            <a:pPr>
              <a:buFontTx/>
              <a:buNone/>
            </a:pPr>
            <a:r>
              <a:rPr lang="fa-IR" altLang="fa-IR">
                <a:effectLst/>
              </a:rPr>
              <a:t>   به موجب اين اصل شناسايی درست سود مالی هر دوره با اندازه‌ گيری درآمد هر دوره  با هزينه‌ های انجام شده برای كسب آن  درآمد مشخص  شده و با  آن مقابله می‌شود. و در واقع درآمدها به  محض  تحقق  و هزينه‌ها به محض وقوع </a:t>
            </a:r>
          </a:p>
          <a:p>
            <a:pPr>
              <a:buFontTx/>
              <a:buNone/>
            </a:pPr>
            <a:r>
              <a:rPr lang="fa-IR" altLang="fa-IR">
                <a:effectLst/>
              </a:rPr>
              <a:t>   شناسايی  می‌شوند.</a:t>
            </a:r>
            <a:endParaRPr lang="en-US" altLang="fa-IR">
              <a:effectLst/>
            </a:endParaRPr>
          </a:p>
        </p:txBody>
      </p:sp>
    </p:spTree>
  </p:cSld>
  <p:clrMapOvr>
    <a:masterClrMapping/>
  </p:clrMapOvr>
  <p:transition spd="med">
    <p:comb/>
  </p:transition>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5FB1311-2800-4477-90CB-F6B38049FBB4}" type="slidenum">
              <a:rPr lang="ar-SA" altLang="fa-IR"/>
              <a:pPr/>
              <a:t>127</a:t>
            </a:fld>
            <a:endParaRPr lang="en-US" altLang="fa-IR"/>
          </a:p>
        </p:txBody>
      </p:sp>
      <p:sp>
        <p:nvSpPr>
          <p:cNvPr id="224259" name="Rectangle 3"/>
          <p:cNvSpPr>
            <a:spLocks noGrp="1" noChangeArrowheads="1"/>
          </p:cNvSpPr>
          <p:nvPr>
            <p:ph type="body" idx="1"/>
          </p:nvPr>
        </p:nvSpPr>
        <p:spPr>
          <a:xfrm>
            <a:off x="457200" y="1905000"/>
            <a:ext cx="8229600" cy="2532063"/>
          </a:xfrm>
        </p:spPr>
        <p:txBody>
          <a:bodyPr/>
          <a:lstStyle/>
          <a:p>
            <a:pPr>
              <a:buFontTx/>
              <a:buNone/>
            </a:pPr>
            <a:r>
              <a:rPr lang="fa-IR" altLang="fa-IR">
                <a:effectLst/>
              </a:rPr>
              <a:t>   تطابق هزينه‌ها با درآمد از دو طريق صورت می‌پذيرد: </a:t>
            </a:r>
          </a:p>
          <a:p>
            <a:pPr>
              <a:buFontTx/>
              <a:buNone/>
            </a:pPr>
            <a:r>
              <a:rPr lang="fa-IR" altLang="fa-IR">
                <a:effectLst/>
              </a:rPr>
              <a:t>   الف‌ـ در ارتباط با كالای فروخته شده يا ساخته شده.</a:t>
            </a:r>
          </a:p>
          <a:p>
            <a:pPr>
              <a:buFontTx/>
              <a:buNone/>
            </a:pPr>
            <a:r>
              <a:rPr lang="fa-IR" altLang="fa-IR">
                <a:effectLst/>
              </a:rPr>
              <a:t>   ب‌ـ در ارتباط با دوره‌های مالی كه درآمد كسب شده.</a:t>
            </a:r>
            <a:endParaRPr lang="en-US" altLang="fa-IR">
              <a:effectLst/>
            </a:endParaRPr>
          </a:p>
        </p:txBody>
      </p:sp>
    </p:spTree>
  </p:cSld>
  <p:clrMapOvr>
    <a:masterClrMapping/>
  </p:clrMapOvr>
  <p:transition spd="med">
    <p:comb/>
  </p:transition>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E28AEBB-D32F-40AF-99AA-41DBD785F65D}" type="slidenum">
              <a:rPr lang="ar-SA" altLang="fa-IR"/>
              <a:pPr/>
              <a:t>128</a:t>
            </a:fld>
            <a:endParaRPr lang="en-US" altLang="fa-IR"/>
          </a:p>
        </p:txBody>
      </p:sp>
      <p:sp>
        <p:nvSpPr>
          <p:cNvPr id="225283" name="Rectangle 3"/>
          <p:cNvSpPr>
            <a:spLocks noGrp="1" noChangeArrowheads="1"/>
          </p:cNvSpPr>
          <p:nvPr>
            <p:ph type="body" idx="1"/>
          </p:nvPr>
        </p:nvSpPr>
        <p:spPr>
          <a:xfrm>
            <a:off x="457200" y="1905000"/>
            <a:ext cx="8229600" cy="2892425"/>
          </a:xfrm>
        </p:spPr>
        <p:txBody>
          <a:bodyPr/>
          <a:lstStyle/>
          <a:p>
            <a:pPr>
              <a:buFontTx/>
              <a:buNone/>
            </a:pPr>
            <a:r>
              <a:rPr lang="fa-IR" altLang="fa-IR">
                <a:effectLst/>
              </a:rPr>
              <a:t>   اصل ثبات رويه: (رعايت يكنواختی) </a:t>
            </a:r>
          </a:p>
          <a:p>
            <a:pPr>
              <a:buFontTx/>
              <a:buNone/>
            </a:pPr>
            <a:r>
              <a:rPr lang="fa-IR" altLang="fa-IR">
                <a:effectLst/>
              </a:rPr>
              <a:t>   هرشخصيت حسابداری بايد يک روش خاص حسابداری را برای شناسايی ، اندازه‌ گيری</a:t>
            </a:r>
            <a:r>
              <a:rPr lang="en-US" altLang="fa-IR">
                <a:effectLst/>
              </a:rPr>
              <a:t> </a:t>
            </a:r>
            <a:r>
              <a:rPr lang="fa-IR" altLang="fa-IR">
                <a:effectLst/>
              </a:rPr>
              <a:t>، ثبت و گزارش دهی انتخاب كند. با رعايت اين اصل قابليت مقايسه درگزارش دهی مالی امكان پذير می شود.</a:t>
            </a:r>
            <a:endParaRPr lang="en-US" altLang="fa-IR">
              <a:effectLst/>
            </a:endParaRPr>
          </a:p>
        </p:txBody>
      </p:sp>
    </p:spTree>
  </p:cSld>
  <p:clrMapOvr>
    <a:masterClrMapping/>
  </p:clrMapOvr>
  <p:transition spd="med">
    <p:comb/>
  </p:transition>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B68E91-D8FA-4FFE-AD09-BBF649564DED}" type="slidenum">
              <a:rPr lang="ar-SA" altLang="fa-IR"/>
              <a:pPr/>
              <a:t>129</a:t>
            </a:fld>
            <a:endParaRPr lang="en-US" altLang="fa-IR"/>
          </a:p>
        </p:txBody>
      </p:sp>
      <p:sp>
        <p:nvSpPr>
          <p:cNvPr id="232451" name="Rectangle 3"/>
          <p:cNvSpPr>
            <a:spLocks noGrp="1" noChangeArrowheads="1"/>
          </p:cNvSpPr>
          <p:nvPr>
            <p:ph type="body" idx="1"/>
          </p:nvPr>
        </p:nvSpPr>
        <p:spPr/>
        <p:txBody>
          <a:bodyPr/>
          <a:lstStyle/>
          <a:p>
            <a:pPr>
              <a:buFontTx/>
              <a:buNone/>
            </a:pPr>
            <a:r>
              <a:rPr lang="fa-IR" altLang="fa-IR">
                <a:effectLst/>
              </a:rPr>
              <a:t>   اصل افشاء: </a:t>
            </a:r>
          </a:p>
          <a:p>
            <a:pPr>
              <a:buFontTx/>
              <a:buNone/>
            </a:pPr>
            <a:r>
              <a:rPr lang="fa-IR" altLang="fa-IR">
                <a:effectLst/>
              </a:rPr>
              <a:t>   با توجه به اين اصل بايد كليه حقايق با اهميت  و مرتبط  با وضعيت مالی و گزارش مالی ارائه گردد.</a:t>
            </a:r>
          </a:p>
          <a:p>
            <a:pPr>
              <a:buFontTx/>
              <a:buNone/>
            </a:pPr>
            <a:r>
              <a:rPr lang="fa-IR" altLang="fa-IR">
                <a:effectLst/>
              </a:rPr>
              <a:t>   اصل اهميت: </a:t>
            </a:r>
          </a:p>
          <a:p>
            <a:pPr>
              <a:buFontTx/>
              <a:buNone/>
            </a:pPr>
            <a:r>
              <a:rPr lang="fa-IR" altLang="fa-IR">
                <a:effectLst/>
              </a:rPr>
              <a:t>   حسابداران با توجه به اهميت نسبی اقلام و رويدادهای مالی روش‌های  متناسب حسابداران انتخاب می‌كنند.</a:t>
            </a:r>
            <a:endParaRPr lang="en-US" altLang="fa-IR">
              <a:effectLst/>
            </a:endParaRPr>
          </a:p>
        </p:txBody>
      </p:sp>
    </p:spTree>
  </p:cSld>
  <p:clrMapOvr>
    <a:masterClrMapping/>
  </p:clrMapOvr>
  <p:transition spd="med">
    <p:comb/>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DBC284-37D1-4A59-8260-830F72D83A87}" type="slidenum">
              <a:rPr lang="ar-SA" altLang="fa-IR"/>
              <a:pPr/>
              <a:t>13</a:t>
            </a:fld>
            <a:endParaRPr lang="en-US" altLang="fa-IR"/>
          </a:p>
        </p:txBody>
      </p:sp>
      <p:sp>
        <p:nvSpPr>
          <p:cNvPr id="376834" name="Rectangle 2"/>
          <p:cNvSpPr>
            <a:spLocks noGrp="1" noChangeArrowheads="1"/>
          </p:cNvSpPr>
          <p:nvPr>
            <p:ph type="body" idx="1"/>
          </p:nvPr>
        </p:nvSpPr>
        <p:spPr>
          <a:xfrm>
            <a:off x="468313" y="1700213"/>
            <a:ext cx="8229600" cy="3168650"/>
          </a:xfrm>
        </p:spPr>
        <p:txBody>
          <a:bodyPr/>
          <a:lstStyle/>
          <a:p>
            <a:pPr>
              <a:buFontTx/>
              <a:buNone/>
            </a:pPr>
            <a:r>
              <a:rPr lang="fa-IR" altLang="fa-IR">
                <a:cs typeface="Zar" pitchFamily="2" charset="0"/>
              </a:rPr>
              <a:t>   </a:t>
            </a:r>
            <a:r>
              <a:rPr lang="fa-IR" altLang="fa-IR">
                <a:effectLst/>
                <a:latin typeface="Arial" panose="020B0604020202020204" pitchFamily="34" charset="0"/>
              </a:rPr>
              <a:t>تمام  حسابهای دريافتنی (بدهكاران)  و حسابهای  پرداختنی (بستانكاران)در دفترمعين  حسابهای  دريافتنی و دفتر معين  حسابهای پرداختنی كه حسابهای آن براساس حروف  الفبای   نام  هر يک  از بدهكاران  و بستانكاران  تفكيک  گرديده ، نگهداری می شود .</a:t>
            </a:r>
            <a:endParaRPr lang="en-US" altLang="fa-IR" b="1">
              <a:effectLst/>
              <a:latin typeface="Arial" panose="020B0604020202020204" pitchFamily="34" charset="0"/>
            </a:endParaRPr>
          </a:p>
          <a:p>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AD9717-A8AF-4551-A046-31100230C8F3}" type="slidenum">
              <a:rPr lang="ar-SA" altLang="fa-IR"/>
              <a:pPr/>
              <a:t>130</a:t>
            </a:fld>
            <a:endParaRPr lang="en-US" altLang="fa-IR"/>
          </a:p>
        </p:txBody>
      </p:sp>
      <p:sp>
        <p:nvSpPr>
          <p:cNvPr id="233475" name="Rectangle 3"/>
          <p:cNvSpPr>
            <a:spLocks noGrp="1" noChangeArrowheads="1"/>
          </p:cNvSpPr>
          <p:nvPr>
            <p:ph type="body" idx="1"/>
          </p:nvPr>
        </p:nvSpPr>
        <p:spPr/>
        <p:txBody>
          <a:bodyPr/>
          <a:lstStyle/>
          <a:p>
            <a:pPr>
              <a:buFontTx/>
              <a:buNone/>
            </a:pPr>
            <a:r>
              <a:rPr lang="fa-IR" altLang="fa-IR">
                <a:effectLst/>
              </a:rPr>
              <a:t>   اصل احتياط: </a:t>
            </a:r>
          </a:p>
          <a:p>
            <a:pPr>
              <a:buFontTx/>
              <a:buNone/>
            </a:pPr>
            <a:r>
              <a:rPr lang="fa-IR" altLang="fa-IR">
                <a:effectLst/>
              </a:rPr>
              <a:t>   اين اصل هنگام ارزش‌گذاری دارايیها و تعيين سود بكار می‌رود.</a:t>
            </a:r>
          </a:p>
          <a:p>
            <a:pPr>
              <a:buFontTx/>
              <a:buNone/>
            </a:pPr>
            <a:r>
              <a:rPr lang="fa-IR" altLang="fa-IR">
                <a:effectLst/>
              </a:rPr>
              <a:t>   گزارش حسابرسی: </a:t>
            </a:r>
          </a:p>
          <a:p>
            <a:pPr>
              <a:buFontTx/>
              <a:buNone/>
            </a:pPr>
            <a:r>
              <a:rPr lang="fa-IR" altLang="fa-IR">
                <a:effectLst/>
              </a:rPr>
              <a:t>   گزارشی كه توسط  حسابرسی مستقل  بعد از رسيدگی</a:t>
            </a:r>
            <a:r>
              <a:rPr lang="en-US" altLang="fa-IR">
                <a:effectLst/>
              </a:rPr>
              <a:t> </a:t>
            </a:r>
            <a:r>
              <a:rPr lang="fa-IR" altLang="fa-IR">
                <a:effectLst/>
              </a:rPr>
              <a:t> به گزارش‌ها  و صورت‌های مالی يک مؤسسه ارائه می‌گردد.</a:t>
            </a:r>
            <a:r>
              <a:rPr lang="fa-IR" altLang="fa-IR"/>
              <a:t> 	</a:t>
            </a:r>
            <a:endParaRPr lang="en-US" altLang="fa-IR"/>
          </a:p>
        </p:txBody>
      </p:sp>
    </p:spTree>
  </p:cSld>
  <p:clrMapOvr>
    <a:masterClrMapping/>
  </p:clrMapOvr>
  <p:transition spd="med">
    <p:comb/>
  </p:transition>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BA17B9B-89C6-49EB-B652-E445C486AAD1}" type="slidenum">
              <a:rPr lang="ar-SA" altLang="fa-IR"/>
              <a:pPr/>
              <a:t>131</a:t>
            </a:fld>
            <a:endParaRPr lang="en-US" altLang="fa-IR"/>
          </a:p>
        </p:txBody>
      </p:sp>
      <p:sp>
        <p:nvSpPr>
          <p:cNvPr id="302082" name="Rectangle 2"/>
          <p:cNvSpPr>
            <a:spLocks noGrp="1" noChangeArrowheads="1"/>
          </p:cNvSpPr>
          <p:nvPr>
            <p:ph type="title"/>
          </p:nvPr>
        </p:nvSpPr>
        <p:spPr>
          <a:xfrm>
            <a:off x="468313" y="836613"/>
            <a:ext cx="8229600" cy="792162"/>
          </a:xfrm>
        </p:spPr>
        <p:txBody>
          <a:bodyPr/>
          <a:lstStyle/>
          <a:p>
            <a:pPr algn="ctr"/>
            <a:r>
              <a:rPr lang="ar-SA" altLang="fa-IR" sz="4800" b="1">
                <a:effectLst/>
              </a:rPr>
              <a:t>فصل هشتم</a:t>
            </a:r>
            <a:endParaRPr lang="en-US" altLang="fa-IR" sz="4800" b="1">
              <a:effectLst/>
            </a:endParaRPr>
          </a:p>
        </p:txBody>
      </p:sp>
      <p:sp>
        <p:nvSpPr>
          <p:cNvPr id="302083" name="Rectangle 3"/>
          <p:cNvSpPr>
            <a:spLocks noGrp="1" noChangeArrowheads="1"/>
          </p:cNvSpPr>
          <p:nvPr>
            <p:ph type="body" idx="1"/>
          </p:nvPr>
        </p:nvSpPr>
        <p:spPr>
          <a:xfrm>
            <a:off x="468313" y="1916113"/>
            <a:ext cx="8229600" cy="3960812"/>
          </a:xfrm>
        </p:spPr>
        <p:txBody>
          <a:bodyPr/>
          <a:lstStyle/>
          <a:p>
            <a:pPr lvl="1" algn="ctr">
              <a:buFont typeface="Tahoma" panose="020B0604030504040204" pitchFamily="34" charset="0"/>
              <a:buNone/>
            </a:pPr>
            <a:endParaRPr lang="fa-IR" altLang="fa-IR" sz="3200"/>
          </a:p>
          <a:p>
            <a:pPr lvl="1" algn="ctr">
              <a:buFont typeface="Tahoma" panose="020B0604030504040204" pitchFamily="34" charset="0"/>
              <a:buNone/>
            </a:pPr>
            <a:r>
              <a:rPr lang="fa-IR" altLang="fa-IR" sz="4800" b="1">
                <a:effectLst/>
              </a:rPr>
              <a:t>حسابداری شركتهای تضامنی</a:t>
            </a:r>
          </a:p>
          <a:p>
            <a:pPr lvl="1" algn="ctr">
              <a:buFont typeface="Tahoma" panose="020B0604030504040204" pitchFamily="34" charset="0"/>
              <a:buNone/>
            </a:pPr>
            <a:r>
              <a:rPr lang="fa-IR" altLang="fa-IR" sz="4800" b="1">
                <a:effectLst/>
              </a:rPr>
              <a:t>(</a:t>
            </a:r>
            <a:r>
              <a:rPr lang="en-US" altLang="fa-IR" sz="4800" b="1">
                <a:effectLst/>
              </a:rPr>
              <a:t> </a:t>
            </a:r>
            <a:r>
              <a:rPr lang="fa-IR" altLang="fa-IR" sz="4800" b="1">
                <a:effectLst/>
              </a:rPr>
              <a:t>تشكيل،تقسيم سود،انحلال)  </a:t>
            </a:r>
          </a:p>
          <a:p>
            <a:pPr lvl="1" algn="ctr">
              <a:buFont typeface="Tahoma" panose="020B0604030504040204" pitchFamily="34" charset="0"/>
              <a:buNone/>
            </a:pPr>
            <a:r>
              <a:rPr lang="fa-IR" altLang="fa-IR" sz="4800" b="1">
                <a:effectLst/>
              </a:rPr>
              <a:t> </a:t>
            </a:r>
            <a:endParaRPr lang="en-US" altLang="fa-IR" sz="4800" b="1">
              <a:effectLst/>
            </a:endParaRPr>
          </a:p>
        </p:txBody>
      </p:sp>
    </p:spTree>
  </p:cSld>
  <p:clrMapOvr>
    <a:masterClrMapping/>
  </p:clrMapOvr>
  <p:transition spd="med">
    <p:comb/>
  </p:transition>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ECEE3210-FE91-4B30-83A3-68544019037D}" type="slidenum">
              <a:rPr lang="ar-SA" altLang="fa-IR"/>
              <a:pPr/>
              <a:t>132</a:t>
            </a:fld>
            <a:endParaRPr lang="en-US" altLang="fa-IR"/>
          </a:p>
        </p:txBody>
      </p:sp>
      <p:sp>
        <p:nvSpPr>
          <p:cNvPr id="303107" name="Rectangle 3"/>
          <p:cNvSpPr>
            <a:spLocks noGrp="1" noChangeArrowheads="1"/>
          </p:cNvSpPr>
          <p:nvPr>
            <p:ph type="subTitle" idx="1"/>
          </p:nvPr>
        </p:nvSpPr>
        <p:spPr>
          <a:xfrm>
            <a:off x="539750" y="1268413"/>
            <a:ext cx="7993063" cy="3600450"/>
          </a:xfrm>
        </p:spPr>
        <p:txBody>
          <a:bodyPr/>
          <a:lstStyle/>
          <a:p>
            <a:endParaRPr lang="fa-IR" altLang="fa-IR" sz="2800" b="1"/>
          </a:p>
          <a:p>
            <a:pPr algn="r"/>
            <a:r>
              <a:rPr lang="fa-IR" altLang="fa-IR" sz="2800">
                <a:effectLst/>
              </a:rPr>
              <a:t>   مقدمه</a:t>
            </a:r>
          </a:p>
          <a:p>
            <a:pPr algn="r"/>
            <a:r>
              <a:rPr lang="fa-IR" altLang="fa-IR">
                <a:effectLst/>
              </a:rPr>
              <a:t>  فعاليت</a:t>
            </a:r>
            <a:r>
              <a:rPr lang="en-US" altLang="fa-IR">
                <a:effectLst/>
              </a:rPr>
              <a:t> </a:t>
            </a:r>
            <a:r>
              <a:rPr lang="fa-IR" altLang="fa-IR">
                <a:effectLst/>
              </a:rPr>
              <a:t>اغلب</a:t>
            </a:r>
            <a:r>
              <a:rPr lang="en-US" altLang="fa-IR">
                <a:effectLst/>
              </a:rPr>
              <a:t> </a:t>
            </a:r>
            <a:r>
              <a:rPr lang="fa-IR" altLang="fa-IR">
                <a:effectLst/>
              </a:rPr>
              <a:t>مؤسسات </a:t>
            </a:r>
            <a:r>
              <a:rPr lang="en-US" altLang="fa-IR">
                <a:effectLst/>
              </a:rPr>
              <a:t> </a:t>
            </a:r>
            <a:r>
              <a:rPr lang="fa-IR" altLang="fa-IR">
                <a:effectLst/>
              </a:rPr>
              <a:t>تجاری،</a:t>
            </a:r>
            <a:r>
              <a:rPr lang="en-US" altLang="fa-IR">
                <a:effectLst/>
              </a:rPr>
              <a:t> </a:t>
            </a:r>
            <a:r>
              <a:rPr lang="fa-IR" altLang="fa-IR">
                <a:effectLst/>
              </a:rPr>
              <a:t>از نظر تشكيل</a:t>
            </a:r>
            <a:r>
              <a:rPr lang="en-US" altLang="fa-IR">
                <a:effectLst/>
              </a:rPr>
              <a:t> </a:t>
            </a:r>
            <a:r>
              <a:rPr lang="fa-IR" altLang="fa-IR">
                <a:effectLst/>
              </a:rPr>
              <a:t>وضعيت             </a:t>
            </a:r>
            <a:r>
              <a:rPr lang="en-US" altLang="fa-IR">
                <a:effectLst/>
              </a:rPr>
              <a:t>  </a:t>
            </a:r>
            <a:r>
              <a:rPr lang="fa-IR" altLang="fa-IR">
                <a:effectLst/>
              </a:rPr>
              <a:t>مالكيت  ، و</a:t>
            </a:r>
            <a:r>
              <a:rPr lang="en-US" altLang="fa-IR">
                <a:effectLst/>
                <a:latin typeface="Arial" panose="020B0604020202020204" pitchFamily="34" charset="0"/>
              </a:rPr>
              <a:t>…</a:t>
            </a:r>
            <a:r>
              <a:rPr lang="en-US" altLang="fa-IR">
                <a:effectLst/>
              </a:rPr>
              <a:t> </a:t>
            </a:r>
            <a:r>
              <a:rPr lang="fa-IR" altLang="fa-IR">
                <a:effectLst/>
              </a:rPr>
              <a:t> عمدتا  در  سه  شكل  حقوقی  مؤسسات  </a:t>
            </a:r>
            <a:r>
              <a:rPr lang="en-US" altLang="fa-IR">
                <a:effectLst/>
              </a:rPr>
              <a:t>   </a:t>
            </a:r>
            <a:r>
              <a:rPr lang="fa-IR" altLang="fa-IR">
                <a:effectLst/>
              </a:rPr>
              <a:t>انفرادی(</a:t>
            </a:r>
            <a:r>
              <a:rPr lang="en-US" altLang="fa-IR">
                <a:effectLst/>
              </a:rPr>
              <a:t> </a:t>
            </a:r>
            <a:r>
              <a:rPr lang="fa-IR" altLang="fa-IR">
                <a:effectLst/>
              </a:rPr>
              <a:t>تک مالكی</a:t>
            </a:r>
            <a:r>
              <a:rPr lang="en-US" altLang="fa-IR">
                <a:effectLst/>
              </a:rPr>
              <a:t> </a:t>
            </a:r>
            <a:r>
              <a:rPr lang="fa-IR" altLang="fa-IR">
                <a:effectLst/>
              </a:rPr>
              <a:t>)</a:t>
            </a:r>
            <a:r>
              <a:rPr lang="en-US" altLang="fa-IR">
                <a:effectLst/>
                <a:sym typeface="Symbol" panose="05050102010706020507" pitchFamily="18" charset="2"/>
              </a:rPr>
              <a:t> </a:t>
            </a:r>
            <a:r>
              <a:rPr lang="fa-IR" altLang="fa-IR">
                <a:effectLst/>
              </a:rPr>
              <a:t>،</a:t>
            </a:r>
            <a:r>
              <a:rPr lang="en-US" altLang="fa-IR">
                <a:effectLst/>
                <a:sym typeface="Symbol" panose="05050102010706020507" pitchFamily="18" charset="2"/>
              </a:rPr>
              <a:t> </a:t>
            </a:r>
            <a:r>
              <a:rPr lang="fa-IR" altLang="fa-IR">
                <a:effectLst/>
              </a:rPr>
              <a:t>شركتهای</a:t>
            </a:r>
            <a:r>
              <a:rPr lang="en-US" altLang="fa-IR">
                <a:effectLst/>
              </a:rPr>
              <a:t> </a:t>
            </a:r>
            <a:r>
              <a:rPr lang="fa-IR" altLang="fa-IR">
                <a:effectLst/>
              </a:rPr>
              <a:t>ضمانتی  و شركتهای    </a:t>
            </a:r>
            <a:r>
              <a:rPr lang="en-US" altLang="fa-IR">
                <a:effectLst/>
              </a:rPr>
              <a:t>   </a:t>
            </a:r>
            <a:r>
              <a:rPr lang="fa-IR" altLang="fa-IR">
                <a:effectLst/>
              </a:rPr>
              <a:t>سهامی انجام می</a:t>
            </a:r>
            <a:r>
              <a:rPr lang="en-US" altLang="fa-IR">
                <a:effectLst/>
              </a:rPr>
              <a:t> </a:t>
            </a:r>
            <a:r>
              <a:rPr lang="fa-IR" altLang="fa-IR">
                <a:effectLst/>
              </a:rPr>
              <a:t>شود. </a:t>
            </a:r>
            <a:endParaRPr lang="en-US" altLang="fa-IR">
              <a:effectLst/>
            </a:endParaRPr>
          </a:p>
        </p:txBody>
      </p:sp>
    </p:spTree>
  </p:cSld>
  <p:clrMapOvr>
    <a:masterClrMapping/>
  </p:clrMapOvr>
  <p:transition spd="med">
    <p:comb/>
  </p:transition>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27D821C-C266-4C86-A476-11B5D28C5CDE}" type="slidenum">
              <a:rPr lang="ar-SA" altLang="fa-IR"/>
              <a:pPr/>
              <a:t>133</a:t>
            </a:fld>
            <a:endParaRPr lang="en-US" altLang="fa-IR"/>
          </a:p>
        </p:txBody>
      </p:sp>
      <p:sp>
        <p:nvSpPr>
          <p:cNvPr id="304130" name="Rectangle 2"/>
          <p:cNvSpPr>
            <a:spLocks noGrp="1" noChangeArrowheads="1"/>
          </p:cNvSpPr>
          <p:nvPr>
            <p:ph type="body" idx="1"/>
          </p:nvPr>
        </p:nvSpPr>
        <p:spPr>
          <a:xfrm>
            <a:off x="457200" y="1905000"/>
            <a:ext cx="8229600" cy="3233738"/>
          </a:xfrm>
        </p:spPr>
        <p:txBody>
          <a:bodyPr/>
          <a:lstStyle/>
          <a:p>
            <a:pPr>
              <a:buFontTx/>
              <a:buNone/>
            </a:pPr>
            <a:r>
              <a:rPr lang="fa-IR" altLang="fa-IR"/>
              <a:t>   </a:t>
            </a:r>
            <a:r>
              <a:rPr lang="ar-SA" altLang="fa-IR"/>
              <a:t>مفاهيم </a:t>
            </a:r>
            <a:r>
              <a:rPr lang="fa-IR" altLang="fa-IR"/>
              <a:t> </a:t>
            </a:r>
            <a:r>
              <a:rPr lang="ar-SA" altLang="fa-IR"/>
              <a:t>اصول</a:t>
            </a:r>
            <a:r>
              <a:rPr lang="fa-IR" altLang="fa-IR"/>
              <a:t>  </a:t>
            </a:r>
            <a:r>
              <a:rPr lang="ar-SA" altLang="fa-IR"/>
              <a:t> و</a:t>
            </a:r>
            <a:r>
              <a:rPr lang="fa-IR" altLang="fa-IR"/>
              <a:t> </a:t>
            </a:r>
            <a:r>
              <a:rPr lang="ar-SA" altLang="fa-IR"/>
              <a:t> روشها</a:t>
            </a:r>
            <a:r>
              <a:rPr lang="fa-IR" altLang="fa-IR"/>
              <a:t>ی</a:t>
            </a:r>
            <a:r>
              <a:rPr lang="ar-SA" altLang="fa-IR"/>
              <a:t> </a:t>
            </a:r>
            <a:r>
              <a:rPr lang="fa-IR" altLang="fa-IR"/>
              <a:t> </a:t>
            </a:r>
            <a:r>
              <a:rPr lang="ar-SA" altLang="fa-IR"/>
              <a:t>حسابدار</a:t>
            </a:r>
            <a:r>
              <a:rPr lang="fa-IR" altLang="fa-IR"/>
              <a:t>ی</a:t>
            </a:r>
            <a:r>
              <a:rPr lang="ar-SA" altLang="fa-IR"/>
              <a:t> </a:t>
            </a:r>
            <a:r>
              <a:rPr lang="fa-IR" altLang="fa-IR"/>
              <a:t> </a:t>
            </a:r>
            <a:r>
              <a:rPr lang="ar-SA" altLang="fa-IR"/>
              <a:t>تقريبا </a:t>
            </a:r>
            <a:r>
              <a:rPr lang="fa-IR" altLang="fa-IR"/>
              <a:t> </a:t>
            </a:r>
            <a:r>
              <a:rPr lang="ar-SA" altLang="fa-IR"/>
              <a:t>در اغلب</a:t>
            </a:r>
            <a:r>
              <a:rPr lang="fa-IR" altLang="fa-IR"/>
              <a:t> </a:t>
            </a:r>
            <a:r>
              <a:rPr lang="ar-SA" altLang="fa-IR"/>
              <a:t>مؤسسات </a:t>
            </a:r>
            <a:r>
              <a:rPr lang="fa-IR" altLang="fa-IR"/>
              <a:t> </a:t>
            </a:r>
            <a:r>
              <a:rPr lang="ar-SA" altLang="fa-IR"/>
              <a:t>مذكور</a:t>
            </a:r>
            <a:r>
              <a:rPr lang="fa-IR" altLang="fa-IR"/>
              <a:t> </a:t>
            </a:r>
            <a:r>
              <a:rPr lang="ar-SA" altLang="fa-IR"/>
              <a:t> مشابه </a:t>
            </a:r>
            <a:r>
              <a:rPr lang="fa-IR" altLang="fa-IR"/>
              <a:t> </a:t>
            </a:r>
            <a:r>
              <a:rPr lang="ar-SA" altLang="fa-IR"/>
              <a:t>است</a:t>
            </a:r>
            <a:r>
              <a:rPr lang="fa-IR" altLang="fa-IR"/>
              <a:t> </a:t>
            </a:r>
            <a:r>
              <a:rPr lang="ar-SA" altLang="fa-IR"/>
              <a:t> ول</a:t>
            </a:r>
            <a:r>
              <a:rPr lang="fa-IR" altLang="fa-IR"/>
              <a:t>ی </a:t>
            </a:r>
            <a:r>
              <a:rPr lang="ar-SA" altLang="fa-IR"/>
              <a:t> از نظر</a:t>
            </a:r>
            <a:r>
              <a:rPr lang="fa-IR" altLang="fa-IR"/>
              <a:t> </a:t>
            </a:r>
            <a:r>
              <a:rPr lang="ar-SA" altLang="fa-IR"/>
              <a:t> ويژگيها</a:t>
            </a:r>
            <a:r>
              <a:rPr lang="fa-IR" altLang="fa-IR"/>
              <a:t> </a:t>
            </a:r>
            <a:r>
              <a:rPr lang="ar-SA" altLang="fa-IR"/>
              <a:t> و تركيب </a:t>
            </a:r>
            <a:r>
              <a:rPr lang="fa-IR" altLang="fa-IR"/>
              <a:t> </a:t>
            </a:r>
            <a:r>
              <a:rPr lang="ar-SA" altLang="fa-IR"/>
              <a:t>سرمايه</a:t>
            </a:r>
            <a:r>
              <a:rPr lang="en-US" altLang="fa-IR"/>
              <a:t> </a:t>
            </a:r>
            <a:r>
              <a:rPr lang="ar-SA" altLang="fa-IR"/>
              <a:t>، هر ي</a:t>
            </a:r>
            <a:r>
              <a:rPr lang="fa-IR" altLang="fa-IR"/>
              <a:t>ک</a:t>
            </a:r>
            <a:r>
              <a:rPr lang="en-US" altLang="fa-IR"/>
              <a:t> </a:t>
            </a:r>
            <a:r>
              <a:rPr lang="ar-SA" altLang="fa-IR"/>
              <a:t>از آنها اجرا</a:t>
            </a:r>
            <a:r>
              <a:rPr lang="fa-IR" altLang="fa-IR"/>
              <a:t>ی</a:t>
            </a:r>
            <a:r>
              <a:rPr lang="en-US" altLang="fa-IR"/>
              <a:t>  </a:t>
            </a:r>
            <a:r>
              <a:rPr lang="ar-SA" altLang="fa-IR"/>
              <a:t>روشها</a:t>
            </a:r>
            <a:r>
              <a:rPr lang="fa-IR" altLang="fa-IR"/>
              <a:t>ی</a:t>
            </a:r>
            <a:r>
              <a:rPr lang="ar-SA" altLang="fa-IR"/>
              <a:t> خاص حسابدار</a:t>
            </a:r>
            <a:r>
              <a:rPr lang="fa-IR" altLang="fa-IR"/>
              <a:t>ی </a:t>
            </a:r>
            <a:r>
              <a:rPr lang="ar-SA" altLang="fa-IR"/>
              <a:t>برا</a:t>
            </a:r>
            <a:r>
              <a:rPr lang="fa-IR" altLang="fa-IR"/>
              <a:t>ی </a:t>
            </a:r>
            <a:r>
              <a:rPr lang="ar-SA" altLang="fa-IR"/>
              <a:t> حقوق </a:t>
            </a:r>
            <a:r>
              <a:rPr lang="fa-IR" altLang="fa-IR"/>
              <a:t> </a:t>
            </a:r>
            <a:r>
              <a:rPr lang="ar-SA" altLang="fa-IR"/>
              <a:t>صاحب</a:t>
            </a:r>
            <a:r>
              <a:rPr lang="fa-IR" altLang="fa-IR"/>
              <a:t> </a:t>
            </a:r>
            <a:r>
              <a:rPr lang="ar-SA" altLang="fa-IR"/>
              <a:t> سرمايه </a:t>
            </a:r>
            <a:r>
              <a:rPr lang="fa-IR" altLang="fa-IR"/>
              <a:t> </a:t>
            </a:r>
            <a:r>
              <a:rPr lang="ar-SA" altLang="fa-IR"/>
              <a:t>را</a:t>
            </a:r>
            <a:r>
              <a:rPr lang="fa-IR" altLang="fa-IR"/>
              <a:t> </a:t>
            </a:r>
            <a:r>
              <a:rPr lang="ar-SA" altLang="fa-IR"/>
              <a:t> م</a:t>
            </a:r>
            <a:r>
              <a:rPr lang="fa-IR" altLang="fa-IR"/>
              <a:t>ی </a:t>
            </a:r>
            <a:r>
              <a:rPr lang="ar-SA" altLang="fa-IR"/>
              <a:t> طلبند. حسابدار</a:t>
            </a:r>
            <a:r>
              <a:rPr lang="fa-IR" altLang="fa-IR"/>
              <a:t>ی </a:t>
            </a:r>
            <a:r>
              <a:rPr lang="ar-SA" altLang="fa-IR"/>
              <a:t>حقوق</a:t>
            </a:r>
            <a:r>
              <a:rPr lang="fa-IR" altLang="fa-IR"/>
              <a:t> </a:t>
            </a:r>
            <a:r>
              <a:rPr lang="ar-SA" altLang="fa-IR"/>
              <a:t> صاحب سرمايه در مؤسسات ت</a:t>
            </a:r>
            <a:r>
              <a:rPr lang="fa-IR" altLang="fa-IR"/>
              <a:t>ک</a:t>
            </a:r>
            <a:r>
              <a:rPr lang="ar-SA" altLang="fa-IR"/>
              <a:t> مالك</a:t>
            </a:r>
            <a:r>
              <a:rPr lang="fa-IR" altLang="fa-IR"/>
              <a:t>ی</a:t>
            </a:r>
            <a:r>
              <a:rPr lang="ar-SA" altLang="fa-IR"/>
              <a:t> نسبتا </a:t>
            </a:r>
            <a:r>
              <a:rPr lang="fa-IR" altLang="fa-IR"/>
              <a:t> </a:t>
            </a:r>
            <a:r>
              <a:rPr lang="ar-SA" altLang="fa-IR"/>
              <a:t>ساده</a:t>
            </a:r>
            <a:r>
              <a:rPr lang="fa-IR" altLang="fa-IR"/>
              <a:t> </a:t>
            </a:r>
            <a:r>
              <a:rPr lang="ar-SA" altLang="fa-IR"/>
              <a:t> م</a:t>
            </a:r>
            <a:r>
              <a:rPr lang="fa-IR" altLang="fa-IR"/>
              <a:t>ی</a:t>
            </a:r>
            <a:r>
              <a:rPr lang="ar-SA" altLang="fa-IR"/>
              <a:t> باشد.</a:t>
            </a:r>
            <a:endParaRPr lang="en-US" altLang="fa-IR"/>
          </a:p>
        </p:txBody>
      </p:sp>
    </p:spTree>
  </p:cSld>
  <p:clrMapOvr>
    <a:masterClrMapping/>
  </p:clrMapOvr>
  <p:transition spd="med">
    <p:comb/>
  </p:transition>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FD869D3-5BC4-4909-BCD0-74C14798935F}" type="slidenum">
              <a:rPr lang="ar-SA" altLang="fa-IR"/>
              <a:pPr/>
              <a:t>134</a:t>
            </a:fld>
            <a:endParaRPr lang="en-US" altLang="fa-IR"/>
          </a:p>
        </p:txBody>
      </p:sp>
      <p:sp>
        <p:nvSpPr>
          <p:cNvPr id="306178" name="Rectangle 2"/>
          <p:cNvSpPr>
            <a:spLocks noGrp="1" noChangeArrowheads="1"/>
          </p:cNvSpPr>
          <p:nvPr>
            <p:ph type="body" idx="1"/>
          </p:nvPr>
        </p:nvSpPr>
        <p:spPr>
          <a:xfrm>
            <a:off x="323850" y="1844675"/>
            <a:ext cx="8362950" cy="2592388"/>
          </a:xfrm>
        </p:spPr>
        <p:txBody>
          <a:bodyPr/>
          <a:lstStyle/>
          <a:p>
            <a:pPr>
              <a:buFontTx/>
              <a:buNone/>
            </a:pPr>
            <a:r>
              <a:rPr lang="fa-IR" altLang="fa-IR"/>
              <a:t>  </a:t>
            </a:r>
            <a:r>
              <a:rPr lang="en-US" altLang="fa-IR"/>
              <a:t> </a:t>
            </a:r>
            <a:r>
              <a:rPr lang="ar-SA" altLang="fa-IR"/>
              <a:t>مفهوم </a:t>
            </a:r>
            <a:r>
              <a:rPr lang="en-US" altLang="fa-IR"/>
              <a:t> </a:t>
            </a:r>
            <a:r>
              <a:rPr lang="ar-SA" altLang="fa-IR"/>
              <a:t>شركت </a:t>
            </a:r>
            <a:r>
              <a:rPr lang="en-US" altLang="fa-IR"/>
              <a:t> </a:t>
            </a:r>
            <a:r>
              <a:rPr lang="ar-SA" altLang="fa-IR"/>
              <a:t>تضامن</a:t>
            </a:r>
            <a:r>
              <a:rPr lang="fa-IR" altLang="fa-IR"/>
              <a:t>ی :</a:t>
            </a:r>
            <a:endParaRPr lang="ar-SA" altLang="fa-IR"/>
          </a:p>
          <a:p>
            <a:pPr>
              <a:buFontTx/>
              <a:buNone/>
            </a:pPr>
            <a:r>
              <a:rPr lang="en-US" altLang="fa-IR"/>
              <a:t>   </a:t>
            </a:r>
            <a:r>
              <a:rPr lang="ar-SA" altLang="fa-IR"/>
              <a:t>يك</a:t>
            </a:r>
            <a:r>
              <a:rPr lang="fa-IR" altLang="fa-IR"/>
              <a:t>ی</a:t>
            </a:r>
            <a:r>
              <a:rPr lang="en-US" altLang="fa-IR"/>
              <a:t> </a:t>
            </a:r>
            <a:r>
              <a:rPr lang="ar-SA" altLang="fa-IR"/>
              <a:t> از سه</a:t>
            </a:r>
            <a:r>
              <a:rPr lang="en-US" altLang="fa-IR"/>
              <a:t> </a:t>
            </a:r>
            <a:r>
              <a:rPr lang="ar-SA" altLang="fa-IR"/>
              <a:t>گروه</a:t>
            </a:r>
            <a:r>
              <a:rPr lang="en-US" altLang="fa-IR"/>
              <a:t> </a:t>
            </a:r>
            <a:r>
              <a:rPr lang="ar-SA" altLang="fa-IR"/>
              <a:t>عمده</a:t>
            </a:r>
            <a:r>
              <a:rPr lang="en-US" altLang="fa-IR"/>
              <a:t> </a:t>
            </a:r>
            <a:r>
              <a:rPr lang="ar-SA" altLang="fa-IR"/>
              <a:t>مؤسسات</a:t>
            </a:r>
            <a:r>
              <a:rPr lang="en-US" altLang="fa-IR"/>
              <a:t> </a:t>
            </a:r>
            <a:r>
              <a:rPr lang="ar-SA" altLang="fa-IR"/>
              <a:t>تجار</a:t>
            </a:r>
            <a:r>
              <a:rPr lang="fa-IR" altLang="fa-IR"/>
              <a:t>ی </a:t>
            </a:r>
            <a:r>
              <a:rPr lang="ar-SA" altLang="fa-IR"/>
              <a:t>شركتها</a:t>
            </a:r>
            <a:r>
              <a:rPr lang="fa-IR" altLang="fa-IR"/>
              <a:t>ی</a:t>
            </a:r>
            <a:r>
              <a:rPr lang="ar-SA" altLang="fa-IR"/>
              <a:t> تضامن</a:t>
            </a:r>
            <a:r>
              <a:rPr lang="fa-IR" altLang="fa-IR"/>
              <a:t>ی</a:t>
            </a:r>
            <a:r>
              <a:rPr lang="en-US" altLang="fa-IR"/>
              <a:t> </a:t>
            </a:r>
            <a:r>
              <a:rPr lang="ar-SA" altLang="fa-IR"/>
              <a:t>است</a:t>
            </a:r>
            <a:r>
              <a:rPr lang="en-US" altLang="fa-IR"/>
              <a:t> </a:t>
            </a:r>
            <a:r>
              <a:rPr lang="ar-SA" altLang="fa-IR"/>
              <a:t> كه</a:t>
            </a:r>
            <a:r>
              <a:rPr lang="fa-IR" altLang="fa-IR"/>
              <a:t> </a:t>
            </a:r>
            <a:r>
              <a:rPr lang="ar-SA" altLang="fa-IR"/>
              <a:t> توسط</a:t>
            </a:r>
            <a:r>
              <a:rPr lang="fa-IR" altLang="fa-IR"/>
              <a:t> </a:t>
            </a:r>
            <a:r>
              <a:rPr lang="en-US" altLang="fa-IR"/>
              <a:t> </a:t>
            </a:r>
            <a:r>
              <a:rPr lang="ar-SA" altLang="fa-IR"/>
              <a:t>دو</a:t>
            </a:r>
            <a:r>
              <a:rPr lang="fa-IR" altLang="fa-IR"/>
              <a:t> </a:t>
            </a:r>
            <a:r>
              <a:rPr lang="ar-SA" altLang="fa-IR"/>
              <a:t> يا</a:t>
            </a:r>
            <a:r>
              <a:rPr lang="fa-IR" altLang="fa-IR"/>
              <a:t> </a:t>
            </a:r>
            <a:r>
              <a:rPr lang="en-US" altLang="fa-IR"/>
              <a:t> </a:t>
            </a:r>
            <a:r>
              <a:rPr lang="ar-SA" altLang="fa-IR"/>
              <a:t>چند</a:t>
            </a:r>
            <a:r>
              <a:rPr lang="en-US" altLang="fa-IR"/>
              <a:t> </a:t>
            </a:r>
            <a:r>
              <a:rPr lang="fa-IR" altLang="fa-IR"/>
              <a:t> </a:t>
            </a:r>
            <a:r>
              <a:rPr lang="ar-SA" altLang="fa-IR"/>
              <a:t>نفر با سرمايه</a:t>
            </a:r>
            <a:r>
              <a:rPr lang="en-US" altLang="fa-IR"/>
              <a:t>  </a:t>
            </a:r>
            <a:r>
              <a:rPr lang="ar-SA" altLang="fa-IR"/>
              <a:t>و تخصصها</a:t>
            </a:r>
            <a:r>
              <a:rPr lang="fa-IR" altLang="fa-IR"/>
              <a:t>ی</a:t>
            </a:r>
            <a:r>
              <a:rPr lang="en-US" altLang="fa-IR"/>
              <a:t> </a:t>
            </a:r>
            <a:r>
              <a:rPr lang="ar-SA" altLang="fa-IR"/>
              <a:t>مختلف ،</a:t>
            </a:r>
            <a:r>
              <a:rPr lang="en-US" altLang="fa-IR"/>
              <a:t> </a:t>
            </a:r>
            <a:r>
              <a:rPr lang="ar-SA" altLang="fa-IR"/>
              <a:t>برا</a:t>
            </a:r>
            <a:r>
              <a:rPr lang="fa-IR" altLang="fa-IR"/>
              <a:t>ی</a:t>
            </a:r>
            <a:r>
              <a:rPr lang="en-US" altLang="fa-IR"/>
              <a:t> </a:t>
            </a:r>
            <a:r>
              <a:rPr lang="ar-SA" altLang="fa-IR"/>
              <a:t> فعاليت</a:t>
            </a:r>
            <a:r>
              <a:rPr lang="en-US" altLang="fa-IR"/>
              <a:t> </a:t>
            </a:r>
            <a:r>
              <a:rPr lang="ar-SA" altLang="fa-IR"/>
              <a:t> خاص</a:t>
            </a:r>
            <a:r>
              <a:rPr lang="fa-IR" altLang="fa-IR"/>
              <a:t>ی </a:t>
            </a:r>
            <a:r>
              <a:rPr lang="ar-SA" altLang="fa-IR"/>
              <a:t>تاسيس م</a:t>
            </a:r>
            <a:r>
              <a:rPr lang="fa-IR" altLang="fa-IR"/>
              <a:t>ی </a:t>
            </a:r>
            <a:r>
              <a:rPr lang="ar-SA" altLang="fa-IR"/>
              <a:t>شود.</a:t>
            </a:r>
            <a:endParaRPr lang="en-US" altLang="fa-IR"/>
          </a:p>
        </p:txBody>
      </p:sp>
    </p:spTree>
  </p:cSld>
  <p:clrMapOvr>
    <a:masterClrMapping/>
  </p:clrMapOvr>
  <p:transition spd="med">
    <p:comb/>
  </p:transition>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9146DCA-A7A8-4BF5-908F-AC802F19341A}" type="slidenum">
              <a:rPr lang="ar-SA" altLang="fa-IR"/>
              <a:pPr/>
              <a:t>135</a:t>
            </a:fld>
            <a:endParaRPr lang="en-US" altLang="fa-IR"/>
          </a:p>
        </p:txBody>
      </p:sp>
      <p:sp>
        <p:nvSpPr>
          <p:cNvPr id="307202" name="Rectangle 2"/>
          <p:cNvSpPr>
            <a:spLocks noGrp="1" noChangeArrowheads="1"/>
          </p:cNvSpPr>
          <p:nvPr>
            <p:ph type="body" idx="1"/>
          </p:nvPr>
        </p:nvSpPr>
        <p:spPr>
          <a:xfrm>
            <a:off x="395288" y="1916113"/>
            <a:ext cx="8229600" cy="3168650"/>
          </a:xfrm>
        </p:spPr>
        <p:txBody>
          <a:bodyPr/>
          <a:lstStyle/>
          <a:p>
            <a:pPr>
              <a:buFontTx/>
              <a:buNone/>
            </a:pPr>
            <a:r>
              <a:rPr lang="fa-IR" altLang="fa-IR"/>
              <a:t>   </a:t>
            </a:r>
            <a:r>
              <a:rPr lang="ar-SA" altLang="fa-IR">
                <a:effectLst/>
              </a:rPr>
              <a:t>در</a:t>
            </a:r>
            <a:r>
              <a:rPr lang="fa-IR" altLang="fa-IR">
                <a:effectLst/>
              </a:rPr>
              <a:t> </a:t>
            </a:r>
            <a:r>
              <a:rPr lang="ar-SA" altLang="fa-IR">
                <a:effectLst/>
              </a:rPr>
              <a:t> ماده</a:t>
            </a:r>
            <a:r>
              <a:rPr lang="fa-IR" altLang="fa-IR">
                <a:effectLst/>
              </a:rPr>
              <a:t> </a:t>
            </a:r>
            <a:r>
              <a:rPr lang="ar-SA" altLang="fa-IR">
                <a:effectLst/>
              </a:rPr>
              <a:t> 116 قانون </a:t>
            </a:r>
            <a:r>
              <a:rPr lang="fa-IR" altLang="fa-IR">
                <a:effectLst/>
              </a:rPr>
              <a:t> </a:t>
            </a:r>
            <a:r>
              <a:rPr lang="ar-SA" altLang="fa-IR">
                <a:effectLst/>
              </a:rPr>
              <a:t>تجارت</a:t>
            </a:r>
            <a:r>
              <a:rPr lang="fa-IR" altLang="fa-IR">
                <a:effectLst/>
              </a:rPr>
              <a:t> </a:t>
            </a:r>
            <a:r>
              <a:rPr lang="ar-SA" altLang="fa-IR">
                <a:effectLst/>
              </a:rPr>
              <a:t> شركت </a:t>
            </a:r>
            <a:r>
              <a:rPr lang="fa-IR" altLang="fa-IR">
                <a:effectLst/>
              </a:rPr>
              <a:t> </a:t>
            </a:r>
            <a:r>
              <a:rPr lang="ar-SA" altLang="fa-IR">
                <a:effectLst/>
              </a:rPr>
              <a:t>تضامن</a:t>
            </a:r>
            <a:r>
              <a:rPr lang="fa-IR" altLang="fa-IR">
                <a:effectLst/>
              </a:rPr>
              <a:t>ی</a:t>
            </a:r>
            <a:r>
              <a:rPr lang="ar-SA" altLang="fa-IR">
                <a:effectLst/>
              </a:rPr>
              <a:t> به صورت زير تعريف </a:t>
            </a:r>
            <a:r>
              <a:rPr lang="fa-IR" altLang="fa-IR">
                <a:effectLst/>
              </a:rPr>
              <a:t> </a:t>
            </a:r>
            <a:r>
              <a:rPr lang="ar-SA" altLang="fa-IR">
                <a:effectLst/>
              </a:rPr>
              <a:t>شده</a:t>
            </a:r>
            <a:r>
              <a:rPr lang="fa-IR" altLang="fa-IR">
                <a:effectLst/>
              </a:rPr>
              <a:t> </a:t>
            </a:r>
            <a:r>
              <a:rPr lang="ar-SA" altLang="fa-IR">
                <a:effectLst/>
              </a:rPr>
              <a:t> است</a:t>
            </a:r>
            <a:r>
              <a:rPr lang="fa-IR" altLang="fa-IR">
                <a:effectLst/>
              </a:rPr>
              <a:t> </a:t>
            </a:r>
            <a:r>
              <a:rPr lang="ar-SA" altLang="fa-IR">
                <a:effectLst/>
              </a:rPr>
              <a:t>: </a:t>
            </a:r>
            <a:endParaRPr lang="en-US" altLang="fa-IR">
              <a:effectLst/>
            </a:endParaRPr>
          </a:p>
          <a:p>
            <a:pPr>
              <a:buFontTx/>
              <a:buNone/>
            </a:pPr>
            <a:r>
              <a:rPr lang="en-US" altLang="fa-IR">
                <a:effectLst/>
              </a:rPr>
              <a:t>   </a:t>
            </a:r>
            <a:r>
              <a:rPr lang="ar-SA" altLang="fa-IR">
                <a:effectLst/>
              </a:rPr>
              <a:t>شركت تضامن</a:t>
            </a:r>
            <a:r>
              <a:rPr lang="fa-IR" altLang="fa-IR">
                <a:effectLst/>
              </a:rPr>
              <a:t>ی</a:t>
            </a:r>
            <a:r>
              <a:rPr lang="ar-SA" altLang="fa-IR">
                <a:effectLst/>
              </a:rPr>
              <a:t>،شركت</a:t>
            </a:r>
            <a:r>
              <a:rPr lang="fa-IR" altLang="fa-IR">
                <a:effectLst/>
              </a:rPr>
              <a:t>ی</a:t>
            </a:r>
            <a:r>
              <a:rPr lang="en-US" altLang="fa-IR">
                <a:effectLst/>
              </a:rPr>
              <a:t> </a:t>
            </a:r>
            <a:r>
              <a:rPr lang="ar-SA" altLang="fa-IR">
                <a:effectLst/>
              </a:rPr>
              <a:t>است كه</a:t>
            </a:r>
            <a:r>
              <a:rPr lang="fa-IR" altLang="fa-IR">
                <a:effectLst/>
              </a:rPr>
              <a:t> </a:t>
            </a:r>
            <a:r>
              <a:rPr lang="ar-SA" altLang="fa-IR">
                <a:effectLst/>
              </a:rPr>
              <a:t>درتحت</a:t>
            </a:r>
            <a:r>
              <a:rPr lang="fa-IR" altLang="fa-IR">
                <a:effectLst/>
              </a:rPr>
              <a:t> </a:t>
            </a:r>
            <a:r>
              <a:rPr lang="ar-SA" altLang="fa-IR">
                <a:effectLst/>
              </a:rPr>
              <a:t>اسم </a:t>
            </a:r>
            <a:r>
              <a:rPr lang="fa-IR" altLang="fa-IR">
                <a:effectLst/>
              </a:rPr>
              <a:t> </a:t>
            </a:r>
            <a:r>
              <a:rPr lang="ar-SA" altLang="fa-IR">
                <a:effectLst/>
              </a:rPr>
              <a:t>مخصوص</a:t>
            </a:r>
            <a:r>
              <a:rPr lang="fa-IR" altLang="fa-IR">
                <a:effectLst/>
              </a:rPr>
              <a:t>ی </a:t>
            </a:r>
            <a:r>
              <a:rPr lang="ar-SA" altLang="fa-IR">
                <a:effectLst/>
              </a:rPr>
              <a:t> برا</a:t>
            </a:r>
            <a:r>
              <a:rPr lang="fa-IR" altLang="fa-IR">
                <a:effectLst/>
              </a:rPr>
              <a:t>ی</a:t>
            </a:r>
            <a:r>
              <a:rPr lang="en-US" altLang="fa-IR">
                <a:effectLst/>
              </a:rPr>
              <a:t> </a:t>
            </a:r>
            <a:r>
              <a:rPr lang="ar-SA" altLang="fa-IR">
                <a:effectLst/>
              </a:rPr>
              <a:t>امورتجارت</a:t>
            </a:r>
            <a:r>
              <a:rPr lang="fa-IR" altLang="fa-IR">
                <a:effectLst/>
              </a:rPr>
              <a:t>ی</a:t>
            </a:r>
            <a:r>
              <a:rPr lang="ar-SA" altLang="fa-IR">
                <a:effectLst/>
              </a:rPr>
              <a:t> بين دو يا</a:t>
            </a:r>
            <a:r>
              <a:rPr lang="fa-IR" altLang="fa-IR">
                <a:effectLst/>
              </a:rPr>
              <a:t> </a:t>
            </a:r>
            <a:r>
              <a:rPr lang="ar-SA" altLang="fa-IR">
                <a:effectLst/>
              </a:rPr>
              <a:t>چند</a:t>
            </a:r>
            <a:r>
              <a:rPr lang="fa-IR" altLang="fa-IR">
                <a:effectLst/>
              </a:rPr>
              <a:t> </a:t>
            </a:r>
            <a:r>
              <a:rPr lang="ar-SA" altLang="fa-IR">
                <a:effectLst/>
              </a:rPr>
              <a:t>نفر با </a:t>
            </a:r>
            <a:r>
              <a:rPr lang="fa-IR" altLang="fa-IR">
                <a:effectLst/>
              </a:rPr>
              <a:t> </a:t>
            </a:r>
            <a:r>
              <a:rPr lang="ar-SA" altLang="fa-IR">
                <a:effectLst/>
              </a:rPr>
              <a:t>مسئوليت</a:t>
            </a:r>
            <a:r>
              <a:rPr lang="fa-IR" altLang="fa-IR">
                <a:effectLst/>
              </a:rPr>
              <a:t> </a:t>
            </a:r>
            <a:r>
              <a:rPr lang="ar-SA" altLang="fa-IR">
                <a:effectLst/>
              </a:rPr>
              <a:t> تضامن</a:t>
            </a:r>
            <a:r>
              <a:rPr lang="fa-IR" altLang="fa-IR">
                <a:effectLst/>
              </a:rPr>
              <a:t>ی </a:t>
            </a:r>
            <a:r>
              <a:rPr lang="ar-SA" altLang="fa-IR">
                <a:effectLst/>
              </a:rPr>
              <a:t> تشكيل</a:t>
            </a:r>
            <a:r>
              <a:rPr lang="fa-IR" altLang="fa-IR">
                <a:effectLst/>
              </a:rPr>
              <a:t> </a:t>
            </a:r>
            <a:r>
              <a:rPr lang="ar-SA" altLang="fa-IR">
                <a:effectLst/>
              </a:rPr>
              <a:t> م</a:t>
            </a:r>
            <a:r>
              <a:rPr lang="fa-IR" altLang="fa-IR">
                <a:effectLst/>
              </a:rPr>
              <a:t>ی</a:t>
            </a:r>
            <a:r>
              <a:rPr lang="ar-SA" altLang="fa-IR">
                <a:effectLst/>
              </a:rPr>
              <a:t> شود</a:t>
            </a:r>
            <a:r>
              <a:rPr lang="ar-SA" altLang="fa-IR"/>
              <a:t>.</a:t>
            </a:r>
            <a:r>
              <a:rPr lang="fa-IR" altLang="fa-IR"/>
              <a:t> </a:t>
            </a:r>
            <a:endParaRPr lang="en-US" altLang="fa-IR"/>
          </a:p>
        </p:txBody>
      </p:sp>
    </p:spTree>
  </p:cSld>
  <p:clrMapOvr>
    <a:masterClrMapping/>
  </p:clrMapOvr>
  <p:transition spd="med">
    <p:comb/>
  </p:transition>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418BC82-DD99-4AE9-A885-A030841F6B50}" type="slidenum">
              <a:rPr lang="ar-SA" altLang="fa-IR"/>
              <a:pPr/>
              <a:t>136</a:t>
            </a:fld>
            <a:endParaRPr lang="en-US" altLang="fa-IR"/>
          </a:p>
        </p:txBody>
      </p:sp>
      <p:sp>
        <p:nvSpPr>
          <p:cNvPr id="308226" name="Rectangle 2"/>
          <p:cNvSpPr>
            <a:spLocks noGrp="1" noChangeArrowheads="1"/>
          </p:cNvSpPr>
          <p:nvPr>
            <p:ph type="body" idx="1"/>
          </p:nvPr>
        </p:nvSpPr>
        <p:spPr>
          <a:xfrm>
            <a:off x="468313" y="1628775"/>
            <a:ext cx="8229600" cy="2879725"/>
          </a:xfrm>
        </p:spPr>
        <p:txBody>
          <a:bodyPr/>
          <a:lstStyle/>
          <a:p>
            <a:pPr>
              <a:buFontTx/>
              <a:buNone/>
            </a:pPr>
            <a:r>
              <a:rPr lang="fa-IR" altLang="fa-IR"/>
              <a:t>   </a:t>
            </a:r>
            <a:r>
              <a:rPr lang="ar-SA" altLang="fa-IR"/>
              <a:t>اگر داراي</a:t>
            </a:r>
            <a:r>
              <a:rPr lang="fa-IR" altLang="fa-IR"/>
              <a:t>ی </a:t>
            </a:r>
            <a:r>
              <a:rPr lang="ar-SA" altLang="fa-IR"/>
              <a:t> شركت برا</a:t>
            </a:r>
            <a:r>
              <a:rPr lang="fa-IR" altLang="fa-IR"/>
              <a:t>ی </a:t>
            </a:r>
            <a:r>
              <a:rPr lang="ar-SA" altLang="fa-IR"/>
              <a:t>تاديه تمام قروض كاف</a:t>
            </a:r>
            <a:r>
              <a:rPr lang="fa-IR" altLang="fa-IR"/>
              <a:t>ی</a:t>
            </a:r>
            <a:r>
              <a:rPr lang="ar-SA" altLang="fa-IR"/>
              <a:t> نباشد هر </a:t>
            </a:r>
            <a:r>
              <a:rPr lang="fa-IR" altLang="fa-IR"/>
              <a:t>قراری بين </a:t>
            </a:r>
            <a:r>
              <a:rPr lang="ar-SA" altLang="fa-IR"/>
              <a:t>شركاء بر خلاف</a:t>
            </a:r>
            <a:r>
              <a:rPr lang="fa-IR" altLang="fa-IR"/>
              <a:t> </a:t>
            </a:r>
            <a:r>
              <a:rPr lang="ar-SA" altLang="fa-IR"/>
              <a:t> اين ترتيب داده</a:t>
            </a:r>
            <a:r>
              <a:rPr lang="fa-IR" altLang="fa-IR"/>
              <a:t> </a:t>
            </a:r>
            <a:r>
              <a:rPr lang="ar-SA" altLang="fa-IR"/>
              <a:t> شده باشد در مقابل</a:t>
            </a:r>
            <a:r>
              <a:rPr lang="fa-IR" altLang="fa-IR"/>
              <a:t> </a:t>
            </a:r>
            <a:r>
              <a:rPr lang="ar-SA" altLang="fa-IR"/>
              <a:t> اشخاص</a:t>
            </a:r>
            <a:r>
              <a:rPr lang="fa-IR" altLang="fa-IR"/>
              <a:t> </a:t>
            </a:r>
            <a:r>
              <a:rPr lang="ar-SA" altLang="fa-IR"/>
              <a:t> ثالث </a:t>
            </a:r>
            <a:r>
              <a:rPr lang="fa-IR" altLang="fa-IR"/>
              <a:t> </a:t>
            </a:r>
            <a:r>
              <a:rPr lang="ar-SA" altLang="fa-IR"/>
              <a:t>كان </a:t>
            </a:r>
            <a:r>
              <a:rPr lang="fa-IR" altLang="fa-IR"/>
              <a:t> </a:t>
            </a:r>
            <a:r>
              <a:rPr lang="ar-SA" altLang="fa-IR"/>
              <a:t>لم يكن </a:t>
            </a:r>
            <a:r>
              <a:rPr lang="fa-IR" altLang="fa-IR"/>
              <a:t> </a:t>
            </a:r>
            <a:r>
              <a:rPr lang="ar-SA" altLang="fa-IR"/>
              <a:t>خواهد</a:t>
            </a:r>
            <a:r>
              <a:rPr lang="fa-IR" altLang="fa-IR"/>
              <a:t> </a:t>
            </a:r>
            <a:r>
              <a:rPr lang="ar-SA" altLang="fa-IR"/>
              <a:t> بود. </a:t>
            </a:r>
            <a:endParaRPr lang="en-US" altLang="fa-IR"/>
          </a:p>
        </p:txBody>
      </p:sp>
    </p:spTree>
  </p:cSld>
  <p:clrMapOvr>
    <a:masterClrMapping/>
  </p:clrMapOvr>
  <p:transition spd="med">
    <p:comb/>
  </p:transition>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A3BAADB-9B25-4B90-894C-6B65FD536E8F}" type="slidenum">
              <a:rPr lang="ar-SA" altLang="fa-IR"/>
              <a:pPr/>
              <a:t>137</a:t>
            </a:fld>
            <a:endParaRPr lang="en-US" altLang="fa-IR"/>
          </a:p>
        </p:txBody>
      </p:sp>
      <p:sp>
        <p:nvSpPr>
          <p:cNvPr id="309250" name="Rectangle 2"/>
          <p:cNvSpPr>
            <a:spLocks noGrp="1" noChangeArrowheads="1"/>
          </p:cNvSpPr>
          <p:nvPr>
            <p:ph type="body" idx="1"/>
          </p:nvPr>
        </p:nvSpPr>
        <p:spPr>
          <a:xfrm>
            <a:off x="457200" y="1905000"/>
            <a:ext cx="8229600" cy="3168650"/>
          </a:xfrm>
        </p:spPr>
        <p:txBody>
          <a:bodyPr/>
          <a:lstStyle/>
          <a:p>
            <a:pPr>
              <a:buFontTx/>
              <a:buNone/>
            </a:pPr>
            <a:r>
              <a:rPr lang="fa-IR" altLang="fa-IR"/>
              <a:t>   سرمايه  شركت</a:t>
            </a:r>
          </a:p>
          <a:p>
            <a:pPr>
              <a:buFontTx/>
              <a:buNone/>
            </a:pPr>
            <a:r>
              <a:rPr lang="fa-IR" altLang="fa-IR"/>
              <a:t>   هر يک از شركاء شركت  تضامنی بايستی به  ميزان سهم الشركه  خود </a:t>
            </a:r>
            <a:r>
              <a:rPr lang="fa-IR" altLang="fa-IR">
                <a:sym typeface="Symbol" panose="05050102010706020507" pitchFamily="18" charset="2"/>
              </a:rPr>
              <a:t> </a:t>
            </a:r>
            <a:r>
              <a:rPr lang="fa-IR" altLang="fa-IR"/>
              <a:t>سرمايه  شركت  را تامين  كند. سهم الشركه    می تواند   به  صورت  وجه  نقد  و  يا  اموال  منقول  يا غير  منقول  باشد.  به  موجب  ماده  118 قانون تجارت </a:t>
            </a:r>
            <a:r>
              <a:rPr lang="he-IL" altLang="fa-IR"/>
              <a:t>׃</a:t>
            </a:r>
          </a:p>
        </p:txBody>
      </p:sp>
    </p:spTree>
  </p:cSld>
  <p:clrMapOvr>
    <a:masterClrMapping/>
  </p:clrMapOvr>
  <p:transition spd="med">
    <p:comb/>
  </p:transition>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5ECAE1-3E16-4FD8-BA1D-1A7FCBDD1FCA}" type="slidenum">
              <a:rPr lang="ar-SA" altLang="fa-IR"/>
              <a:pPr/>
              <a:t>138</a:t>
            </a:fld>
            <a:endParaRPr lang="en-US" altLang="fa-IR"/>
          </a:p>
        </p:txBody>
      </p:sp>
      <p:sp>
        <p:nvSpPr>
          <p:cNvPr id="310274" name="Rectangle 2"/>
          <p:cNvSpPr>
            <a:spLocks noGrp="1" noChangeArrowheads="1"/>
          </p:cNvSpPr>
          <p:nvPr>
            <p:ph type="body" idx="1"/>
          </p:nvPr>
        </p:nvSpPr>
        <p:spPr>
          <a:xfrm>
            <a:off x="539750" y="1484313"/>
            <a:ext cx="8229600" cy="2305050"/>
          </a:xfrm>
        </p:spPr>
        <p:txBody>
          <a:bodyPr/>
          <a:lstStyle/>
          <a:p>
            <a:pPr>
              <a:buFontTx/>
              <a:buNone/>
            </a:pPr>
            <a:r>
              <a:rPr lang="fa-IR" altLang="fa-IR"/>
              <a:t>   </a:t>
            </a:r>
            <a:r>
              <a:rPr lang="ar-SA" altLang="fa-IR"/>
              <a:t>شركت</a:t>
            </a:r>
            <a:r>
              <a:rPr lang="fa-IR" altLang="fa-IR"/>
              <a:t> </a:t>
            </a:r>
            <a:r>
              <a:rPr lang="ar-SA" altLang="fa-IR"/>
              <a:t> تضامن</a:t>
            </a:r>
            <a:r>
              <a:rPr lang="fa-IR" altLang="fa-IR"/>
              <a:t>ی  </a:t>
            </a:r>
            <a:r>
              <a:rPr lang="ar-SA" altLang="fa-IR"/>
              <a:t> وقت</a:t>
            </a:r>
            <a:r>
              <a:rPr lang="fa-IR" altLang="fa-IR"/>
              <a:t>ی</a:t>
            </a:r>
            <a:r>
              <a:rPr lang="ar-SA" altLang="fa-IR"/>
              <a:t> تشكيل</a:t>
            </a:r>
            <a:r>
              <a:rPr lang="fa-IR" altLang="fa-IR"/>
              <a:t>  </a:t>
            </a:r>
            <a:r>
              <a:rPr lang="ar-SA" altLang="fa-IR"/>
              <a:t> م</a:t>
            </a:r>
            <a:r>
              <a:rPr lang="fa-IR" altLang="fa-IR"/>
              <a:t>ی</a:t>
            </a:r>
            <a:r>
              <a:rPr lang="ar-SA" altLang="fa-IR"/>
              <a:t> شود كه</a:t>
            </a:r>
            <a:r>
              <a:rPr lang="fa-IR" altLang="fa-IR"/>
              <a:t> </a:t>
            </a:r>
            <a:r>
              <a:rPr lang="ar-SA" altLang="fa-IR"/>
              <a:t> تمام </a:t>
            </a:r>
            <a:r>
              <a:rPr lang="fa-IR" altLang="fa-IR"/>
              <a:t> </a:t>
            </a:r>
            <a:r>
              <a:rPr lang="ar-SA" altLang="fa-IR"/>
              <a:t>سرمايه نقد</a:t>
            </a:r>
            <a:r>
              <a:rPr lang="fa-IR" altLang="fa-IR"/>
              <a:t>ی  </a:t>
            </a:r>
            <a:r>
              <a:rPr lang="ar-SA" altLang="fa-IR"/>
              <a:t>تاديه</a:t>
            </a:r>
            <a:r>
              <a:rPr lang="fa-IR" altLang="fa-IR"/>
              <a:t> </a:t>
            </a:r>
            <a:r>
              <a:rPr lang="ar-SA" altLang="fa-IR"/>
              <a:t> و</a:t>
            </a:r>
            <a:r>
              <a:rPr lang="fa-IR" altLang="fa-IR"/>
              <a:t> </a:t>
            </a:r>
            <a:r>
              <a:rPr lang="ar-SA" altLang="fa-IR"/>
              <a:t> سهم </a:t>
            </a:r>
            <a:r>
              <a:rPr lang="fa-IR" altLang="fa-IR"/>
              <a:t> </a:t>
            </a:r>
            <a:r>
              <a:rPr lang="ar-SA" altLang="fa-IR"/>
              <a:t>الشركه</a:t>
            </a:r>
            <a:r>
              <a:rPr lang="fa-IR" altLang="fa-IR"/>
              <a:t> </a:t>
            </a:r>
            <a:r>
              <a:rPr lang="ar-SA" altLang="fa-IR"/>
              <a:t> غير نقد</a:t>
            </a:r>
            <a:r>
              <a:rPr lang="fa-IR" altLang="fa-IR"/>
              <a:t>ی </a:t>
            </a:r>
            <a:r>
              <a:rPr lang="ar-SA" altLang="fa-IR"/>
              <a:t>نيز</a:t>
            </a:r>
            <a:r>
              <a:rPr lang="fa-IR" altLang="fa-IR"/>
              <a:t> </a:t>
            </a:r>
            <a:r>
              <a:rPr lang="ar-SA" altLang="fa-IR"/>
              <a:t> تقويم</a:t>
            </a:r>
            <a:r>
              <a:rPr lang="fa-IR" altLang="fa-IR"/>
              <a:t> </a:t>
            </a:r>
            <a:r>
              <a:rPr lang="ar-SA" altLang="fa-IR"/>
              <a:t> و</a:t>
            </a:r>
            <a:r>
              <a:rPr lang="fa-IR" altLang="fa-IR"/>
              <a:t> </a:t>
            </a:r>
            <a:r>
              <a:rPr lang="ar-SA" altLang="fa-IR"/>
              <a:t>تسليم شده </a:t>
            </a:r>
            <a:r>
              <a:rPr lang="fa-IR" altLang="fa-IR"/>
              <a:t> </a:t>
            </a:r>
            <a:r>
              <a:rPr lang="ar-SA" altLang="fa-IR"/>
              <a:t>باشد.</a:t>
            </a:r>
            <a:r>
              <a:rPr lang="fa-IR" altLang="fa-IR"/>
              <a:t>  </a:t>
            </a:r>
            <a:endParaRPr lang="en-US" altLang="fa-IR"/>
          </a:p>
        </p:txBody>
      </p:sp>
    </p:spTree>
  </p:cSld>
  <p:clrMapOvr>
    <a:masterClrMapping/>
  </p:clrMapOvr>
  <p:transition spd="med">
    <p:comb/>
  </p:transition>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2F43E63-7028-43F2-8173-316DE4A1CCC9}" type="slidenum">
              <a:rPr lang="ar-SA" altLang="fa-IR"/>
              <a:pPr/>
              <a:t>139</a:t>
            </a:fld>
            <a:endParaRPr lang="en-US" altLang="fa-IR"/>
          </a:p>
        </p:txBody>
      </p:sp>
      <p:sp>
        <p:nvSpPr>
          <p:cNvPr id="311298" name="Rectangle 2"/>
          <p:cNvSpPr>
            <a:spLocks noGrp="1" noChangeArrowheads="1"/>
          </p:cNvSpPr>
          <p:nvPr>
            <p:ph type="body" idx="1"/>
          </p:nvPr>
        </p:nvSpPr>
        <p:spPr/>
        <p:txBody>
          <a:bodyPr/>
          <a:lstStyle/>
          <a:p>
            <a:pPr>
              <a:buFontTx/>
              <a:buNone/>
            </a:pPr>
            <a:r>
              <a:rPr lang="fa-IR" altLang="fa-IR"/>
              <a:t>   </a:t>
            </a:r>
            <a:r>
              <a:rPr lang="ar-SA" altLang="fa-IR"/>
              <a:t>مالكيت </a:t>
            </a:r>
            <a:r>
              <a:rPr lang="fa-IR" altLang="fa-IR"/>
              <a:t>مشترک داراییهای </a:t>
            </a:r>
            <a:r>
              <a:rPr lang="ar-SA" altLang="fa-IR"/>
              <a:t>شركت</a:t>
            </a:r>
            <a:r>
              <a:rPr lang="fa-IR" altLang="fa-IR"/>
              <a:t>:</a:t>
            </a:r>
            <a:endParaRPr lang="ar-SA" altLang="fa-IR"/>
          </a:p>
          <a:p>
            <a:pPr>
              <a:buFontTx/>
              <a:buNone/>
            </a:pPr>
            <a:r>
              <a:rPr lang="fa-IR" altLang="fa-IR"/>
              <a:t>   </a:t>
            </a:r>
            <a:r>
              <a:rPr lang="ar-SA" altLang="fa-IR"/>
              <a:t>داراييها</a:t>
            </a:r>
            <a:r>
              <a:rPr lang="fa-IR" altLang="fa-IR"/>
              <a:t>ی</a:t>
            </a:r>
            <a:r>
              <a:rPr lang="ar-SA" altLang="fa-IR"/>
              <a:t> </a:t>
            </a:r>
            <a:r>
              <a:rPr lang="fa-IR" altLang="fa-IR"/>
              <a:t>  </a:t>
            </a:r>
            <a:r>
              <a:rPr lang="ar-SA" altLang="fa-IR"/>
              <a:t>شركت </a:t>
            </a:r>
            <a:r>
              <a:rPr lang="fa-IR" altLang="fa-IR"/>
              <a:t> </a:t>
            </a:r>
            <a:r>
              <a:rPr lang="ar-SA" altLang="fa-IR"/>
              <a:t>تضامن</a:t>
            </a:r>
            <a:r>
              <a:rPr lang="fa-IR" altLang="fa-IR"/>
              <a:t>ی </a:t>
            </a:r>
            <a:r>
              <a:rPr lang="ar-SA" altLang="fa-IR"/>
              <a:t> شامل</a:t>
            </a:r>
            <a:r>
              <a:rPr lang="fa-IR" altLang="fa-IR"/>
              <a:t> </a:t>
            </a:r>
            <a:r>
              <a:rPr lang="ar-SA" altLang="fa-IR"/>
              <a:t> داراييهاي</a:t>
            </a:r>
            <a:r>
              <a:rPr lang="fa-IR" altLang="fa-IR"/>
              <a:t>ی </a:t>
            </a:r>
            <a:r>
              <a:rPr lang="ar-SA" altLang="fa-IR"/>
              <a:t> كه</a:t>
            </a:r>
            <a:r>
              <a:rPr lang="fa-IR" altLang="fa-IR"/>
              <a:t> </a:t>
            </a:r>
            <a:r>
              <a:rPr lang="ar-SA" altLang="fa-IR"/>
              <a:t> توسط شركاء</a:t>
            </a:r>
            <a:r>
              <a:rPr lang="fa-IR" altLang="fa-IR"/>
              <a:t> </a:t>
            </a:r>
            <a:r>
              <a:rPr lang="ar-SA" altLang="fa-IR"/>
              <a:t> به</a:t>
            </a:r>
            <a:r>
              <a:rPr lang="fa-IR" altLang="fa-IR"/>
              <a:t> </a:t>
            </a:r>
            <a:r>
              <a:rPr lang="ar-SA" altLang="fa-IR"/>
              <a:t> شركت </a:t>
            </a:r>
            <a:r>
              <a:rPr lang="fa-IR" altLang="fa-IR"/>
              <a:t> </a:t>
            </a:r>
            <a:r>
              <a:rPr lang="ar-SA" altLang="fa-IR"/>
              <a:t>وارد </a:t>
            </a:r>
            <a:r>
              <a:rPr lang="fa-IR" altLang="fa-IR"/>
              <a:t> </a:t>
            </a:r>
            <a:r>
              <a:rPr lang="ar-SA" altLang="fa-IR"/>
              <a:t>و</a:t>
            </a:r>
            <a:r>
              <a:rPr lang="fa-IR" altLang="fa-IR"/>
              <a:t> </a:t>
            </a:r>
            <a:r>
              <a:rPr lang="ar-SA" altLang="fa-IR"/>
              <a:t> يا </a:t>
            </a:r>
            <a:r>
              <a:rPr lang="fa-IR" altLang="fa-IR"/>
              <a:t> </a:t>
            </a:r>
            <a:r>
              <a:rPr lang="ar-SA" altLang="fa-IR"/>
              <a:t>در</a:t>
            </a:r>
            <a:r>
              <a:rPr lang="fa-IR" altLang="fa-IR"/>
              <a:t> </a:t>
            </a:r>
            <a:r>
              <a:rPr lang="ar-SA" altLang="fa-IR"/>
              <a:t> دوران</a:t>
            </a:r>
            <a:r>
              <a:rPr lang="fa-IR" altLang="fa-IR"/>
              <a:t> </a:t>
            </a:r>
            <a:r>
              <a:rPr lang="ar-SA" altLang="fa-IR"/>
              <a:t> فعاليت شركت خريدار</a:t>
            </a:r>
            <a:r>
              <a:rPr lang="fa-IR" altLang="fa-IR"/>
              <a:t>ی</a:t>
            </a:r>
            <a:r>
              <a:rPr lang="ar-SA" altLang="fa-IR"/>
              <a:t> </a:t>
            </a:r>
            <a:r>
              <a:rPr lang="fa-IR" altLang="fa-IR"/>
              <a:t> </a:t>
            </a:r>
            <a:r>
              <a:rPr lang="ar-SA" altLang="fa-IR"/>
              <a:t>شده</a:t>
            </a:r>
            <a:r>
              <a:rPr lang="fa-IR" altLang="fa-IR"/>
              <a:t> </a:t>
            </a:r>
            <a:r>
              <a:rPr lang="ar-SA" altLang="fa-IR"/>
              <a:t>اند </a:t>
            </a:r>
            <a:r>
              <a:rPr lang="fa-IR" altLang="fa-IR"/>
              <a:t>.</a:t>
            </a:r>
            <a:endParaRPr lang="en-US" altLang="fa-IR"/>
          </a:p>
        </p:txBody>
      </p:sp>
    </p:spTree>
  </p:cSld>
  <p:clrMapOvr>
    <a:masterClrMapping/>
  </p:clrMapOvr>
  <p:transition spd="med">
    <p:comb/>
  </p:transition>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943EEC-2EBF-4718-842D-01C575CAD6E5}" type="slidenum">
              <a:rPr lang="ar-SA" altLang="fa-IR"/>
              <a:pPr/>
              <a:t>14</a:t>
            </a:fld>
            <a:endParaRPr lang="en-US" altLang="fa-IR"/>
          </a:p>
        </p:txBody>
      </p:sp>
      <p:sp>
        <p:nvSpPr>
          <p:cNvPr id="377858" name="Rectangle 2"/>
          <p:cNvSpPr>
            <a:spLocks noGrp="1" noChangeArrowheads="1"/>
          </p:cNvSpPr>
          <p:nvPr>
            <p:ph type="body" idx="1"/>
          </p:nvPr>
        </p:nvSpPr>
        <p:spPr>
          <a:xfrm>
            <a:off x="323850" y="908050"/>
            <a:ext cx="8291513" cy="4392613"/>
          </a:xfrm>
        </p:spPr>
        <p:txBody>
          <a:bodyPr/>
          <a:lstStyle/>
          <a:p>
            <a:pPr>
              <a:buFontTx/>
              <a:buNone/>
            </a:pPr>
            <a:endParaRPr lang="fa-IR" altLang="fa-IR">
              <a:cs typeface="2  Zar" panose="00000400000000000000" pitchFamily="2" charset="-78"/>
            </a:endParaRPr>
          </a:p>
          <a:p>
            <a:pPr>
              <a:buFontTx/>
              <a:buNone/>
            </a:pPr>
            <a:r>
              <a:rPr lang="fa-IR" altLang="fa-IR">
                <a:effectLst/>
                <a:latin typeface="Arial" panose="020B0604020202020204" pitchFamily="34" charset="0"/>
              </a:rPr>
              <a:t>  حسابهای كنترل در دفتر كل و دفاتر معين :</a:t>
            </a:r>
          </a:p>
          <a:p>
            <a:pPr>
              <a:buFontTx/>
              <a:buNone/>
            </a:pPr>
            <a:r>
              <a:rPr lang="en-US" altLang="fa-IR" b="1">
                <a:effectLst/>
                <a:latin typeface="Arial" panose="020B0604020202020204" pitchFamily="34" charset="0"/>
              </a:rPr>
              <a:t>   </a:t>
            </a:r>
            <a:r>
              <a:rPr lang="fa-IR" altLang="fa-IR">
                <a:effectLst/>
                <a:latin typeface="Arial" panose="020B0604020202020204" pitchFamily="34" charset="0"/>
              </a:rPr>
              <a:t>برای  داشتن   اطلاعات  دقيق  و  جداگانه  از هر يک از بدهكاران در برخی ازموسسات برای هر يک ازبدهكاران حساب جداگانه ای دردفتركل افتتاح  ميشود . با  توجه  به  حجم  زياد اطلاعات نمی توان حسابهای زيادی را دريک         دفتر كل  نگهداری  نمود.</a:t>
            </a:r>
            <a:endParaRPr lang="en-US" altLang="fa-IR">
              <a:effectLst/>
              <a:latin typeface="Arial" panose="020B0604020202020204" pitchFamily="34"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7858">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78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build="p"/>
    </p:bld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E72C26-22A4-43DE-9467-1092964CD5F2}" type="slidenum">
              <a:rPr lang="ar-SA" altLang="fa-IR"/>
              <a:pPr/>
              <a:t>140</a:t>
            </a:fld>
            <a:endParaRPr lang="en-US" altLang="fa-IR"/>
          </a:p>
        </p:txBody>
      </p:sp>
      <p:sp>
        <p:nvSpPr>
          <p:cNvPr id="312322" name="Rectangle 2"/>
          <p:cNvSpPr>
            <a:spLocks noGrp="1" noChangeArrowheads="1"/>
          </p:cNvSpPr>
          <p:nvPr>
            <p:ph type="body" idx="1"/>
          </p:nvPr>
        </p:nvSpPr>
        <p:spPr>
          <a:xfrm>
            <a:off x="539750" y="908050"/>
            <a:ext cx="8229600" cy="2089150"/>
          </a:xfrm>
        </p:spPr>
        <p:txBody>
          <a:bodyPr/>
          <a:lstStyle/>
          <a:p>
            <a:pPr lvl="2">
              <a:buFontTx/>
              <a:buNone/>
            </a:pPr>
            <a:r>
              <a:rPr lang="fa-IR" altLang="fa-IR" sz="3200"/>
              <a:t>  سهم  </a:t>
            </a:r>
            <a:r>
              <a:rPr lang="ar-SA" altLang="fa-IR" sz="3200"/>
              <a:t>ه</a:t>
            </a:r>
            <a:r>
              <a:rPr lang="fa-IR" altLang="fa-IR" sz="3200"/>
              <a:t>ر</a:t>
            </a:r>
            <a:r>
              <a:rPr lang="ar-SA" altLang="fa-IR" sz="3200"/>
              <a:t> ي</a:t>
            </a:r>
            <a:r>
              <a:rPr lang="fa-IR" altLang="fa-IR" sz="3200"/>
              <a:t>ک</a:t>
            </a:r>
            <a:r>
              <a:rPr lang="ar-SA" altLang="fa-IR" sz="3200"/>
              <a:t> از</a:t>
            </a:r>
            <a:r>
              <a:rPr lang="fa-IR" altLang="fa-IR" sz="3200"/>
              <a:t> </a:t>
            </a:r>
            <a:r>
              <a:rPr lang="ar-SA" altLang="fa-IR" sz="3200"/>
              <a:t> شركاء </a:t>
            </a:r>
            <a:r>
              <a:rPr lang="fa-IR" altLang="fa-IR" sz="3200"/>
              <a:t> </a:t>
            </a:r>
            <a:r>
              <a:rPr lang="ar-SA" altLang="fa-IR" sz="3200"/>
              <a:t>هنگام </a:t>
            </a:r>
            <a:r>
              <a:rPr lang="fa-IR" altLang="fa-IR" sz="3200"/>
              <a:t> </a:t>
            </a:r>
            <a:r>
              <a:rPr lang="ar-SA" altLang="fa-IR" sz="3200"/>
              <a:t>انحلال</a:t>
            </a:r>
            <a:r>
              <a:rPr lang="fa-IR" altLang="fa-IR" sz="3200"/>
              <a:t> </a:t>
            </a:r>
            <a:r>
              <a:rPr lang="ar-SA" altLang="fa-IR" sz="3200"/>
              <a:t> شركت تضامن</a:t>
            </a:r>
            <a:r>
              <a:rPr lang="fa-IR" altLang="fa-IR" sz="3200"/>
              <a:t>ی</a:t>
            </a:r>
            <a:r>
              <a:rPr lang="ar-SA" altLang="fa-IR" sz="3200"/>
              <a:t> از داراييها بر اساس مانده حساب سرمايه آنها </a:t>
            </a:r>
            <a:r>
              <a:rPr lang="fa-IR" altLang="fa-IR" sz="3200"/>
              <a:t> </a:t>
            </a:r>
            <a:r>
              <a:rPr lang="ar-SA" altLang="fa-IR" sz="3200"/>
              <a:t>تعيين</a:t>
            </a:r>
            <a:r>
              <a:rPr lang="fa-IR" altLang="fa-IR" sz="3200"/>
              <a:t> </a:t>
            </a:r>
            <a:r>
              <a:rPr lang="ar-SA" altLang="fa-IR" sz="3200"/>
              <a:t> م</a:t>
            </a:r>
            <a:r>
              <a:rPr lang="fa-IR" altLang="fa-IR" sz="3200"/>
              <a:t>ی</a:t>
            </a:r>
            <a:r>
              <a:rPr lang="ar-SA" altLang="fa-IR" sz="3200"/>
              <a:t> شود.</a:t>
            </a:r>
            <a:endParaRPr lang="en-US" altLang="fa-IR" sz="3200"/>
          </a:p>
        </p:txBody>
      </p:sp>
    </p:spTree>
  </p:cSld>
  <p:clrMapOvr>
    <a:masterClrMapping/>
  </p:clrMapOvr>
  <p:transition spd="med">
    <p:comb/>
  </p:transition>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12F9FC-5608-4F04-9597-73B1308053A1}" type="slidenum">
              <a:rPr lang="ar-SA" altLang="fa-IR"/>
              <a:pPr/>
              <a:t>141</a:t>
            </a:fld>
            <a:endParaRPr lang="en-US" altLang="fa-IR"/>
          </a:p>
        </p:txBody>
      </p:sp>
      <p:sp>
        <p:nvSpPr>
          <p:cNvPr id="313346" name="Rectangle 2"/>
          <p:cNvSpPr>
            <a:spLocks noGrp="1" noChangeArrowheads="1"/>
          </p:cNvSpPr>
          <p:nvPr>
            <p:ph type="body" idx="1"/>
          </p:nvPr>
        </p:nvSpPr>
        <p:spPr>
          <a:xfrm>
            <a:off x="323850" y="1989138"/>
            <a:ext cx="8374063" cy="3384550"/>
          </a:xfrm>
        </p:spPr>
        <p:txBody>
          <a:bodyPr/>
          <a:lstStyle/>
          <a:p>
            <a:pPr>
              <a:buFontTx/>
              <a:buNone/>
            </a:pPr>
            <a:r>
              <a:rPr lang="fa-IR" altLang="fa-IR"/>
              <a:t>   </a:t>
            </a:r>
            <a:r>
              <a:rPr lang="ar-SA" altLang="fa-IR"/>
              <a:t>مسئوليت نامحدود</a:t>
            </a:r>
            <a:r>
              <a:rPr lang="fa-IR" altLang="fa-IR"/>
              <a:t>:</a:t>
            </a:r>
            <a:r>
              <a:rPr lang="ar-SA" altLang="fa-IR"/>
              <a:t> </a:t>
            </a:r>
            <a:endParaRPr lang="en-US" altLang="fa-IR"/>
          </a:p>
          <a:p>
            <a:pPr>
              <a:buFontTx/>
              <a:buNone/>
            </a:pPr>
            <a:r>
              <a:rPr lang="fa-IR" altLang="fa-IR"/>
              <a:t>   </a:t>
            </a:r>
            <a:r>
              <a:rPr lang="ar-SA" altLang="fa-IR"/>
              <a:t>طلبكاران از شركت </a:t>
            </a:r>
            <a:r>
              <a:rPr lang="fa-IR" altLang="fa-IR"/>
              <a:t> </a:t>
            </a:r>
            <a:r>
              <a:rPr lang="ar-SA" altLang="fa-IR"/>
              <a:t>م</a:t>
            </a:r>
            <a:r>
              <a:rPr lang="fa-IR" altLang="fa-IR"/>
              <a:t>ی</a:t>
            </a:r>
            <a:r>
              <a:rPr lang="ar-SA" altLang="fa-IR"/>
              <a:t> توانند</a:t>
            </a:r>
            <a:r>
              <a:rPr lang="fa-IR" altLang="fa-IR"/>
              <a:t> </a:t>
            </a:r>
            <a:r>
              <a:rPr lang="ar-SA" altLang="fa-IR"/>
              <a:t>برا</a:t>
            </a:r>
            <a:r>
              <a:rPr lang="fa-IR" altLang="fa-IR"/>
              <a:t>ی</a:t>
            </a:r>
            <a:r>
              <a:rPr lang="ar-SA" altLang="fa-IR"/>
              <a:t> وصول طلب خود</a:t>
            </a:r>
            <a:r>
              <a:rPr lang="fa-IR" altLang="fa-IR"/>
              <a:t> </a:t>
            </a:r>
            <a:r>
              <a:rPr lang="ar-SA" altLang="fa-IR"/>
              <a:t> به هر ي</a:t>
            </a:r>
            <a:r>
              <a:rPr lang="fa-IR" altLang="fa-IR"/>
              <a:t>ک</a:t>
            </a:r>
            <a:r>
              <a:rPr lang="ar-SA" altLang="fa-IR"/>
              <a:t> و</a:t>
            </a:r>
            <a:r>
              <a:rPr lang="fa-IR" altLang="fa-IR"/>
              <a:t> </a:t>
            </a:r>
            <a:r>
              <a:rPr lang="ar-SA" altLang="fa-IR"/>
              <a:t>يا تمام شركاء</a:t>
            </a:r>
            <a:r>
              <a:rPr lang="fa-IR" altLang="fa-IR"/>
              <a:t> </a:t>
            </a:r>
            <a:r>
              <a:rPr lang="ar-SA" altLang="fa-IR"/>
              <a:t> مراجعه كنند.</a:t>
            </a:r>
            <a:r>
              <a:rPr lang="fa-IR" altLang="fa-IR"/>
              <a:t> </a:t>
            </a:r>
            <a:r>
              <a:rPr lang="ar-SA" altLang="fa-IR"/>
              <a:t>مسئوليت هري</a:t>
            </a:r>
            <a:r>
              <a:rPr lang="fa-IR" altLang="fa-IR"/>
              <a:t>ک</a:t>
            </a:r>
            <a:r>
              <a:rPr lang="ar-SA" altLang="fa-IR"/>
              <a:t> از شركاء در برابر بدهيها</a:t>
            </a:r>
            <a:r>
              <a:rPr lang="fa-IR" altLang="fa-IR"/>
              <a:t>ی</a:t>
            </a:r>
            <a:r>
              <a:rPr lang="ar-SA" altLang="fa-IR"/>
              <a:t> شركت محدود به سهم الشركه آنها نيست يعن</a:t>
            </a:r>
            <a:r>
              <a:rPr lang="fa-IR" altLang="fa-IR"/>
              <a:t>ی </a:t>
            </a:r>
            <a:r>
              <a:rPr lang="ar-SA" altLang="fa-IR"/>
              <a:t>هر ي</a:t>
            </a:r>
            <a:r>
              <a:rPr lang="fa-IR" altLang="fa-IR"/>
              <a:t>ک</a:t>
            </a:r>
            <a:r>
              <a:rPr lang="ar-SA" altLang="fa-IR"/>
              <a:t> از شركاء درمقابل تمام بدهيها</a:t>
            </a:r>
            <a:r>
              <a:rPr lang="fa-IR" altLang="fa-IR"/>
              <a:t>ی</a:t>
            </a:r>
            <a:r>
              <a:rPr lang="ar-SA" altLang="fa-IR"/>
              <a:t> شركت مسئولند.</a:t>
            </a:r>
            <a:endParaRPr lang="en-US" altLang="fa-IR"/>
          </a:p>
        </p:txBody>
      </p:sp>
    </p:spTree>
  </p:cSld>
  <p:clrMapOvr>
    <a:masterClrMapping/>
  </p:clrMapOvr>
  <p:transition spd="med">
    <p:comb/>
  </p:transition>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3DD79B54-1DFF-4A20-8C74-E8F1D9FB9D9F}" type="slidenum">
              <a:rPr lang="ar-SA" altLang="fa-IR"/>
              <a:pPr/>
              <a:t>142</a:t>
            </a:fld>
            <a:endParaRPr lang="en-US" altLang="fa-IR"/>
          </a:p>
        </p:txBody>
      </p:sp>
      <p:sp>
        <p:nvSpPr>
          <p:cNvPr id="314370" name="Rectangle 2"/>
          <p:cNvSpPr>
            <a:spLocks noGrp="1" noChangeArrowheads="1"/>
          </p:cNvSpPr>
          <p:nvPr>
            <p:ph type="subTitle" idx="1"/>
          </p:nvPr>
        </p:nvSpPr>
        <p:spPr>
          <a:xfrm>
            <a:off x="250825" y="2205038"/>
            <a:ext cx="8569325" cy="2663825"/>
          </a:xfrm>
        </p:spPr>
        <p:txBody>
          <a:bodyPr/>
          <a:lstStyle/>
          <a:p>
            <a:pPr algn="r"/>
            <a:r>
              <a:rPr lang="fa-IR" altLang="fa-IR" sz="2400"/>
              <a:t> </a:t>
            </a:r>
            <a:r>
              <a:rPr lang="ar-SA" altLang="fa-IR"/>
              <a:t>شركتنامه</a:t>
            </a:r>
            <a:r>
              <a:rPr lang="fa-IR" altLang="fa-IR"/>
              <a:t>:</a:t>
            </a:r>
            <a:endParaRPr lang="en-US" altLang="fa-IR"/>
          </a:p>
          <a:p>
            <a:pPr algn="r"/>
            <a:r>
              <a:rPr lang="fa-IR" altLang="fa-IR"/>
              <a:t> </a:t>
            </a:r>
            <a:r>
              <a:rPr lang="ar-SA" altLang="fa-IR"/>
              <a:t>شركتنامه</a:t>
            </a:r>
            <a:r>
              <a:rPr lang="en-US" altLang="fa-IR"/>
              <a:t> </a:t>
            </a:r>
            <a:r>
              <a:rPr lang="ar-SA" altLang="fa-IR"/>
              <a:t> سند</a:t>
            </a:r>
            <a:r>
              <a:rPr lang="fa-IR" altLang="fa-IR"/>
              <a:t>ی </a:t>
            </a:r>
            <a:r>
              <a:rPr lang="ar-SA" altLang="fa-IR"/>
              <a:t>است</a:t>
            </a:r>
            <a:r>
              <a:rPr lang="en-US" altLang="fa-IR"/>
              <a:t> </a:t>
            </a:r>
            <a:r>
              <a:rPr lang="ar-SA" altLang="fa-IR"/>
              <a:t>كه</a:t>
            </a:r>
            <a:r>
              <a:rPr lang="fa-IR" altLang="fa-IR"/>
              <a:t> </a:t>
            </a:r>
            <a:r>
              <a:rPr lang="ar-SA" altLang="fa-IR"/>
              <a:t>توسط شركا</a:t>
            </a:r>
            <a:r>
              <a:rPr lang="fa-IR" altLang="fa-IR"/>
              <a:t>ی</a:t>
            </a:r>
            <a:r>
              <a:rPr lang="ar-SA" altLang="fa-IR"/>
              <a:t> اوليه</a:t>
            </a:r>
            <a:r>
              <a:rPr lang="fa-IR" altLang="fa-IR"/>
              <a:t> </a:t>
            </a:r>
            <a:r>
              <a:rPr lang="en-US" altLang="fa-IR"/>
              <a:t> </a:t>
            </a:r>
            <a:r>
              <a:rPr lang="fa-IR" altLang="fa-IR"/>
              <a:t>شركت</a:t>
            </a:r>
            <a:r>
              <a:rPr lang="en-US" altLang="fa-IR"/>
              <a:t>  </a:t>
            </a:r>
            <a:r>
              <a:rPr lang="ar-SA" altLang="fa-IR"/>
              <a:t>تضامن</a:t>
            </a:r>
            <a:r>
              <a:rPr lang="fa-IR" altLang="fa-IR"/>
              <a:t>ی</a:t>
            </a:r>
            <a:r>
              <a:rPr lang="ar-SA" altLang="fa-IR"/>
              <a:t> تنظيم</a:t>
            </a:r>
            <a:r>
              <a:rPr lang="en-US" altLang="fa-IR"/>
              <a:t> </a:t>
            </a:r>
            <a:r>
              <a:rPr lang="ar-SA" altLang="fa-IR"/>
              <a:t> و امضاء </a:t>
            </a:r>
            <a:r>
              <a:rPr lang="en-US" altLang="fa-IR"/>
              <a:t> </a:t>
            </a:r>
            <a:r>
              <a:rPr lang="ar-SA" altLang="fa-IR"/>
              <a:t>م</a:t>
            </a:r>
            <a:r>
              <a:rPr lang="fa-IR" altLang="fa-IR"/>
              <a:t>ی</a:t>
            </a:r>
            <a:r>
              <a:rPr lang="ar-SA" altLang="fa-IR"/>
              <a:t> شود.</a:t>
            </a:r>
            <a:r>
              <a:rPr lang="en-US" altLang="fa-IR"/>
              <a:t> </a:t>
            </a:r>
            <a:r>
              <a:rPr lang="ar-SA" altLang="fa-IR"/>
              <a:t>روابط حقوق</a:t>
            </a:r>
            <a:r>
              <a:rPr lang="fa-IR" altLang="fa-IR"/>
              <a:t>ی </a:t>
            </a:r>
            <a:r>
              <a:rPr lang="ar-SA" altLang="fa-IR"/>
              <a:t>و مال</a:t>
            </a:r>
            <a:r>
              <a:rPr lang="fa-IR" altLang="fa-IR"/>
              <a:t>ی</a:t>
            </a:r>
            <a:r>
              <a:rPr lang="en-US" altLang="fa-IR"/>
              <a:t> </a:t>
            </a:r>
            <a:r>
              <a:rPr lang="ar-SA" altLang="fa-IR"/>
              <a:t>بين</a:t>
            </a:r>
            <a:r>
              <a:rPr lang="en-US" altLang="fa-IR"/>
              <a:t> </a:t>
            </a:r>
            <a:r>
              <a:rPr lang="ar-SA" altLang="fa-IR"/>
              <a:t> شركاء</a:t>
            </a:r>
            <a:r>
              <a:rPr lang="en-US" altLang="fa-IR"/>
              <a:t> </a:t>
            </a:r>
            <a:r>
              <a:rPr lang="ar-SA" altLang="fa-IR"/>
              <a:t>از موارد</a:t>
            </a:r>
            <a:r>
              <a:rPr lang="fa-IR" altLang="fa-IR"/>
              <a:t>ی </a:t>
            </a:r>
            <a:r>
              <a:rPr lang="ar-SA" altLang="fa-IR"/>
              <a:t>است كه </a:t>
            </a:r>
            <a:r>
              <a:rPr lang="en-US" altLang="fa-IR"/>
              <a:t> </a:t>
            </a:r>
            <a:r>
              <a:rPr lang="ar-SA" altLang="fa-IR"/>
              <a:t>در شركتنامه</a:t>
            </a:r>
            <a:r>
              <a:rPr lang="fa-IR" altLang="fa-IR"/>
              <a:t>  </a:t>
            </a:r>
            <a:r>
              <a:rPr lang="ar-SA" altLang="fa-IR"/>
              <a:t>تعيين م</a:t>
            </a:r>
            <a:r>
              <a:rPr lang="fa-IR" altLang="fa-IR"/>
              <a:t>ی</a:t>
            </a:r>
            <a:r>
              <a:rPr lang="ar-SA" altLang="fa-IR"/>
              <a:t> شود.</a:t>
            </a:r>
            <a:endParaRPr lang="en-US" altLang="fa-IR"/>
          </a:p>
        </p:txBody>
      </p:sp>
    </p:spTree>
  </p:cSld>
  <p:clrMapOvr>
    <a:masterClrMapping/>
  </p:clrMapOvr>
  <p:transition spd="med">
    <p:comb/>
  </p:transition>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25FD99E-B0FB-4C99-923A-1B4A5FBE2182}" type="slidenum">
              <a:rPr lang="ar-SA" altLang="fa-IR"/>
              <a:pPr/>
              <a:t>143</a:t>
            </a:fld>
            <a:endParaRPr lang="en-US" altLang="fa-IR"/>
          </a:p>
        </p:txBody>
      </p:sp>
      <p:sp>
        <p:nvSpPr>
          <p:cNvPr id="315394" name="Rectangle 2"/>
          <p:cNvSpPr>
            <a:spLocks noGrp="1" noChangeArrowheads="1"/>
          </p:cNvSpPr>
          <p:nvPr>
            <p:ph type="body" idx="1"/>
          </p:nvPr>
        </p:nvSpPr>
        <p:spPr>
          <a:xfrm>
            <a:off x="323850" y="2060575"/>
            <a:ext cx="8229600" cy="2808288"/>
          </a:xfrm>
        </p:spPr>
        <p:txBody>
          <a:bodyPr/>
          <a:lstStyle/>
          <a:p>
            <a:pPr>
              <a:buFontTx/>
              <a:buNone/>
            </a:pPr>
            <a:r>
              <a:rPr lang="fa-IR" altLang="fa-IR" sz="2400"/>
              <a:t>   </a:t>
            </a:r>
            <a:r>
              <a:rPr lang="fa-IR" altLang="fa-IR"/>
              <a:t>موارد  مهم  مطرح   در  شركتنامه  معمولا  شامل  نام  و  نوع  شركت ، اسامی مؤسسين ، سهم </a:t>
            </a:r>
            <a:r>
              <a:rPr lang="en-US" altLang="fa-IR"/>
              <a:t> </a:t>
            </a:r>
            <a:r>
              <a:rPr lang="fa-IR" altLang="fa-IR"/>
              <a:t>الشركه هر  يک از شركاء ،</a:t>
            </a:r>
            <a:r>
              <a:rPr lang="en-US" altLang="fa-IR"/>
              <a:t>  </a:t>
            </a:r>
            <a:r>
              <a:rPr lang="fa-IR" altLang="fa-IR"/>
              <a:t>ترتيب  تقسيم </a:t>
            </a:r>
            <a:r>
              <a:rPr lang="en-US" altLang="fa-IR"/>
              <a:t> </a:t>
            </a:r>
            <a:r>
              <a:rPr lang="fa-IR" altLang="fa-IR"/>
              <a:t>سود ، ورود  و خروج  شركاء</a:t>
            </a:r>
            <a:r>
              <a:rPr lang="en-US" altLang="fa-IR"/>
              <a:t> </a:t>
            </a:r>
            <a:r>
              <a:rPr lang="fa-IR" altLang="fa-IR"/>
              <a:t>، انحلال  و</a:t>
            </a:r>
            <a:r>
              <a:rPr lang="en-US" altLang="fa-IR">
                <a:latin typeface="Arial" panose="020B0604020202020204" pitchFamily="34" charset="0"/>
              </a:rPr>
              <a:t>…</a:t>
            </a:r>
            <a:r>
              <a:rPr lang="fa-IR" altLang="fa-IR"/>
              <a:t> می باشد.</a:t>
            </a:r>
            <a:endParaRPr lang="en-US" altLang="fa-IR"/>
          </a:p>
        </p:txBody>
      </p:sp>
    </p:spTree>
  </p:cSld>
  <p:clrMapOvr>
    <a:masterClrMapping/>
  </p:clrMapOvr>
  <p:transition spd="med">
    <p:comb/>
  </p:transition>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92EDB72-C513-4BA5-90E1-88CF1DCD01C6}" type="slidenum">
              <a:rPr lang="ar-SA" altLang="fa-IR"/>
              <a:pPr/>
              <a:t>144</a:t>
            </a:fld>
            <a:endParaRPr lang="en-US" altLang="fa-IR"/>
          </a:p>
        </p:txBody>
      </p:sp>
      <p:sp>
        <p:nvSpPr>
          <p:cNvPr id="316418" name="Rectangle 2"/>
          <p:cNvSpPr>
            <a:spLocks noGrp="1" noChangeArrowheads="1"/>
          </p:cNvSpPr>
          <p:nvPr>
            <p:ph type="body" idx="1"/>
          </p:nvPr>
        </p:nvSpPr>
        <p:spPr>
          <a:xfrm>
            <a:off x="395288" y="1700213"/>
            <a:ext cx="8302625" cy="4033837"/>
          </a:xfrm>
        </p:spPr>
        <p:txBody>
          <a:bodyPr/>
          <a:lstStyle/>
          <a:p>
            <a:pPr>
              <a:buFontTx/>
              <a:buNone/>
            </a:pPr>
            <a:r>
              <a:rPr lang="fa-IR" altLang="fa-IR" sz="2400"/>
              <a:t>      </a:t>
            </a:r>
            <a:r>
              <a:rPr lang="ar-SA" altLang="fa-IR"/>
              <a:t>تقسيم </a:t>
            </a:r>
            <a:r>
              <a:rPr lang="fa-IR" altLang="fa-IR"/>
              <a:t> </a:t>
            </a:r>
            <a:r>
              <a:rPr lang="ar-SA" altLang="fa-IR"/>
              <a:t>سود و زيان</a:t>
            </a:r>
            <a:r>
              <a:rPr lang="fa-IR" altLang="fa-IR"/>
              <a:t>:</a:t>
            </a:r>
            <a:endParaRPr lang="ar-SA" altLang="fa-IR"/>
          </a:p>
          <a:p>
            <a:pPr>
              <a:buFontTx/>
              <a:buNone/>
            </a:pPr>
            <a:r>
              <a:rPr lang="fa-IR" altLang="fa-IR"/>
              <a:t>    </a:t>
            </a:r>
            <a:r>
              <a:rPr lang="ar-SA" altLang="fa-IR"/>
              <a:t>تقسيم</a:t>
            </a:r>
            <a:r>
              <a:rPr lang="fa-IR" altLang="fa-IR"/>
              <a:t> </a:t>
            </a:r>
            <a:r>
              <a:rPr lang="ar-SA" altLang="fa-IR"/>
              <a:t>سود و</a:t>
            </a:r>
            <a:r>
              <a:rPr lang="fa-IR" altLang="fa-IR"/>
              <a:t> </a:t>
            </a:r>
            <a:r>
              <a:rPr lang="ar-SA" altLang="fa-IR"/>
              <a:t>زيان</a:t>
            </a:r>
            <a:r>
              <a:rPr lang="fa-IR" altLang="fa-IR"/>
              <a:t>  </a:t>
            </a:r>
            <a:r>
              <a:rPr lang="ar-SA" altLang="fa-IR"/>
              <a:t>در</a:t>
            </a:r>
            <a:r>
              <a:rPr lang="fa-IR" altLang="fa-IR"/>
              <a:t> </a:t>
            </a:r>
            <a:r>
              <a:rPr lang="ar-SA" altLang="fa-IR"/>
              <a:t>شركتها</a:t>
            </a:r>
            <a:r>
              <a:rPr lang="fa-IR" altLang="fa-IR"/>
              <a:t>ی  </a:t>
            </a:r>
            <a:r>
              <a:rPr lang="ar-SA" altLang="fa-IR"/>
              <a:t>تضامن</a:t>
            </a:r>
            <a:r>
              <a:rPr lang="fa-IR" altLang="fa-IR"/>
              <a:t>ی </a:t>
            </a:r>
            <a:r>
              <a:rPr lang="ar-SA" altLang="fa-IR"/>
              <a:t> به</a:t>
            </a:r>
            <a:r>
              <a:rPr lang="fa-IR" altLang="fa-IR"/>
              <a:t> </a:t>
            </a:r>
            <a:r>
              <a:rPr lang="ar-SA" altLang="fa-IR"/>
              <a:t> نسبت</a:t>
            </a:r>
            <a:r>
              <a:rPr lang="fa-IR" altLang="fa-IR"/>
              <a:t> </a:t>
            </a:r>
            <a:r>
              <a:rPr lang="ar-SA" altLang="fa-IR"/>
              <a:t>سهم</a:t>
            </a:r>
            <a:r>
              <a:rPr lang="fa-IR" altLang="fa-IR"/>
              <a:t> </a:t>
            </a:r>
            <a:r>
              <a:rPr lang="ar-SA" altLang="fa-IR"/>
              <a:t> الشركه </a:t>
            </a:r>
            <a:r>
              <a:rPr lang="fa-IR" altLang="fa-IR"/>
              <a:t>آنها است . </a:t>
            </a:r>
            <a:r>
              <a:rPr lang="ar-SA" altLang="fa-IR"/>
              <a:t>مگراينكه</a:t>
            </a:r>
            <a:r>
              <a:rPr lang="fa-IR" altLang="fa-IR"/>
              <a:t> </a:t>
            </a:r>
            <a:r>
              <a:rPr lang="ar-SA" altLang="fa-IR"/>
              <a:t> در شركتنامه </a:t>
            </a:r>
            <a:r>
              <a:rPr lang="fa-IR" altLang="fa-IR"/>
              <a:t>ترتيب   </a:t>
            </a:r>
            <a:r>
              <a:rPr lang="ar-SA" altLang="fa-IR"/>
              <a:t>ديگر</a:t>
            </a:r>
            <a:r>
              <a:rPr lang="fa-IR" altLang="fa-IR"/>
              <a:t>ی</a:t>
            </a:r>
            <a:r>
              <a:rPr lang="ar-SA" altLang="fa-IR"/>
              <a:t> مقرر شده </a:t>
            </a:r>
            <a:r>
              <a:rPr lang="fa-IR" altLang="fa-IR"/>
              <a:t> </a:t>
            </a:r>
            <a:r>
              <a:rPr lang="ar-SA" altLang="fa-IR"/>
              <a:t>باشد. </a:t>
            </a:r>
            <a:r>
              <a:rPr lang="fa-IR" altLang="fa-IR"/>
              <a:t> </a:t>
            </a:r>
            <a:r>
              <a:rPr lang="ar-SA" altLang="fa-IR"/>
              <a:t>در صورت</a:t>
            </a:r>
            <a:r>
              <a:rPr lang="fa-IR" altLang="fa-IR"/>
              <a:t>ی</a:t>
            </a:r>
            <a:r>
              <a:rPr lang="ar-SA" altLang="fa-IR"/>
              <a:t> كه بر اثر </a:t>
            </a:r>
            <a:r>
              <a:rPr lang="fa-IR" altLang="fa-IR"/>
              <a:t>زيان  </a:t>
            </a:r>
            <a:r>
              <a:rPr lang="ar-SA" altLang="fa-IR"/>
              <a:t>سهم الشركه شركاء </a:t>
            </a:r>
            <a:r>
              <a:rPr lang="fa-IR" altLang="fa-IR"/>
              <a:t> كم </a:t>
            </a:r>
            <a:r>
              <a:rPr lang="ar-SA" altLang="fa-IR"/>
              <a:t>شود مادام كه اين كمبود جبران نشده، تقسيم سود بين</a:t>
            </a:r>
            <a:r>
              <a:rPr lang="fa-IR" altLang="fa-IR"/>
              <a:t> </a:t>
            </a:r>
            <a:r>
              <a:rPr lang="ar-SA" altLang="fa-IR"/>
              <a:t> شركاء </a:t>
            </a:r>
            <a:r>
              <a:rPr lang="fa-IR" altLang="fa-IR"/>
              <a:t> </a:t>
            </a:r>
            <a:r>
              <a:rPr lang="ar-SA" altLang="fa-IR"/>
              <a:t>ممنوع است.</a:t>
            </a:r>
          </a:p>
          <a:p>
            <a:endParaRPr lang="en-US" altLang="fa-IR"/>
          </a:p>
        </p:txBody>
      </p:sp>
    </p:spTree>
  </p:cSld>
  <p:clrMapOvr>
    <a:masterClrMapping/>
  </p:clrMapOvr>
  <p:transition spd="med">
    <p:comb/>
  </p:transition>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FF09B49-FBB5-4EC8-8EC7-60ADE36A4AB1}" type="slidenum">
              <a:rPr lang="ar-SA" altLang="fa-IR"/>
              <a:pPr/>
              <a:t>145</a:t>
            </a:fld>
            <a:endParaRPr lang="en-US" altLang="fa-IR"/>
          </a:p>
        </p:txBody>
      </p:sp>
      <p:sp>
        <p:nvSpPr>
          <p:cNvPr id="317442" name="Rectangle 2"/>
          <p:cNvSpPr>
            <a:spLocks noGrp="1" noChangeArrowheads="1"/>
          </p:cNvSpPr>
          <p:nvPr>
            <p:ph type="body" idx="1"/>
          </p:nvPr>
        </p:nvSpPr>
        <p:spPr>
          <a:xfrm>
            <a:off x="323850" y="1773238"/>
            <a:ext cx="8208963" cy="2879725"/>
          </a:xfrm>
        </p:spPr>
        <p:txBody>
          <a:bodyPr/>
          <a:lstStyle/>
          <a:p>
            <a:pPr>
              <a:buFontTx/>
              <a:buNone/>
            </a:pPr>
            <a:r>
              <a:rPr lang="fa-IR" altLang="fa-IR"/>
              <a:t>   </a:t>
            </a:r>
            <a:r>
              <a:rPr lang="ar-SA" altLang="fa-IR"/>
              <a:t>ورود و خروج شري</a:t>
            </a:r>
            <a:r>
              <a:rPr lang="fa-IR" altLang="fa-IR"/>
              <a:t>ک</a:t>
            </a:r>
            <a:r>
              <a:rPr lang="en-US" altLang="fa-IR"/>
              <a:t>:</a:t>
            </a:r>
            <a:endParaRPr lang="ar-SA" altLang="fa-IR"/>
          </a:p>
          <a:p>
            <a:pPr>
              <a:buFontTx/>
              <a:buNone/>
            </a:pPr>
            <a:r>
              <a:rPr lang="fa-IR" altLang="fa-IR"/>
              <a:t>   </a:t>
            </a:r>
            <a:r>
              <a:rPr lang="ar-SA" altLang="fa-IR"/>
              <a:t>در شركت تضامن</a:t>
            </a:r>
            <a:r>
              <a:rPr lang="fa-IR" altLang="fa-IR"/>
              <a:t>ی</a:t>
            </a:r>
            <a:r>
              <a:rPr lang="ar-SA" altLang="fa-IR"/>
              <a:t> هيچ ي</a:t>
            </a:r>
            <a:r>
              <a:rPr lang="fa-IR" altLang="fa-IR"/>
              <a:t>ک</a:t>
            </a:r>
            <a:r>
              <a:rPr lang="ar-SA" altLang="fa-IR"/>
              <a:t> از شركاء نم</a:t>
            </a:r>
            <a:r>
              <a:rPr lang="fa-IR" altLang="fa-IR"/>
              <a:t>ی</a:t>
            </a:r>
            <a:r>
              <a:rPr lang="ar-SA" altLang="fa-IR"/>
              <a:t> تواند سهم خود را به ديگر</a:t>
            </a:r>
            <a:r>
              <a:rPr lang="fa-IR" altLang="fa-IR"/>
              <a:t>ی</a:t>
            </a:r>
            <a:r>
              <a:rPr lang="ar-SA" altLang="fa-IR"/>
              <a:t> منتقل كند مگر با رضايت تمام شركاء.</a:t>
            </a:r>
            <a:r>
              <a:rPr lang="fa-IR" altLang="fa-IR"/>
              <a:t> </a:t>
            </a:r>
            <a:r>
              <a:rPr lang="ar-SA" altLang="fa-IR"/>
              <a:t>انتقال سهم الشركه به ديگر شركاء يا افراد خارج از شركت برا</a:t>
            </a:r>
            <a:r>
              <a:rPr lang="fa-IR" altLang="fa-IR"/>
              <a:t>ی</a:t>
            </a:r>
            <a:r>
              <a:rPr lang="ar-SA" altLang="fa-IR"/>
              <a:t> خروج از شركت ممكن نيست مگر با موافقت ساير شركاء.</a:t>
            </a:r>
            <a:endParaRPr lang="en-US" altLang="fa-IR"/>
          </a:p>
        </p:txBody>
      </p:sp>
    </p:spTree>
  </p:cSld>
  <p:clrMapOvr>
    <a:masterClrMapping/>
  </p:clrMapOvr>
  <p:transition spd="med">
    <p:comb/>
  </p:transition>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35427C9-F34E-4EEC-8C0F-CB3E95ECCCEF}" type="slidenum">
              <a:rPr lang="ar-SA" altLang="fa-IR"/>
              <a:pPr/>
              <a:t>146</a:t>
            </a:fld>
            <a:endParaRPr lang="en-US" altLang="fa-IR"/>
          </a:p>
        </p:txBody>
      </p:sp>
      <p:sp>
        <p:nvSpPr>
          <p:cNvPr id="318466" name="Rectangle 2"/>
          <p:cNvSpPr>
            <a:spLocks noGrp="1" noChangeArrowheads="1"/>
          </p:cNvSpPr>
          <p:nvPr>
            <p:ph type="body" idx="1"/>
          </p:nvPr>
        </p:nvSpPr>
        <p:spPr>
          <a:xfrm>
            <a:off x="323850" y="2060575"/>
            <a:ext cx="8374063" cy="4032250"/>
          </a:xfrm>
        </p:spPr>
        <p:txBody>
          <a:bodyPr/>
          <a:lstStyle/>
          <a:p>
            <a:pPr>
              <a:buFontTx/>
              <a:buNone/>
            </a:pPr>
            <a:r>
              <a:rPr lang="fa-IR" altLang="fa-IR"/>
              <a:t>   انحلال شركت</a:t>
            </a:r>
            <a:r>
              <a:rPr lang="en-US" altLang="fa-IR"/>
              <a:t>:</a:t>
            </a:r>
            <a:endParaRPr lang="fa-IR" altLang="fa-IR"/>
          </a:p>
          <a:p>
            <a:pPr>
              <a:buFontTx/>
              <a:buNone/>
            </a:pPr>
            <a:r>
              <a:rPr lang="fa-IR" altLang="fa-IR"/>
              <a:t>   انحلال شركت  تضامنی  بر اساس  مواد 93 و136 قانون تجارت انجام می شود.به موجب مواد فوق شركت تضامنی در موارد زير منحل می گردد:</a:t>
            </a:r>
          </a:p>
          <a:p>
            <a:pPr>
              <a:buFontTx/>
              <a:buNone/>
            </a:pPr>
            <a:r>
              <a:rPr lang="fa-IR" altLang="fa-IR"/>
              <a:t>  1- وقتی كه شركت مقصودی را كه برای آن تشكيل شده بود انجام داده يا انجام آن غيرممكن باشد.</a:t>
            </a:r>
            <a:endParaRPr lang="en-US" altLang="fa-IR"/>
          </a:p>
        </p:txBody>
      </p:sp>
    </p:spTree>
  </p:cSld>
  <p:clrMapOvr>
    <a:masterClrMapping/>
  </p:clrMapOvr>
  <p:transition spd="med">
    <p:comb/>
  </p:transition>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E9FC999-2936-4D85-8321-B9A8F9919B2F}" type="slidenum">
              <a:rPr lang="ar-SA" altLang="fa-IR"/>
              <a:pPr/>
              <a:t>147</a:t>
            </a:fld>
            <a:endParaRPr lang="en-US" altLang="fa-IR"/>
          </a:p>
        </p:txBody>
      </p:sp>
      <p:sp>
        <p:nvSpPr>
          <p:cNvPr id="319490" name="Rectangle 2"/>
          <p:cNvSpPr>
            <a:spLocks noGrp="1" noChangeArrowheads="1"/>
          </p:cNvSpPr>
          <p:nvPr>
            <p:ph type="body" idx="1"/>
          </p:nvPr>
        </p:nvSpPr>
        <p:spPr>
          <a:xfrm>
            <a:off x="468313" y="836613"/>
            <a:ext cx="8156575" cy="4392612"/>
          </a:xfrm>
        </p:spPr>
        <p:txBody>
          <a:bodyPr/>
          <a:lstStyle/>
          <a:p>
            <a:pPr marL="533400" indent="-533400">
              <a:buFontTx/>
              <a:buNone/>
            </a:pPr>
            <a:r>
              <a:rPr lang="fa-IR" altLang="fa-IR"/>
              <a:t>     </a:t>
            </a:r>
            <a:r>
              <a:rPr lang="ar-SA" altLang="fa-IR"/>
              <a:t>2ـ</a:t>
            </a:r>
            <a:r>
              <a:rPr lang="fa-IR" altLang="fa-IR"/>
              <a:t> </a:t>
            </a:r>
            <a:r>
              <a:rPr lang="ar-SA" altLang="fa-IR"/>
              <a:t>وقت</a:t>
            </a:r>
            <a:r>
              <a:rPr lang="fa-IR" altLang="fa-IR"/>
              <a:t>ی </a:t>
            </a:r>
            <a:r>
              <a:rPr lang="ar-SA" altLang="fa-IR"/>
              <a:t> كه شركت</a:t>
            </a:r>
            <a:r>
              <a:rPr lang="fa-IR" altLang="fa-IR"/>
              <a:t> </a:t>
            </a:r>
            <a:r>
              <a:rPr lang="ar-SA" altLang="fa-IR"/>
              <a:t> برا</a:t>
            </a:r>
            <a:r>
              <a:rPr lang="fa-IR" altLang="fa-IR"/>
              <a:t>ی  </a:t>
            </a:r>
            <a:r>
              <a:rPr lang="ar-SA" altLang="fa-IR"/>
              <a:t>مدت </a:t>
            </a:r>
            <a:r>
              <a:rPr lang="fa-IR" altLang="fa-IR"/>
              <a:t> </a:t>
            </a:r>
            <a:r>
              <a:rPr lang="ar-SA" altLang="fa-IR"/>
              <a:t>معين</a:t>
            </a:r>
            <a:r>
              <a:rPr lang="fa-IR" altLang="fa-IR"/>
              <a:t>ی </a:t>
            </a:r>
            <a:r>
              <a:rPr lang="ar-SA" altLang="fa-IR"/>
              <a:t> تشكيل</a:t>
            </a:r>
            <a:r>
              <a:rPr lang="fa-IR" altLang="fa-IR"/>
              <a:t> </a:t>
            </a:r>
            <a:r>
              <a:rPr lang="ar-SA" altLang="fa-IR"/>
              <a:t> شده</a:t>
            </a:r>
            <a:r>
              <a:rPr lang="fa-IR" altLang="fa-IR"/>
              <a:t> </a:t>
            </a:r>
            <a:r>
              <a:rPr lang="ar-SA" altLang="fa-IR"/>
              <a:t> و مدت </a:t>
            </a:r>
            <a:r>
              <a:rPr lang="fa-IR" altLang="fa-IR"/>
              <a:t> </a:t>
            </a:r>
            <a:r>
              <a:rPr lang="ar-SA" altLang="fa-IR"/>
              <a:t>منقض</a:t>
            </a:r>
            <a:r>
              <a:rPr lang="fa-IR" altLang="fa-IR"/>
              <a:t>ی </a:t>
            </a:r>
            <a:r>
              <a:rPr lang="ar-SA" altLang="fa-IR"/>
              <a:t> شده</a:t>
            </a:r>
            <a:r>
              <a:rPr lang="fa-IR" altLang="fa-IR"/>
              <a:t> </a:t>
            </a:r>
            <a:r>
              <a:rPr lang="ar-SA" altLang="fa-IR"/>
              <a:t> باشد.</a:t>
            </a:r>
            <a:endParaRPr lang="en-US" altLang="fa-IR"/>
          </a:p>
          <a:p>
            <a:pPr marL="533400" indent="-533400">
              <a:buFontTx/>
              <a:buNone/>
            </a:pPr>
            <a:r>
              <a:rPr lang="fa-IR" altLang="fa-IR"/>
              <a:t>    </a:t>
            </a:r>
            <a:r>
              <a:rPr lang="ar-SA" altLang="fa-IR"/>
              <a:t>3ـ </a:t>
            </a:r>
            <a:r>
              <a:rPr lang="fa-IR" altLang="fa-IR"/>
              <a:t> </a:t>
            </a:r>
            <a:r>
              <a:rPr lang="ar-SA" altLang="fa-IR"/>
              <a:t>درصورت</a:t>
            </a:r>
            <a:r>
              <a:rPr lang="fa-IR" altLang="fa-IR"/>
              <a:t>ی</a:t>
            </a:r>
            <a:r>
              <a:rPr lang="ar-SA" altLang="fa-IR"/>
              <a:t> </a:t>
            </a:r>
            <a:r>
              <a:rPr lang="fa-IR" altLang="fa-IR"/>
              <a:t> </a:t>
            </a:r>
            <a:r>
              <a:rPr lang="ar-SA" altLang="fa-IR"/>
              <a:t>كه</a:t>
            </a:r>
            <a:r>
              <a:rPr lang="fa-IR" altLang="fa-IR"/>
              <a:t> </a:t>
            </a:r>
            <a:r>
              <a:rPr lang="ar-SA" altLang="fa-IR"/>
              <a:t> شركت</a:t>
            </a:r>
            <a:r>
              <a:rPr lang="fa-IR" altLang="fa-IR"/>
              <a:t> </a:t>
            </a:r>
            <a:r>
              <a:rPr lang="ar-SA" altLang="fa-IR"/>
              <a:t> ورشكست</a:t>
            </a:r>
            <a:r>
              <a:rPr lang="fa-IR" altLang="fa-IR"/>
              <a:t> </a:t>
            </a:r>
            <a:r>
              <a:rPr lang="ar-SA" altLang="fa-IR"/>
              <a:t> شود</a:t>
            </a:r>
            <a:r>
              <a:rPr lang="fa-IR" altLang="fa-IR"/>
              <a:t>.</a:t>
            </a:r>
            <a:endParaRPr lang="en-US" altLang="fa-IR"/>
          </a:p>
          <a:p>
            <a:pPr marL="533400" indent="-533400">
              <a:spcBef>
                <a:spcPct val="0"/>
              </a:spcBef>
              <a:buFontTx/>
              <a:buNone/>
            </a:pPr>
            <a:r>
              <a:rPr lang="fa-IR" altLang="fa-IR"/>
              <a:t>    </a:t>
            </a:r>
            <a:r>
              <a:rPr lang="ar-SA" altLang="fa-IR"/>
              <a:t>4ـ </a:t>
            </a:r>
            <a:r>
              <a:rPr lang="fa-IR" altLang="fa-IR"/>
              <a:t> </a:t>
            </a:r>
            <a:r>
              <a:rPr lang="ar-SA" altLang="fa-IR"/>
              <a:t>در</a:t>
            </a:r>
            <a:r>
              <a:rPr lang="fa-IR" altLang="fa-IR"/>
              <a:t> </a:t>
            </a:r>
            <a:r>
              <a:rPr lang="ar-SA" altLang="fa-IR"/>
              <a:t>صورت</a:t>
            </a:r>
            <a:r>
              <a:rPr lang="fa-IR" altLang="fa-IR"/>
              <a:t>ی</a:t>
            </a:r>
            <a:r>
              <a:rPr lang="ar-SA" altLang="fa-IR"/>
              <a:t> </a:t>
            </a:r>
            <a:r>
              <a:rPr lang="fa-IR" altLang="fa-IR"/>
              <a:t> </a:t>
            </a:r>
            <a:r>
              <a:rPr lang="ar-SA" altLang="fa-IR"/>
              <a:t>كه </a:t>
            </a:r>
            <a:r>
              <a:rPr lang="fa-IR" altLang="fa-IR"/>
              <a:t> </a:t>
            </a:r>
            <a:r>
              <a:rPr lang="ar-SA" altLang="fa-IR"/>
              <a:t>يك</a:t>
            </a:r>
            <a:r>
              <a:rPr lang="fa-IR" altLang="fa-IR"/>
              <a:t>ی</a:t>
            </a:r>
            <a:r>
              <a:rPr lang="ar-SA" altLang="fa-IR"/>
              <a:t> </a:t>
            </a:r>
            <a:r>
              <a:rPr lang="fa-IR" altLang="fa-IR"/>
              <a:t> </a:t>
            </a:r>
            <a:r>
              <a:rPr lang="ar-SA" altLang="fa-IR"/>
              <a:t>از</a:t>
            </a:r>
            <a:r>
              <a:rPr lang="fa-IR" altLang="fa-IR"/>
              <a:t> </a:t>
            </a:r>
            <a:r>
              <a:rPr lang="ar-SA" altLang="fa-IR"/>
              <a:t> شركاء</a:t>
            </a:r>
            <a:r>
              <a:rPr lang="fa-IR" altLang="fa-IR"/>
              <a:t> </a:t>
            </a:r>
            <a:r>
              <a:rPr lang="ar-SA" altLang="fa-IR"/>
              <a:t> به</a:t>
            </a:r>
            <a:r>
              <a:rPr lang="fa-IR" altLang="fa-IR"/>
              <a:t> </a:t>
            </a:r>
            <a:r>
              <a:rPr lang="ar-SA" altLang="fa-IR"/>
              <a:t> دلايل</a:t>
            </a:r>
            <a:r>
              <a:rPr lang="fa-IR" altLang="fa-IR"/>
              <a:t>ی </a:t>
            </a:r>
            <a:r>
              <a:rPr lang="ar-SA" altLang="fa-IR"/>
              <a:t> انحلال</a:t>
            </a:r>
            <a:r>
              <a:rPr lang="fa-IR" altLang="fa-IR"/>
              <a:t> </a:t>
            </a:r>
            <a:r>
              <a:rPr lang="ar-SA" altLang="fa-IR"/>
              <a:t> شركت</a:t>
            </a:r>
            <a:r>
              <a:rPr lang="fa-IR" altLang="fa-IR"/>
              <a:t> </a:t>
            </a:r>
            <a:r>
              <a:rPr lang="ar-SA" altLang="fa-IR"/>
              <a:t>را</a:t>
            </a:r>
            <a:r>
              <a:rPr lang="fa-IR" altLang="fa-IR"/>
              <a:t> </a:t>
            </a:r>
            <a:r>
              <a:rPr lang="ar-SA" altLang="fa-IR"/>
              <a:t>ا</a:t>
            </a:r>
            <a:r>
              <a:rPr lang="fa-IR" altLang="fa-IR"/>
              <a:t>ز </a:t>
            </a:r>
            <a:r>
              <a:rPr lang="ar-SA" altLang="fa-IR"/>
              <a:t>دادگاه تقاضا </a:t>
            </a:r>
            <a:r>
              <a:rPr lang="fa-IR" altLang="fa-IR"/>
              <a:t> </a:t>
            </a:r>
            <a:r>
              <a:rPr lang="ar-SA" altLang="fa-IR"/>
              <a:t>ك</a:t>
            </a:r>
            <a:r>
              <a:rPr lang="fa-IR" altLang="fa-IR"/>
              <a:t>ند </a:t>
            </a:r>
            <a:r>
              <a:rPr lang="ar-SA" altLang="fa-IR"/>
              <a:t>ودادگاه</a:t>
            </a:r>
            <a:r>
              <a:rPr lang="fa-IR" altLang="fa-IR"/>
              <a:t> </a:t>
            </a:r>
            <a:r>
              <a:rPr lang="ar-SA" altLang="fa-IR"/>
              <a:t> دلايل</a:t>
            </a:r>
            <a:r>
              <a:rPr lang="fa-IR" altLang="fa-IR"/>
              <a:t> </a:t>
            </a:r>
            <a:r>
              <a:rPr lang="ar-SA" altLang="fa-IR"/>
              <a:t> را </a:t>
            </a:r>
            <a:r>
              <a:rPr lang="fa-IR" altLang="fa-IR"/>
              <a:t> </a:t>
            </a:r>
            <a:r>
              <a:rPr lang="ar-SA" altLang="fa-IR"/>
              <a:t>موجه دانسته </a:t>
            </a:r>
            <a:r>
              <a:rPr lang="fa-IR" altLang="fa-IR"/>
              <a:t> </a:t>
            </a:r>
            <a:r>
              <a:rPr lang="ar-SA" altLang="fa-IR"/>
              <a:t>و حكم</a:t>
            </a:r>
            <a:r>
              <a:rPr lang="fa-IR" altLang="fa-IR"/>
              <a:t> </a:t>
            </a:r>
            <a:r>
              <a:rPr lang="ar-SA" altLang="fa-IR"/>
              <a:t> به</a:t>
            </a:r>
            <a:r>
              <a:rPr lang="fa-IR" altLang="fa-IR"/>
              <a:t> </a:t>
            </a:r>
            <a:r>
              <a:rPr lang="ar-SA" altLang="fa-IR"/>
              <a:t> انحلال </a:t>
            </a:r>
            <a:r>
              <a:rPr lang="fa-IR" altLang="fa-IR"/>
              <a:t> </a:t>
            </a:r>
            <a:r>
              <a:rPr lang="ar-SA" altLang="fa-IR"/>
              <a:t>بدهد.</a:t>
            </a:r>
            <a:endParaRPr lang="en-US" altLang="fa-IR"/>
          </a:p>
          <a:p>
            <a:pPr marL="533400" indent="-533400">
              <a:spcBef>
                <a:spcPct val="0"/>
              </a:spcBef>
              <a:buFontTx/>
              <a:buNone/>
            </a:pPr>
            <a:endParaRPr lang="en-US" altLang="fa-IR"/>
          </a:p>
        </p:txBody>
      </p:sp>
      <p:sp>
        <p:nvSpPr>
          <p:cNvPr id="319491" name="Rectangle 3"/>
          <p:cNvSpPr>
            <a:spLocks noChangeArrowheads="1"/>
          </p:cNvSpPr>
          <p:nvPr/>
        </p:nvSpPr>
        <p:spPr bwMode="auto">
          <a:xfrm>
            <a:off x="1547813" y="3252788"/>
            <a:ext cx="6553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0"/>
              </a:spcBef>
              <a:buClrTx/>
              <a:buSzTx/>
            </a:pPr>
            <a:endParaRPr lang="en-US" altLang="fa-IR" sz="2400"/>
          </a:p>
          <a:p>
            <a:pPr algn="ctr" rtl="0" eaLnBrk="0" hangingPunct="0">
              <a:spcBef>
                <a:spcPct val="0"/>
              </a:spcBef>
              <a:buClrTx/>
              <a:buSzTx/>
            </a:pPr>
            <a:endParaRPr lang="en-US" altLang="fa-IR" sz="2400"/>
          </a:p>
        </p:txBody>
      </p:sp>
    </p:spTree>
  </p:cSld>
  <p:clrMapOvr>
    <a:masterClrMapping/>
  </p:clrMapOvr>
  <p:transition spd="med">
    <p:comb/>
  </p:transition>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AFC3CB8-AE08-469A-866A-E0C92F21BC07}" type="slidenum">
              <a:rPr lang="ar-SA" altLang="fa-IR"/>
              <a:pPr/>
              <a:t>148</a:t>
            </a:fld>
            <a:endParaRPr lang="en-US" altLang="fa-IR"/>
          </a:p>
        </p:txBody>
      </p:sp>
      <p:sp>
        <p:nvSpPr>
          <p:cNvPr id="320514" name="Rectangle 2"/>
          <p:cNvSpPr>
            <a:spLocks noGrp="1" noChangeArrowheads="1"/>
          </p:cNvSpPr>
          <p:nvPr>
            <p:ph type="body" idx="1"/>
          </p:nvPr>
        </p:nvSpPr>
        <p:spPr>
          <a:xfrm>
            <a:off x="468313" y="1557338"/>
            <a:ext cx="8229600" cy="3024187"/>
          </a:xfrm>
        </p:spPr>
        <p:txBody>
          <a:bodyPr/>
          <a:lstStyle/>
          <a:p>
            <a:pPr>
              <a:lnSpc>
                <a:spcPct val="90000"/>
              </a:lnSpc>
              <a:buFontTx/>
              <a:buNone/>
            </a:pPr>
            <a:r>
              <a:rPr lang="fa-IR" altLang="fa-IR"/>
              <a:t>  </a:t>
            </a:r>
            <a:r>
              <a:rPr lang="ar-SA" altLang="fa-IR"/>
              <a:t>5ـ در صورت</a:t>
            </a:r>
            <a:r>
              <a:rPr lang="fa-IR" altLang="fa-IR"/>
              <a:t> </a:t>
            </a:r>
            <a:r>
              <a:rPr lang="ar-SA" altLang="fa-IR"/>
              <a:t> فوت يا م</a:t>
            </a:r>
            <a:r>
              <a:rPr lang="fa-IR" altLang="fa-IR"/>
              <a:t>ح</a:t>
            </a:r>
            <a:r>
              <a:rPr lang="ar-SA" altLang="fa-IR"/>
              <a:t>جوريت</a:t>
            </a:r>
            <a:r>
              <a:rPr lang="fa-IR" altLang="fa-IR"/>
              <a:t> </a:t>
            </a:r>
            <a:r>
              <a:rPr lang="ar-SA" altLang="fa-IR"/>
              <a:t> يك</a:t>
            </a:r>
            <a:r>
              <a:rPr lang="fa-IR" altLang="fa-IR"/>
              <a:t>ی</a:t>
            </a:r>
            <a:r>
              <a:rPr lang="ar-SA" altLang="fa-IR"/>
              <a:t> از شركاء ضمنا به موجب</a:t>
            </a:r>
            <a:r>
              <a:rPr lang="fa-IR" altLang="fa-IR"/>
              <a:t> </a:t>
            </a:r>
            <a:r>
              <a:rPr lang="ar-SA" altLang="fa-IR"/>
              <a:t> ماده 139 و 140 قانون در اين موارد بقاء</a:t>
            </a:r>
            <a:r>
              <a:rPr lang="fa-IR" altLang="fa-IR"/>
              <a:t> </a:t>
            </a:r>
            <a:r>
              <a:rPr lang="ar-SA" altLang="fa-IR"/>
              <a:t>شركت به رضايت ساير شركاء وقائم مقام شري</a:t>
            </a:r>
            <a:r>
              <a:rPr lang="fa-IR" altLang="fa-IR"/>
              <a:t>ک</a:t>
            </a:r>
            <a:r>
              <a:rPr lang="ar-SA" altLang="fa-IR"/>
              <a:t> متوف</a:t>
            </a:r>
            <a:r>
              <a:rPr lang="fa-IR" altLang="fa-IR"/>
              <a:t>ی</a:t>
            </a:r>
            <a:r>
              <a:rPr lang="ar-SA" altLang="fa-IR"/>
              <a:t> يا محجور خواهد بود. </a:t>
            </a:r>
            <a:endParaRPr lang="fa-IR" altLang="fa-IR"/>
          </a:p>
          <a:p>
            <a:pPr>
              <a:lnSpc>
                <a:spcPct val="90000"/>
              </a:lnSpc>
              <a:buFontTx/>
              <a:buNone/>
            </a:pPr>
            <a:r>
              <a:rPr lang="fa-IR" altLang="fa-IR"/>
              <a:t>  </a:t>
            </a:r>
            <a:r>
              <a:rPr lang="ar-SA" altLang="fa-IR"/>
              <a:t>6ـ در صورت</a:t>
            </a:r>
            <a:r>
              <a:rPr lang="fa-IR" altLang="fa-IR"/>
              <a:t> </a:t>
            </a:r>
            <a:r>
              <a:rPr lang="ar-SA" altLang="fa-IR"/>
              <a:t> فسخ شركتنامه</a:t>
            </a:r>
          </a:p>
          <a:p>
            <a:pPr>
              <a:lnSpc>
                <a:spcPct val="90000"/>
              </a:lnSpc>
              <a:buFontTx/>
              <a:buNone/>
            </a:pPr>
            <a:r>
              <a:rPr lang="fa-IR" altLang="fa-IR"/>
              <a:t>  </a:t>
            </a:r>
            <a:r>
              <a:rPr lang="ar-SA" altLang="fa-IR"/>
              <a:t>7ـ در صورت موافقت ساير شركاء</a:t>
            </a:r>
            <a:endParaRPr lang="en-US" altLang="fa-IR"/>
          </a:p>
        </p:txBody>
      </p:sp>
    </p:spTree>
  </p:cSld>
  <p:clrMapOvr>
    <a:masterClrMapping/>
  </p:clrMapOvr>
  <p:transition spd="med">
    <p:comb/>
  </p:transition>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C0AA4B8-789C-4557-A607-F7BDB6BFEAC9}" type="slidenum">
              <a:rPr lang="ar-SA" altLang="fa-IR"/>
              <a:pPr/>
              <a:t>149</a:t>
            </a:fld>
            <a:endParaRPr lang="en-US" altLang="fa-IR"/>
          </a:p>
        </p:txBody>
      </p:sp>
      <p:sp>
        <p:nvSpPr>
          <p:cNvPr id="321538" name="Rectangle 2"/>
          <p:cNvSpPr>
            <a:spLocks noGrp="1" noChangeArrowheads="1"/>
          </p:cNvSpPr>
          <p:nvPr>
            <p:ph type="body" idx="1"/>
          </p:nvPr>
        </p:nvSpPr>
        <p:spPr>
          <a:xfrm>
            <a:off x="468313" y="1557338"/>
            <a:ext cx="8229600" cy="2763837"/>
          </a:xfrm>
        </p:spPr>
        <p:txBody>
          <a:bodyPr/>
          <a:lstStyle/>
          <a:p>
            <a:pPr>
              <a:buFontTx/>
              <a:buNone/>
            </a:pPr>
            <a:r>
              <a:rPr lang="fa-IR" altLang="fa-IR"/>
              <a:t>   حسابداری شرکتهای تضامنی:   </a:t>
            </a:r>
          </a:p>
          <a:p>
            <a:pPr>
              <a:buFontTx/>
              <a:buNone/>
            </a:pPr>
            <a:r>
              <a:rPr lang="fa-IR" altLang="fa-IR"/>
              <a:t>   </a:t>
            </a:r>
            <a:r>
              <a:rPr lang="ar-SA" altLang="fa-IR"/>
              <a:t>فقط</a:t>
            </a:r>
            <a:r>
              <a:rPr lang="fa-IR" altLang="fa-IR"/>
              <a:t> </a:t>
            </a:r>
            <a:r>
              <a:rPr lang="ar-SA" altLang="fa-IR"/>
              <a:t> حسابدار</a:t>
            </a:r>
            <a:r>
              <a:rPr lang="fa-IR" altLang="fa-IR"/>
              <a:t>ی </a:t>
            </a:r>
            <a:r>
              <a:rPr lang="ar-SA" altLang="fa-IR"/>
              <a:t> حقوق صاحب</a:t>
            </a:r>
            <a:r>
              <a:rPr lang="fa-IR" altLang="fa-IR"/>
              <a:t> </a:t>
            </a:r>
            <a:r>
              <a:rPr lang="ar-SA" altLang="fa-IR"/>
              <a:t> سرمايه</a:t>
            </a:r>
            <a:r>
              <a:rPr lang="fa-IR" altLang="fa-IR"/>
              <a:t> </a:t>
            </a:r>
            <a:r>
              <a:rPr lang="ar-SA" altLang="fa-IR"/>
              <a:t> در مؤسسات </a:t>
            </a:r>
            <a:r>
              <a:rPr lang="fa-IR" altLang="fa-IR"/>
              <a:t> </a:t>
            </a:r>
            <a:r>
              <a:rPr lang="ar-SA" altLang="fa-IR"/>
              <a:t>ت</a:t>
            </a:r>
            <a:r>
              <a:rPr lang="fa-IR" altLang="fa-IR"/>
              <a:t>ک</a:t>
            </a:r>
            <a:r>
              <a:rPr lang="ar-SA" altLang="fa-IR"/>
              <a:t> مالك</a:t>
            </a:r>
            <a:r>
              <a:rPr lang="fa-IR" altLang="fa-IR"/>
              <a:t>ی </a:t>
            </a:r>
            <a:r>
              <a:rPr lang="ar-SA" altLang="fa-IR"/>
              <a:t> با</a:t>
            </a:r>
            <a:r>
              <a:rPr lang="fa-IR" altLang="fa-IR"/>
              <a:t> </a:t>
            </a:r>
            <a:r>
              <a:rPr lang="ar-SA" altLang="fa-IR"/>
              <a:t>حسابدار</a:t>
            </a:r>
            <a:r>
              <a:rPr lang="fa-IR" altLang="fa-IR"/>
              <a:t>ی </a:t>
            </a:r>
            <a:r>
              <a:rPr lang="ar-SA" altLang="fa-IR"/>
              <a:t> حقوق صاحبان سرمايه</a:t>
            </a:r>
            <a:r>
              <a:rPr lang="fa-IR" altLang="fa-IR"/>
              <a:t> </a:t>
            </a:r>
            <a:r>
              <a:rPr lang="ar-SA" altLang="fa-IR"/>
              <a:t> در شركتها</a:t>
            </a:r>
            <a:r>
              <a:rPr lang="fa-IR" altLang="fa-IR"/>
              <a:t>ی </a:t>
            </a:r>
            <a:r>
              <a:rPr lang="ar-SA" altLang="fa-IR"/>
              <a:t>تضامن</a:t>
            </a:r>
            <a:r>
              <a:rPr lang="fa-IR" altLang="fa-IR"/>
              <a:t>ی </a:t>
            </a:r>
            <a:r>
              <a:rPr lang="ar-SA" altLang="fa-IR"/>
              <a:t> به</a:t>
            </a:r>
            <a:r>
              <a:rPr lang="fa-IR" altLang="fa-IR"/>
              <a:t> </a:t>
            </a:r>
            <a:r>
              <a:rPr lang="ar-SA" altLang="fa-IR"/>
              <a:t> دليل</a:t>
            </a:r>
            <a:r>
              <a:rPr lang="fa-IR" altLang="fa-IR"/>
              <a:t> </a:t>
            </a:r>
            <a:r>
              <a:rPr lang="ar-SA" altLang="fa-IR"/>
              <a:t> تعدد</a:t>
            </a:r>
            <a:r>
              <a:rPr lang="fa-IR" altLang="fa-IR"/>
              <a:t> </a:t>
            </a:r>
            <a:r>
              <a:rPr lang="ar-SA" altLang="fa-IR"/>
              <a:t> سرمايه </a:t>
            </a:r>
            <a:r>
              <a:rPr lang="fa-IR" altLang="fa-IR"/>
              <a:t> </a:t>
            </a:r>
            <a:r>
              <a:rPr lang="ar-SA" altLang="fa-IR"/>
              <a:t>گذاران</a:t>
            </a:r>
            <a:r>
              <a:rPr lang="fa-IR" altLang="fa-IR"/>
              <a:t> </a:t>
            </a:r>
            <a:r>
              <a:rPr lang="ar-SA" altLang="fa-IR"/>
              <a:t> متفاوت است.</a:t>
            </a:r>
            <a:endParaRPr lang="en-US" altLang="fa-IR"/>
          </a:p>
        </p:txBody>
      </p:sp>
    </p:spTree>
  </p:cSld>
  <p:clrMapOvr>
    <a:masterClrMapping/>
  </p:clrMapOvr>
  <p:transition spd="med">
    <p:comb/>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A5E1D46-503F-4443-9724-9DCC962837B6}" type="slidenum">
              <a:rPr lang="ar-SA" altLang="fa-IR"/>
              <a:pPr/>
              <a:t>15</a:t>
            </a:fld>
            <a:endParaRPr lang="en-US" altLang="fa-IR"/>
          </a:p>
        </p:txBody>
      </p:sp>
      <p:sp>
        <p:nvSpPr>
          <p:cNvPr id="378882" name="Rectangle 2"/>
          <p:cNvSpPr>
            <a:spLocks noGrp="1" noChangeArrowheads="1"/>
          </p:cNvSpPr>
          <p:nvPr>
            <p:ph type="body" idx="1"/>
          </p:nvPr>
        </p:nvSpPr>
        <p:spPr>
          <a:xfrm>
            <a:off x="684213" y="2205038"/>
            <a:ext cx="8229600" cy="2592387"/>
          </a:xfrm>
        </p:spPr>
        <p:txBody>
          <a:bodyPr/>
          <a:lstStyle/>
          <a:p>
            <a:pPr>
              <a:buFontTx/>
              <a:buNone/>
            </a:pPr>
            <a:r>
              <a:rPr lang="fa-IR" altLang="fa-IR">
                <a:cs typeface="Zar" pitchFamily="2" charset="0"/>
              </a:rPr>
              <a:t>    </a:t>
            </a:r>
            <a:r>
              <a:rPr lang="fa-IR" altLang="fa-IR">
                <a:effectLst/>
                <a:latin typeface="Arial" panose="020B0604020202020204" pitchFamily="34" charset="0"/>
              </a:rPr>
              <a:t>درپايان ماه</a:t>
            </a:r>
            <a:r>
              <a:rPr lang="fa-IR" altLang="fa-IR" sz="4000">
                <a:effectLst/>
                <a:latin typeface="Arial" panose="020B0604020202020204" pitchFamily="34" charset="0"/>
              </a:rPr>
              <a:t> </a:t>
            </a:r>
            <a:r>
              <a:rPr lang="fa-IR" altLang="fa-IR">
                <a:effectLst/>
                <a:latin typeface="Arial" panose="020B0604020202020204" pitchFamily="34" charset="0"/>
              </a:rPr>
              <a:t>دفترروزنامه فروش جمع زده می شود وجمع  فروش  نسيه ثبت شده درروزنامه فروش در ستون بدهكار حساب كنترل حسابهای دريافتنی و ستون  بستانكار حساب فروش  در دفتر كل  ثبت  می گردد.</a:t>
            </a:r>
            <a:endParaRPr lang="en-US" altLang="fa-IR">
              <a:effectLst/>
              <a:latin typeface="Arial" panose="020B0604020202020204" pitchFamily="34" charset="0"/>
            </a:endParaRPr>
          </a:p>
          <a:p>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3672FDE-EAFB-4195-83D7-F2E37E5CAAB5}" type="slidenum">
              <a:rPr lang="ar-SA" altLang="fa-IR"/>
              <a:pPr/>
              <a:t>150</a:t>
            </a:fld>
            <a:endParaRPr lang="en-US" altLang="fa-IR"/>
          </a:p>
        </p:txBody>
      </p:sp>
      <p:sp>
        <p:nvSpPr>
          <p:cNvPr id="322562" name="Rectangle 2"/>
          <p:cNvSpPr>
            <a:spLocks noGrp="1" noChangeArrowheads="1"/>
          </p:cNvSpPr>
          <p:nvPr>
            <p:ph type="body" idx="1"/>
          </p:nvPr>
        </p:nvSpPr>
        <p:spPr>
          <a:xfrm>
            <a:off x="457200" y="1905000"/>
            <a:ext cx="8229600" cy="2382838"/>
          </a:xfrm>
        </p:spPr>
        <p:txBody>
          <a:bodyPr/>
          <a:lstStyle/>
          <a:p>
            <a:pPr>
              <a:buFontTx/>
              <a:buNone/>
            </a:pPr>
            <a:r>
              <a:rPr lang="fa-IR" altLang="fa-IR"/>
              <a:t>   </a:t>
            </a:r>
            <a:r>
              <a:rPr lang="ar-SA" altLang="fa-IR"/>
              <a:t>حسابدار</a:t>
            </a:r>
            <a:r>
              <a:rPr lang="fa-IR" altLang="fa-IR"/>
              <a:t>ی</a:t>
            </a:r>
            <a:r>
              <a:rPr lang="ar-SA" altLang="fa-IR"/>
              <a:t> شركتها</a:t>
            </a:r>
            <a:r>
              <a:rPr lang="fa-IR" altLang="fa-IR"/>
              <a:t>ی</a:t>
            </a:r>
            <a:r>
              <a:rPr lang="ar-SA" altLang="fa-IR"/>
              <a:t> تضامن</a:t>
            </a:r>
            <a:r>
              <a:rPr lang="fa-IR" altLang="fa-IR"/>
              <a:t>ی:</a:t>
            </a:r>
            <a:endParaRPr lang="ar-SA" altLang="fa-IR"/>
          </a:p>
          <a:p>
            <a:pPr>
              <a:buFontTx/>
              <a:buNone/>
            </a:pPr>
            <a:r>
              <a:rPr lang="fa-IR" altLang="fa-IR"/>
              <a:t>   </a:t>
            </a:r>
            <a:r>
              <a:rPr lang="ar-SA" altLang="fa-IR"/>
              <a:t>م</a:t>
            </a:r>
            <a:r>
              <a:rPr lang="fa-IR" altLang="fa-IR"/>
              <a:t>ی</a:t>
            </a:r>
            <a:r>
              <a:rPr lang="ar-SA" altLang="fa-IR"/>
              <a:t> دانيم كه حسابدار</a:t>
            </a:r>
            <a:r>
              <a:rPr lang="fa-IR" altLang="fa-IR"/>
              <a:t>ی</a:t>
            </a:r>
            <a:r>
              <a:rPr lang="ar-SA" altLang="fa-IR"/>
              <a:t> شركتها</a:t>
            </a:r>
            <a:r>
              <a:rPr lang="fa-IR" altLang="fa-IR"/>
              <a:t>ی</a:t>
            </a:r>
            <a:r>
              <a:rPr lang="ar-SA" altLang="fa-IR"/>
              <a:t> تضامن</a:t>
            </a:r>
            <a:r>
              <a:rPr lang="fa-IR" altLang="fa-IR"/>
              <a:t>ی</a:t>
            </a:r>
            <a:r>
              <a:rPr lang="ar-SA" altLang="fa-IR"/>
              <a:t> مشابه حسابدار</a:t>
            </a:r>
            <a:r>
              <a:rPr lang="fa-IR" altLang="fa-IR"/>
              <a:t>ی </a:t>
            </a:r>
            <a:r>
              <a:rPr lang="ar-SA" altLang="fa-IR"/>
              <a:t>مؤسسات ت</a:t>
            </a:r>
            <a:r>
              <a:rPr lang="fa-IR" altLang="fa-IR"/>
              <a:t>ک </a:t>
            </a:r>
            <a:r>
              <a:rPr lang="ar-SA" altLang="fa-IR"/>
              <a:t>مالك</a:t>
            </a:r>
            <a:r>
              <a:rPr lang="fa-IR" altLang="fa-IR"/>
              <a:t>ی</a:t>
            </a:r>
            <a:r>
              <a:rPr lang="ar-SA" altLang="fa-IR"/>
              <a:t> است. فقط</a:t>
            </a:r>
            <a:r>
              <a:rPr lang="fa-IR" altLang="fa-IR"/>
              <a:t> </a:t>
            </a:r>
            <a:r>
              <a:rPr lang="ar-SA" altLang="fa-IR"/>
              <a:t> حسابدار</a:t>
            </a:r>
            <a:r>
              <a:rPr lang="fa-IR" altLang="fa-IR"/>
              <a:t>ی </a:t>
            </a:r>
            <a:r>
              <a:rPr lang="ar-SA" altLang="fa-IR"/>
              <a:t> حقوق </a:t>
            </a:r>
            <a:r>
              <a:rPr lang="fa-IR" altLang="fa-IR"/>
              <a:t> </a:t>
            </a:r>
            <a:r>
              <a:rPr lang="ar-SA" altLang="fa-IR"/>
              <a:t>صاحب سرمايه</a:t>
            </a:r>
            <a:r>
              <a:rPr lang="fa-IR" altLang="fa-IR"/>
              <a:t> </a:t>
            </a:r>
            <a:r>
              <a:rPr lang="ar-SA" altLang="fa-IR"/>
              <a:t>درمؤسسات</a:t>
            </a:r>
            <a:r>
              <a:rPr lang="fa-IR" altLang="fa-IR"/>
              <a:t> </a:t>
            </a:r>
            <a:r>
              <a:rPr lang="ar-SA" altLang="fa-IR"/>
              <a:t>ت</a:t>
            </a:r>
            <a:r>
              <a:rPr lang="fa-IR" altLang="fa-IR"/>
              <a:t>ک </a:t>
            </a:r>
            <a:r>
              <a:rPr lang="ar-SA" altLang="fa-IR"/>
              <a:t>مالك</a:t>
            </a:r>
            <a:r>
              <a:rPr lang="fa-IR" altLang="fa-IR"/>
              <a:t>ی </a:t>
            </a:r>
            <a:r>
              <a:rPr lang="ar-SA" altLang="fa-IR"/>
              <a:t>باحسابدار</a:t>
            </a:r>
            <a:r>
              <a:rPr lang="fa-IR" altLang="fa-IR"/>
              <a:t>ی </a:t>
            </a:r>
            <a:r>
              <a:rPr lang="ar-SA" altLang="fa-IR"/>
              <a:t>حقوق صاحبان سرمايه در شركتها</a:t>
            </a:r>
            <a:r>
              <a:rPr lang="fa-IR" altLang="fa-IR"/>
              <a:t>ی</a:t>
            </a:r>
            <a:r>
              <a:rPr lang="ar-SA" altLang="fa-IR"/>
              <a:t> تضامن</a:t>
            </a:r>
            <a:r>
              <a:rPr lang="fa-IR" altLang="fa-IR"/>
              <a:t>ی</a:t>
            </a:r>
            <a:r>
              <a:rPr lang="ar-SA" altLang="fa-IR"/>
              <a:t> به دليل </a:t>
            </a:r>
            <a:r>
              <a:rPr lang="fa-IR" altLang="fa-IR"/>
              <a:t> </a:t>
            </a:r>
            <a:r>
              <a:rPr lang="ar-SA" altLang="fa-IR"/>
              <a:t>تعدد سرمايه گذاران متفاوت است.</a:t>
            </a:r>
            <a:endParaRPr lang="en-US" altLang="fa-IR"/>
          </a:p>
        </p:txBody>
      </p:sp>
    </p:spTree>
  </p:cSld>
  <p:clrMapOvr>
    <a:masterClrMapping/>
  </p:clrMapOvr>
  <p:transition spd="med">
    <p:comb/>
  </p:transition>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CB2AEC-BE94-47C6-BC4D-EDACB5048B94}" type="slidenum">
              <a:rPr lang="ar-SA" altLang="fa-IR"/>
              <a:pPr/>
              <a:t>151</a:t>
            </a:fld>
            <a:endParaRPr lang="en-US" altLang="fa-IR"/>
          </a:p>
        </p:txBody>
      </p:sp>
      <p:sp>
        <p:nvSpPr>
          <p:cNvPr id="323586" name="Rectangle 2"/>
          <p:cNvSpPr>
            <a:spLocks noGrp="1" noChangeArrowheads="1"/>
          </p:cNvSpPr>
          <p:nvPr>
            <p:ph type="body" idx="1"/>
          </p:nvPr>
        </p:nvSpPr>
        <p:spPr>
          <a:xfrm>
            <a:off x="468313" y="2205038"/>
            <a:ext cx="8229600" cy="2260600"/>
          </a:xfrm>
        </p:spPr>
        <p:txBody>
          <a:bodyPr/>
          <a:lstStyle/>
          <a:p>
            <a:pPr>
              <a:buFontTx/>
              <a:buNone/>
            </a:pPr>
            <a:r>
              <a:rPr lang="fa-IR" altLang="fa-IR"/>
              <a:t>    </a:t>
            </a:r>
            <a:r>
              <a:rPr lang="ar-SA" altLang="fa-IR"/>
              <a:t>در مؤسسات</a:t>
            </a:r>
            <a:r>
              <a:rPr lang="fa-IR" altLang="fa-IR"/>
              <a:t> </a:t>
            </a:r>
            <a:r>
              <a:rPr lang="ar-SA" altLang="fa-IR"/>
              <a:t> تك</a:t>
            </a:r>
            <a:r>
              <a:rPr lang="fa-IR" altLang="fa-IR"/>
              <a:t>ی</a:t>
            </a:r>
            <a:r>
              <a:rPr lang="ar-SA" altLang="fa-IR"/>
              <a:t> مالك</a:t>
            </a:r>
            <a:r>
              <a:rPr lang="fa-IR" altLang="fa-IR"/>
              <a:t>ی </a:t>
            </a:r>
            <a:r>
              <a:rPr lang="ar-SA" altLang="fa-IR"/>
              <a:t>كليه رويدادها</a:t>
            </a:r>
            <a:r>
              <a:rPr lang="fa-IR" altLang="fa-IR"/>
              <a:t>ی </a:t>
            </a:r>
            <a:r>
              <a:rPr lang="ar-SA" altLang="fa-IR"/>
              <a:t> مال</a:t>
            </a:r>
            <a:r>
              <a:rPr lang="fa-IR" altLang="fa-IR"/>
              <a:t>ی</a:t>
            </a:r>
            <a:r>
              <a:rPr lang="ar-SA" altLang="fa-IR"/>
              <a:t> مربوط</a:t>
            </a:r>
            <a:r>
              <a:rPr lang="fa-IR" altLang="fa-IR"/>
              <a:t>  به         </a:t>
            </a:r>
            <a:r>
              <a:rPr lang="ar-SA" altLang="fa-IR"/>
              <a:t> </a:t>
            </a:r>
            <a:r>
              <a:rPr lang="fa-IR" altLang="fa-IR"/>
              <a:t>            </a:t>
            </a:r>
            <a:r>
              <a:rPr lang="ar-SA" altLang="fa-IR"/>
              <a:t>سرمايه و سرمايه و برداشت صاحب مؤسسه و سود و زيان ناش</a:t>
            </a:r>
            <a:r>
              <a:rPr lang="fa-IR" altLang="fa-IR"/>
              <a:t>ی</a:t>
            </a:r>
            <a:r>
              <a:rPr lang="ar-SA" altLang="fa-IR"/>
              <a:t> از عمليات در پايان سال </a:t>
            </a:r>
            <a:r>
              <a:rPr lang="en-US" altLang="fa-IR"/>
              <a:t> </a:t>
            </a:r>
            <a:r>
              <a:rPr lang="ar-SA" altLang="fa-IR"/>
              <a:t>مال</a:t>
            </a:r>
            <a:r>
              <a:rPr lang="fa-IR" altLang="fa-IR"/>
              <a:t>ی</a:t>
            </a:r>
            <a:r>
              <a:rPr lang="ar-SA" altLang="fa-IR"/>
              <a:t> در حساب واحد</a:t>
            </a:r>
            <a:r>
              <a:rPr lang="fa-IR" altLang="fa-IR"/>
              <a:t>ی</a:t>
            </a:r>
            <a:r>
              <a:rPr lang="ar-SA" altLang="fa-IR"/>
              <a:t> بنام سرمايه صاحب مؤسسه در ترازنامه منعكس م</a:t>
            </a:r>
            <a:r>
              <a:rPr lang="fa-IR" altLang="fa-IR"/>
              <a:t>ی</a:t>
            </a:r>
            <a:r>
              <a:rPr lang="ar-SA" altLang="fa-IR"/>
              <a:t> شود.</a:t>
            </a:r>
            <a:endParaRPr lang="en-US" altLang="fa-IR"/>
          </a:p>
        </p:txBody>
      </p:sp>
    </p:spTree>
  </p:cSld>
  <p:clrMapOvr>
    <a:masterClrMapping/>
  </p:clrMapOvr>
  <p:transition spd="med">
    <p:comb/>
  </p:transition>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53E55CA-F540-46C1-89FD-2F4A24A83FAF}" type="slidenum">
              <a:rPr lang="ar-SA" altLang="fa-IR"/>
              <a:pPr/>
              <a:t>152</a:t>
            </a:fld>
            <a:endParaRPr lang="en-US" altLang="fa-IR"/>
          </a:p>
        </p:txBody>
      </p:sp>
      <p:sp>
        <p:nvSpPr>
          <p:cNvPr id="324610" name="Rectangle 2"/>
          <p:cNvSpPr>
            <a:spLocks noChangeArrowheads="1"/>
          </p:cNvSpPr>
          <p:nvPr/>
        </p:nvSpPr>
        <p:spPr bwMode="auto">
          <a:xfrm>
            <a:off x="250825" y="1916113"/>
            <a:ext cx="8172450" cy="252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spcBef>
                <a:spcPct val="0"/>
              </a:spcBef>
              <a:buClrTx/>
              <a:buSzTx/>
            </a:pPr>
            <a:r>
              <a:rPr lang="fa-IR" altLang="fa-IR" sz="3200"/>
              <a:t> </a:t>
            </a:r>
            <a:r>
              <a:rPr lang="en-US" altLang="fa-IR" sz="3200"/>
              <a:t> </a:t>
            </a:r>
            <a:r>
              <a:rPr lang="ar-SA" altLang="fa-IR" sz="3200"/>
              <a:t>درشركتها</a:t>
            </a:r>
            <a:r>
              <a:rPr lang="fa-IR" altLang="fa-IR" sz="3200"/>
              <a:t>ی</a:t>
            </a:r>
            <a:r>
              <a:rPr lang="ar-SA" altLang="fa-IR" sz="3200"/>
              <a:t> تضامن</a:t>
            </a:r>
            <a:r>
              <a:rPr lang="fa-IR" altLang="fa-IR" sz="3200"/>
              <a:t>ی  </a:t>
            </a:r>
            <a:r>
              <a:rPr lang="ar-SA" altLang="fa-IR" sz="3200"/>
              <a:t>برا</a:t>
            </a:r>
            <a:r>
              <a:rPr lang="fa-IR" altLang="fa-IR" sz="3200"/>
              <a:t>ی  </a:t>
            </a:r>
            <a:r>
              <a:rPr lang="ar-SA" altLang="fa-IR" sz="3200"/>
              <a:t>هر</a:t>
            </a:r>
            <a:r>
              <a:rPr lang="en-US" altLang="fa-IR" sz="3200"/>
              <a:t> </a:t>
            </a:r>
            <a:r>
              <a:rPr lang="ar-SA" altLang="fa-IR" sz="3200"/>
              <a:t>ي</a:t>
            </a:r>
            <a:r>
              <a:rPr lang="fa-IR" altLang="fa-IR" sz="3200"/>
              <a:t>ک </a:t>
            </a:r>
            <a:r>
              <a:rPr lang="ar-SA" altLang="fa-IR" sz="3200"/>
              <a:t>از</a:t>
            </a:r>
            <a:r>
              <a:rPr lang="fa-IR" altLang="fa-IR" sz="3200"/>
              <a:t> </a:t>
            </a:r>
            <a:r>
              <a:rPr lang="ar-SA" altLang="fa-IR" sz="3200"/>
              <a:t>شركا</a:t>
            </a:r>
            <a:r>
              <a:rPr lang="en-US" altLang="fa-IR" sz="3200"/>
              <a:t>  </a:t>
            </a:r>
            <a:r>
              <a:rPr lang="ar-SA" altLang="fa-IR" sz="3200"/>
              <a:t>ي</a:t>
            </a:r>
            <a:r>
              <a:rPr lang="fa-IR" altLang="fa-IR" sz="3200"/>
              <a:t>ک </a:t>
            </a:r>
            <a:r>
              <a:rPr lang="ar-SA" altLang="fa-IR" sz="3200"/>
              <a:t> حساب</a:t>
            </a:r>
            <a:r>
              <a:rPr lang="en-US" altLang="fa-IR" sz="3200"/>
              <a:t> </a:t>
            </a:r>
            <a:r>
              <a:rPr lang="fa-IR" altLang="fa-IR" sz="3200"/>
              <a:t>  </a:t>
            </a:r>
            <a:r>
              <a:rPr lang="ar-SA" altLang="fa-IR" sz="3200"/>
              <a:t>سرمايه</a:t>
            </a:r>
            <a:r>
              <a:rPr lang="en-US" altLang="fa-IR" sz="3200"/>
              <a:t> </a:t>
            </a:r>
            <a:r>
              <a:rPr lang="ar-SA" altLang="fa-IR" sz="3200"/>
              <a:t>در دفت</a:t>
            </a:r>
            <a:r>
              <a:rPr lang="fa-IR" altLang="fa-IR" sz="3200"/>
              <a:t>ر </a:t>
            </a:r>
            <a:r>
              <a:rPr lang="ar-SA" altLang="fa-IR" sz="3200"/>
              <a:t>كل</a:t>
            </a:r>
            <a:r>
              <a:rPr lang="en-US" altLang="fa-IR" sz="3200"/>
              <a:t> </a:t>
            </a:r>
            <a:r>
              <a:rPr lang="fa-IR" altLang="fa-IR" sz="3200"/>
              <a:t> </a:t>
            </a:r>
            <a:r>
              <a:rPr lang="ar-SA" altLang="fa-IR" sz="3200"/>
              <a:t>افتتاح </a:t>
            </a:r>
            <a:r>
              <a:rPr lang="fa-IR" altLang="fa-IR" sz="3200"/>
              <a:t> </a:t>
            </a:r>
            <a:r>
              <a:rPr lang="ar-SA" altLang="fa-IR" sz="3200"/>
              <a:t>م</a:t>
            </a:r>
            <a:r>
              <a:rPr lang="fa-IR" altLang="fa-IR" sz="3200"/>
              <a:t>ی</a:t>
            </a:r>
            <a:r>
              <a:rPr lang="en-US" altLang="fa-IR" sz="3200"/>
              <a:t> </a:t>
            </a:r>
            <a:r>
              <a:rPr lang="ar-SA" altLang="fa-IR" sz="3200"/>
              <a:t>شود</a:t>
            </a:r>
            <a:r>
              <a:rPr lang="fa-IR" altLang="fa-IR" sz="3200"/>
              <a:t> </a:t>
            </a:r>
            <a:r>
              <a:rPr lang="ar-SA" altLang="fa-IR" sz="3200"/>
              <a:t>كه </a:t>
            </a:r>
            <a:r>
              <a:rPr lang="fa-IR" altLang="fa-IR" sz="3200"/>
              <a:t> </a:t>
            </a:r>
            <a:r>
              <a:rPr lang="ar-SA" altLang="fa-IR" sz="3200"/>
              <a:t>نشان</a:t>
            </a:r>
            <a:r>
              <a:rPr lang="en-US" altLang="fa-IR" sz="3200"/>
              <a:t>  </a:t>
            </a:r>
            <a:r>
              <a:rPr lang="ar-SA" altLang="fa-IR" sz="3200"/>
              <a:t>دهند</a:t>
            </a:r>
            <a:r>
              <a:rPr lang="fa-IR" altLang="fa-IR" sz="3200"/>
              <a:t>ه</a:t>
            </a:r>
            <a:r>
              <a:rPr lang="en-US" altLang="fa-IR" sz="3200"/>
              <a:t> </a:t>
            </a:r>
            <a:r>
              <a:rPr lang="ar-SA" altLang="fa-IR" sz="3200"/>
              <a:t>ميزان </a:t>
            </a:r>
            <a:r>
              <a:rPr lang="en-US" altLang="fa-IR" sz="3200"/>
              <a:t> </a:t>
            </a:r>
            <a:r>
              <a:rPr lang="fa-IR" altLang="fa-IR" sz="3200"/>
              <a:t> </a:t>
            </a:r>
            <a:r>
              <a:rPr lang="ar-SA" altLang="fa-IR" sz="3200"/>
              <a:t>سهم</a:t>
            </a:r>
            <a:r>
              <a:rPr lang="en-US" altLang="fa-IR" sz="3200"/>
              <a:t> </a:t>
            </a:r>
            <a:r>
              <a:rPr lang="ar-SA" altLang="fa-IR" sz="3200"/>
              <a:t>الشركه و</a:t>
            </a:r>
            <a:r>
              <a:rPr lang="fa-IR" altLang="fa-IR" sz="3200"/>
              <a:t>ی </a:t>
            </a:r>
            <a:r>
              <a:rPr lang="ar-SA" altLang="fa-IR" sz="3200"/>
              <a:t> بوده و مانده آن نشان دهند</a:t>
            </a:r>
            <a:r>
              <a:rPr lang="fa-IR" altLang="fa-IR" sz="3200"/>
              <a:t>ه</a:t>
            </a:r>
            <a:r>
              <a:rPr lang="en-US" altLang="fa-IR" sz="3200"/>
              <a:t> </a:t>
            </a:r>
            <a:r>
              <a:rPr lang="ar-SA" altLang="fa-IR" sz="3200"/>
              <a:t>حقوق</a:t>
            </a:r>
            <a:r>
              <a:rPr lang="fa-IR" altLang="fa-IR" sz="3200"/>
              <a:t>  </a:t>
            </a:r>
            <a:r>
              <a:rPr lang="ar-SA" altLang="fa-IR" sz="3200"/>
              <a:t>مالكيت</a:t>
            </a:r>
            <a:r>
              <a:rPr lang="fa-IR" altLang="fa-IR" sz="3200"/>
              <a:t> </a:t>
            </a:r>
            <a:r>
              <a:rPr lang="ar-SA" altLang="fa-IR" sz="3200"/>
              <a:t> </a:t>
            </a:r>
            <a:r>
              <a:rPr lang="fa-IR" altLang="fa-IR" sz="3200"/>
              <a:t>     </a:t>
            </a:r>
            <a:r>
              <a:rPr lang="en-US" altLang="fa-IR" sz="3200"/>
              <a:t>  </a:t>
            </a:r>
            <a:r>
              <a:rPr lang="ar-SA" altLang="fa-IR" sz="3200"/>
              <a:t>در شركت </a:t>
            </a:r>
            <a:r>
              <a:rPr lang="fa-IR" altLang="fa-IR" sz="3200"/>
              <a:t> </a:t>
            </a:r>
            <a:r>
              <a:rPr lang="ar-SA" altLang="fa-IR" sz="3200"/>
              <a:t>تضامن</a:t>
            </a:r>
            <a:r>
              <a:rPr lang="fa-IR" altLang="fa-IR" sz="3200"/>
              <a:t>ی </a:t>
            </a:r>
            <a:r>
              <a:rPr lang="ar-SA" altLang="fa-IR" sz="3200"/>
              <a:t> است.</a:t>
            </a:r>
            <a:endParaRPr lang="en-US" altLang="fa-IR" sz="3200"/>
          </a:p>
          <a:p>
            <a:pPr algn="l" rtl="0" eaLnBrk="0" hangingPunct="0">
              <a:spcBef>
                <a:spcPct val="0"/>
              </a:spcBef>
              <a:buClrTx/>
              <a:buSzTx/>
            </a:pPr>
            <a:endParaRPr lang="en-US" altLang="fa-IR" sz="3200"/>
          </a:p>
        </p:txBody>
      </p:sp>
    </p:spTree>
  </p:cSld>
  <p:clrMapOvr>
    <a:masterClrMapping/>
  </p:clrMapOvr>
  <p:transition spd="med">
    <p:comb/>
  </p:transition>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6BF828A-587E-48CF-A5FC-341121E567F4}" type="slidenum">
              <a:rPr lang="ar-SA" altLang="fa-IR"/>
              <a:pPr/>
              <a:t>153</a:t>
            </a:fld>
            <a:endParaRPr lang="en-US" altLang="fa-IR"/>
          </a:p>
        </p:txBody>
      </p:sp>
      <p:sp>
        <p:nvSpPr>
          <p:cNvPr id="325634" name="Rectangle 2"/>
          <p:cNvSpPr>
            <a:spLocks noGrp="1" noChangeArrowheads="1"/>
          </p:cNvSpPr>
          <p:nvPr>
            <p:ph type="body" idx="1"/>
          </p:nvPr>
        </p:nvSpPr>
        <p:spPr>
          <a:xfrm>
            <a:off x="539750" y="2420938"/>
            <a:ext cx="8229600" cy="1757362"/>
          </a:xfrm>
        </p:spPr>
        <p:txBody>
          <a:bodyPr/>
          <a:lstStyle/>
          <a:p>
            <a:pPr>
              <a:buFontTx/>
              <a:buNone/>
            </a:pPr>
            <a:r>
              <a:rPr lang="fa-IR" altLang="fa-IR"/>
              <a:t>   </a:t>
            </a:r>
            <a:r>
              <a:rPr lang="ar-SA" altLang="fa-IR"/>
              <a:t>برداشتها</a:t>
            </a:r>
            <a:r>
              <a:rPr lang="fa-IR" altLang="fa-IR"/>
              <a:t>ی</a:t>
            </a:r>
            <a:r>
              <a:rPr lang="ar-SA" altLang="fa-IR"/>
              <a:t> ط</a:t>
            </a:r>
            <a:r>
              <a:rPr lang="fa-IR" altLang="fa-IR"/>
              <a:t>ی </a:t>
            </a:r>
            <a:r>
              <a:rPr lang="ar-SA" altLang="fa-IR"/>
              <a:t>دوره</a:t>
            </a:r>
            <a:r>
              <a:rPr lang="fa-IR" altLang="fa-IR"/>
              <a:t> </a:t>
            </a:r>
            <a:r>
              <a:rPr lang="ar-SA" altLang="fa-IR"/>
              <a:t>مال</a:t>
            </a:r>
            <a:r>
              <a:rPr lang="fa-IR" altLang="fa-IR"/>
              <a:t>ی </a:t>
            </a:r>
            <a:r>
              <a:rPr lang="ar-SA" altLang="fa-IR"/>
              <a:t>هر ي</a:t>
            </a:r>
            <a:r>
              <a:rPr lang="fa-IR" altLang="fa-IR"/>
              <a:t>ک</a:t>
            </a:r>
            <a:r>
              <a:rPr lang="ar-SA" altLang="fa-IR"/>
              <a:t> ازشركاء</a:t>
            </a:r>
            <a:r>
              <a:rPr lang="fa-IR" altLang="fa-IR"/>
              <a:t> </a:t>
            </a:r>
            <a:r>
              <a:rPr lang="ar-SA" altLang="fa-IR"/>
              <a:t>مانند مؤسسات</a:t>
            </a:r>
            <a:r>
              <a:rPr lang="fa-IR" altLang="fa-IR"/>
              <a:t> </a:t>
            </a:r>
            <a:r>
              <a:rPr lang="ar-SA" altLang="fa-IR"/>
              <a:t> ت</a:t>
            </a:r>
            <a:r>
              <a:rPr lang="fa-IR" altLang="fa-IR"/>
              <a:t>ک </a:t>
            </a:r>
            <a:r>
              <a:rPr lang="ar-SA" altLang="fa-IR"/>
              <a:t> مالك</a:t>
            </a:r>
            <a:r>
              <a:rPr lang="fa-IR" altLang="fa-IR"/>
              <a:t>ی </a:t>
            </a:r>
            <a:r>
              <a:rPr lang="ar-SA" altLang="fa-IR"/>
              <a:t> در حساب</a:t>
            </a:r>
            <a:r>
              <a:rPr lang="fa-IR" altLang="fa-IR"/>
              <a:t>ی </a:t>
            </a:r>
            <a:r>
              <a:rPr lang="ar-SA" altLang="fa-IR"/>
              <a:t> برداشت جداگانه ا</a:t>
            </a:r>
            <a:r>
              <a:rPr lang="fa-IR" altLang="fa-IR"/>
              <a:t>ی</a:t>
            </a:r>
            <a:r>
              <a:rPr lang="ar-SA" altLang="fa-IR"/>
              <a:t> برا</a:t>
            </a:r>
            <a:r>
              <a:rPr lang="fa-IR" altLang="fa-IR"/>
              <a:t>ی</a:t>
            </a:r>
            <a:r>
              <a:rPr lang="ar-SA" altLang="fa-IR"/>
              <a:t> هر يك</a:t>
            </a:r>
            <a:r>
              <a:rPr lang="fa-IR" altLang="fa-IR"/>
              <a:t>ی</a:t>
            </a:r>
            <a:r>
              <a:rPr lang="ar-SA" altLang="fa-IR"/>
              <a:t> از آنها نگهدار</a:t>
            </a:r>
            <a:r>
              <a:rPr lang="fa-IR" altLang="fa-IR"/>
              <a:t>ی</a:t>
            </a:r>
            <a:r>
              <a:rPr lang="ar-SA" altLang="fa-IR"/>
              <a:t> </a:t>
            </a:r>
            <a:r>
              <a:rPr lang="fa-IR" altLang="fa-IR"/>
              <a:t> </a:t>
            </a:r>
            <a:r>
              <a:rPr lang="ar-SA" altLang="fa-IR"/>
              <a:t>م</a:t>
            </a:r>
            <a:r>
              <a:rPr lang="fa-IR" altLang="fa-IR"/>
              <a:t>ی</a:t>
            </a:r>
            <a:r>
              <a:rPr lang="ar-SA" altLang="fa-IR"/>
              <a:t> شود.</a:t>
            </a:r>
            <a:endParaRPr lang="en-US" altLang="fa-IR"/>
          </a:p>
        </p:txBody>
      </p:sp>
    </p:spTree>
  </p:cSld>
  <p:clrMapOvr>
    <a:masterClrMapping/>
  </p:clrMapOvr>
  <p:transition spd="med">
    <p:comb/>
  </p:transition>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E062937-4EE6-47F0-B367-1B01745326E8}" type="slidenum">
              <a:rPr lang="ar-SA" altLang="fa-IR"/>
              <a:pPr/>
              <a:t>154</a:t>
            </a:fld>
            <a:endParaRPr lang="en-US" altLang="fa-IR"/>
          </a:p>
        </p:txBody>
      </p:sp>
      <p:sp>
        <p:nvSpPr>
          <p:cNvPr id="326658" name="Rectangle 2"/>
          <p:cNvSpPr>
            <a:spLocks noGrp="1" noChangeArrowheads="1"/>
          </p:cNvSpPr>
          <p:nvPr>
            <p:ph type="body" idx="1"/>
          </p:nvPr>
        </p:nvSpPr>
        <p:spPr>
          <a:xfrm>
            <a:off x="457200" y="1905000"/>
            <a:ext cx="8229600" cy="2514600"/>
          </a:xfrm>
        </p:spPr>
        <p:txBody>
          <a:bodyPr/>
          <a:lstStyle/>
          <a:p>
            <a:pPr>
              <a:buFontTx/>
              <a:buNone/>
            </a:pPr>
            <a:r>
              <a:rPr lang="fa-IR" altLang="fa-IR"/>
              <a:t>  </a:t>
            </a:r>
            <a:r>
              <a:rPr lang="ar-SA" altLang="fa-IR"/>
              <a:t>سرمايه گذار</a:t>
            </a:r>
            <a:r>
              <a:rPr lang="fa-IR" altLang="fa-IR"/>
              <a:t>ی</a:t>
            </a:r>
            <a:r>
              <a:rPr lang="ar-SA" altLang="fa-IR"/>
              <a:t> شركاء</a:t>
            </a:r>
            <a:r>
              <a:rPr lang="fa-IR" altLang="fa-IR"/>
              <a:t>:</a:t>
            </a:r>
            <a:endParaRPr lang="ar-SA" altLang="fa-IR"/>
          </a:p>
          <a:p>
            <a:pPr>
              <a:buFontTx/>
              <a:buNone/>
            </a:pPr>
            <a:r>
              <a:rPr lang="fa-IR" altLang="fa-IR"/>
              <a:t>   </a:t>
            </a:r>
            <a:r>
              <a:rPr lang="ar-SA" altLang="fa-IR"/>
              <a:t>به</a:t>
            </a:r>
            <a:r>
              <a:rPr lang="fa-IR" altLang="fa-IR"/>
              <a:t> </a:t>
            </a:r>
            <a:r>
              <a:rPr lang="ar-SA" altLang="fa-IR"/>
              <a:t> موجب </a:t>
            </a:r>
            <a:r>
              <a:rPr lang="fa-IR" altLang="fa-IR"/>
              <a:t> </a:t>
            </a:r>
            <a:r>
              <a:rPr lang="ar-SA" altLang="fa-IR"/>
              <a:t>قانون </a:t>
            </a:r>
            <a:r>
              <a:rPr lang="fa-IR" altLang="fa-IR"/>
              <a:t> </a:t>
            </a:r>
            <a:r>
              <a:rPr lang="ar-SA" altLang="fa-IR"/>
              <a:t>تجارت</a:t>
            </a:r>
            <a:r>
              <a:rPr lang="fa-IR" altLang="fa-IR"/>
              <a:t> </a:t>
            </a:r>
            <a:r>
              <a:rPr lang="ar-SA" altLang="fa-IR"/>
              <a:t> سهم الشركه </a:t>
            </a:r>
            <a:r>
              <a:rPr lang="fa-IR" altLang="fa-IR"/>
              <a:t> </a:t>
            </a:r>
            <a:r>
              <a:rPr lang="ar-SA" altLang="fa-IR"/>
              <a:t>هر شري</a:t>
            </a:r>
            <a:r>
              <a:rPr lang="fa-IR" altLang="fa-IR"/>
              <a:t>ک</a:t>
            </a:r>
            <a:r>
              <a:rPr lang="ar-SA" altLang="fa-IR"/>
              <a:t> </a:t>
            </a:r>
            <a:r>
              <a:rPr lang="fa-IR" altLang="fa-IR"/>
              <a:t> </a:t>
            </a:r>
            <a:r>
              <a:rPr lang="ar-SA" altLang="fa-IR"/>
              <a:t>ممكن است</a:t>
            </a:r>
            <a:r>
              <a:rPr lang="fa-IR" altLang="fa-IR"/>
              <a:t> </a:t>
            </a:r>
            <a:r>
              <a:rPr lang="ar-SA" altLang="fa-IR"/>
              <a:t>به صورت </a:t>
            </a:r>
            <a:r>
              <a:rPr lang="fa-IR" altLang="fa-IR"/>
              <a:t> </a:t>
            </a:r>
            <a:r>
              <a:rPr lang="ar-SA" altLang="fa-IR"/>
              <a:t>وجه نقد و يا اموال منقول و يا غير منقول باشد.</a:t>
            </a:r>
            <a:endParaRPr lang="en-US" altLang="fa-IR"/>
          </a:p>
        </p:txBody>
      </p:sp>
    </p:spTree>
  </p:cSld>
  <p:clrMapOvr>
    <a:masterClrMapping/>
  </p:clrMapOvr>
  <p:transition spd="med">
    <p:comb/>
  </p:transition>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B103A5B-CD2B-4CFF-9AC2-4A7221DF7A92}" type="slidenum">
              <a:rPr lang="ar-SA" altLang="fa-IR"/>
              <a:pPr/>
              <a:t>155</a:t>
            </a:fld>
            <a:endParaRPr lang="en-US" altLang="fa-IR"/>
          </a:p>
        </p:txBody>
      </p:sp>
      <p:sp>
        <p:nvSpPr>
          <p:cNvPr id="327682" name="Rectangle 2"/>
          <p:cNvSpPr>
            <a:spLocks noGrp="1" noChangeArrowheads="1"/>
          </p:cNvSpPr>
          <p:nvPr>
            <p:ph type="body" idx="1"/>
          </p:nvPr>
        </p:nvSpPr>
        <p:spPr/>
        <p:txBody>
          <a:bodyPr/>
          <a:lstStyle/>
          <a:p>
            <a:pPr>
              <a:buFontTx/>
              <a:buNone/>
            </a:pPr>
            <a:r>
              <a:rPr lang="fa-IR" altLang="fa-IR"/>
              <a:t>   </a:t>
            </a:r>
            <a:r>
              <a:rPr lang="ar-SA" altLang="fa-IR"/>
              <a:t>سهم الشركه نقد</a:t>
            </a:r>
            <a:r>
              <a:rPr lang="fa-IR" altLang="fa-IR"/>
              <a:t>ی:</a:t>
            </a:r>
            <a:endParaRPr lang="ar-SA" altLang="fa-IR"/>
          </a:p>
          <a:p>
            <a:pPr>
              <a:buFontTx/>
              <a:buNone/>
            </a:pPr>
            <a:r>
              <a:rPr lang="fa-IR" altLang="fa-IR"/>
              <a:t>   </a:t>
            </a:r>
            <a:r>
              <a:rPr lang="ar-SA" altLang="fa-IR"/>
              <a:t>در صورت</a:t>
            </a:r>
            <a:r>
              <a:rPr lang="fa-IR" altLang="fa-IR"/>
              <a:t>ی </a:t>
            </a:r>
            <a:r>
              <a:rPr lang="ar-SA" altLang="fa-IR"/>
              <a:t> كه سهم الشركه </a:t>
            </a:r>
            <a:r>
              <a:rPr lang="fa-IR" altLang="fa-IR"/>
              <a:t> </a:t>
            </a:r>
            <a:r>
              <a:rPr lang="ar-SA" altLang="fa-IR"/>
              <a:t>شركاء به صورت</a:t>
            </a:r>
            <a:r>
              <a:rPr lang="fa-IR" altLang="fa-IR"/>
              <a:t> </a:t>
            </a:r>
            <a:r>
              <a:rPr lang="ar-SA" altLang="fa-IR"/>
              <a:t> وجه</a:t>
            </a:r>
            <a:r>
              <a:rPr lang="fa-IR" altLang="fa-IR"/>
              <a:t> </a:t>
            </a:r>
            <a:r>
              <a:rPr lang="ar-SA" altLang="fa-IR"/>
              <a:t> نقد تاديه </a:t>
            </a:r>
            <a:r>
              <a:rPr lang="fa-IR" altLang="fa-IR"/>
              <a:t> </a:t>
            </a:r>
            <a:r>
              <a:rPr lang="ar-SA" altLang="fa-IR"/>
              <a:t>شده باشد حساب </a:t>
            </a:r>
            <a:r>
              <a:rPr lang="fa-IR" altLang="fa-IR"/>
              <a:t> </a:t>
            </a:r>
            <a:r>
              <a:rPr lang="ar-SA" altLang="fa-IR"/>
              <a:t>صندوق (بان</a:t>
            </a:r>
            <a:r>
              <a:rPr lang="fa-IR" altLang="fa-IR"/>
              <a:t>ک</a:t>
            </a:r>
            <a:r>
              <a:rPr lang="ar-SA" altLang="fa-IR"/>
              <a:t>)معادل جمع سرمايه شركت بدهكار و حساب سرمايه هر ي</a:t>
            </a:r>
            <a:r>
              <a:rPr lang="fa-IR" altLang="fa-IR"/>
              <a:t>ک</a:t>
            </a:r>
            <a:r>
              <a:rPr lang="ar-SA" altLang="fa-IR"/>
              <a:t> ازشركاء بستانك</a:t>
            </a:r>
            <a:r>
              <a:rPr lang="fa-IR" altLang="fa-IR"/>
              <a:t>ا</a:t>
            </a:r>
            <a:r>
              <a:rPr lang="ar-SA" altLang="fa-IR"/>
              <a:t>ر م</a:t>
            </a:r>
            <a:r>
              <a:rPr lang="fa-IR" altLang="fa-IR"/>
              <a:t>ی</a:t>
            </a:r>
            <a:r>
              <a:rPr lang="ar-SA" altLang="fa-IR"/>
              <a:t> گردد.</a:t>
            </a:r>
            <a:endParaRPr lang="en-US" altLang="fa-IR"/>
          </a:p>
        </p:txBody>
      </p:sp>
    </p:spTree>
  </p:cSld>
  <p:clrMapOvr>
    <a:masterClrMapping/>
  </p:clrMapOvr>
  <p:transition spd="med">
    <p:comb/>
  </p:transition>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F5229E-9B84-40CA-988D-DE8B32435B8B}" type="slidenum">
              <a:rPr lang="ar-SA" altLang="fa-IR"/>
              <a:pPr/>
              <a:t>156</a:t>
            </a:fld>
            <a:endParaRPr lang="en-US" altLang="fa-IR"/>
          </a:p>
        </p:txBody>
      </p:sp>
      <p:sp>
        <p:nvSpPr>
          <p:cNvPr id="328706" name="Rectangle 2"/>
          <p:cNvSpPr>
            <a:spLocks noGrp="1" noChangeArrowheads="1"/>
          </p:cNvSpPr>
          <p:nvPr>
            <p:ph type="body" idx="1"/>
          </p:nvPr>
        </p:nvSpPr>
        <p:spPr/>
        <p:txBody>
          <a:bodyPr/>
          <a:lstStyle/>
          <a:p>
            <a:pPr>
              <a:buFontTx/>
              <a:buNone/>
            </a:pPr>
            <a:r>
              <a:rPr lang="fa-IR" altLang="fa-IR"/>
              <a:t>   </a:t>
            </a:r>
            <a:r>
              <a:rPr lang="ar-SA" altLang="fa-IR"/>
              <a:t>سهم الشركه غير نقد</a:t>
            </a:r>
            <a:r>
              <a:rPr lang="fa-IR" altLang="fa-IR"/>
              <a:t>ی:</a:t>
            </a:r>
            <a:endParaRPr lang="ar-SA" altLang="fa-IR"/>
          </a:p>
          <a:p>
            <a:pPr>
              <a:buFontTx/>
              <a:buNone/>
            </a:pPr>
            <a:r>
              <a:rPr lang="fa-IR" altLang="fa-IR"/>
              <a:t>   </a:t>
            </a:r>
            <a:r>
              <a:rPr lang="ar-SA" altLang="fa-IR"/>
              <a:t>اگر تمام</a:t>
            </a:r>
            <a:r>
              <a:rPr lang="fa-IR" altLang="fa-IR"/>
              <a:t> </a:t>
            </a:r>
            <a:r>
              <a:rPr lang="ar-SA" altLang="fa-IR"/>
              <a:t> </a:t>
            </a:r>
            <a:r>
              <a:rPr lang="fa-IR" altLang="fa-IR"/>
              <a:t> </a:t>
            </a:r>
            <a:r>
              <a:rPr lang="ar-SA" altLang="fa-IR"/>
              <a:t>يا</a:t>
            </a:r>
            <a:r>
              <a:rPr lang="fa-IR" altLang="fa-IR"/>
              <a:t> </a:t>
            </a:r>
            <a:r>
              <a:rPr lang="ar-SA" altLang="fa-IR"/>
              <a:t> بخش</a:t>
            </a:r>
            <a:r>
              <a:rPr lang="fa-IR" altLang="fa-IR"/>
              <a:t>ی</a:t>
            </a:r>
            <a:r>
              <a:rPr lang="ar-SA" altLang="fa-IR"/>
              <a:t> </a:t>
            </a:r>
            <a:r>
              <a:rPr lang="fa-IR" altLang="fa-IR"/>
              <a:t> </a:t>
            </a:r>
            <a:r>
              <a:rPr lang="ar-SA" altLang="fa-IR"/>
              <a:t>از سهم </a:t>
            </a:r>
            <a:r>
              <a:rPr lang="fa-IR" altLang="fa-IR"/>
              <a:t> </a:t>
            </a:r>
            <a:r>
              <a:rPr lang="ar-SA" altLang="fa-IR"/>
              <a:t>الشركه </a:t>
            </a:r>
            <a:r>
              <a:rPr lang="fa-IR" altLang="fa-IR"/>
              <a:t> </a:t>
            </a:r>
            <a:r>
              <a:rPr lang="ar-SA" altLang="fa-IR"/>
              <a:t>هر </a:t>
            </a:r>
            <a:r>
              <a:rPr lang="fa-IR" altLang="fa-IR"/>
              <a:t> </a:t>
            </a:r>
            <a:r>
              <a:rPr lang="ar-SA" altLang="fa-IR"/>
              <a:t>ي</a:t>
            </a:r>
            <a:r>
              <a:rPr lang="fa-IR" altLang="fa-IR"/>
              <a:t>ک</a:t>
            </a:r>
            <a:r>
              <a:rPr lang="ar-SA" altLang="fa-IR"/>
              <a:t> </a:t>
            </a:r>
            <a:r>
              <a:rPr lang="fa-IR" altLang="fa-IR"/>
              <a:t> </a:t>
            </a:r>
            <a:r>
              <a:rPr lang="ar-SA" altLang="fa-IR"/>
              <a:t>از شركاء </a:t>
            </a:r>
            <a:r>
              <a:rPr lang="fa-IR" altLang="fa-IR"/>
              <a:t> </a:t>
            </a:r>
            <a:r>
              <a:rPr lang="ar-SA" altLang="fa-IR"/>
              <a:t>از</a:t>
            </a:r>
            <a:r>
              <a:rPr lang="fa-IR" altLang="fa-IR"/>
              <a:t> </a:t>
            </a:r>
            <a:r>
              <a:rPr lang="ar-SA" altLang="fa-IR"/>
              <a:t> طريق</a:t>
            </a:r>
            <a:r>
              <a:rPr lang="fa-IR" altLang="fa-IR"/>
              <a:t> </a:t>
            </a:r>
            <a:r>
              <a:rPr lang="ar-SA" altLang="fa-IR"/>
              <a:t> داراييها</a:t>
            </a:r>
            <a:r>
              <a:rPr lang="fa-IR" altLang="fa-IR"/>
              <a:t>ی </a:t>
            </a:r>
            <a:r>
              <a:rPr lang="ar-SA" altLang="fa-IR"/>
              <a:t> غير</a:t>
            </a:r>
            <a:r>
              <a:rPr lang="fa-IR" altLang="fa-IR"/>
              <a:t> </a:t>
            </a:r>
            <a:r>
              <a:rPr lang="ar-SA" altLang="fa-IR"/>
              <a:t> نق</a:t>
            </a:r>
            <a:r>
              <a:rPr lang="fa-IR" altLang="fa-IR"/>
              <a:t>دی </a:t>
            </a:r>
            <a:r>
              <a:rPr lang="ar-SA" altLang="fa-IR"/>
              <a:t> تاديه</a:t>
            </a:r>
            <a:r>
              <a:rPr lang="fa-IR" altLang="fa-IR"/>
              <a:t> </a:t>
            </a:r>
            <a:r>
              <a:rPr lang="ar-SA" altLang="fa-IR"/>
              <a:t> شود كه</a:t>
            </a:r>
            <a:r>
              <a:rPr lang="fa-IR" altLang="fa-IR"/>
              <a:t> </a:t>
            </a:r>
            <a:r>
              <a:rPr lang="ar-SA" altLang="fa-IR"/>
              <a:t> در قانون تجارت</a:t>
            </a:r>
            <a:r>
              <a:rPr lang="fa-IR" altLang="fa-IR"/>
              <a:t> </a:t>
            </a:r>
            <a:r>
              <a:rPr lang="ar-SA" altLang="fa-IR"/>
              <a:t> به</a:t>
            </a:r>
            <a:r>
              <a:rPr lang="fa-IR" altLang="fa-IR"/>
              <a:t>  </a:t>
            </a:r>
            <a:r>
              <a:rPr lang="ar-SA" altLang="fa-IR"/>
              <a:t>آورده</a:t>
            </a:r>
            <a:r>
              <a:rPr lang="fa-IR" altLang="fa-IR"/>
              <a:t> </a:t>
            </a:r>
            <a:r>
              <a:rPr lang="ar-SA" altLang="fa-IR"/>
              <a:t> غير نقد</a:t>
            </a:r>
            <a:r>
              <a:rPr lang="fa-IR" altLang="fa-IR"/>
              <a:t>ی </a:t>
            </a:r>
            <a:r>
              <a:rPr lang="ar-SA" altLang="fa-IR"/>
              <a:t> معروف</a:t>
            </a:r>
            <a:r>
              <a:rPr lang="fa-IR" altLang="fa-IR"/>
              <a:t> </a:t>
            </a:r>
            <a:r>
              <a:rPr lang="ar-SA" altLang="fa-IR"/>
              <a:t> است</a:t>
            </a:r>
            <a:r>
              <a:rPr lang="fa-IR" altLang="fa-IR"/>
              <a:t>  </a:t>
            </a:r>
            <a:r>
              <a:rPr lang="ar-SA" altLang="fa-IR"/>
              <a:t>مطابق </a:t>
            </a:r>
            <a:r>
              <a:rPr lang="fa-IR" altLang="fa-IR"/>
              <a:t> </a:t>
            </a:r>
            <a:r>
              <a:rPr lang="ar-SA" altLang="fa-IR"/>
              <a:t>ماده</a:t>
            </a:r>
            <a:r>
              <a:rPr lang="fa-IR" altLang="fa-IR"/>
              <a:t> </a:t>
            </a:r>
            <a:r>
              <a:rPr lang="ar-SA" altLang="fa-IR"/>
              <a:t> 122</a:t>
            </a:r>
            <a:r>
              <a:rPr lang="fa-IR" altLang="fa-IR"/>
              <a:t> </a:t>
            </a:r>
            <a:r>
              <a:rPr lang="ar-SA" altLang="fa-IR"/>
              <a:t> قانون</a:t>
            </a:r>
            <a:r>
              <a:rPr lang="fa-IR" altLang="fa-IR"/>
              <a:t> </a:t>
            </a:r>
            <a:r>
              <a:rPr lang="ar-SA" altLang="fa-IR"/>
              <a:t> مذكور</a:t>
            </a:r>
            <a:r>
              <a:rPr lang="fa-IR" altLang="fa-IR"/>
              <a:t> </a:t>
            </a:r>
            <a:r>
              <a:rPr lang="ar-SA" altLang="fa-IR"/>
              <a:t> بايست</a:t>
            </a:r>
            <a:r>
              <a:rPr lang="fa-IR" altLang="fa-IR"/>
              <a:t>ی </a:t>
            </a:r>
            <a:r>
              <a:rPr lang="ar-SA" altLang="fa-IR"/>
              <a:t> با</a:t>
            </a:r>
            <a:r>
              <a:rPr lang="fa-IR" altLang="fa-IR"/>
              <a:t> </a:t>
            </a:r>
            <a:r>
              <a:rPr lang="ar-SA" altLang="fa-IR"/>
              <a:t> موافقت</a:t>
            </a:r>
            <a:r>
              <a:rPr lang="fa-IR" altLang="fa-IR"/>
              <a:t> </a:t>
            </a:r>
            <a:r>
              <a:rPr lang="ar-SA" altLang="fa-IR"/>
              <a:t> شركاء</a:t>
            </a:r>
            <a:r>
              <a:rPr lang="fa-IR" altLang="fa-IR"/>
              <a:t> </a:t>
            </a:r>
            <a:r>
              <a:rPr lang="ar-SA" altLang="fa-IR"/>
              <a:t> ارزياب</a:t>
            </a:r>
            <a:r>
              <a:rPr lang="fa-IR" altLang="fa-IR"/>
              <a:t>ی </a:t>
            </a:r>
            <a:r>
              <a:rPr lang="ar-SA" altLang="fa-IR"/>
              <a:t> شود.</a:t>
            </a:r>
            <a:endParaRPr lang="en-US" altLang="fa-IR"/>
          </a:p>
        </p:txBody>
      </p:sp>
    </p:spTree>
  </p:cSld>
  <p:clrMapOvr>
    <a:masterClrMapping/>
  </p:clrMapOvr>
  <p:transition spd="med">
    <p:comb/>
  </p:transition>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80B7BB-F7BB-440F-B8B9-880FF5C0C329}" type="slidenum">
              <a:rPr lang="ar-SA" altLang="fa-IR"/>
              <a:pPr/>
              <a:t>157</a:t>
            </a:fld>
            <a:endParaRPr lang="en-US" altLang="fa-IR"/>
          </a:p>
        </p:txBody>
      </p:sp>
      <p:sp>
        <p:nvSpPr>
          <p:cNvPr id="329730" name="Rectangle 2"/>
          <p:cNvSpPr>
            <a:spLocks noGrp="1" noChangeArrowheads="1"/>
          </p:cNvSpPr>
          <p:nvPr>
            <p:ph type="body" idx="1"/>
          </p:nvPr>
        </p:nvSpPr>
        <p:spPr>
          <a:xfrm>
            <a:off x="395288" y="1628775"/>
            <a:ext cx="8229600" cy="2952750"/>
          </a:xfrm>
        </p:spPr>
        <p:txBody>
          <a:bodyPr/>
          <a:lstStyle/>
          <a:p>
            <a:pPr>
              <a:buFontTx/>
              <a:buNone/>
            </a:pPr>
            <a:r>
              <a:rPr lang="fa-IR" altLang="fa-IR"/>
              <a:t>   </a:t>
            </a:r>
            <a:r>
              <a:rPr lang="ar-SA" altLang="fa-IR"/>
              <a:t>به </a:t>
            </a:r>
            <a:r>
              <a:rPr lang="fa-IR" altLang="fa-IR"/>
              <a:t> </a:t>
            </a:r>
            <a:r>
              <a:rPr lang="ar-SA" altLang="fa-IR"/>
              <a:t>موجب </a:t>
            </a:r>
            <a:r>
              <a:rPr lang="fa-IR" altLang="fa-IR"/>
              <a:t> </a:t>
            </a:r>
            <a:r>
              <a:rPr lang="ar-SA" altLang="fa-IR"/>
              <a:t>اصول متداول حسابدار</a:t>
            </a:r>
            <a:r>
              <a:rPr lang="fa-IR" altLang="fa-IR"/>
              <a:t>ی</a:t>
            </a:r>
            <a:r>
              <a:rPr lang="ar-SA" altLang="fa-IR"/>
              <a:t> ارزياب</a:t>
            </a:r>
            <a:r>
              <a:rPr lang="fa-IR" altLang="fa-IR"/>
              <a:t>ی</a:t>
            </a:r>
            <a:r>
              <a:rPr lang="ar-SA" altLang="fa-IR"/>
              <a:t> آورده غير</a:t>
            </a:r>
            <a:r>
              <a:rPr lang="fa-IR" altLang="fa-IR"/>
              <a:t>-</a:t>
            </a:r>
            <a:r>
              <a:rPr lang="ar-SA" altLang="fa-IR"/>
              <a:t>نقد</a:t>
            </a:r>
            <a:r>
              <a:rPr lang="fa-IR" altLang="fa-IR"/>
              <a:t>ی</a:t>
            </a:r>
            <a:r>
              <a:rPr lang="ar-SA" altLang="fa-IR"/>
              <a:t> </a:t>
            </a:r>
            <a:r>
              <a:rPr lang="fa-IR" altLang="fa-IR"/>
              <a:t> </a:t>
            </a:r>
            <a:r>
              <a:rPr lang="ar-SA" altLang="fa-IR"/>
              <a:t>شركاء به</a:t>
            </a:r>
            <a:r>
              <a:rPr lang="fa-IR" altLang="fa-IR"/>
              <a:t> </a:t>
            </a:r>
            <a:r>
              <a:rPr lang="ar-SA" altLang="fa-IR"/>
              <a:t> معن</a:t>
            </a:r>
            <a:r>
              <a:rPr lang="fa-IR" altLang="fa-IR"/>
              <a:t>ی </a:t>
            </a:r>
            <a:r>
              <a:rPr lang="ar-SA" altLang="fa-IR"/>
              <a:t> تعيين</a:t>
            </a:r>
            <a:r>
              <a:rPr lang="fa-IR" altLang="fa-IR"/>
              <a:t> </a:t>
            </a:r>
            <a:r>
              <a:rPr lang="ar-SA" altLang="fa-IR"/>
              <a:t> ارزش </a:t>
            </a:r>
            <a:r>
              <a:rPr lang="fa-IR" altLang="fa-IR"/>
              <a:t> </a:t>
            </a:r>
            <a:r>
              <a:rPr lang="ar-SA" altLang="fa-IR"/>
              <a:t>منصفانه </a:t>
            </a:r>
            <a:r>
              <a:rPr lang="fa-IR" altLang="fa-IR"/>
              <a:t> </a:t>
            </a:r>
            <a:r>
              <a:rPr lang="ar-SA" altLang="fa-IR"/>
              <a:t>بازار</a:t>
            </a:r>
            <a:r>
              <a:rPr lang="fa-IR" altLang="fa-IR"/>
              <a:t> </a:t>
            </a:r>
            <a:r>
              <a:rPr lang="ar-SA" altLang="fa-IR"/>
              <a:t>آنها است.مبالغ</a:t>
            </a:r>
            <a:r>
              <a:rPr lang="fa-IR" altLang="fa-IR"/>
              <a:t>ی</a:t>
            </a:r>
            <a:r>
              <a:rPr lang="ar-SA" altLang="fa-IR"/>
              <a:t> كه بابت ارزش آنها در دفاتر شركت</a:t>
            </a:r>
            <a:r>
              <a:rPr lang="fa-IR" altLang="fa-IR"/>
              <a:t> </a:t>
            </a:r>
            <a:r>
              <a:rPr lang="ar-SA" altLang="fa-IR"/>
              <a:t> تضامن</a:t>
            </a:r>
            <a:r>
              <a:rPr lang="fa-IR" altLang="fa-IR"/>
              <a:t>ی</a:t>
            </a:r>
            <a:endParaRPr lang="ar-SA" altLang="fa-IR"/>
          </a:p>
          <a:p>
            <a:pPr>
              <a:buFontTx/>
              <a:buNone/>
            </a:pPr>
            <a:r>
              <a:rPr lang="fa-IR" altLang="fa-IR"/>
              <a:t>  </a:t>
            </a:r>
            <a:r>
              <a:rPr lang="ar-SA" altLang="fa-IR"/>
              <a:t>ثبت</a:t>
            </a:r>
            <a:r>
              <a:rPr lang="fa-IR" altLang="fa-IR"/>
              <a:t>  </a:t>
            </a:r>
            <a:r>
              <a:rPr lang="ar-SA" altLang="fa-IR"/>
              <a:t>گرديده </a:t>
            </a:r>
            <a:r>
              <a:rPr lang="fa-IR" altLang="fa-IR"/>
              <a:t> </a:t>
            </a:r>
            <a:r>
              <a:rPr lang="ar-SA" altLang="fa-IR"/>
              <a:t>مبالغ </a:t>
            </a:r>
            <a:r>
              <a:rPr lang="fa-IR" altLang="fa-IR"/>
              <a:t> </a:t>
            </a:r>
            <a:r>
              <a:rPr lang="ar-SA" altLang="fa-IR"/>
              <a:t>ارزياب</a:t>
            </a:r>
            <a:r>
              <a:rPr lang="fa-IR" altLang="fa-IR"/>
              <a:t>ی </a:t>
            </a:r>
            <a:r>
              <a:rPr lang="ar-SA" altLang="fa-IR"/>
              <a:t> شده </a:t>
            </a:r>
            <a:r>
              <a:rPr lang="fa-IR" altLang="fa-IR"/>
              <a:t> </a:t>
            </a:r>
            <a:r>
              <a:rPr lang="ar-SA" altLang="fa-IR"/>
              <a:t>و مورد توافق دو شري</a:t>
            </a:r>
            <a:r>
              <a:rPr lang="fa-IR" altLang="fa-IR"/>
              <a:t>ک </a:t>
            </a:r>
            <a:r>
              <a:rPr lang="ar-SA" altLang="fa-IR"/>
              <a:t> م</a:t>
            </a:r>
            <a:r>
              <a:rPr lang="fa-IR" altLang="fa-IR"/>
              <a:t>ی </a:t>
            </a:r>
            <a:r>
              <a:rPr lang="ar-SA" altLang="fa-IR"/>
              <a:t>باشد.</a:t>
            </a:r>
            <a:endParaRPr lang="en-US" altLang="fa-IR"/>
          </a:p>
        </p:txBody>
      </p:sp>
    </p:spTree>
  </p:cSld>
  <p:clrMapOvr>
    <a:masterClrMapping/>
  </p:clrMapOvr>
  <p:transition spd="med">
    <p:comb/>
  </p:transition>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C41DA18-5E2C-4C11-8365-2EEAF9963A44}" type="slidenum">
              <a:rPr lang="ar-SA" altLang="fa-IR"/>
              <a:pPr/>
              <a:t>158</a:t>
            </a:fld>
            <a:endParaRPr lang="en-US" altLang="fa-IR"/>
          </a:p>
        </p:txBody>
      </p:sp>
      <p:sp>
        <p:nvSpPr>
          <p:cNvPr id="330754" name="Rectangle 2"/>
          <p:cNvSpPr>
            <a:spLocks noGrp="1" noChangeArrowheads="1"/>
          </p:cNvSpPr>
          <p:nvPr>
            <p:ph type="body" idx="1"/>
          </p:nvPr>
        </p:nvSpPr>
        <p:spPr>
          <a:xfrm>
            <a:off x="457200" y="1905000"/>
            <a:ext cx="8435975" cy="3103563"/>
          </a:xfrm>
        </p:spPr>
        <p:txBody>
          <a:bodyPr/>
          <a:lstStyle/>
          <a:p>
            <a:pPr>
              <a:buFontTx/>
              <a:buNone/>
            </a:pPr>
            <a:r>
              <a:rPr lang="fa-IR" altLang="fa-IR"/>
              <a:t>   </a:t>
            </a:r>
            <a:r>
              <a:rPr lang="ar-SA" altLang="fa-IR"/>
              <a:t>حساب </a:t>
            </a:r>
            <a:r>
              <a:rPr lang="fa-IR" altLang="fa-IR"/>
              <a:t> </a:t>
            </a:r>
            <a:r>
              <a:rPr lang="ar-SA" altLang="fa-IR"/>
              <a:t>برداشت </a:t>
            </a:r>
            <a:r>
              <a:rPr lang="fa-IR" altLang="fa-IR"/>
              <a:t> </a:t>
            </a:r>
            <a:r>
              <a:rPr lang="ar-SA" altLang="fa-IR"/>
              <a:t>شركاء</a:t>
            </a:r>
            <a:r>
              <a:rPr lang="fa-IR" altLang="fa-IR"/>
              <a:t>:</a:t>
            </a:r>
            <a:endParaRPr lang="ar-SA" altLang="fa-IR"/>
          </a:p>
          <a:p>
            <a:pPr>
              <a:buFontTx/>
              <a:buNone/>
            </a:pPr>
            <a:r>
              <a:rPr lang="fa-IR" altLang="fa-IR"/>
              <a:t>   </a:t>
            </a:r>
            <a:r>
              <a:rPr lang="ar-SA" altLang="fa-IR"/>
              <a:t>برا</a:t>
            </a:r>
            <a:r>
              <a:rPr lang="fa-IR" altLang="fa-IR"/>
              <a:t>ی</a:t>
            </a:r>
            <a:r>
              <a:rPr lang="ar-SA" altLang="fa-IR"/>
              <a:t> هر ي</a:t>
            </a:r>
            <a:r>
              <a:rPr lang="fa-IR" altLang="fa-IR"/>
              <a:t>ک</a:t>
            </a:r>
            <a:r>
              <a:rPr lang="ar-SA" altLang="fa-IR"/>
              <a:t> ازشركاء ي</a:t>
            </a:r>
            <a:r>
              <a:rPr lang="fa-IR" altLang="fa-IR"/>
              <a:t>ک</a:t>
            </a:r>
            <a:r>
              <a:rPr lang="ar-SA" altLang="fa-IR"/>
              <a:t> حساب </a:t>
            </a:r>
            <a:r>
              <a:rPr lang="fa-IR" altLang="fa-IR"/>
              <a:t> </a:t>
            </a:r>
            <a:r>
              <a:rPr lang="ar-SA" altLang="fa-IR"/>
              <a:t>ب</a:t>
            </a:r>
            <a:r>
              <a:rPr lang="fa-IR" altLang="fa-IR"/>
              <a:t>ه </a:t>
            </a:r>
            <a:r>
              <a:rPr lang="ar-SA" altLang="fa-IR"/>
              <a:t>نام حساب</a:t>
            </a:r>
            <a:r>
              <a:rPr lang="fa-IR" altLang="fa-IR"/>
              <a:t> </a:t>
            </a:r>
            <a:r>
              <a:rPr lang="ar-SA" altLang="fa-IR"/>
              <a:t> برداشت</a:t>
            </a:r>
            <a:r>
              <a:rPr lang="fa-IR" altLang="fa-IR"/>
              <a:t> </a:t>
            </a:r>
            <a:r>
              <a:rPr lang="ar-SA" altLang="fa-IR"/>
              <a:t> در دفتر كل</a:t>
            </a:r>
            <a:r>
              <a:rPr lang="fa-IR" altLang="fa-IR"/>
              <a:t> </a:t>
            </a:r>
            <a:r>
              <a:rPr lang="ar-SA" altLang="fa-IR"/>
              <a:t> شركت </a:t>
            </a:r>
            <a:r>
              <a:rPr lang="fa-IR" altLang="fa-IR"/>
              <a:t> ا</a:t>
            </a:r>
            <a:r>
              <a:rPr lang="ar-SA" altLang="fa-IR"/>
              <a:t>فتتاح </a:t>
            </a:r>
            <a:r>
              <a:rPr lang="fa-IR" altLang="fa-IR"/>
              <a:t> </a:t>
            </a:r>
            <a:r>
              <a:rPr lang="ar-SA" altLang="fa-IR"/>
              <a:t>م</a:t>
            </a:r>
            <a:r>
              <a:rPr lang="fa-IR" altLang="fa-IR"/>
              <a:t>ی </a:t>
            </a:r>
            <a:r>
              <a:rPr lang="ar-SA" altLang="fa-IR"/>
              <a:t>شود</a:t>
            </a:r>
            <a:r>
              <a:rPr lang="fa-IR" altLang="fa-IR"/>
              <a:t> </a:t>
            </a:r>
            <a:r>
              <a:rPr lang="ar-SA" altLang="fa-IR"/>
              <a:t>.وجوه </a:t>
            </a:r>
            <a:r>
              <a:rPr lang="fa-IR" altLang="fa-IR"/>
              <a:t> </a:t>
            </a:r>
            <a:r>
              <a:rPr lang="ar-SA" altLang="fa-IR"/>
              <a:t>نقد و يا </a:t>
            </a:r>
            <a:r>
              <a:rPr lang="fa-IR" altLang="fa-IR"/>
              <a:t> </a:t>
            </a:r>
            <a:r>
              <a:rPr lang="ar-SA" altLang="fa-IR"/>
              <a:t>ساير داراييهاي</a:t>
            </a:r>
            <a:r>
              <a:rPr lang="fa-IR" altLang="fa-IR"/>
              <a:t>ی </a:t>
            </a:r>
            <a:r>
              <a:rPr lang="ar-SA" altLang="fa-IR"/>
              <a:t> كه</a:t>
            </a:r>
            <a:r>
              <a:rPr lang="fa-IR" altLang="fa-IR"/>
              <a:t> </a:t>
            </a:r>
            <a:r>
              <a:rPr lang="ar-SA" altLang="fa-IR"/>
              <a:t> شركاء</a:t>
            </a:r>
            <a:r>
              <a:rPr lang="fa-IR" altLang="fa-IR"/>
              <a:t> </a:t>
            </a:r>
            <a:r>
              <a:rPr lang="ar-SA" altLang="fa-IR"/>
              <a:t> ط</a:t>
            </a:r>
            <a:r>
              <a:rPr lang="fa-IR" altLang="fa-IR"/>
              <a:t>ی </a:t>
            </a:r>
            <a:r>
              <a:rPr lang="ar-SA" altLang="fa-IR"/>
              <a:t> دوره </a:t>
            </a:r>
            <a:r>
              <a:rPr lang="fa-IR" altLang="fa-IR"/>
              <a:t> </a:t>
            </a:r>
            <a:r>
              <a:rPr lang="ar-SA" altLang="fa-IR"/>
              <a:t>مال</a:t>
            </a:r>
            <a:r>
              <a:rPr lang="fa-IR" altLang="fa-IR"/>
              <a:t>ی  </a:t>
            </a:r>
            <a:r>
              <a:rPr lang="ar-SA" altLang="fa-IR"/>
              <a:t>برا</a:t>
            </a:r>
            <a:r>
              <a:rPr lang="fa-IR" altLang="fa-IR"/>
              <a:t>ی</a:t>
            </a:r>
            <a:r>
              <a:rPr lang="ar-SA" altLang="fa-IR"/>
              <a:t> </a:t>
            </a:r>
            <a:r>
              <a:rPr lang="fa-IR" altLang="fa-IR"/>
              <a:t>  </a:t>
            </a:r>
            <a:r>
              <a:rPr lang="ar-SA" altLang="fa-IR"/>
              <a:t>مصارف شخص</a:t>
            </a:r>
            <a:r>
              <a:rPr lang="fa-IR" altLang="fa-IR"/>
              <a:t>ی </a:t>
            </a:r>
            <a:r>
              <a:rPr lang="ar-SA" altLang="fa-IR"/>
              <a:t>استفاده م</a:t>
            </a:r>
            <a:r>
              <a:rPr lang="fa-IR" altLang="fa-IR"/>
              <a:t>ی</a:t>
            </a:r>
            <a:r>
              <a:rPr lang="ar-SA" altLang="fa-IR"/>
              <a:t> كنند</a:t>
            </a:r>
            <a:r>
              <a:rPr lang="fa-IR" altLang="fa-IR"/>
              <a:t> </a:t>
            </a:r>
            <a:r>
              <a:rPr lang="ar-SA" altLang="fa-IR"/>
              <a:t>دربدهكاراين حساب ثبت م</a:t>
            </a:r>
            <a:r>
              <a:rPr lang="fa-IR" altLang="fa-IR"/>
              <a:t>ی</a:t>
            </a:r>
            <a:r>
              <a:rPr lang="ar-SA" altLang="fa-IR"/>
              <a:t> گردد.</a:t>
            </a:r>
            <a:endParaRPr lang="en-US" altLang="fa-IR"/>
          </a:p>
        </p:txBody>
      </p:sp>
    </p:spTree>
  </p:cSld>
  <p:clrMapOvr>
    <a:masterClrMapping/>
  </p:clrMapOvr>
  <p:transition spd="med">
    <p:comb/>
  </p:transition>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A2DE4F5-0D7C-414C-B14C-0F55ABA5F298}" type="slidenum">
              <a:rPr lang="ar-SA" altLang="fa-IR"/>
              <a:pPr/>
              <a:t>159</a:t>
            </a:fld>
            <a:endParaRPr lang="en-US" altLang="fa-IR"/>
          </a:p>
        </p:txBody>
      </p:sp>
      <p:sp>
        <p:nvSpPr>
          <p:cNvPr id="331778" name="Rectangle 2"/>
          <p:cNvSpPr>
            <a:spLocks noGrp="1" noChangeArrowheads="1"/>
          </p:cNvSpPr>
          <p:nvPr>
            <p:ph type="body" idx="1"/>
          </p:nvPr>
        </p:nvSpPr>
        <p:spPr>
          <a:xfrm>
            <a:off x="457200" y="1905000"/>
            <a:ext cx="8229600" cy="2251075"/>
          </a:xfrm>
        </p:spPr>
        <p:txBody>
          <a:bodyPr/>
          <a:lstStyle/>
          <a:p>
            <a:pPr>
              <a:buFontTx/>
              <a:buNone/>
            </a:pPr>
            <a:r>
              <a:rPr lang="fa-IR" altLang="fa-IR"/>
              <a:t>   </a:t>
            </a:r>
            <a:r>
              <a:rPr lang="ar-SA" altLang="fa-IR"/>
              <a:t>در پايان </a:t>
            </a:r>
            <a:r>
              <a:rPr lang="fa-IR" altLang="fa-IR"/>
              <a:t> </a:t>
            </a:r>
            <a:r>
              <a:rPr lang="ar-SA" altLang="fa-IR"/>
              <a:t>دوره مال</a:t>
            </a:r>
            <a:r>
              <a:rPr lang="fa-IR" altLang="fa-IR"/>
              <a:t>ی </a:t>
            </a:r>
            <a:r>
              <a:rPr lang="ar-SA" altLang="fa-IR"/>
              <a:t> پس ازتقسيم</a:t>
            </a:r>
            <a:r>
              <a:rPr lang="fa-IR" altLang="fa-IR"/>
              <a:t> </a:t>
            </a:r>
            <a:r>
              <a:rPr lang="ar-SA" altLang="fa-IR"/>
              <a:t> سود شركت تضامن</a:t>
            </a:r>
            <a:r>
              <a:rPr lang="fa-IR" altLang="fa-IR"/>
              <a:t>ی  </a:t>
            </a:r>
            <a:r>
              <a:rPr lang="ar-SA" altLang="fa-IR"/>
              <a:t>و ثبت آن در بستانكار حساب سرمايه هر ي</a:t>
            </a:r>
            <a:r>
              <a:rPr lang="fa-IR" altLang="fa-IR"/>
              <a:t>ک</a:t>
            </a:r>
            <a:r>
              <a:rPr lang="ar-SA" altLang="fa-IR"/>
              <a:t> از شركاء مانده بدهكارحساب برداشت به حساب سرمايه آنها</a:t>
            </a:r>
            <a:r>
              <a:rPr lang="fa-IR" altLang="fa-IR"/>
              <a:t> </a:t>
            </a:r>
            <a:r>
              <a:rPr lang="ar-SA" altLang="fa-IR"/>
              <a:t>منتقل م</a:t>
            </a:r>
            <a:r>
              <a:rPr lang="fa-IR" altLang="fa-IR"/>
              <a:t>ی </a:t>
            </a:r>
            <a:r>
              <a:rPr lang="ar-SA" altLang="fa-IR"/>
              <a:t>شود</a:t>
            </a:r>
            <a:endParaRPr lang="en-US" altLang="fa-IR"/>
          </a:p>
        </p:txBody>
      </p:sp>
    </p:spTree>
  </p:cSld>
  <p:clrMapOvr>
    <a:masterClrMapping/>
  </p:clrMapOvr>
  <p:transition spd="med">
    <p:comb/>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AF8CE74-A719-420F-B0C9-C61535DC806A}" type="slidenum">
              <a:rPr lang="ar-SA" altLang="fa-IR"/>
              <a:pPr/>
              <a:t>16</a:t>
            </a:fld>
            <a:endParaRPr lang="en-US" altLang="fa-IR"/>
          </a:p>
        </p:txBody>
      </p:sp>
      <p:sp>
        <p:nvSpPr>
          <p:cNvPr id="380930" name="Rectangle 2"/>
          <p:cNvSpPr>
            <a:spLocks noGrp="1" noChangeArrowheads="1"/>
          </p:cNvSpPr>
          <p:nvPr>
            <p:ph type="body" idx="1"/>
          </p:nvPr>
        </p:nvSpPr>
        <p:spPr>
          <a:xfrm>
            <a:off x="250825" y="1412875"/>
            <a:ext cx="8229600" cy="4114800"/>
          </a:xfrm>
        </p:spPr>
        <p:txBody>
          <a:bodyPr/>
          <a:lstStyle/>
          <a:p>
            <a:pPr>
              <a:buFontTx/>
              <a:buNone/>
            </a:pPr>
            <a:r>
              <a:rPr lang="fa-IR" altLang="fa-IR" b="1">
                <a:cs typeface="Zar" pitchFamily="2" charset="0"/>
              </a:rPr>
              <a:t>   </a:t>
            </a:r>
            <a:r>
              <a:rPr lang="fa-IR" altLang="fa-IR">
                <a:effectLst/>
                <a:latin typeface="Arial" panose="020B0604020202020204" pitchFamily="34" charset="0"/>
              </a:rPr>
              <a:t>دفتر روزنامه خريد:</a:t>
            </a:r>
          </a:p>
          <a:p>
            <a:pPr>
              <a:buFontTx/>
              <a:buNone/>
            </a:pPr>
            <a:r>
              <a:rPr lang="fa-IR" altLang="fa-IR">
                <a:effectLst/>
                <a:latin typeface="Arial" panose="020B0604020202020204" pitchFamily="34" charset="0"/>
              </a:rPr>
              <a:t>   در پايان  ماه  دفتر روزنامه  خريد  جمع زده  شده و جمع  خريدهای  نسيه  به  دو حساب  دفتر كل  بشرح  زيرانتقال      می يابد:</a:t>
            </a:r>
          </a:p>
          <a:p>
            <a:pPr>
              <a:buFontTx/>
              <a:buNone/>
            </a:pPr>
            <a:r>
              <a:rPr lang="fa-IR" altLang="fa-IR">
                <a:latin typeface="Arial" panose="020B0604020202020204" pitchFamily="34" charset="0"/>
              </a:rPr>
              <a:t>  1- </a:t>
            </a:r>
            <a:r>
              <a:rPr lang="fa-IR" altLang="fa-IR">
                <a:effectLst/>
                <a:latin typeface="Arial" panose="020B0604020202020204" pitchFamily="34" charset="0"/>
              </a:rPr>
              <a:t>به ستون بدهكار حساب خريد.</a:t>
            </a:r>
          </a:p>
          <a:p>
            <a:pPr>
              <a:buFontTx/>
              <a:buNone/>
            </a:pPr>
            <a:r>
              <a:rPr lang="fa-IR" altLang="fa-IR">
                <a:effectLst/>
                <a:latin typeface="Arial" panose="020B0604020202020204" pitchFamily="34" charset="0"/>
              </a:rPr>
              <a:t>  2- به ستون بستانكار حساب كنترل ،حسابهای پرداختنی.</a:t>
            </a:r>
          </a:p>
          <a:p>
            <a:pPr>
              <a:buFontTx/>
              <a:buNone/>
            </a:pPr>
            <a:r>
              <a:rPr lang="fa-IR" altLang="fa-IR">
                <a:effectLst/>
                <a:latin typeface="Arial" panose="020B0604020202020204" pitchFamily="34" charset="0"/>
              </a:rPr>
              <a:t>           </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05EA42-A33B-4AD4-80BC-EC4427C24B80}" type="slidenum">
              <a:rPr lang="ar-SA" altLang="fa-IR"/>
              <a:pPr/>
              <a:t>160</a:t>
            </a:fld>
            <a:endParaRPr lang="en-US" altLang="fa-IR"/>
          </a:p>
        </p:txBody>
      </p:sp>
      <p:sp>
        <p:nvSpPr>
          <p:cNvPr id="332802" name="Rectangle 2"/>
          <p:cNvSpPr>
            <a:spLocks noGrp="1" noChangeArrowheads="1"/>
          </p:cNvSpPr>
          <p:nvPr>
            <p:ph type="body" idx="1"/>
          </p:nvPr>
        </p:nvSpPr>
        <p:spPr>
          <a:xfrm>
            <a:off x="457200" y="1905000"/>
            <a:ext cx="8229600" cy="2709863"/>
          </a:xfrm>
        </p:spPr>
        <p:txBody>
          <a:bodyPr/>
          <a:lstStyle/>
          <a:p>
            <a:pPr>
              <a:buFontTx/>
              <a:buNone/>
            </a:pPr>
            <a:r>
              <a:rPr lang="fa-IR" altLang="fa-IR"/>
              <a:t>   </a:t>
            </a:r>
            <a:r>
              <a:rPr lang="ar-SA" altLang="fa-IR"/>
              <a:t>بستن حسابها</a:t>
            </a:r>
            <a:r>
              <a:rPr lang="fa-IR" altLang="fa-IR"/>
              <a:t>ی</a:t>
            </a:r>
            <a:r>
              <a:rPr lang="ar-SA" altLang="fa-IR"/>
              <a:t> موقت در شركتها</a:t>
            </a:r>
            <a:r>
              <a:rPr lang="fa-IR" altLang="fa-IR"/>
              <a:t>ی</a:t>
            </a:r>
            <a:r>
              <a:rPr lang="ar-SA" altLang="fa-IR"/>
              <a:t> تضامن</a:t>
            </a:r>
            <a:r>
              <a:rPr lang="fa-IR" altLang="fa-IR"/>
              <a:t>ی:</a:t>
            </a:r>
            <a:endParaRPr lang="ar-SA" altLang="fa-IR"/>
          </a:p>
          <a:p>
            <a:pPr>
              <a:buFontTx/>
              <a:buNone/>
            </a:pPr>
            <a:r>
              <a:rPr lang="fa-IR" altLang="fa-IR"/>
              <a:t>   </a:t>
            </a:r>
            <a:r>
              <a:rPr lang="ar-SA" altLang="fa-IR"/>
              <a:t>در شركتها</a:t>
            </a:r>
            <a:r>
              <a:rPr lang="fa-IR" altLang="fa-IR"/>
              <a:t>ی</a:t>
            </a:r>
            <a:r>
              <a:rPr lang="ar-SA" altLang="fa-IR"/>
              <a:t> تضامن</a:t>
            </a:r>
            <a:r>
              <a:rPr lang="fa-IR" altLang="fa-IR"/>
              <a:t>ی </a:t>
            </a:r>
            <a:r>
              <a:rPr lang="ar-SA" altLang="fa-IR"/>
              <a:t> مانند مؤسسات ت</a:t>
            </a:r>
            <a:r>
              <a:rPr lang="fa-IR" altLang="fa-IR"/>
              <a:t>ک</a:t>
            </a:r>
            <a:r>
              <a:rPr lang="ar-SA" altLang="fa-IR"/>
              <a:t> مالك</a:t>
            </a:r>
            <a:r>
              <a:rPr lang="fa-IR" altLang="fa-IR"/>
              <a:t>ی </a:t>
            </a:r>
            <a:r>
              <a:rPr lang="ar-SA" altLang="fa-IR"/>
              <a:t> در پايان دوره </a:t>
            </a:r>
            <a:r>
              <a:rPr lang="fa-IR" altLang="fa-IR"/>
              <a:t> </a:t>
            </a:r>
            <a:r>
              <a:rPr lang="ar-SA" altLang="fa-IR"/>
              <a:t>مال</a:t>
            </a:r>
            <a:r>
              <a:rPr lang="fa-IR" altLang="fa-IR"/>
              <a:t>ی</a:t>
            </a:r>
            <a:r>
              <a:rPr lang="ar-SA" altLang="fa-IR"/>
              <a:t> </a:t>
            </a:r>
            <a:r>
              <a:rPr lang="fa-IR" altLang="fa-IR"/>
              <a:t> </a:t>
            </a:r>
            <a:r>
              <a:rPr lang="ar-SA" altLang="fa-IR"/>
              <a:t>حسابها</a:t>
            </a:r>
            <a:r>
              <a:rPr lang="fa-IR" altLang="fa-IR"/>
              <a:t>ی </a:t>
            </a:r>
            <a:r>
              <a:rPr lang="ar-SA" altLang="fa-IR"/>
              <a:t> سود </a:t>
            </a:r>
            <a:r>
              <a:rPr lang="fa-IR" altLang="fa-IR"/>
              <a:t> </a:t>
            </a:r>
            <a:r>
              <a:rPr lang="ar-SA" altLang="fa-IR"/>
              <a:t>و زيان</a:t>
            </a:r>
            <a:r>
              <a:rPr lang="fa-IR" altLang="fa-IR"/>
              <a:t>ی </a:t>
            </a:r>
            <a:r>
              <a:rPr lang="ar-SA" altLang="fa-IR"/>
              <a:t> (موقت)</a:t>
            </a:r>
            <a:r>
              <a:rPr lang="fa-IR" altLang="fa-IR"/>
              <a:t>  </a:t>
            </a:r>
            <a:r>
              <a:rPr lang="ar-SA" altLang="fa-IR"/>
              <a:t>به </a:t>
            </a:r>
            <a:r>
              <a:rPr lang="fa-IR" altLang="fa-IR"/>
              <a:t> </a:t>
            </a:r>
            <a:r>
              <a:rPr lang="ar-SA" altLang="fa-IR"/>
              <a:t>حساب خلاصه </a:t>
            </a:r>
            <a:r>
              <a:rPr lang="fa-IR" altLang="fa-IR"/>
              <a:t> </a:t>
            </a:r>
            <a:r>
              <a:rPr lang="ar-SA" altLang="fa-IR"/>
              <a:t>سود و زيان منظور و سود</a:t>
            </a:r>
            <a:r>
              <a:rPr lang="fa-IR" altLang="fa-IR"/>
              <a:t> </a:t>
            </a:r>
            <a:r>
              <a:rPr lang="ar-SA" altLang="fa-IR"/>
              <a:t> يا</a:t>
            </a:r>
            <a:r>
              <a:rPr lang="fa-IR" altLang="fa-IR"/>
              <a:t> </a:t>
            </a:r>
            <a:r>
              <a:rPr lang="ar-SA" altLang="fa-IR"/>
              <a:t> زيان شركت تعيين م</a:t>
            </a:r>
            <a:r>
              <a:rPr lang="fa-IR" altLang="fa-IR"/>
              <a:t>ی</a:t>
            </a:r>
            <a:r>
              <a:rPr lang="ar-SA" altLang="fa-IR"/>
              <a:t> شود.</a:t>
            </a:r>
            <a:endParaRPr lang="en-US" altLang="fa-IR"/>
          </a:p>
        </p:txBody>
      </p:sp>
    </p:spTree>
  </p:cSld>
  <p:clrMapOvr>
    <a:masterClrMapping/>
  </p:clrMapOvr>
  <p:transition spd="med">
    <p:comb/>
  </p:transition>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B22291-E5F5-4295-9F85-AD1AB15F7953}" type="slidenum">
              <a:rPr lang="ar-SA" altLang="fa-IR"/>
              <a:pPr/>
              <a:t>161</a:t>
            </a:fld>
            <a:endParaRPr lang="en-US" altLang="fa-IR"/>
          </a:p>
        </p:txBody>
      </p:sp>
      <p:sp>
        <p:nvSpPr>
          <p:cNvPr id="333826" name="Rectangle 2"/>
          <p:cNvSpPr>
            <a:spLocks noGrp="1" noChangeArrowheads="1"/>
          </p:cNvSpPr>
          <p:nvPr>
            <p:ph type="body" idx="1"/>
          </p:nvPr>
        </p:nvSpPr>
        <p:spPr>
          <a:xfrm>
            <a:off x="395288" y="1557338"/>
            <a:ext cx="8229600" cy="2735262"/>
          </a:xfrm>
        </p:spPr>
        <p:txBody>
          <a:bodyPr/>
          <a:lstStyle/>
          <a:p>
            <a:pPr>
              <a:buFontTx/>
              <a:buNone/>
            </a:pPr>
            <a:r>
              <a:rPr lang="fa-IR" altLang="fa-IR"/>
              <a:t>    </a:t>
            </a:r>
            <a:r>
              <a:rPr lang="ar-SA" altLang="fa-IR"/>
              <a:t>سپس</a:t>
            </a:r>
            <a:r>
              <a:rPr lang="fa-IR" altLang="fa-IR"/>
              <a:t> </a:t>
            </a:r>
            <a:r>
              <a:rPr lang="ar-SA" altLang="fa-IR"/>
              <a:t> مانده </a:t>
            </a:r>
            <a:r>
              <a:rPr lang="fa-IR" altLang="fa-IR"/>
              <a:t> </a:t>
            </a:r>
            <a:r>
              <a:rPr lang="ar-SA" altLang="fa-IR"/>
              <a:t>حساب خلاصه </a:t>
            </a:r>
            <a:r>
              <a:rPr lang="fa-IR" altLang="fa-IR"/>
              <a:t> </a:t>
            </a:r>
            <a:r>
              <a:rPr lang="ar-SA" altLang="fa-IR"/>
              <a:t>سود و</a:t>
            </a:r>
            <a:r>
              <a:rPr lang="fa-IR" altLang="fa-IR"/>
              <a:t> </a:t>
            </a:r>
            <a:r>
              <a:rPr lang="ar-SA" altLang="fa-IR"/>
              <a:t>زيان</a:t>
            </a:r>
            <a:r>
              <a:rPr lang="fa-IR" altLang="fa-IR"/>
              <a:t> </a:t>
            </a:r>
            <a:r>
              <a:rPr lang="ar-SA" altLang="fa-IR"/>
              <a:t> به حساب تقسيم سود منتقل </a:t>
            </a:r>
            <a:r>
              <a:rPr lang="fa-IR" altLang="fa-IR"/>
              <a:t> </a:t>
            </a:r>
            <a:r>
              <a:rPr lang="ar-SA" altLang="fa-IR"/>
              <a:t>شده</a:t>
            </a:r>
            <a:r>
              <a:rPr lang="fa-IR" altLang="fa-IR"/>
              <a:t> </a:t>
            </a:r>
            <a:r>
              <a:rPr lang="ar-SA" altLang="fa-IR"/>
              <a:t> و بر اساس </a:t>
            </a:r>
            <a:r>
              <a:rPr lang="fa-IR" altLang="fa-IR"/>
              <a:t> </a:t>
            </a:r>
            <a:r>
              <a:rPr lang="ar-SA" altLang="fa-IR"/>
              <a:t>نسبت</a:t>
            </a:r>
            <a:r>
              <a:rPr lang="fa-IR" altLang="fa-IR"/>
              <a:t>ی</a:t>
            </a:r>
            <a:r>
              <a:rPr lang="ar-SA" altLang="fa-IR"/>
              <a:t> كه</a:t>
            </a:r>
            <a:r>
              <a:rPr lang="fa-IR" altLang="fa-IR"/>
              <a:t> </a:t>
            </a:r>
            <a:r>
              <a:rPr lang="ar-SA" altLang="fa-IR"/>
              <a:t> در شركتنامه</a:t>
            </a:r>
            <a:r>
              <a:rPr lang="fa-IR" altLang="fa-IR"/>
              <a:t> </a:t>
            </a:r>
            <a:r>
              <a:rPr lang="ar-SA" altLang="fa-IR"/>
              <a:t> ذكر شده</a:t>
            </a:r>
            <a:r>
              <a:rPr lang="fa-IR" altLang="fa-IR"/>
              <a:t> </a:t>
            </a:r>
            <a:r>
              <a:rPr lang="ar-SA" altLang="fa-IR"/>
              <a:t> به</a:t>
            </a:r>
            <a:r>
              <a:rPr lang="fa-IR" altLang="fa-IR"/>
              <a:t> </a:t>
            </a:r>
            <a:r>
              <a:rPr lang="ar-SA" altLang="fa-IR"/>
              <a:t> حساب سرمايه هر ي</a:t>
            </a:r>
            <a:r>
              <a:rPr lang="fa-IR" altLang="fa-IR"/>
              <a:t>ک </a:t>
            </a:r>
            <a:r>
              <a:rPr lang="ar-SA" altLang="fa-IR"/>
              <a:t>از شركاء</a:t>
            </a:r>
            <a:r>
              <a:rPr lang="fa-IR" altLang="fa-IR"/>
              <a:t> </a:t>
            </a:r>
            <a:r>
              <a:rPr lang="ar-SA" altLang="fa-IR"/>
              <a:t>منتقل م</a:t>
            </a:r>
            <a:r>
              <a:rPr lang="fa-IR" altLang="fa-IR"/>
              <a:t>ی </a:t>
            </a:r>
            <a:r>
              <a:rPr lang="ar-SA" altLang="fa-IR"/>
              <a:t>گردد.</a:t>
            </a:r>
            <a:endParaRPr lang="en-US" altLang="fa-IR"/>
          </a:p>
        </p:txBody>
      </p:sp>
    </p:spTree>
  </p:cSld>
  <p:clrMapOvr>
    <a:masterClrMapping/>
  </p:clrMapOvr>
  <p:transition spd="med">
    <p:comb/>
  </p:transition>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26A831-B5BA-4678-AC06-AC88C34BD03C}" type="slidenum">
              <a:rPr lang="ar-SA" altLang="fa-IR"/>
              <a:pPr/>
              <a:t>162</a:t>
            </a:fld>
            <a:endParaRPr lang="en-US" altLang="fa-IR"/>
          </a:p>
        </p:txBody>
      </p:sp>
      <p:sp>
        <p:nvSpPr>
          <p:cNvPr id="334850" name="Rectangle 2"/>
          <p:cNvSpPr>
            <a:spLocks noGrp="1" noChangeArrowheads="1"/>
          </p:cNvSpPr>
          <p:nvPr>
            <p:ph type="body" idx="1"/>
          </p:nvPr>
        </p:nvSpPr>
        <p:spPr>
          <a:xfrm>
            <a:off x="457200" y="1905000"/>
            <a:ext cx="8229600" cy="2382838"/>
          </a:xfrm>
        </p:spPr>
        <p:txBody>
          <a:bodyPr/>
          <a:lstStyle/>
          <a:p>
            <a:pPr>
              <a:buFontTx/>
              <a:buNone/>
            </a:pPr>
            <a:r>
              <a:rPr lang="fa-IR" altLang="fa-IR"/>
              <a:t>   </a:t>
            </a:r>
            <a:r>
              <a:rPr lang="ar-SA" altLang="fa-IR"/>
              <a:t>در صورت</a:t>
            </a:r>
            <a:r>
              <a:rPr lang="fa-IR" altLang="fa-IR"/>
              <a:t>ی</a:t>
            </a:r>
            <a:r>
              <a:rPr lang="ar-SA" altLang="fa-IR"/>
              <a:t> </a:t>
            </a:r>
            <a:r>
              <a:rPr lang="fa-IR" altLang="fa-IR"/>
              <a:t> </a:t>
            </a:r>
            <a:r>
              <a:rPr lang="ar-SA" altLang="fa-IR"/>
              <a:t>كه </a:t>
            </a:r>
            <a:r>
              <a:rPr lang="fa-IR" altLang="fa-IR"/>
              <a:t> </a:t>
            </a:r>
            <a:r>
              <a:rPr lang="ar-SA" altLang="fa-IR"/>
              <a:t>در شركتنامه </a:t>
            </a:r>
            <a:r>
              <a:rPr lang="fa-IR" altLang="fa-IR"/>
              <a:t> </a:t>
            </a:r>
            <a:r>
              <a:rPr lang="ar-SA" altLang="fa-IR"/>
              <a:t>ترتيب</a:t>
            </a:r>
            <a:r>
              <a:rPr lang="fa-IR" altLang="fa-IR"/>
              <a:t>ی</a:t>
            </a:r>
            <a:r>
              <a:rPr lang="ar-SA" altLang="fa-IR"/>
              <a:t> </a:t>
            </a:r>
            <a:r>
              <a:rPr lang="fa-IR" altLang="fa-IR"/>
              <a:t> </a:t>
            </a:r>
            <a:r>
              <a:rPr lang="ar-SA" altLang="fa-IR"/>
              <a:t>برا</a:t>
            </a:r>
            <a:r>
              <a:rPr lang="fa-IR" altLang="fa-IR"/>
              <a:t>ی</a:t>
            </a:r>
            <a:r>
              <a:rPr lang="ar-SA" altLang="fa-IR"/>
              <a:t> تقسيم</a:t>
            </a:r>
            <a:r>
              <a:rPr lang="fa-IR" altLang="fa-IR"/>
              <a:t> </a:t>
            </a:r>
            <a:r>
              <a:rPr lang="ar-SA" altLang="fa-IR"/>
              <a:t> سود و زيان بين شركاءپيش </a:t>
            </a:r>
            <a:r>
              <a:rPr lang="fa-IR" altLang="fa-IR"/>
              <a:t>بينی </a:t>
            </a:r>
            <a:r>
              <a:rPr lang="ar-SA" altLang="fa-IR"/>
              <a:t>نشده باشد</a:t>
            </a:r>
            <a:r>
              <a:rPr lang="fa-IR" altLang="fa-IR"/>
              <a:t> </a:t>
            </a:r>
            <a:r>
              <a:rPr lang="ar-SA" altLang="fa-IR"/>
              <a:t> سود يا زيان</a:t>
            </a:r>
            <a:r>
              <a:rPr lang="fa-IR" altLang="fa-IR"/>
              <a:t>  </a:t>
            </a:r>
            <a:r>
              <a:rPr lang="ar-SA" altLang="fa-IR"/>
              <a:t>به نسبت مانده </a:t>
            </a:r>
            <a:r>
              <a:rPr lang="fa-IR" altLang="fa-IR"/>
              <a:t> </a:t>
            </a:r>
            <a:r>
              <a:rPr lang="ar-SA" altLang="fa-IR"/>
              <a:t>اول</a:t>
            </a:r>
            <a:r>
              <a:rPr lang="fa-IR" altLang="fa-IR"/>
              <a:t>  </a:t>
            </a:r>
            <a:r>
              <a:rPr lang="ar-SA" altLang="fa-IR"/>
              <a:t>دوره حساب سرمايه هر </a:t>
            </a:r>
            <a:r>
              <a:rPr lang="fa-IR" altLang="fa-IR"/>
              <a:t>یک</a:t>
            </a:r>
            <a:r>
              <a:rPr lang="ar-SA" altLang="fa-IR"/>
              <a:t> از شركاء بين آنها تقسيم </a:t>
            </a:r>
            <a:r>
              <a:rPr lang="fa-IR" altLang="fa-IR"/>
              <a:t> </a:t>
            </a:r>
            <a:r>
              <a:rPr lang="ar-SA" altLang="fa-IR"/>
              <a:t>م</a:t>
            </a:r>
            <a:r>
              <a:rPr lang="fa-IR" altLang="fa-IR"/>
              <a:t>ی</a:t>
            </a:r>
            <a:r>
              <a:rPr lang="ar-SA" altLang="fa-IR"/>
              <a:t> شود.</a:t>
            </a:r>
            <a:endParaRPr lang="en-US" altLang="fa-IR"/>
          </a:p>
        </p:txBody>
      </p:sp>
    </p:spTree>
  </p:cSld>
  <p:clrMapOvr>
    <a:masterClrMapping/>
  </p:clrMapOvr>
  <p:transition spd="med">
    <p:comb/>
  </p:transition>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BC06ABB-DA0C-4EBF-BB8F-9CF94141BAB2}" type="slidenum">
              <a:rPr lang="ar-SA" altLang="fa-IR"/>
              <a:pPr/>
              <a:t>163</a:t>
            </a:fld>
            <a:endParaRPr lang="en-US" altLang="fa-IR"/>
          </a:p>
        </p:txBody>
      </p:sp>
      <p:sp>
        <p:nvSpPr>
          <p:cNvPr id="335874" name="Rectangle 2"/>
          <p:cNvSpPr>
            <a:spLocks noGrp="1" noChangeArrowheads="1"/>
          </p:cNvSpPr>
          <p:nvPr>
            <p:ph type="body" idx="1"/>
          </p:nvPr>
        </p:nvSpPr>
        <p:spPr>
          <a:xfrm>
            <a:off x="457200" y="1905000"/>
            <a:ext cx="8229600" cy="2747963"/>
          </a:xfrm>
        </p:spPr>
        <p:txBody>
          <a:bodyPr/>
          <a:lstStyle/>
          <a:p>
            <a:pPr>
              <a:buFontTx/>
              <a:buNone/>
            </a:pPr>
            <a:r>
              <a:rPr lang="fa-IR" altLang="fa-IR"/>
              <a:t>    </a:t>
            </a:r>
            <a:r>
              <a:rPr lang="ar-SA" altLang="fa-IR"/>
              <a:t>صورت حساب سود و زيان شركتها</a:t>
            </a:r>
            <a:r>
              <a:rPr lang="fa-IR" altLang="fa-IR"/>
              <a:t>ی</a:t>
            </a:r>
            <a:r>
              <a:rPr lang="ar-SA" altLang="fa-IR"/>
              <a:t> تضامن</a:t>
            </a:r>
            <a:r>
              <a:rPr lang="fa-IR" altLang="fa-IR"/>
              <a:t>ی:</a:t>
            </a:r>
            <a:endParaRPr lang="ar-SA" altLang="fa-IR"/>
          </a:p>
          <a:p>
            <a:pPr>
              <a:buFontTx/>
              <a:buNone/>
            </a:pPr>
            <a:r>
              <a:rPr lang="fa-IR" altLang="fa-IR"/>
              <a:t>   </a:t>
            </a:r>
            <a:r>
              <a:rPr lang="ar-SA" altLang="fa-IR"/>
              <a:t>شكل و روش تنظيم صورتحساب سود و زيان در شركتها</a:t>
            </a:r>
            <a:r>
              <a:rPr lang="fa-IR" altLang="fa-IR"/>
              <a:t>ی</a:t>
            </a:r>
            <a:r>
              <a:rPr lang="ar-SA" altLang="fa-IR"/>
              <a:t> تضامن</a:t>
            </a:r>
            <a:r>
              <a:rPr lang="fa-IR" altLang="fa-IR"/>
              <a:t>ی</a:t>
            </a:r>
            <a:r>
              <a:rPr lang="ar-SA" altLang="fa-IR"/>
              <a:t> مشابه مؤسسات ت</a:t>
            </a:r>
            <a:r>
              <a:rPr lang="fa-IR" altLang="fa-IR"/>
              <a:t>ک</a:t>
            </a:r>
            <a:r>
              <a:rPr lang="ar-SA" altLang="fa-IR"/>
              <a:t> مالك</a:t>
            </a:r>
            <a:r>
              <a:rPr lang="fa-IR" altLang="fa-IR"/>
              <a:t>ی</a:t>
            </a:r>
            <a:r>
              <a:rPr lang="ar-SA" altLang="fa-IR"/>
              <a:t> است</a:t>
            </a:r>
            <a:r>
              <a:rPr lang="fa-IR" altLang="fa-IR"/>
              <a:t> </a:t>
            </a:r>
            <a:r>
              <a:rPr lang="ar-SA" altLang="fa-IR"/>
              <a:t> با اين تفاوت</a:t>
            </a:r>
            <a:r>
              <a:rPr lang="fa-IR" altLang="fa-IR"/>
              <a:t> </a:t>
            </a:r>
            <a:r>
              <a:rPr lang="ar-SA" altLang="fa-IR"/>
              <a:t> كه در انتها</a:t>
            </a:r>
            <a:r>
              <a:rPr lang="fa-IR" altLang="fa-IR"/>
              <a:t>ی</a:t>
            </a:r>
            <a:r>
              <a:rPr lang="ar-SA" altLang="fa-IR"/>
              <a:t> صورتحساب سود وزيان شركتها</a:t>
            </a:r>
            <a:r>
              <a:rPr lang="fa-IR" altLang="fa-IR"/>
              <a:t>ی</a:t>
            </a:r>
            <a:r>
              <a:rPr lang="ar-SA" altLang="fa-IR"/>
              <a:t> تضامن</a:t>
            </a:r>
            <a:r>
              <a:rPr lang="fa-IR" altLang="fa-IR"/>
              <a:t>ی</a:t>
            </a:r>
            <a:r>
              <a:rPr lang="ar-SA" altLang="fa-IR"/>
              <a:t> نحوه تقسيم </a:t>
            </a:r>
            <a:r>
              <a:rPr lang="fa-IR" altLang="fa-IR"/>
              <a:t> </a:t>
            </a:r>
            <a:r>
              <a:rPr lang="ar-SA" altLang="fa-IR"/>
              <a:t>سود</a:t>
            </a:r>
            <a:r>
              <a:rPr lang="fa-IR" altLang="fa-IR"/>
              <a:t> </a:t>
            </a:r>
            <a:r>
              <a:rPr lang="ar-SA" altLang="fa-IR"/>
              <a:t> و</a:t>
            </a:r>
            <a:r>
              <a:rPr lang="fa-IR" altLang="fa-IR"/>
              <a:t> </a:t>
            </a:r>
            <a:r>
              <a:rPr lang="ar-SA" altLang="fa-IR"/>
              <a:t>زيان</a:t>
            </a:r>
            <a:r>
              <a:rPr lang="fa-IR" altLang="fa-IR"/>
              <a:t> </a:t>
            </a:r>
            <a:r>
              <a:rPr lang="ar-SA" altLang="fa-IR"/>
              <a:t> بين</a:t>
            </a:r>
            <a:r>
              <a:rPr lang="fa-IR" altLang="fa-IR"/>
              <a:t> </a:t>
            </a:r>
            <a:r>
              <a:rPr lang="ar-SA" altLang="fa-IR"/>
              <a:t> شركاء</a:t>
            </a:r>
            <a:r>
              <a:rPr lang="fa-IR" altLang="fa-IR"/>
              <a:t> </a:t>
            </a:r>
            <a:r>
              <a:rPr lang="ar-SA" altLang="fa-IR"/>
              <a:t> نشان</a:t>
            </a:r>
            <a:r>
              <a:rPr lang="fa-IR" altLang="fa-IR"/>
              <a:t> </a:t>
            </a:r>
            <a:r>
              <a:rPr lang="ar-SA" altLang="fa-IR"/>
              <a:t> داده</a:t>
            </a:r>
            <a:r>
              <a:rPr lang="fa-IR" altLang="fa-IR"/>
              <a:t> </a:t>
            </a:r>
            <a:r>
              <a:rPr lang="ar-SA" altLang="fa-IR"/>
              <a:t> م</a:t>
            </a:r>
            <a:r>
              <a:rPr lang="fa-IR" altLang="fa-IR"/>
              <a:t>ی</a:t>
            </a:r>
            <a:r>
              <a:rPr lang="ar-SA" altLang="fa-IR"/>
              <a:t> شود.</a:t>
            </a:r>
            <a:endParaRPr lang="en-US" altLang="fa-IR"/>
          </a:p>
        </p:txBody>
      </p:sp>
    </p:spTree>
  </p:cSld>
  <p:clrMapOvr>
    <a:masterClrMapping/>
  </p:clrMapOvr>
  <p:transition spd="med">
    <p:comb/>
  </p:transition>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AEE12D9-DDC1-4B24-88B9-485CEA4DA010}" type="slidenum">
              <a:rPr lang="ar-SA" altLang="fa-IR"/>
              <a:pPr/>
              <a:t>164</a:t>
            </a:fld>
            <a:endParaRPr lang="en-US" altLang="fa-IR"/>
          </a:p>
        </p:txBody>
      </p:sp>
      <p:sp>
        <p:nvSpPr>
          <p:cNvPr id="336898" name="Rectangle 2"/>
          <p:cNvSpPr>
            <a:spLocks noGrp="1" noChangeArrowheads="1"/>
          </p:cNvSpPr>
          <p:nvPr>
            <p:ph type="body" idx="1"/>
          </p:nvPr>
        </p:nvSpPr>
        <p:spPr>
          <a:xfrm>
            <a:off x="468313" y="1557338"/>
            <a:ext cx="8229600" cy="3455987"/>
          </a:xfrm>
        </p:spPr>
        <p:txBody>
          <a:bodyPr/>
          <a:lstStyle/>
          <a:p>
            <a:pPr>
              <a:buFontTx/>
              <a:buNone/>
            </a:pPr>
            <a:r>
              <a:rPr lang="fa-IR" altLang="fa-IR"/>
              <a:t>   </a:t>
            </a:r>
            <a:r>
              <a:rPr lang="ar-SA" altLang="fa-IR"/>
              <a:t>صورت حساب سرمايه شركاء</a:t>
            </a:r>
            <a:r>
              <a:rPr lang="fa-IR" altLang="fa-IR"/>
              <a:t>:</a:t>
            </a:r>
            <a:endParaRPr lang="ar-SA" altLang="fa-IR"/>
          </a:p>
          <a:p>
            <a:pPr>
              <a:buFontTx/>
              <a:buNone/>
            </a:pPr>
            <a:r>
              <a:rPr lang="fa-IR" altLang="fa-IR"/>
              <a:t>   </a:t>
            </a:r>
            <a:r>
              <a:rPr lang="ar-SA" altLang="fa-IR"/>
              <a:t>در شركتها</a:t>
            </a:r>
            <a:r>
              <a:rPr lang="fa-IR" altLang="fa-IR"/>
              <a:t>ی</a:t>
            </a:r>
            <a:r>
              <a:rPr lang="ar-SA" altLang="fa-IR"/>
              <a:t> تضامن</a:t>
            </a:r>
            <a:r>
              <a:rPr lang="fa-IR" altLang="fa-IR"/>
              <a:t>ی </a:t>
            </a:r>
            <a:r>
              <a:rPr lang="ar-SA" altLang="fa-IR"/>
              <a:t>در پايان</a:t>
            </a:r>
            <a:r>
              <a:rPr lang="fa-IR" altLang="fa-IR"/>
              <a:t> </a:t>
            </a:r>
            <a:r>
              <a:rPr lang="ar-SA" altLang="fa-IR"/>
              <a:t>سال</a:t>
            </a:r>
            <a:r>
              <a:rPr lang="fa-IR" altLang="fa-IR"/>
              <a:t> </a:t>
            </a:r>
            <a:r>
              <a:rPr lang="ar-SA" altLang="fa-IR"/>
              <a:t> مال</a:t>
            </a:r>
            <a:r>
              <a:rPr lang="fa-IR" altLang="fa-IR"/>
              <a:t>ی </a:t>
            </a:r>
            <a:r>
              <a:rPr lang="ar-SA" altLang="fa-IR"/>
              <a:t> صو</a:t>
            </a:r>
            <a:r>
              <a:rPr lang="fa-IR" altLang="fa-IR"/>
              <a:t>ر</a:t>
            </a:r>
            <a:r>
              <a:rPr lang="ar-SA" altLang="fa-IR"/>
              <a:t>ت</a:t>
            </a:r>
            <a:r>
              <a:rPr lang="fa-IR" altLang="fa-IR"/>
              <a:t>  </a:t>
            </a:r>
            <a:r>
              <a:rPr lang="ar-SA" altLang="fa-IR"/>
              <a:t>حساب</a:t>
            </a:r>
            <a:r>
              <a:rPr lang="fa-IR" altLang="fa-IR"/>
              <a:t> </a:t>
            </a:r>
            <a:r>
              <a:rPr lang="ar-SA" altLang="fa-IR"/>
              <a:t>سرمايه</a:t>
            </a:r>
            <a:r>
              <a:rPr lang="fa-IR" altLang="fa-IR"/>
              <a:t> </a:t>
            </a:r>
            <a:r>
              <a:rPr lang="ar-SA" altLang="fa-IR"/>
              <a:t> شركاء كه</a:t>
            </a:r>
            <a:r>
              <a:rPr lang="fa-IR" altLang="fa-IR"/>
              <a:t> </a:t>
            </a:r>
            <a:r>
              <a:rPr lang="ar-SA" altLang="fa-IR"/>
              <a:t> تغييرات ايجاد شده در سرمايه</a:t>
            </a:r>
            <a:r>
              <a:rPr lang="fa-IR" altLang="fa-IR"/>
              <a:t> </a:t>
            </a:r>
            <a:r>
              <a:rPr lang="ar-SA" altLang="fa-IR"/>
              <a:t> هر ي</a:t>
            </a:r>
            <a:r>
              <a:rPr lang="fa-IR" altLang="fa-IR"/>
              <a:t>ک </a:t>
            </a:r>
            <a:r>
              <a:rPr lang="ar-SA" altLang="fa-IR"/>
              <a:t>ازآنها را</a:t>
            </a:r>
            <a:r>
              <a:rPr lang="fa-IR" altLang="fa-IR"/>
              <a:t> </a:t>
            </a:r>
            <a:r>
              <a:rPr lang="ar-SA" altLang="fa-IR"/>
              <a:t> به </a:t>
            </a:r>
            <a:r>
              <a:rPr lang="fa-IR" altLang="fa-IR"/>
              <a:t> </a:t>
            </a:r>
            <a:r>
              <a:rPr lang="ar-SA" altLang="fa-IR"/>
              <a:t>تفكي</a:t>
            </a:r>
            <a:r>
              <a:rPr lang="fa-IR" altLang="fa-IR"/>
              <a:t>ک </a:t>
            </a:r>
            <a:r>
              <a:rPr lang="ar-SA" altLang="fa-IR"/>
              <a:t> نشان </a:t>
            </a:r>
            <a:r>
              <a:rPr lang="fa-IR" altLang="fa-IR"/>
              <a:t> </a:t>
            </a:r>
            <a:r>
              <a:rPr lang="ar-SA" altLang="fa-IR"/>
              <a:t>م</a:t>
            </a:r>
            <a:r>
              <a:rPr lang="fa-IR" altLang="fa-IR"/>
              <a:t>ی</a:t>
            </a:r>
            <a:r>
              <a:rPr lang="ar-SA" altLang="fa-IR"/>
              <a:t> دهد تهيه </a:t>
            </a:r>
            <a:r>
              <a:rPr lang="fa-IR" altLang="fa-IR"/>
              <a:t> </a:t>
            </a:r>
            <a:r>
              <a:rPr lang="ar-SA" altLang="fa-IR"/>
              <a:t>و</a:t>
            </a:r>
            <a:r>
              <a:rPr lang="fa-IR" altLang="fa-IR"/>
              <a:t> </a:t>
            </a:r>
            <a:r>
              <a:rPr lang="ar-SA" altLang="fa-IR"/>
              <a:t> معمولا همراه ترازنامه و به عنوان صورت ريز قسمت</a:t>
            </a:r>
            <a:r>
              <a:rPr lang="fa-IR" altLang="fa-IR"/>
              <a:t> </a:t>
            </a:r>
            <a:r>
              <a:rPr lang="ar-SA" altLang="fa-IR"/>
              <a:t> سرمايه ترازنامه ارائه م</a:t>
            </a:r>
            <a:r>
              <a:rPr lang="fa-IR" altLang="fa-IR"/>
              <a:t>ی</a:t>
            </a:r>
            <a:r>
              <a:rPr lang="ar-SA" altLang="fa-IR"/>
              <a:t> شود.</a:t>
            </a:r>
            <a:endParaRPr lang="en-US" altLang="fa-IR"/>
          </a:p>
        </p:txBody>
      </p:sp>
    </p:spTree>
  </p:cSld>
  <p:clrMapOvr>
    <a:masterClrMapping/>
  </p:clrMapOvr>
  <p:transition spd="med">
    <p:comb/>
  </p:transition>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1A581BD-349A-49AD-87F3-3CFB9907875C}" type="slidenum">
              <a:rPr lang="ar-SA" altLang="fa-IR"/>
              <a:pPr/>
              <a:t>165</a:t>
            </a:fld>
            <a:endParaRPr lang="en-US" altLang="fa-IR"/>
          </a:p>
        </p:txBody>
      </p:sp>
      <p:sp>
        <p:nvSpPr>
          <p:cNvPr id="337922" name="Rectangle 2"/>
          <p:cNvSpPr>
            <a:spLocks noGrp="1" noChangeArrowheads="1"/>
          </p:cNvSpPr>
          <p:nvPr>
            <p:ph type="body" idx="1"/>
          </p:nvPr>
        </p:nvSpPr>
        <p:spPr>
          <a:xfrm>
            <a:off x="395288" y="1905000"/>
            <a:ext cx="8291512" cy="3971925"/>
          </a:xfrm>
        </p:spPr>
        <p:txBody>
          <a:bodyPr/>
          <a:lstStyle/>
          <a:p>
            <a:pPr>
              <a:buFontTx/>
              <a:buNone/>
            </a:pPr>
            <a:r>
              <a:rPr lang="fa-IR" altLang="fa-IR"/>
              <a:t>   </a:t>
            </a:r>
            <a:r>
              <a:rPr lang="ar-SA" altLang="fa-IR"/>
              <a:t>ماهيت سود متعلق </a:t>
            </a:r>
            <a:r>
              <a:rPr lang="fa-IR" altLang="fa-IR"/>
              <a:t> </a:t>
            </a:r>
            <a:r>
              <a:rPr lang="ar-SA" altLang="fa-IR"/>
              <a:t>به هر ي</a:t>
            </a:r>
            <a:r>
              <a:rPr lang="fa-IR" altLang="fa-IR"/>
              <a:t>ک</a:t>
            </a:r>
            <a:r>
              <a:rPr lang="ar-SA" altLang="fa-IR"/>
              <a:t> از شركاء شركتها</a:t>
            </a:r>
            <a:r>
              <a:rPr lang="fa-IR" altLang="fa-IR"/>
              <a:t>ی</a:t>
            </a:r>
            <a:r>
              <a:rPr lang="ar-SA" altLang="fa-IR"/>
              <a:t> تضامن</a:t>
            </a:r>
            <a:r>
              <a:rPr lang="fa-IR" altLang="fa-IR"/>
              <a:t>ی </a:t>
            </a:r>
            <a:r>
              <a:rPr lang="ar-SA" altLang="fa-IR"/>
              <a:t>مشابه مؤسسات ت</a:t>
            </a:r>
            <a:r>
              <a:rPr lang="fa-IR" altLang="fa-IR"/>
              <a:t>ک </a:t>
            </a:r>
            <a:r>
              <a:rPr lang="ar-SA" altLang="fa-IR"/>
              <a:t>مالك</a:t>
            </a:r>
            <a:r>
              <a:rPr lang="fa-IR" altLang="fa-IR"/>
              <a:t>ی</a:t>
            </a:r>
            <a:r>
              <a:rPr lang="ar-SA" altLang="fa-IR"/>
              <a:t> معمولا تركيب</a:t>
            </a:r>
            <a:r>
              <a:rPr lang="fa-IR" altLang="fa-IR"/>
              <a:t>ی</a:t>
            </a:r>
            <a:r>
              <a:rPr lang="ar-SA" altLang="fa-IR"/>
              <a:t> از عوامل </a:t>
            </a:r>
            <a:r>
              <a:rPr lang="fa-IR" altLang="fa-IR"/>
              <a:t> </a:t>
            </a:r>
            <a:r>
              <a:rPr lang="ar-SA" altLang="fa-IR"/>
              <a:t>عمده زير است:</a:t>
            </a:r>
            <a:endParaRPr lang="fa-IR" altLang="fa-IR"/>
          </a:p>
          <a:p>
            <a:pPr>
              <a:buFontTx/>
              <a:buNone/>
            </a:pPr>
            <a:r>
              <a:rPr lang="fa-IR" altLang="fa-IR"/>
              <a:t>  1</a:t>
            </a:r>
            <a:r>
              <a:rPr lang="ar-SA" altLang="fa-IR"/>
              <a:t>ـ بابت جبران خدمات فرد</a:t>
            </a:r>
            <a:r>
              <a:rPr lang="fa-IR" altLang="fa-IR"/>
              <a:t>ی</a:t>
            </a:r>
            <a:r>
              <a:rPr lang="ar-SA" altLang="fa-IR"/>
              <a:t> كه توسط هر ي</a:t>
            </a:r>
            <a:r>
              <a:rPr lang="fa-IR" altLang="fa-IR"/>
              <a:t>ک </a:t>
            </a:r>
            <a:r>
              <a:rPr lang="ar-SA" altLang="fa-IR"/>
              <a:t>از شركاء</a:t>
            </a:r>
            <a:r>
              <a:rPr lang="fa-IR" altLang="fa-IR"/>
              <a:t> </a:t>
            </a:r>
            <a:r>
              <a:rPr lang="ar-SA" altLang="fa-IR"/>
              <a:t>به شركت تضامن</a:t>
            </a:r>
            <a:r>
              <a:rPr lang="fa-IR" altLang="fa-IR"/>
              <a:t>ی</a:t>
            </a:r>
            <a:r>
              <a:rPr lang="ar-SA" altLang="fa-IR"/>
              <a:t> ارائه شده است.</a:t>
            </a:r>
          </a:p>
          <a:p>
            <a:pPr>
              <a:buFontTx/>
              <a:buNone/>
            </a:pPr>
            <a:r>
              <a:rPr lang="fa-IR" altLang="fa-IR"/>
              <a:t>  </a:t>
            </a:r>
            <a:r>
              <a:rPr lang="ar-SA" altLang="fa-IR"/>
              <a:t>2</a:t>
            </a:r>
            <a:r>
              <a:rPr lang="fa-IR" altLang="fa-IR"/>
              <a:t>-</a:t>
            </a:r>
            <a:r>
              <a:rPr lang="ar-SA" altLang="fa-IR"/>
              <a:t>بابت جبران سود تضمين </a:t>
            </a:r>
            <a:r>
              <a:rPr lang="fa-IR" altLang="fa-IR"/>
              <a:t> </a:t>
            </a:r>
            <a:r>
              <a:rPr lang="ar-SA" altLang="fa-IR"/>
              <a:t>شده </a:t>
            </a:r>
            <a:r>
              <a:rPr lang="fa-IR" altLang="fa-IR"/>
              <a:t> </a:t>
            </a:r>
            <a:r>
              <a:rPr lang="ar-SA" altLang="fa-IR"/>
              <a:t>سرمايه هر ي</a:t>
            </a:r>
            <a:r>
              <a:rPr lang="fa-IR" altLang="fa-IR"/>
              <a:t>ک</a:t>
            </a:r>
            <a:r>
              <a:rPr lang="ar-SA" altLang="fa-IR"/>
              <a:t> از شركاء به</a:t>
            </a:r>
            <a:r>
              <a:rPr lang="fa-IR" altLang="fa-IR"/>
              <a:t> </a:t>
            </a:r>
            <a:r>
              <a:rPr lang="ar-SA" altLang="fa-IR"/>
              <a:t> شركت </a:t>
            </a:r>
            <a:r>
              <a:rPr lang="fa-IR" altLang="fa-IR"/>
              <a:t> </a:t>
            </a:r>
            <a:r>
              <a:rPr lang="ar-SA" altLang="fa-IR"/>
              <a:t>تضامن</a:t>
            </a:r>
            <a:r>
              <a:rPr lang="fa-IR" altLang="fa-IR"/>
              <a:t>ی</a:t>
            </a:r>
            <a:r>
              <a:rPr lang="ar-SA" altLang="fa-IR"/>
              <a:t> ارائه </a:t>
            </a:r>
            <a:r>
              <a:rPr lang="fa-IR" altLang="fa-IR"/>
              <a:t> </a:t>
            </a:r>
            <a:r>
              <a:rPr lang="ar-SA" altLang="fa-IR"/>
              <a:t>شده</a:t>
            </a:r>
            <a:r>
              <a:rPr lang="fa-IR" altLang="fa-IR"/>
              <a:t> </a:t>
            </a:r>
            <a:r>
              <a:rPr lang="ar-SA" altLang="fa-IR"/>
              <a:t> است.</a:t>
            </a:r>
            <a:endParaRPr lang="en-US" altLang="fa-IR"/>
          </a:p>
        </p:txBody>
      </p:sp>
    </p:spTree>
  </p:cSld>
  <p:clrMapOvr>
    <a:masterClrMapping/>
  </p:clrMapOvr>
  <p:transition spd="med">
    <p:comb/>
  </p:transition>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88E6E3-213D-4CA4-ACFD-83B5938A178B}" type="slidenum">
              <a:rPr lang="ar-SA" altLang="fa-IR"/>
              <a:pPr/>
              <a:t>166</a:t>
            </a:fld>
            <a:endParaRPr lang="en-US" altLang="fa-IR"/>
          </a:p>
        </p:txBody>
      </p:sp>
      <p:sp>
        <p:nvSpPr>
          <p:cNvPr id="338946" name="Rectangle 2"/>
          <p:cNvSpPr>
            <a:spLocks noGrp="1" noChangeArrowheads="1"/>
          </p:cNvSpPr>
          <p:nvPr>
            <p:ph type="body" idx="1"/>
          </p:nvPr>
        </p:nvSpPr>
        <p:spPr/>
        <p:txBody>
          <a:bodyPr/>
          <a:lstStyle/>
          <a:p>
            <a:pPr>
              <a:buFontTx/>
              <a:buNone/>
            </a:pPr>
            <a:r>
              <a:rPr lang="fa-IR" altLang="fa-IR"/>
              <a:t> 1- </a:t>
            </a:r>
            <a:r>
              <a:rPr lang="ar-SA" altLang="fa-IR"/>
              <a:t>بابت جبران خدمات فرد</a:t>
            </a:r>
            <a:r>
              <a:rPr lang="fa-IR" altLang="fa-IR"/>
              <a:t>ی</a:t>
            </a:r>
            <a:r>
              <a:rPr lang="ar-SA" altLang="fa-IR"/>
              <a:t> كه توسط هر ي</a:t>
            </a:r>
            <a:r>
              <a:rPr lang="fa-IR" altLang="fa-IR"/>
              <a:t>ک</a:t>
            </a:r>
            <a:r>
              <a:rPr lang="ar-SA" altLang="fa-IR"/>
              <a:t> از شركاء</a:t>
            </a:r>
            <a:r>
              <a:rPr lang="fa-IR" altLang="fa-IR"/>
              <a:t> </a:t>
            </a:r>
            <a:r>
              <a:rPr lang="ar-SA" altLang="fa-IR"/>
              <a:t>به شركت تضامن</a:t>
            </a:r>
            <a:r>
              <a:rPr lang="fa-IR" altLang="fa-IR"/>
              <a:t>ی</a:t>
            </a:r>
            <a:r>
              <a:rPr lang="ar-SA" altLang="fa-IR"/>
              <a:t> ارائه شده است.</a:t>
            </a:r>
          </a:p>
          <a:p>
            <a:pPr>
              <a:buFontTx/>
              <a:buNone/>
            </a:pPr>
            <a:r>
              <a:rPr lang="ar-SA" altLang="fa-IR"/>
              <a:t>2ـ</a:t>
            </a:r>
            <a:r>
              <a:rPr lang="fa-IR" altLang="fa-IR"/>
              <a:t> </a:t>
            </a:r>
            <a:r>
              <a:rPr lang="ar-SA" altLang="fa-IR"/>
              <a:t>بابت جبران سود تضمين شده سرمايه هر ي</a:t>
            </a:r>
            <a:r>
              <a:rPr lang="fa-IR" altLang="fa-IR"/>
              <a:t>ک</a:t>
            </a:r>
            <a:r>
              <a:rPr lang="ar-SA" altLang="fa-IR"/>
              <a:t> از شركاء به شركت تضامن</a:t>
            </a:r>
            <a:r>
              <a:rPr lang="fa-IR" altLang="fa-IR"/>
              <a:t>ی</a:t>
            </a:r>
            <a:r>
              <a:rPr lang="ar-SA" altLang="fa-IR"/>
              <a:t> ارائه شده است.</a:t>
            </a:r>
            <a:endParaRPr lang="en-US" altLang="fa-IR"/>
          </a:p>
          <a:p>
            <a:pPr>
              <a:buFontTx/>
              <a:buNone/>
            </a:pPr>
            <a:endParaRPr lang="en-US" altLang="fa-IR"/>
          </a:p>
        </p:txBody>
      </p:sp>
    </p:spTree>
  </p:cSld>
  <p:clrMapOvr>
    <a:masterClrMapping/>
  </p:clrMapOvr>
  <p:transition spd="med">
    <p:comb/>
  </p:transition>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B1F66D1-A5E3-4363-8F9E-D314A5C8EADA}" type="slidenum">
              <a:rPr lang="ar-SA" altLang="fa-IR"/>
              <a:pPr/>
              <a:t>167</a:t>
            </a:fld>
            <a:endParaRPr lang="en-US" altLang="fa-IR"/>
          </a:p>
        </p:txBody>
      </p:sp>
      <p:sp>
        <p:nvSpPr>
          <p:cNvPr id="339970" name="Rectangle 2"/>
          <p:cNvSpPr>
            <a:spLocks noGrp="1" noChangeArrowheads="1"/>
          </p:cNvSpPr>
          <p:nvPr>
            <p:ph type="body" idx="1"/>
          </p:nvPr>
        </p:nvSpPr>
        <p:spPr>
          <a:xfrm>
            <a:off x="457200" y="1905000"/>
            <a:ext cx="8229600" cy="2709863"/>
          </a:xfrm>
        </p:spPr>
        <p:txBody>
          <a:bodyPr/>
          <a:lstStyle/>
          <a:p>
            <a:pPr>
              <a:buFontTx/>
              <a:buNone/>
            </a:pPr>
            <a:r>
              <a:rPr lang="en-US" altLang="fa-IR"/>
              <a:t>  </a:t>
            </a:r>
            <a:r>
              <a:rPr lang="ar-SA" altLang="fa-IR"/>
              <a:t>3ـ</a:t>
            </a:r>
            <a:r>
              <a:rPr lang="fa-IR" altLang="fa-IR"/>
              <a:t> </a:t>
            </a:r>
            <a:r>
              <a:rPr lang="ar-SA" altLang="fa-IR"/>
              <a:t>بابت ريس</a:t>
            </a:r>
            <a:r>
              <a:rPr lang="fa-IR" altLang="fa-IR"/>
              <a:t>ک</a:t>
            </a:r>
            <a:r>
              <a:rPr lang="ar-SA" altLang="fa-IR"/>
              <a:t> سرمايه</a:t>
            </a:r>
            <a:r>
              <a:rPr lang="en-US" altLang="fa-IR"/>
              <a:t> </a:t>
            </a:r>
            <a:r>
              <a:rPr lang="ar-SA" altLang="fa-IR"/>
              <a:t>گذار</a:t>
            </a:r>
            <a:r>
              <a:rPr lang="fa-IR" altLang="fa-IR"/>
              <a:t>ی  </a:t>
            </a:r>
            <a:r>
              <a:rPr lang="ar-SA" altLang="fa-IR"/>
              <a:t>شركاء</a:t>
            </a:r>
          </a:p>
          <a:p>
            <a:pPr>
              <a:buFontTx/>
              <a:buNone/>
            </a:pPr>
            <a:r>
              <a:rPr lang="fa-IR" altLang="fa-IR"/>
              <a:t>   </a:t>
            </a:r>
            <a:r>
              <a:rPr lang="ar-SA" altLang="fa-IR"/>
              <a:t>اين سه عامل اساس نحوه تقسيم سود در شركتها</a:t>
            </a:r>
            <a:r>
              <a:rPr lang="fa-IR" altLang="fa-IR"/>
              <a:t>ی</a:t>
            </a:r>
            <a:r>
              <a:rPr lang="ar-SA" altLang="fa-IR"/>
              <a:t> تضامن</a:t>
            </a:r>
            <a:r>
              <a:rPr lang="fa-IR" altLang="fa-IR"/>
              <a:t>ی</a:t>
            </a:r>
            <a:r>
              <a:rPr lang="ar-SA" altLang="fa-IR"/>
              <a:t> است.</a:t>
            </a:r>
          </a:p>
          <a:p>
            <a:pPr>
              <a:buFontTx/>
              <a:buNone/>
            </a:pPr>
            <a:r>
              <a:rPr lang="fa-IR" altLang="fa-IR"/>
              <a:t>   </a:t>
            </a:r>
            <a:r>
              <a:rPr lang="ar-SA" altLang="fa-IR"/>
              <a:t>ممكن </a:t>
            </a:r>
            <a:r>
              <a:rPr lang="fa-IR" altLang="fa-IR"/>
              <a:t> </a:t>
            </a:r>
            <a:r>
              <a:rPr lang="ar-SA" altLang="fa-IR"/>
              <a:t>است هر ي</a:t>
            </a:r>
            <a:r>
              <a:rPr lang="fa-IR" altLang="fa-IR"/>
              <a:t>ک</a:t>
            </a:r>
            <a:r>
              <a:rPr lang="ar-SA" altLang="fa-IR"/>
              <a:t> از شركاء</a:t>
            </a:r>
            <a:r>
              <a:rPr lang="fa-IR" altLang="fa-IR"/>
              <a:t> </a:t>
            </a:r>
            <a:r>
              <a:rPr lang="ar-SA" altLang="fa-IR"/>
              <a:t> تمام</a:t>
            </a:r>
            <a:r>
              <a:rPr lang="fa-IR" altLang="fa-IR"/>
              <a:t> </a:t>
            </a:r>
            <a:r>
              <a:rPr lang="ar-SA" altLang="fa-IR"/>
              <a:t> وقت </a:t>
            </a:r>
            <a:r>
              <a:rPr lang="fa-IR" altLang="fa-IR"/>
              <a:t> </a:t>
            </a:r>
            <a:r>
              <a:rPr lang="ar-SA" altLang="fa-IR"/>
              <a:t>و ديگر</a:t>
            </a:r>
            <a:r>
              <a:rPr lang="fa-IR" altLang="fa-IR"/>
              <a:t>ی </a:t>
            </a:r>
            <a:r>
              <a:rPr lang="ar-SA" altLang="fa-IR"/>
              <a:t> نيمه</a:t>
            </a:r>
            <a:r>
              <a:rPr lang="fa-IR" altLang="fa-IR"/>
              <a:t> </a:t>
            </a:r>
            <a:r>
              <a:rPr lang="ar-SA" altLang="fa-IR"/>
              <a:t>وقت </a:t>
            </a:r>
            <a:r>
              <a:rPr lang="fa-IR" altLang="fa-IR"/>
              <a:t> </a:t>
            </a:r>
            <a:r>
              <a:rPr lang="ar-SA" altLang="fa-IR"/>
              <a:t>در شركت</a:t>
            </a:r>
            <a:r>
              <a:rPr lang="fa-IR" altLang="fa-IR"/>
              <a:t> </a:t>
            </a:r>
            <a:r>
              <a:rPr lang="ar-SA" altLang="fa-IR"/>
              <a:t> تضامن</a:t>
            </a:r>
            <a:r>
              <a:rPr lang="fa-IR" altLang="fa-IR"/>
              <a:t>ی </a:t>
            </a:r>
            <a:r>
              <a:rPr lang="ar-SA" altLang="fa-IR"/>
              <a:t> فعاليت</a:t>
            </a:r>
            <a:r>
              <a:rPr lang="fa-IR" altLang="fa-IR"/>
              <a:t> </a:t>
            </a:r>
            <a:r>
              <a:rPr lang="ar-SA" altLang="fa-IR"/>
              <a:t> داشته </a:t>
            </a:r>
            <a:r>
              <a:rPr lang="fa-IR" altLang="fa-IR"/>
              <a:t> </a:t>
            </a:r>
            <a:r>
              <a:rPr lang="ar-SA" altLang="fa-IR"/>
              <a:t>باشد.</a:t>
            </a:r>
            <a:endParaRPr lang="en-US" altLang="fa-IR"/>
          </a:p>
        </p:txBody>
      </p:sp>
    </p:spTree>
  </p:cSld>
  <p:clrMapOvr>
    <a:masterClrMapping/>
  </p:clrMapOvr>
  <p:transition spd="med">
    <p:comb/>
  </p:transition>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40C7A5B-47F8-4C71-900A-14DBF590BC6D}" type="slidenum">
              <a:rPr lang="ar-SA" altLang="fa-IR"/>
              <a:pPr/>
              <a:t>168</a:t>
            </a:fld>
            <a:endParaRPr lang="en-US" altLang="fa-IR"/>
          </a:p>
        </p:txBody>
      </p:sp>
      <p:sp>
        <p:nvSpPr>
          <p:cNvPr id="340994" name="Rectangle 2"/>
          <p:cNvSpPr>
            <a:spLocks noGrp="1" noChangeArrowheads="1"/>
          </p:cNvSpPr>
          <p:nvPr>
            <p:ph type="body" idx="1"/>
          </p:nvPr>
        </p:nvSpPr>
        <p:spPr>
          <a:xfrm>
            <a:off x="457200" y="1905000"/>
            <a:ext cx="8229600" cy="2709863"/>
          </a:xfrm>
        </p:spPr>
        <p:txBody>
          <a:bodyPr/>
          <a:lstStyle/>
          <a:p>
            <a:pPr>
              <a:buFontTx/>
              <a:buNone/>
            </a:pPr>
            <a:r>
              <a:rPr lang="fa-IR" altLang="fa-IR"/>
              <a:t>   </a:t>
            </a:r>
            <a:r>
              <a:rPr lang="ar-SA" altLang="fa-IR"/>
              <a:t>ميزان</a:t>
            </a:r>
            <a:r>
              <a:rPr lang="fa-IR" altLang="fa-IR"/>
              <a:t> </a:t>
            </a:r>
            <a:r>
              <a:rPr lang="ar-SA" altLang="fa-IR"/>
              <a:t> سرمايه هر ي</a:t>
            </a:r>
            <a:r>
              <a:rPr lang="fa-IR" altLang="fa-IR"/>
              <a:t>ک</a:t>
            </a:r>
            <a:r>
              <a:rPr lang="ar-SA" altLang="fa-IR"/>
              <a:t> از شركاء نيز ممكن است با </a:t>
            </a:r>
            <a:r>
              <a:rPr lang="fa-IR" altLang="fa-IR"/>
              <a:t> </a:t>
            </a:r>
            <a:r>
              <a:rPr lang="ar-SA" altLang="fa-IR"/>
              <a:t>ميزان سرمايه</a:t>
            </a:r>
            <a:r>
              <a:rPr lang="fa-IR" altLang="fa-IR"/>
              <a:t> </a:t>
            </a:r>
            <a:r>
              <a:rPr lang="ar-SA" altLang="fa-IR"/>
              <a:t> شركاء</a:t>
            </a:r>
            <a:r>
              <a:rPr lang="fa-IR" altLang="fa-IR"/>
              <a:t> </a:t>
            </a:r>
            <a:r>
              <a:rPr lang="ar-SA" altLang="fa-IR"/>
              <a:t> ديگر متساو</a:t>
            </a:r>
            <a:r>
              <a:rPr lang="fa-IR" altLang="fa-IR"/>
              <a:t>ی </a:t>
            </a:r>
            <a:r>
              <a:rPr lang="ar-SA" altLang="fa-IR"/>
              <a:t> نباشد.</a:t>
            </a:r>
            <a:r>
              <a:rPr lang="fa-IR" altLang="fa-IR"/>
              <a:t> </a:t>
            </a:r>
            <a:r>
              <a:rPr lang="ar-SA" altLang="fa-IR"/>
              <a:t>از اين رو در تعيين نحوه تقسيم سود در شركتنامه قاعدتا ميانگين خدمات فرد</a:t>
            </a:r>
            <a:r>
              <a:rPr lang="fa-IR" altLang="fa-IR"/>
              <a:t>ی</a:t>
            </a:r>
            <a:r>
              <a:rPr lang="ar-SA" altLang="fa-IR"/>
              <a:t>  و سرمايه هر ي</a:t>
            </a:r>
            <a:r>
              <a:rPr lang="fa-IR" altLang="fa-IR"/>
              <a:t>ک</a:t>
            </a:r>
            <a:r>
              <a:rPr lang="ar-SA" altLang="fa-IR"/>
              <a:t> از شركاء بايست</a:t>
            </a:r>
            <a:r>
              <a:rPr lang="fa-IR" altLang="fa-IR"/>
              <a:t>ی</a:t>
            </a:r>
            <a:r>
              <a:rPr lang="ar-SA" altLang="fa-IR"/>
              <a:t> به عنوان مبنا</a:t>
            </a:r>
            <a:r>
              <a:rPr lang="fa-IR" altLang="fa-IR"/>
              <a:t>ی</a:t>
            </a:r>
            <a:r>
              <a:rPr lang="ar-SA" altLang="fa-IR"/>
              <a:t> اساس</a:t>
            </a:r>
            <a:r>
              <a:rPr lang="fa-IR" altLang="fa-IR"/>
              <a:t>ی</a:t>
            </a:r>
            <a:r>
              <a:rPr lang="ar-SA" altLang="fa-IR"/>
              <a:t> در نظر گرفته</a:t>
            </a:r>
            <a:r>
              <a:rPr lang="fa-IR" altLang="fa-IR"/>
              <a:t> </a:t>
            </a:r>
            <a:r>
              <a:rPr lang="ar-SA" altLang="fa-IR"/>
              <a:t> شود.</a:t>
            </a:r>
            <a:endParaRPr lang="en-US" altLang="fa-IR"/>
          </a:p>
        </p:txBody>
      </p:sp>
    </p:spTree>
  </p:cSld>
  <p:clrMapOvr>
    <a:masterClrMapping/>
  </p:clrMapOvr>
  <p:transition spd="med">
    <p:comb/>
  </p:transition>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AA1643-BD1F-406C-AD08-D939A36A03BB}" type="slidenum">
              <a:rPr lang="ar-SA" altLang="fa-IR"/>
              <a:pPr/>
              <a:t>169</a:t>
            </a:fld>
            <a:endParaRPr lang="en-US" altLang="fa-IR"/>
          </a:p>
        </p:txBody>
      </p:sp>
      <p:sp>
        <p:nvSpPr>
          <p:cNvPr id="342018" name="Rectangle 2"/>
          <p:cNvSpPr>
            <a:spLocks noGrp="1" noChangeArrowheads="1"/>
          </p:cNvSpPr>
          <p:nvPr>
            <p:ph type="body" idx="1"/>
          </p:nvPr>
        </p:nvSpPr>
        <p:spPr>
          <a:xfrm>
            <a:off x="457200" y="1905000"/>
            <a:ext cx="8229600" cy="2447925"/>
          </a:xfrm>
        </p:spPr>
        <p:txBody>
          <a:bodyPr/>
          <a:lstStyle/>
          <a:p>
            <a:pPr>
              <a:buFontTx/>
              <a:buNone/>
            </a:pPr>
            <a:r>
              <a:rPr lang="fa-IR" altLang="fa-IR"/>
              <a:t>    </a:t>
            </a:r>
            <a:r>
              <a:rPr lang="ar-SA" altLang="fa-IR"/>
              <a:t>حق الزحمه ا</a:t>
            </a:r>
            <a:r>
              <a:rPr lang="fa-IR" altLang="fa-IR"/>
              <a:t>ی </a:t>
            </a:r>
            <a:r>
              <a:rPr lang="ar-SA" altLang="fa-IR"/>
              <a:t> كه بابت فعاليت تمام وقت يا نيمه وقت </a:t>
            </a:r>
            <a:r>
              <a:rPr lang="en-US" altLang="fa-IR"/>
              <a:t> </a:t>
            </a:r>
            <a:r>
              <a:rPr lang="ar-SA" altLang="fa-IR"/>
              <a:t>در </a:t>
            </a:r>
            <a:r>
              <a:rPr lang="fa-IR" altLang="fa-IR"/>
              <a:t>                      </a:t>
            </a:r>
            <a:r>
              <a:rPr lang="en-US" altLang="fa-IR"/>
              <a:t> </a:t>
            </a:r>
            <a:r>
              <a:rPr lang="ar-SA" altLang="fa-IR"/>
              <a:t>شركت</a:t>
            </a:r>
            <a:r>
              <a:rPr lang="fa-IR" altLang="fa-IR"/>
              <a:t> </a:t>
            </a:r>
            <a:r>
              <a:rPr lang="ar-SA" altLang="fa-IR"/>
              <a:t> به هر ي</a:t>
            </a:r>
            <a:r>
              <a:rPr lang="fa-IR" altLang="fa-IR"/>
              <a:t>ک </a:t>
            </a:r>
            <a:r>
              <a:rPr lang="ar-SA" altLang="fa-IR"/>
              <a:t>از شركاء پرداخت </a:t>
            </a:r>
            <a:r>
              <a:rPr lang="en-US" altLang="fa-IR"/>
              <a:t> </a:t>
            </a:r>
            <a:r>
              <a:rPr lang="ar-SA" altLang="fa-IR"/>
              <a:t>م</a:t>
            </a:r>
            <a:r>
              <a:rPr lang="fa-IR" altLang="fa-IR"/>
              <a:t>ی</a:t>
            </a:r>
            <a:r>
              <a:rPr lang="ar-SA" altLang="fa-IR"/>
              <a:t> شود</a:t>
            </a:r>
            <a:r>
              <a:rPr lang="fa-IR" altLang="fa-IR"/>
              <a:t> </a:t>
            </a:r>
            <a:r>
              <a:rPr lang="ar-SA" altLang="fa-IR"/>
              <a:t> به عنوان</a:t>
            </a:r>
            <a:r>
              <a:rPr lang="en-US" altLang="fa-IR"/>
              <a:t>  </a:t>
            </a:r>
            <a:r>
              <a:rPr lang="ar-SA" altLang="fa-IR"/>
              <a:t>اولين مرحله تقسيم سود بوده و هزينه شركت تضامن</a:t>
            </a:r>
            <a:r>
              <a:rPr lang="fa-IR" altLang="fa-IR"/>
              <a:t>ی</a:t>
            </a:r>
            <a:r>
              <a:rPr lang="ar-SA" altLang="fa-IR"/>
              <a:t> تلق</a:t>
            </a:r>
            <a:r>
              <a:rPr lang="fa-IR" altLang="fa-IR"/>
              <a:t>ی</a:t>
            </a:r>
            <a:r>
              <a:rPr lang="ar-SA" altLang="fa-IR"/>
              <a:t> </a:t>
            </a:r>
            <a:r>
              <a:rPr lang="en-US" altLang="fa-IR"/>
              <a:t> </a:t>
            </a:r>
            <a:r>
              <a:rPr lang="ar-SA" altLang="fa-IR"/>
              <a:t>نم</a:t>
            </a:r>
            <a:r>
              <a:rPr lang="fa-IR" altLang="fa-IR"/>
              <a:t>ی</a:t>
            </a:r>
            <a:r>
              <a:rPr lang="ar-SA" altLang="fa-IR"/>
              <a:t> شود.</a:t>
            </a:r>
            <a:endParaRPr lang="en-US" altLang="fa-IR"/>
          </a:p>
        </p:txBody>
      </p:sp>
    </p:spTree>
  </p:cSld>
  <p:clrMapOvr>
    <a:masterClrMapping/>
  </p:clrMapOvr>
  <p:transition spd="med">
    <p:comb/>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EF88F5-78D8-4B8C-8C17-B99663863735}" type="slidenum">
              <a:rPr lang="ar-SA" altLang="fa-IR"/>
              <a:pPr/>
              <a:t>17</a:t>
            </a:fld>
            <a:endParaRPr lang="en-US" altLang="fa-IR"/>
          </a:p>
        </p:txBody>
      </p:sp>
      <p:sp>
        <p:nvSpPr>
          <p:cNvPr id="381954" name="Rectangle 2"/>
          <p:cNvSpPr>
            <a:spLocks noGrp="1" noChangeArrowheads="1"/>
          </p:cNvSpPr>
          <p:nvPr>
            <p:ph type="body" idx="1"/>
          </p:nvPr>
        </p:nvSpPr>
        <p:spPr>
          <a:xfrm>
            <a:off x="684213" y="981075"/>
            <a:ext cx="8229600" cy="5111750"/>
          </a:xfrm>
        </p:spPr>
        <p:txBody>
          <a:bodyPr/>
          <a:lstStyle/>
          <a:p>
            <a:pPr>
              <a:buFontTx/>
              <a:buNone/>
            </a:pPr>
            <a:r>
              <a:rPr lang="fa-IR" altLang="fa-IR">
                <a:effectLst/>
                <a:latin typeface="Arial" panose="020B0604020202020204" pitchFamily="34" charset="0"/>
              </a:rPr>
              <a:t>   ستونهای بدهكار:</a:t>
            </a:r>
          </a:p>
          <a:p>
            <a:pPr>
              <a:buFontTx/>
              <a:buNone/>
            </a:pPr>
            <a:r>
              <a:rPr lang="fa-IR" altLang="fa-IR" b="1">
                <a:latin typeface="Arial" panose="020B0604020202020204" pitchFamily="34" charset="0"/>
              </a:rPr>
              <a:t>   </a:t>
            </a:r>
            <a:r>
              <a:rPr lang="en-US" altLang="fa-IR">
                <a:latin typeface="Arial" panose="020B0604020202020204" pitchFamily="34" charset="0"/>
              </a:rPr>
              <a:t>-1</a:t>
            </a:r>
            <a:r>
              <a:rPr lang="fa-IR" altLang="fa-IR">
                <a:effectLst/>
                <a:latin typeface="Arial" panose="020B0604020202020204" pitchFamily="34" charset="0"/>
              </a:rPr>
              <a:t> صندوق: چون  تمام رويدادهای </a:t>
            </a:r>
            <a:r>
              <a:rPr lang="en-US" altLang="fa-IR">
                <a:effectLst/>
                <a:latin typeface="Arial" panose="020B0604020202020204" pitchFamily="34" charset="0"/>
              </a:rPr>
              <a:t> </a:t>
            </a:r>
            <a:r>
              <a:rPr lang="fa-IR" altLang="fa-IR">
                <a:effectLst/>
                <a:latin typeface="Arial" panose="020B0604020202020204" pitchFamily="34" charset="0"/>
              </a:rPr>
              <a:t>مالی كه نقدا  وصول می</a:t>
            </a:r>
            <a:r>
              <a:rPr lang="en-US" altLang="fa-IR">
                <a:effectLst/>
                <a:latin typeface="Arial" panose="020B0604020202020204" pitchFamily="34" charset="0"/>
              </a:rPr>
              <a:t> </a:t>
            </a:r>
            <a:r>
              <a:rPr lang="fa-IR" altLang="fa-IR">
                <a:effectLst/>
                <a:latin typeface="Arial" panose="020B0604020202020204" pitchFamily="34" charset="0"/>
              </a:rPr>
              <a:t>گردند، در دفترروزنامه دريافتهای نقدی ثبت می</a:t>
            </a:r>
            <a:r>
              <a:rPr lang="en-US" altLang="fa-IR">
                <a:effectLst/>
                <a:latin typeface="Arial" panose="020B0604020202020204" pitchFamily="34" charset="0"/>
              </a:rPr>
              <a:t> </a:t>
            </a:r>
            <a:r>
              <a:rPr lang="fa-IR" altLang="fa-IR">
                <a:effectLst/>
                <a:latin typeface="Arial" panose="020B0604020202020204" pitchFamily="34" charset="0"/>
              </a:rPr>
              <a:t>شوند.                                   </a:t>
            </a:r>
          </a:p>
          <a:p>
            <a:pPr>
              <a:buFontTx/>
              <a:buNone/>
            </a:pPr>
            <a:r>
              <a:rPr lang="fa-IR" altLang="fa-IR">
                <a:effectLst/>
                <a:latin typeface="Arial" panose="020B0604020202020204" pitchFamily="34" charset="0"/>
              </a:rPr>
              <a:t>   2- تخفيفات نقدی </a:t>
            </a:r>
            <a:r>
              <a:rPr lang="en-US" altLang="fa-IR">
                <a:effectLst/>
                <a:latin typeface="Arial" panose="020B0604020202020204" pitchFamily="34" charset="0"/>
              </a:rPr>
              <a:t> </a:t>
            </a:r>
            <a:r>
              <a:rPr lang="fa-IR" altLang="fa-IR">
                <a:effectLst/>
                <a:latin typeface="Arial" panose="020B0604020202020204" pitchFamily="34" charset="0"/>
              </a:rPr>
              <a:t>فروش: برای انباشت تمام تخفيفات نقدی فروش در طی ماه مورد استفاده قرار ميگيرد.   </a:t>
            </a:r>
          </a:p>
          <a:p>
            <a:pPr>
              <a:buFontTx/>
              <a:buNone/>
            </a:pPr>
            <a:r>
              <a:rPr lang="fa-IR" altLang="fa-IR">
                <a:effectLst/>
                <a:latin typeface="Arial" panose="020B0604020202020204" pitchFamily="34" charset="0"/>
              </a:rPr>
              <a:t>   3- سايرحسابها:  برای ثبت  بدهكار  ساير حسابها  به جز حسابهای  صندوق  و تخفيفات  نقدی  فروش  بكارمی</a:t>
            </a:r>
            <a:r>
              <a:rPr lang="en-US" altLang="fa-IR">
                <a:effectLst/>
                <a:latin typeface="Arial" panose="020B0604020202020204" pitchFamily="34" charset="0"/>
              </a:rPr>
              <a:t> </a:t>
            </a:r>
            <a:r>
              <a:rPr lang="fa-IR" altLang="fa-IR">
                <a:effectLst/>
                <a:latin typeface="Arial" panose="020B0604020202020204" pitchFamily="34" charset="0"/>
              </a:rPr>
              <a:t>رود.</a:t>
            </a:r>
            <a:endParaRPr lang="en-US" altLang="fa-IR">
              <a:effectLst/>
              <a:latin typeface="Arial" panose="020B0604020202020204" pitchFamily="34" charset="0"/>
            </a:endParaRPr>
          </a:p>
          <a:p>
            <a:pPr>
              <a:buFontTx/>
              <a:buNone/>
            </a:pPr>
            <a:r>
              <a:rPr lang="fa-IR" altLang="fa-IR">
                <a:effectLst/>
                <a:latin typeface="Arial" panose="020B0604020202020204" pitchFamily="34" charset="0"/>
              </a:rPr>
              <a:t>        </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287324E-A11E-44B1-ACB3-663D40187D89}" type="slidenum">
              <a:rPr lang="ar-SA" altLang="fa-IR"/>
              <a:pPr/>
              <a:t>170</a:t>
            </a:fld>
            <a:endParaRPr lang="en-US" altLang="fa-IR"/>
          </a:p>
        </p:txBody>
      </p:sp>
      <p:sp>
        <p:nvSpPr>
          <p:cNvPr id="343042" name="Rectangle 2"/>
          <p:cNvSpPr>
            <a:spLocks noGrp="1" noChangeArrowheads="1"/>
          </p:cNvSpPr>
          <p:nvPr>
            <p:ph type="body" idx="1"/>
          </p:nvPr>
        </p:nvSpPr>
        <p:spPr>
          <a:xfrm>
            <a:off x="457200" y="1905000"/>
            <a:ext cx="8229600" cy="2514600"/>
          </a:xfrm>
        </p:spPr>
        <p:txBody>
          <a:bodyPr/>
          <a:lstStyle/>
          <a:p>
            <a:pPr>
              <a:buFontTx/>
              <a:buNone/>
            </a:pPr>
            <a:r>
              <a:rPr lang="en-US" altLang="fa-IR"/>
              <a:t>   </a:t>
            </a:r>
            <a:r>
              <a:rPr lang="ar-SA" altLang="fa-IR"/>
              <a:t>به عبارت</a:t>
            </a:r>
            <a:r>
              <a:rPr lang="en-US" altLang="fa-IR"/>
              <a:t> </a:t>
            </a:r>
            <a:r>
              <a:rPr lang="ar-SA" altLang="fa-IR"/>
              <a:t>ديگر شركاء</a:t>
            </a:r>
            <a:r>
              <a:rPr lang="en-US" altLang="fa-IR"/>
              <a:t> </a:t>
            </a:r>
            <a:r>
              <a:rPr lang="ar-SA" altLang="fa-IR"/>
              <a:t>شرك</a:t>
            </a:r>
            <a:r>
              <a:rPr lang="fa-IR" altLang="fa-IR"/>
              <a:t>ت</a:t>
            </a:r>
            <a:r>
              <a:rPr lang="en-US" altLang="fa-IR"/>
              <a:t> </a:t>
            </a:r>
            <a:r>
              <a:rPr lang="fa-IR" altLang="fa-IR"/>
              <a:t> </a:t>
            </a:r>
            <a:r>
              <a:rPr lang="en-US" altLang="fa-IR"/>
              <a:t> </a:t>
            </a:r>
            <a:r>
              <a:rPr lang="ar-SA" altLang="fa-IR"/>
              <a:t>تضامن</a:t>
            </a:r>
            <a:r>
              <a:rPr lang="fa-IR" altLang="fa-IR"/>
              <a:t>ی</a:t>
            </a:r>
            <a:r>
              <a:rPr lang="ar-SA" altLang="fa-IR"/>
              <a:t> صاحب </a:t>
            </a:r>
            <a:r>
              <a:rPr lang="fa-IR" altLang="fa-IR"/>
              <a:t> </a:t>
            </a:r>
            <a:r>
              <a:rPr lang="ar-SA" altLang="fa-IR"/>
              <a:t>سرمايه </a:t>
            </a:r>
            <a:r>
              <a:rPr lang="fa-IR" altLang="fa-IR"/>
              <a:t>    </a:t>
            </a:r>
            <a:r>
              <a:rPr lang="ar-SA" altLang="fa-IR"/>
              <a:t>بوده</a:t>
            </a:r>
            <a:r>
              <a:rPr lang="fa-IR" altLang="fa-IR"/>
              <a:t> </a:t>
            </a:r>
            <a:r>
              <a:rPr lang="ar-SA" altLang="fa-IR"/>
              <a:t> و كارمند </a:t>
            </a:r>
            <a:r>
              <a:rPr lang="fa-IR" altLang="fa-IR"/>
              <a:t> </a:t>
            </a:r>
            <a:r>
              <a:rPr lang="ar-SA" altLang="fa-IR"/>
              <a:t>شركت </a:t>
            </a:r>
            <a:r>
              <a:rPr lang="fa-IR" altLang="fa-IR"/>
              <a:t>  </a:t>
            </a:r>
            <a:r>
              <a:rPr lang="ar-SA" altLang="fa-IR"/>
              <a:t>نيستند</a:t>
            </a:r>
            <a:r>
              <a:rPr lang="fa-IR" altLang="fa-IR"/>
              <a:t>  </a:t>
            </a:r>
            <a:r>
              <a:rPr lang="ar-SA" altLang="fa-IR"/>
              <a:t> بنابراين </a:t>
            </a:r>
            <a:r>
              <a:rPr lang="fa-IR" altLang="fa-IR"/>
              <a:t> </a:t>
            </a:r>
            <a:r>
              <a:rPr lang="ar-SA" altLang="fa-IR"/>
              <a:t>حق الزحمه آنها هزينه حقوق و دستمزد نم</a:t>
            </a:r>
            <a:r>
              <a:rPr lang="fa-IR" altLang="fa-IR"/>
              <a:t>ی</a:t>
            </a:r>
            <a:r>
              <a:rPr lang="ar-SA" altLang="fa-IR"/>
              <a:t> باشد.به همين دليل برداشت هر ي</a:t>
            </a:r>
            <a:r>
              <a:rPr lang="fa-IR" altLang="fa-IR"/>
              <a:t>ک</a:t>
            </a:r>
            <a:r>
              <a:rPr lang="ar-SA" altLang="fa-IR"/>
              <a:t> ازشركاء</a:t>
            </a:r>
            <a:r>
              <a:rPr lang="fa-IR" altLang="fa-IR"/>
              <a:t> </a:t>
            </a:r>
            <a:r>
              <a:rPr lang="ar-SA" altLang="fa-IR"/>
              <a:t>به عنوان بده</a:t>
            </a:r>
            <a:r>
              <a:rPr lang="fa-IR" altLang="fa-IR"/>
              <a:t>ی</a:t>
            </a:r>
            <a:r>
              <a:rPr lang="ar-SA" altLang="fa-IR"/>
              <a:t> و</a:t>
            </a:r>
            <a:r>
              <a:rPr lang="fa-IR" altLang="fa-IR"/>
              <a:t>ی</a:t>
            </a:r>
            <a:r>
              <a:rPr lang="ar-SA" altLang="fa-IR"/>
              <a:t> دربدهكار حساب برداشت ثبت م</a:t>
            </a:r>
            <a:r>
              <a:rPr lang="fa-IR" altLang="fa-IR"/>
              <a:t>ی </a:t>
            </a:r>
            <a:r>
              <a:rPr lang="ar-SA" altLang="fa-IR"/>
              <a:t>گردد.</a:t>
            </a:r>
            <a:endParaRPr lang="en-US" altLang="fa-IR"/>
          </a:p>
        </p:txBody>
      </p:sp>
    </p:spTree>
  </p:cSld>
  <p:clrMapOvr>
    <a:masterClrMapping/>
  </p:clrMapOvr>
  <p:transition spd="med">
    <p:comb/>
  </p:transition>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C47796-F57D-4AE7-9016-0824988A1427}" type="slidenum">
              <a:rPr lang="ar-SA" altLang="fa-IR"/>
              <a:pPr/>
              <a:t>171</a:t>
            </a:fld>
            <a:endParaRPr lang="en-US" altLang="fa-IR"/>
          </a:p>
        </p:txBody>
      </p:sp>
      <p:sp>
        <p:nvSpPr>
          <p:cNvPr id="344066" name="Rectangle 2"/>
          <p:cNvSpPr>
            <a:spLocks noGrp="1" noChangeArrowheads="1"/>
          </p:cNvSpPr>
          <p:nvPr>
            <p:ph type="body" idx="1"/>
          </p:nvPr>
        </p:nvSpPr>
        <p:spPr>
          <a:xfrm>
            <a:off x="457200" y="1905000"/>
            <a:ext cx="8229600" cy="2514600"/>
          </a:xfrm>
        </p:spPr>
        <p:txBody>
          <a:bodyPr/>
          <a:lstStyle/>
          <a:p>
            <a:pPr>
              <a:buFontTx/>
              <a:buNone/>
            </a:pPr>
            <a:r>
              <a:rPr lang="fa-IR" altLang="fa-IR"/>
              <a:t>    </a:t>
            </a:r>
            <a:r>
              <a:rPr lang="ar-SA" altLang="fa-IR"/>
              <a:t>تقسيم سود و زيان بين شركاء</a:t>
            </a:r>
            <a:r>
              <a:rPr lang="fa-IR" altLang="fa-IR"/>
              <a:t>:</a:t>
            </a:r>
            <a:endParaRPr lang="ar-SA" altLang="fa-IR"/>
          </a:p>
          <a:p>
            <a:pPr>
              <a:buFontTx/>
              <a:buNone/>
            </a:pPr>
            <a:r>
              <a:rPr lang="fa-IR" altLang="fa-IR"/>
              <a:t>    </a:t>
            </a:r>
            <a:r>
              <a:rPr lang="ar-SA" altLang="fa-IR"/>
              <a:t>دراكثر</a:t>
            </a:r>
            <a:r>
              <a:rPr lang="fa-IR" altLang="fa-IR"/>
              <a:t> </a:t>
            </a:r>
            <a:r>
              <a:rPr lang="ar-SA" altLang="fa-IR"/>
              <a:t>موارد</a:t>
            </a:r>
            <a:r>
              <a:rPr lang="fa-IR" altLang="fa-IR"/>
              <a:t> </a:t>
            </a:r>
            <a:r>
              <a:rPr lang="ar-SA" altLang="fa-IR"/>
              <a:t>تقسيم</a:t>
            </a:r>
            <a:r>
              <a:rPr lang="fa-IR" altLang="fa-IR"/>
              <a:t>   </a:t>
            </a:r>
            <a:r>
              <a:rPr lang="ar-SA" altLang="fa-IR"/>
              <a:t>سود و زيان </a:t>
            </a:r>
            <a:r>
              <a:rPr lang="fa-IR" altLang="fa-IR"/>
              <a:t> </a:t>
            </a:r>
            <a:r>
              <a:rPr lang="ar-SA" altLang="fa-IR"/>
              <a:t>بين</a:t>
            </a:r>
            <a:r>
              <a:rPr lang="fa-IR" altLang="fa-IR"/>
              <a:t> </a:t>
            </a:r>
            <a:r>
              <a:rPr lang="ar-SA" altLang="fa-IR"/>
              <a:t> شركاء</a:t>
            </a:r>
            <a:r>
              <a:rPr lang="fa-IR" altLang="fa-IR"/>
              <a:t> </a:t>
            </a:r>
            <a:r>
              <a:rPr lang="ar-SA" altLang="fa-IR"/>
              <a:t> ب</a:t>
            </a:r>
            <a:r>
              <a:rPr lang="fa-IR" altLang="fa-IR"/>
              <a:t>ر</a:t>
            </a:r>
            <a:r>
              <a:rPr lang="ar-SA" altLang="fa-IR"/>
              <a:t> مبنا</a:t>
            </a:r>
            <a:r>
              <a:rPr lang="fa-IR" altLang="fa-IR"/>
              <a:t>ی</a:t>
            </a:r>
            <a:r>
              <a:rPr lang="ar-SA" altLang="fa-IR"/>
              <a:t> </a:t>
            </a:r>
            <a:r>
              <a:rPr lang="fa-IR" altLang="fa-IR"/>
              <a:t>       </a:t>
            </a:r>
            <a:r>
              <a:rPr lang="en-US" altLang="fa-IR"/>
              <a:t> </a:t>
            </a:r>
            <a:r>
              <a:rPr lang="ar-SA" altLang="fa-IR"/>
              <a:t>نسبت</a:t>
            </a:r>
            <a:r>
              <a:rPr lang="fa-IR" altLang="fa-IR"/>
              <a:t>ی</a:t>
            </a:r>
            <a:r>
              <a:rPr lang="ar-SA" altLang="fa-IR"/>
              <a:t> </a:t>
            </a:r>
            <a:r>
              <a:rPr lang="en-US" altLang="fa-IR"/>
              <a:t> </a:t>
            </a:r>
            <a:r>
              <a:rPr lang="ar-SA" altLang="fa-IR"/>
              <a:t>كه در شركتنامه مقرر مي شود صورت م</a:t>
            </a:r>
            <a:r>
              <a:rPr lang="fa-IR" altLang="fa-IR"/>
              <a:t>ی</a:t>
            </a:r>
            <a:r>
              <a:rPr lang="ar-SA" altLang="fa-IR"/>
              <a:t> گردد. بر اساس</a:t>
            </a:r>
            <a:r>
              <a:rPr lang="fa-IR" altLang="fa-IR"/>
              <a:t> </a:t>
            </a:r>
            <a:r>
              <a:rPr lang="ar-SA" altLang="fa-IR"/>
              <a:t> يك</a:t>
            </a:r>
            <a:r>
              <a:rPr lang="fa-IR" altLang="fa-IR"/>
              <a:t>ی </a:t>
            </a:r>
            <a:r>
              <a:rPr lang="ar-SA" altLang="fa-IR"/>
              <a:t>از موارد</a:t>
            </a:r>
            <a:r>
              <a:rPr lang="fa-IR" altLang="fa-IR"/>
              <a:t> </a:t>
            </a:r>
            <a:r>
              <a:rPr lang="ar-SA" altLang="fa-IR"/>
              <a:t> زير تقسيم </a:t>
            </a:r>
            <a:r>
              <a:rPr lang="fa-IR" altLang="fa-IR"/>
              <a:t> </a:t>
            </a:r>
            <a:r>
              <a:rPr lang="ar-SA" altLang="fa-IR"/>
              <a:t>سود و زيان صورت </a:t>
            </a:r>
            <a:r>
              <a:rPr lang="fa-IR" altLang="fa-IR"/>
              <a:t> </a:t>
            </a:r>
            <a:r>
              <a:rPr lang="ar-SA" altLang="fa-IR"/>
              <a:t>م</a:t>
            </a:r>
            <a:r>
              <a:rPr lang="fa-IR" altLang="fa-IR"/>
              <a:t>ی</a:t>
            </a:r>
            <a:r>
              <a:rPr lang="ar-SA" altLang="fa-IR"/>
              <a:t> گيرد:</a:t>
            </a:r>
            <a:endParaRPr lang="en-US" altLang="fa-IR"/>
          </a:p>
        </p:txBody>
      </p:sp>
    </p:spTree>
  </p:cSld>
  <p:clrMapOvr>
    <a:masterClrMapping/>
  </p:clrMapOvr>
  <p:transition spd="med">
    <p:comb/>
  </p:transition>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B185BF1-53E8-4C7F-AD71-CAAB84CB1C3A}" type="slidenum">
              <a:rPr lang="ar-SA" altLang="fa-IR"/>
              <a:pPr/>
              <a:t>172</a:t>
            </a:fld>
            <a:endParaRPr lang="en-US" altLang="fa-IR"/>
          </a:p>
        </p:txBody>
      </p:sp>
      <p:sp>
        <p:nvSpPr>
          <p:cNvPr id="345090" name="Rectangle 2"/>
          <p:cNvSpPr>
            <a:spLocks noGrp="1" noChangeArrowheads="1"/>
          </p:cNvSpPr>
          <p:nvPr>
            <p:ph type="body" idx="1"/>
          </p:nvPr>
        </p:nvSpPr>
        <p:spPr>
          <a:xfrm>
            <a:off x="250825" y="1700213"/>
            <a:ext cx="8229600" cy="2808287"/>
          </a:xfrm>
        </p:spPr>
        <p:txBody>
          <a:bodyPr/>
          <a:lstStyle/>
          <a:p>
            <a:pPr>
              <a:buFontTx/>
              <a:buNone/>
            </a:pPr>
            <a:r>
              <a:rPr lang="en-US" altLang="fa-IR"/>
              <a:t>  </a:t>
            </a:r>
            <a:r>
              <a:rPr lang="fa-IR" altLang="fa-IR"/>
              <a:t>1</a:t>
            </a:r>
            <a:r>
              <a:rPr lang="ar-SA" altLang="fa-IR"/>
              <a:t>ـ تقسيم</a:t>
            </a:r>
            <a:r>
              <a:rPr lang="en-US" altLang="fa-IR"/>
              <a:t> </a:t>
            </a:r>
            <a:r>
              <a:rPr lang="ar-SA" altLang="fa-IR"/>
              <a:t>سود يا زيان </a:t>
            </a:r>
            <a:r>
              <a:rPr lang="en-US" altLang="fa-IR"/>
              <a:t> </a:t>
            </a:r>
            <a:r>
              <a:rPr lang="ar-SA" altLang="fa-IR"/>
              <a:t>به</a:t>
            </a:r>
            <a:r>
              <a:rPr lang="en-US" altLang="fa-IR"/>
              <a:t> </a:t>
            </a:r>
            <a:r>
              <a:rPr lang="ar-SA" altLang="fa-IR"/>
              <a:t> نسبت</a:t>
            </a:r>
            <a:r>
              <a:rPr lang="en-US" altLang="fa-IR"/>
              <a:t> </a:t>
            </a:r>
            <a:r>
              <a:rPr lang="ar-SA" altLang="fa-IR"/>
              <a:t>معين</a:t>
            </a:r>
            <a:r>
              <a:rPr lang="en-US" altLang="fa-IR"/>
              <a:t> :</a:t>
            </a:r>
            <a:r>
              <a:rPr lang="fa-IR" altLang="fa-IR"/>
              <a:t> </a:t>
            </a:r>
          </a:p>
          <a:p>
            <a:pPr>
              <a:buFontTx/>
              <a:buNone/>
            </a:pPr>
            <a:r>
              <a:rPr lang="fa-IR" altLang="fa-IR"/>
              <a:t>   </a:t>
            </a:r>
            <a:r>
              <a:rPr lang="ar-SA" altLang="fa-IR"/>
              <a:t>در اين</a:t>
            </a:r>
            <a:r>
              <a:rPr lang="en-US" altLang="fa-IR"/>
              <a:t> </a:t>
            </a:r>
            <a:r>
              <a:rPr lang="ar-SA" altLang="fa-IR"/>
              <a:t>روش سود يا زيان</a:t>
            </a:r>
            <a:r>
              <a:rPr lang="fa-IR" altLang="fa-IR"/>
              <a:t> </a:t>
            </a:r>
            <a:r>
              <a:rPr lang="ar-SA" altLang="fa-IR"/>
              <a:t> به نسبت</a:t>
            </a:r>
            <a:r>
              <a:rPr lang="fa-IR" altLang="fa-IR"/>
              <a:t>ی</a:t>
            </a:r>
            <a:r>
              <a:rPr lang="ar-SA" altLang="fa-IR"/>
              <a:t> كه مورد توافق شركاء</a:t>
            </a:r>
            <a:r>
              <a:rPr lang="fa-IR" altLang="fa-IR"/>
              <a:t> </a:t>
            </a:r>
            <a:r>
              <a:rPr lang="ar-SA" altLang="fa-IR"/>
              <a:t>بوده و در شركتنامه ذكر م</a:t>
            </a:r>
            <a:r>
              <a:rPr lang="fa-IR" altLang="fa-IR"/>
              <a:t>ی</a:t>
            </a:r>
            <a:r>
              <a:rPr lang="ar-SA" altLang="fa-IR"/>
              <a:t> گردد</a:t>
            </a:r>
            <a:r>
              <a:rPr lang="fa-IR" altLang="fa-IR"/>
              <a:t> </a:t>
            </a:r>
            <a:r>
              <a:rPr lang="ar-SA" altLang="fa-IR"/>
              <a:t>تقسيم م</a:t>
            </a:r>
            <a:r>
              <a:rPr lang="fa-IR" altLang="fa-IR"/>
              <a:t>ی</a:t>
            </a:r>
            <a:r>
              <a:rPr lang="ar-SA" altLang="fa-IR"/>
              <a:t> شود.</a:t>
            </a:r>
            <a:endParaRPr lang="fa-IR" altLang="fa-IR"/>
          </a:p>
          <a:p>
            <a:pPr>
              <a:buFontTx/>
              <a:buNone/>
            </a:pPr>
            <a:r>
              <a:rPr lang="ar-SA" altLang="fa-IR"/>
              <a:t> </a:t>
            </a:r>
            <a:r>
              <a:rPr lang="fa-IR" altLang="fa-IR"/>
              <a:t> </a:t>
            </a:r>
            <a:endParaRPr lang="en-US" altLang="fa-IR"/>
          </a:p>
        </p:txBody>
      </p:sp>
    </p:spTree>
  </p:cSld>
  <p:clrMapOvr>
    <a:masterClrMapping/>
  </p:clrMapOvr>
  <p:transition spd="med">
    <p:comb/>
  </p:transition>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3E74CF-4790-4660-AB9D-BB56D55C28D8}" type="slidenum">
              <a:rPr lang="ar-SA" altLang="fa-IR"/>
              <a:pPr/>
              <a:t>173</a:t>
            </a:fld>
            <a:endParaRPr lang="en-US" altLang="fa-IR"/>
          </a:p>
        </p:txBody>
      </p:sp>
      <p:sp>
        <p:nvSpPr>
          <p:cNvPr id="626691" name="Rectangle 3"/>
          <p:cNvSpPr>
            <a:spLocks noGrp="1" noChangeArrowheads="1"/>
          </p:cNvSpPr>
          <p:nvPr>
            <p:ph type="body" idx="1"/>
          </p:nvPr>
        </p:nvSpPr>
        <p:spPr/>
        <p:txBody>
          <a:bodyPr/>
          <a:lstStyle/>
          <a:p>
            <a:pPr>
              <a:buFontTx/>
              <a:buNone/>
            </a:pPr>
            <a:r>
              <a:rPr lang="fa-IR" altLang="fa-IR"/>
              <a:t> </a:t>
            </a:r>
            <a:r>
              <a:rPr lang="ar-SA" altLang="fa-IR"/>
              <a:t>2ـ</a:t>
            </a:r>
            <a:r>
              <a:rPr lang="fa-IR" altLang="fa-IR"/>
              <a:t> </a:t>
            </a:r>
            <a:r>
              <a:rPr lang="ar-SA" altLang="fa-IR"/>
              <a:t>تخصيص حق الزحمه برا</a:t>
            </a:r>
            <a:r>
              <a:rPr lang="fa-IR" altLang="fa-IR"/>
              <a:t>ی</a:t>
            </a:r>
            <a:r>
              <a:rPr lang="ar-SA" altLang="fa-IR"/>
              <a:t> خدمات فرد</a:t>
            </a:r>
            <a:r>
              <a:rPr lang="fa-IR" altLang="fa-IR"/>
              <a:t>ی</a:t>
            </a:r>
            <a:r>
              <a:rPr lang="ar-SA" altLang="fa-IR"/>
              <a:t> شركاء و تقسيم باقيمانده سود وزيان به نسبت معين</a:t>
            </a:r>
            <a:r>
              <a:rPr lang="fa-IR" altLang="fa-IR">
                <a:effectLst/>
              </a:rPr>
              <a:t>:</a:t>
            </a:r>
            <a:endParaRPr lang="en-US" altLang="fa-IR">
              <a:effectLst/>
            </a:endParaRPr>
          </a:p>
          <a:p>
            <a:pPr>
              <a:buFontTx/>
              <a:buNone/>
            </a:pPr>
            <a:r>
              <a:rPr lang="fa-IR" altLang="fa-IR">
                <a:effectLst/>
              </a:rPr>
              <a:t>   ازآنجایی که هر یک از شرکااوقات مختلفی را در شرکت می گذرانندو به علت داشتن تخصصهای مختلف  ٬ خدمات متفاوتی عرضه می کنند.</a:t>
            </a:r>
          </a:p>
        </p:txBody>
      </p:sp>
    </p:spTree>
  </p:cSld>
  <p:clrMapOvr>
    <a:masterClrMapping/>
  </p:clrMapOvr>
  <p:transition spd="med">
    <p:comb/>
  </p:transition>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106A7F0-6901-403F-BEC0-4A59DAB7514B}" type="slidenum">
              <a:rPr lang="ar-SA" altLang="fa-IR"/>
              <a:pPr/>
              <a:t>174</a:t>
            </a:fld>
            <a:endParaRPr lang="en-US" altLang="fa-IR"/>
          </a:p>
        </p:txBody>
      </p:sp>
      <p:sp>
        <p:nvSpPr>
          <p:cNvPr id="346114" name="Rectangle 2"/>
          <p:cNvSpPr>
            <a:spLocks noGrp="1" noChangeArrowheads="1"/>
          </p:cNvSpPr>
          <p:nvPr>
            <p:ph type="body" idx="1"/>
          </p:nvPr>
        </p:nvSpPr>
        <p:spPr/>
        <p:txBody>
          <a:bodyPr/>
          <a:lstStyle/>
          <a:p>
            <a:pPr>
              <a:buFontTx/>
              <a:buNone/>
            </a:pPr>
            <a:r>
              <a:rPr lang="fa-IR" altLang="fa-IR"/>
              <a:t>   </a:t>
            </a:r>
            <a:r>
              <a:rPr lang="ar-SA" altLang="fa-IR">
                <a:effectLst/>
              </a:rPr>
              <a:t>3ـ</a:t>
            </a:r>
            <a:r>
              <a:rPr lang="fa-IR" altLang="fa-IR">
                <a:effectLst/>
              </a:rPr>
              <a:t> </a:t>
            </a:r>
            <a:r>
              <a:rPr lang="ar-SA" altLang="fa-IR">
                <a:effectLst/>
              </a:rPr>
              <a:t>تعلق سود تضمين شده به مانده</a:t>
            </a:r>
            <a:r>
              <a:rPr lang="fa-IR" altLang="fa-IR">
                <a:effectLst/>
              </a:rPr>
              <a:t> </a:t>
            </a:r>
            <a:r>
              <a:rPr lang="ar-SA" altLang="fa-IR">
                <a:effectLst/>
              </a:rPr>
              <a:t> حساب سرمايه</a:t>
            </a:r>
            <a:r>
              <a:rPr lang="fa-IR" altLang="fa-IR">
                <a:effectLst/>
              </a:rPr>
              <a:t> </a:t>
            </a:r>
            <a:r>
              <a:rPr lang="ar-SA" altLang="fa-IR">
                <a:effectLst/>
              </a:rPr>
              <a:t> شركاء</a:t>
            </a:r>
            <a:r>
              <a:rPr lang="fa-IR" altLang="fa-IR">
                <a:effectLst/>
              </a:rPr>
              <a:t> </a:t>
            </a:r>
            <a:r>
              <a:rPr lang="ar-SA" altLang="fa-IR">
                <a:effectLst/>
              </a:rPr>
              <a:t>و تقسيم باقيمانده </a:t>
            </a:r>
            <a:r>
              <a:rPr lang="fa-IR" altLang="fa-IR">
                <a:effectLst/>
              </a:rPr>
              <a:t> </a:t>
            </a:r>
            <a:r>
              <a:rPr lang="ar-SA" altLang="fa-IR">
                <a:effectLst/>
              </a:rPr>
              <a:t>سود يا زيان</a:t>
            </a:r>
            <a:r>
              <a:rPr lang="fa-IR" altLang="fa-IR">
                <a:effectLst/>
              </a:rPr>
              <a:t> </a:t>
            </a:r>
            <a:r>
              <a:rPr lang="ar-SA" altLang="fa-IR">
                <a:effectLst/>
              </a:rPr>
              <a:t>به نسبت معين</a:t>
            </a:r>
            <a:r>
              <a:rPr lang="fa-IR" altLang="fa-IR">
                <a:effectLst/>
              </a:rPr>
              <a:t>:</a:t>
            </a:r>
            <a:r>
              <a:rPr lang="ar-SA" altLang="fa-IR">
                <a:effectLst/>
              </a:rPr>
              <a:t> </a:t>
            </a:r>
            <a:endParaRPr lang="fa-IR" altLang="fa-IR">
              <a:effectLst/>
            </a:endParaRPr>
          </a:p>
          <a:p>
            <a:pPr>
              <a:buFontTx/>
              <a:buNone/>
            </a:pPr>
            <a:r>
              <a:rPr lang="fa-IR" altLang="fa-IR">
                <a:effectLst/>
              </a:rPr>
              <a:t>   در شرکتهای  تضامنی  معمولا  شرکا  فعالیت  چندانی  در شرکت  ندارند و در نتیجه  حق الزحمه ای  نیز  برای خود مطالبه  نمی کنند.</a:t>
            </a:r>
            <a:endParaRPr lang="en-US" altLang="fa-IR">
              <a:effectLst/>
            </a:endParaRPr>
          </a:p>
        </p:txBody>
      </p:sp>
    </p:spTree>
  </p:cSld>
  <p:clrMapOvr>
    <a:masterClrMapping/>
  </p:clrMapOvr>
  <p:transition spd="med">
    <p:comb/>
  </p:transition>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6132351-15A4-42F2-BF38-63D11D57E6C7}" type="slidenum">
              <a:rPr lang="ar-SA" altLang="fa-IR"/>
              <a:pPr/>
              <a:t>175</a:t>
            </a:fld>
            <a:endParaRPr lang="en-US" altLang="fa-IR"/>
          </a:p>
        </p:txBody>
      </p:sp>
      <p:sp>
        <p:nvSpPr>
          <p:cNvPr id="627715" name="Rectangle 3"/>
          <p:cNvSpPr>
            <a:spLocks noGrp="1" noChangeArrowheads="1"/>
          </p:cNvSpPr>
          <p:nvPr>
            <p:ph type="body" idx="1"/>
          </p:nvPr>
        </p:nvSpPr>
        <p:spPr/>
        <p:txBody>
          <a:bodyPr/>
          <a:lstStyle/>
          <a:p>
            <a:pPr>
              <a:buFontTx/>
              <a:buNone/>
            </a:pPr>
            <a:r>
              <a:rPr lang="fa-IR" altLang="fa-IR"/>
              <a:t>  </a:t>
            </a:r>
            <a:r>
              <a:rPr lang="ar-SA" altLang="fa-IR"/>
              <a:t>4ـ</a:t>
            </a:r>
            <a:r>
              <a:rPr lang="fa-IR" altLang="fa-IR"/>
              <a:t> </a:t>
            </a:r>
            <a:r>
              <a:rPr lang="ar-SA" altLang="fa-IR"/>
              <a:t>تخصيص</a:t>
            </a:r>
            <a:r>
              <a:rPr lang="fa-IR" altLang="fa-IR"/>
              <a:t> </a:t>
            </a:r>
            <a:r>
              <a:rPr lang="ar-SA" altLang="fa-IR"/>
              <a:t>حق الزحمه</a:t>
            </a:r>
            <a:r>
              <a:rPr lang="fa-IR" altLang="fa-IR"/>
              <a:t>  </a:t>
            </a:r>
            <a:r>
              <a:rPr lang="ar-SA" altLang="fa-IR"/>
              <a:t>تعلق</a:t>
            </a:r>
            <a:r>
              <a:rPr lang="fa-IR" altLang="fa-IR"/>
              <a:t>  </a:t>
            </a:r>
            <a:r>
              <a:rPr lang="ar-SA" altLang="fa-IR"/>
              <a:t> سود تضمين </a:t>
            </a:r>
            <a:r>
              <a:rPr lang="fa-IR" altLang="fa-IR"/>
              <a:t> </a:t>
            </a:r>
            <a:r>
              <a:rPr lang="ar-SA" altLang="fa-IR"/>
              <a:t>شده </a:t>
            </a:r>
            <a:r>
              <a:rPr lang="fa-IR" altLang="fa-IR"/>
              <a:t> </a:t>
            </a:r>
            <a:r>
              <a:rPr lang="ar-SA" altLang="fa-IR"/>
              <a:t>به مانده حساب </a:t>
            </a:r>
            <a:r>
              <a:rPr lang="fa-IR" altLang="fa-IR"/>
              <a:t> </a:t>
            </a:r>
            <a:r>
              <a:rPr lang="ar-SA" altLang="fa-IR"/>
              <a:t>سرمايه</a:t>
            </a:r>
            <a:r>
              <a:rPr lang="fa-IR" altLang="fa-IR"/>
              <a:t> </a:t>
            </a:r>
            <a:r>
              <a:rPr lang="ar-SA" altLang="fa-IR"/>
              <a:t> شركاء </a:t>
            </a:r>
            <a:r>
              <a:rPr lang="fa-IR" altLang="fa-IR"/>
              <a:t> </a:t>
            </a:r>
            <a:r>
              <a:rPr lang="ar-SA" altLang="fa-IR"/>
              <a:t>و تقسيم</a:t>
            </a:r>
            <a:r>
              <a:rPr lang="fa-IR" altLang="fa-IR"/>
              <a:t> </a:t>
            </a:r>
            <a:r>
              <a:rPr lang="ar-SA" altLang="fa-IR"/>
              <a:t> باقيمانده </a:t>
            </a:r>
            <a:r>
              <a:rPr lang="fa-IR" altLang="fa-IR"/>
              <a:t> </a:t>
            </a:r>
            <a:r>
              <a:rPr lang="ar-SA" altLang="fa-IR"/>
              <a:t>سود</a:t>
            </a:r>
            <a:r>
              <a:rPr lang="fa-IR" altLang="fa-IR"/>
              <a:t> </a:t>
            </a:r>
            <a:r>
              <a:rPr lang="ar-SA" altLang="fa-IR"/>
              <a:t> يا زيان به نسبت </a:t>
            </a:r>
            <a:r>
              <a:rPr lang="fa-IR" altLang="fa-IR"/>
              <a:t> </a:t>
            </a:r>
            <a:r>
              <a:rPr lang="ar-SA" altLang="fa-IR"/>
              <a:t>معين</a:t>
            </a:r>
            <a:r>
              <a:rPr lang="fa-IR" altLang="fa-IR"/>
              <a:t>:</a:t>
            </a:r>
            <a:endParaRPr lang="en-US" altLang="fa-IR"/>
          </a:p>
          <a:p>
            <a:pPr>
              <a:buFontTx/>
              <a:buNone/>
            </a:pPr>
            <a:r>
              <a:rPr lang="fa-IR" altLang="fa-IR"/>
              <a:t>   ضمن تخصیص حق الزحمه به هریک ازشرکا سود تضمین شده ای با نرخ مشخص به مانده  سرمایه  اولیه  شرکا تعلق می گیرد.</a:t>
            </a:r>
            <a:endParaRPr lang="en-US" altLang="fa-IR"/>
          </a:p>
        </p:txBody>
      </p:sp>
    </p:spTree>
  </p:cSld>
  <p:clrMapOvr>
    <a:masterClrMapping/>
  </p:clrMapOvr>
  <p:transition spd="med">
    <p:comb/>
  </p:transition>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86D4C2-B917-4B1A-AD94-9D01692872ED}" type="slidenum">
              <a:rPr lang="ar-SA" altLang="fa-IR"/>
              <a:pPr/>
              <a:t>176</a:t>
            </a:fld>
            <a:endParaRPr lang="en-US" altLang="fa-IR"/>
          </a:p>
        </p:txBody>
      </p:sp>
      <p:sp>
        <p:nvSpPr>
          <p:cNvPr id="628739" name="Rectangle 3"/>
          <p:cNvSpPr>
            <a:spLocks noGrp="1" noChangeArrowheads="1"/>
          </p:cNvSpPr>
          <p:nvPr>
            <p:ph type="body" idx="1"/>
          </p:nvPr>
        </p:nvSpPr>
        <p:spPr>
          <a:xfrm>
            <a:off x="457200" y="1905000"/>
            <a:ext cx="8229600" cy="2676525"/>
          </a:xfrm>
        </p:spPr>
        <p:txBody>
          <a:bodyPr/>
          <a:lstStyle/>
          <a:p>
            <a:pPr>
              <a:buFontTx/>
              <a:buNone/>
            </a:pPr>
            <a:r>
              <a:rPr lang="fa-IR" altLang="fa-IR">
                <a:effectLst/>
              </a:rPr>
              <a:t>  پس از کسر حق الزحمه و سود تضمین شده ٬باقیمانده به صورت سود یا زیان به شرح زیر است:</a:t>
            </a:r>
          </a:p>
          <a:p>
            <a:pPr>
              <a:buFontTx/>
              <a:buNone/>
            </a:pPr>
            <a:r>
              <a:rPr lang="fa-IR" altLang="fa-IR">
                <a:effectLst/>
              </a:rPr>
              <a:t>   الف-تقسیم سود باقیمانده</a:t>
            </a:r>
          </a:p>
          <a:p>
            <a:pPr>
              <a:buFontTx/>
              <a:buNone/>
            </a:pPr>
            <a:r>
              <a:rPr lang="fa-IR" altLang="fa-IR">
                <a:effectLst/>
              </a:rPr>
              <a:t>   ب- تقسیم زیان باقیمانده</a:t>
            </a:r>
          </a:p>
        </p:txBody>
      </p:sp>
    </p:spTree>
  </p:cSld>
  <p:clrMapOvr>
    <a:masterClrMapping/>
  </p:clrMapOvr>
  <p:transition spd="med">
    <p:comb/>
  </p:transition>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FE76AA6-58E1-4103-BB20-3A4CFFEA18FD}" type="slidenum">
              <a:rPr lang="ar-SA" altLang="fa-IR"/>
              <a:pPr/>
              <a:t>177</a:t>
            </a:fld>
            <a:endParaRPr lang="en-US" altLang="fa-IR"/>
          </a:p>
        </p:txBody>
      </p:sp>
      <p:sp>
        <p:nvSpPr>
          <p:cNvPr id="347138" name="Rectangle 2"/>
          <p:cNvSpPr>
            <a:spLocks noGrp="1" noChangeArrowheads="1"/>
          </p:cNvSpPr>
          <p:nvPr>
            <p:ph type="body" idx="1"/>
          </p:nvPr>
        </p:nvSpPr>
        <p:spPr>
          <a:xfrm>
            <a:off x="457200" y="1905000"/>
            <a:ext cx="8229600" cy="2317750"/>
          </a:xfrm>
        </p:spPr>
        <p:txBody>
          <a:bodyPr/>
          <a:lstStyle/>
          <a:p>
            <a:pPr>
              <a:buFontTx/>
              <a:buNone/>
            </a:pPr>
            <a:r>
              <a:rPr lang="fa-IR" altLang="fa-IR"/>
              <a:t>    </a:t>
            </a:r>
            <a:r>
              <a:rPr lang="ar-SA" altLang="fa-IR"/>
              <a:t>به استثناء روش اول</a:t>
            </a:r>
            <a:r>
              <a:rPr lang="fa-IR" altLang="fa-IR"/>
              <a:t> </a:t>
            </a:r>
            <a:r>
              <a:rPr lang="ar-SA" altLang="fa-IR"/>
              <a:t> در روش ها</a:t>
            </a:r>
            <a:r>
              <a:rPr lang="fa-IR" altLang="fa-IR"/>
              <a:t>ی</a:t>
            </a:r>
            <a:r>
              <a:rPr lang="ar-SA" altLang="fa-IR"/>
              <a:t> دوم تا </a:t>
            </a:r>
            <a:r>
              <a:rPr lang="fa-IR" altLang="fa-IR"/>
              <a:t> </a:t>
            </a:r>
            <a:r>
              <a:rPr lang="ar-SA" altLang="fa-IR"/>
              <a:t>چهارم</a:t>
            </a:r>
            <a:r>
              <a:rPr lang="fa-IR" altLang="fa-IR"/>
              <a:t> </a:t>
            </a:r>
            <a:r>
              <a:rPr lang="ar-SA" altLang="fa-IR"/>
              <a:t> قبل از تقسيم </a:t>
            </a:r>
            <a:r>
              <a:rPr lang="fa-IR" altLang="fa-IR"/>
              <a:t> </a:t>
            </a:r>
            <a:r>
              <a:rPr lang="ar-SA" altLang="fa-IR"/>
              <a:t>سود</a:t>
            </a:r>
            <a:r>
              <a:rPr lang="fa-IR" altLang="fa-IR"/>
              <a:t> </a:t>
            </a:r>
            <a:r>
              <a:rPr lang="ar-SA" altLang="fa-IR"/>
              <a:t> به </a:t>
            </a:r>
            <a:r>
              <a:rPr lang="fa-IR" altLang="fa-IR"/>
              <a:t> </a:t>
            </a:r>
            <a:r>
              <a:rPr lang="ar-SA" altLang="fa-IR"/>
              <a:t>نسبت</a:t>
            </a:r>
            <a:r>
              <a:rPr lang="fa-IR" altLang="fa-IR"/>
              <a:t> </a:t>
            </a:r>
            <a:r>
              <a:rPr lang="ar-SA" altLang="fa-IR"/>
              <a:t> معين</a:t>
            </a:r>
            <a:r>
              <a:rPr lang="fa-IR" altLang="fa-IR"/>
              <a:t>  حق</a:t>
            </a:r>
            <a:r>
              <a:rPr lang="ar-SA" altLang="fa-IR"/>
              <a:t> </a:t>
            </a:r>
            <a:r>
              <a:rPr lang="fa-IR" altLang="fa-IR"/>
              <a:t> </a:t>
            </a:r>
            <a:r>
              <a:rPr lang="ar-SA" altLang="fa-IR"/>
              <a:t>الزحمه </a:t>
            </a:r>
            <a:r>
              <a:rPr lang="fa-IR" altLang="fa-IR"/>
              <a:t> </a:t>
            </a:r>
            <a:r>
              <a:rPr lang="ar-SA" altLang="fa-IR"/>
              <a:t>و سود</a:t>
            </a:r>
            <a:r>
              <a:rPr lang="fa-IR" altLang="fa-IR"/>
              <a:t> </a:t>
            </a:r>
            <a:r>
              <a:rPr lang="ar-SA" altLang="fa-IR"/>
              <a:t> تضمين شده</a:t>
            </a:r>
            <a:r>
              <a:rPr lang="fa-IR" altLang="fa-IR"/>
              <a:t> </a:t>
            </a:r>
            <a:r>
              <a:rPr lang="ar-SA" altLang="fa-IR"/>
              <a:t> مانده</a:t>
            </a:r>
            <a:r>
              <a:rPr lang="fa-IR" altLang="fa-IR"/>
              <a:t> </a:t>
            </a:r>
            <a:r>
              <a:rPr lang="ar-SA" altLang="fa-IR"/>
              <a:t>سرمايه</a:t>
            </a:r>
            <a:r>
              <a:rPr lang="fa-IR" altLang="fa-IR"/>
              <a:t> </a:t>
            </a:r>
            <a:r>
              <a:rPr lang="ar-SA" altLang="fa-IR"/>
              <a:t>هر</a:t>
            </a:r>
            <a:r>
              <a:rPr lang="fa-IR" altLang="fa-IR"/>
              <a:t> </a:t>
            </a:r>
            <a:r>
              <a:rPr lang="ar-SA" altLang="fa-IR"/>
              <a:t>ي</a:t>
            </a:r>
            <a:r>
              <a:rPr lang="fa-IR" altLang="fa-IR"/>
              <a:t>ک</a:t>
            </a:r>
            <a:r>
              <a:rPr lang="ar-SA" altLang="fa-IR"/>
              <a:t> از شركاء از</a:t>
            </a:r>
            <a:r>
              <a:rPr lang="fa-IR" altLang="fa-IR"/>
              <a:t> </a:t>
            </a:r>
            <a:r>
              <a:rPr lang="ar-SA" altLang="fa-IR"/>
              <a:t>سود مؤسسه</a:t>
            </a:r>
            <a:r>
              <a:rPr lang="fa-IR" altLang="fa-IR"/>
              <a:t> </a:t>
            </a:r>
            <a:r>
              <a:rPr lang="ar-SA" altLang="fa-IR"/>
              <a:t> كسر م</a:t>
            </a:r>
            <a:r>
              <a:rPr lang="fa-IR" altLang="fa-IR"/>
              <a:t>ی</a:t>
            </a:r>
            <a:r>
              <a:rPr lang="ar-SA" altLang="fa-IR"/>
              <a:t> شود.</a:t>
            </a:r>
            <a:endParaRPr lang="en-US" altLang="fa-IR"/>
          </a:p>
        </p:txBody>
      </p:sp>
    </p:spTree>
  </p:cSld>
  <p:clrMapOvr>
    <a:masterClrMapping/>
  </p:clrMapOvr>
  <p:transition spd="med">
    <p:comb/>
  </p:transition>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DA6B59-91CA-48B0-8A3B-7761F6E4C361}" type="slidenum">
              <a:rPr lang="ar-SA" altLang="fa-IR"/>
              <a:pPr/>
              <a:t>178</a:t>
            </a:fld>
            <a:endParaRPr lang="en-US" altLang="fa-IR"/>
          </a:p>
        </p:txBody>
      </p:sp>
      <p:sp>
        <p:nvSpPr>
          <p:cNvPr id="348162" name="Rectangle 2"/>
          <p:cNvSpPr>
            <a:spLocks noGrp="1" noChangeArrowheads="1"/>
          </p:cNvSpPr>
          <p:nvPr>
            <p:ph type="body" idx="1"/>
          </p:nvPr>
        </p:nvSpPr>
        <p:spPr>
          <a:xfrm>
            <a:off x="457200" y="1905000"/>
            <a:ext cx="8229600" cy="2603500"/>
          </a:xfrm>
        </p:spPr>
        <p:txBody>
          <a:bodyPr/>
          <a:lstStyle/>
          <a:p>
            <a:pPr>
              <a:buFontTx/>
              <a:buNone/>
            </a:pPr>
            <a:r>
              <a:rPr lang="fa-IR" altLang="fa-IR"/>
              <a:t>   ورود شریک جدید به شرکت تضامنی:   </a:t>
            </a:r>
          </a:p>
          <a:p>
            <a:pPr>
              <a:buFontTx/>
              <a:buNone/>
            </a:pPr>
            <a:r>
              <a:rPr lang="fa-IR" altLang="fa-IR"/>
              <a:t>   </a:t>
            </a:r>
            <a:r>
              <a:rPr lang="ar-SA" altLang="fa-IR"/>
              <a:t>با</a:t>
            </a:r>
            <a:r>
              <a:rPr lang="fa-IR" altLang="fa-IR"/>
              <a:t> </a:t>
            </a:r>
            <a:r>
              <a:rPr lang="ar-SA" altLang="fa-IR"/>
              <a:t>ورود</a:t>
            </a:r>
            <a:r>
              <a:rPr lang="fa-IR" altLang="fa-IR"/>
              <a:t> </a:t>
            </a:r>
            <a:r>
              <a:rPr lang="ar-SA" altLang="fa-IR"/>
              <a:t>شري</a:t>
            </a:r>
            <a:r>
              <a:rPr lang="fa-IR" altLang="fa-IR"/>
              <a:t>ک</a:t>
            </a:r>
            <a:r>
              <a:rPr lang="ar-SA" altLang="fa-IR"/>
              <a:t> جديد</a:t>
            </a:r>
            <a:r>
              <a:rPr lang="fa-IR" altLang="fa-IR"/>
              <a:t> </a:t>
            </a:r>
            <a:r>
              <a:rPr lang="ar-SA" altLang="fa-IR"/>
              <a:t>به</a:t>
            </a:r>
            <a:r>
              <a:rPr lang="fa-IR" altLang="fa-IR"/>
              <a:t> </a:t>
            </a:r>
            <a:r>
              <a:rPr lang="ar-SA" altLang="fa-IR"/>
              <a:t>شركت</a:t>
            </a:r>
            <a:r>
              <a:rPr lang="fa-IR" altLang="fa-IR"/>
              <a:t> </a:t>
            </a:r>
            <a:r>
              <a:rPr lang="ar-SA" altLang="fa-IR"/>
              <a:t> تضامن</a:t>
            </a:r>
            <a:r>
              <a:rPr lang="fa-IR" altLang="fa-IR"/>
              <a:t>ی</a:t>
            </a:r>
            <a:r>
              <a:rPr lang="ar-SA" altLang="fa-IR"/>
              <a:t> </a:t>
            </a:r>
            <a:r>
              <a:rPr lang="fa-IR" altLang="fa-IR"/>
              <a:t> </a:t>
            </a:r>
            <a:r>
              <a:rPr lang="ar-SA" altLang="fa-IR"/>
              <a:t>كه</a:t>
            </a:r>
            <a:r>
              <a:rPr lang="fa-IR" altLang="fa-IR"/>
              <a:t>  </a:t>
            </a:r>
            <a:r>
              <a:rPr lang="ar-SA" altLang="fa-IR"/>
              <a:t>با </a:t>
            </a:r>
            <a:r>
              <a:rPr lang="fa-IR" altLang="fa-IR"/>
              <a:t> </a:t>
            </a:r>
            <a:r>
              <a:rPr lang="ar-SA" altLang="fa-IR"/>
              <a:t>موافقت</a:t>
            </a:r>
            <a:r>
              <a:rPr lang="fa-IR" altLang="fa-IR"/>
              <a:t>   </a:t>
            </a:r>
            <a:r>
              <a:rPr lang="ar-SA" altLang="fa-IR"/>
              <a:t>كليه </a:t>
            </a:r>
            <a:r>
              <a:rPr lang="fa-IR" altLang="fa-IR"/>
              <a:t> </a:t>
            </a:r>
            <a:r>
              <a:rPr lang="ar-SA" altLang="fa-IR"/>
              <a:t>شركاء</a:t>
            </a:r>
            <a:r>
              <a:rPr lang="fa-IR" altLang="fa-IR"/>
              <a:t>  </a:t>
            </a:r>
            <a:r>
              <a:rPr lang="ar-SA" altLang="fa-IR"/>
              <a:t>صورت</a:t>
            </a:r>
            <a:r>
              <a:rPr lang="fa-IR" altLang="fa-IR"/>
              <a:t>  </a:t>
            </a:r>
            <a:r>
              <a:rPr lang="ar-SA" altLang="fa-IR"/>
              <a:t>م</a:t>
            </a:r>
            <a:r>
              <a:rPr lang="fa-IR" altLang="fa-IR"/>
              <a:t>ی</a:t>
            </a:r>
            <a:r>
              <a:rPr lang="ar-SA" altLang="fa-IR"/>
              <a:t> گيرد</a:t>
            </a:r>
            <a:r>
              <a:rPr lang="fa-IR" altLang="fa-IR"/>
              <a:t>  </a:t>
            </a:r>
            <a:r>
              <a:rPr lang="ar-SA" altLang="fa-IR"/>
              <a:t>درساختارحقوق</a:t>
            </a:r>
            <a:r>
              <a:rPr lang="fa-IR" altLang="fa-IR"/>
              <a:t> </a:t>
            </a:r>
            <a:r>
              <a:rPr lang="ar-SA" altLang="fa-IR"/>
              <a:t>صاحبان </a:t>
            </a:r>
            <a:r>
              <a:rPr lang="fa-IR" altLang="fa-IR"/>
              <a:t> </a:t>
            </a:r>
            <a:r>
              <a:rPr lang="ar-SA" altLang="fa-IR"/>
              <a:t>سرمايه</a:t>
            </a:r>
            <a:r>
              <a:rPr lang="fa-IR" altLang="fa-IR"/>
              <a:t> </a:t>
            </a:r>
            <a:r>
              <a:rPr lang="ar-SA" altLang="fa-IR"/>
              <a:t> تغييرات</a:t>
            </a:r>
            <a:r>
              <a:rPr lang="fa-IR" altLang="fa-IR"/>
              <a:t>ی</a:t>
            </a:r>
            <a:r>
              <a:rPr lang="ar-SA" altLang="fa-IR"/>
              <a:t> حاصل </a:t>
            </a:r>
            <a:r>
              <a:rPr lang="fa-IR" altLang="fa-IR"/>
              <a:t> </a:t>
            </a:r>
            <a:r>
              <a:rPr lang="ar-SA" altLang="fa-IR"/>
              <a:t>م</a:t>
            </a:r>
            <a:r>
              <a:rPr lang="fa-IR" altLang="fa-IR"/>
              <a:t>ی</a:t>
            </a:r>
            <a:r>
              <a:rPr lang="ar-SA" altLang="fa-IR"/>
              <a:t> شود</a:t>
            </a:r>
            <a:r>
              <a:rPr lang="fa-IR" altLang="fa-IR"/>
              <a:t>.</a:t>
            </a:r>
            <a:endParaRPr lang="en-US" altLang="fa-IR"/>
          </a:p>
        </p:txBody>
      </p:sp>
    </p:spTree>
  </p:cSld>
  <p:clrMapOvr>
    <a:masterClrMapping/>
  </p:clrMapOvr>
  <p:transition spd="med">
    <p:comb/>
  </p:transition>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135F4E2-BF2F-42E9-869C-03E83574D7B0}" type="slidenum">
              <a:rPr lang="ar-SA" altLang="fa-IR"/>
              <a:pPr/>
              <a:t>179</a:t>
            </a:fld>
            <a:endParaRPr lang="en-US" altLang="fa-IR"/>
          </a:p>
        </p:txBody>
      </p:sp>
      <p:sp>
        <p:nvSpPr>
          <p:cNvPr id="349186" name="Rectangle 2"/>
          <p:cNvSpPr>
            <a:spLocks noGrp="1" noChangeArrowheads="1"/>
          </p:cNvSpPr>
          <p:nvPr>
            <p:ph type="body" idx="1"/>
          </p:nvPr>
        </p:nvSpPr>
        <p:spPr>
          <a:xfrm>
            <a:off x="457200" y="1905000"/>
            <a:ext cx="8229600" cy="2251075"/>
          </a:xfrm>
        </p:spPr>
        <p:txBody>
          <a:bodyPr/>
          <a:lstStyle/>
          <a:p>
            <a:pPr>
              <a:buFontTx/>
              <a:buNone/>
            </a:pPr>
            <a:r>
              <a:rPr lang="fa-IR" altLang="fa-IR"/>
              <a:t>   </a:t>
            </a:r>
            <a:r>
              <a:rPr lang="ar-SA" altLang="fa-IR"/>
              <a:t>ورود شري</a:t>
            </a:r>
            <a:r>
              <a:rPr lang="fa-IR" altLang="fa-IR"/>
              <a:t>ک</a:t>
            </a:r>
            <a:r>
              <a:rPr lang="ar-SA" altLang="fa-IR"/>
              <a:t> جديد معمولا به دو طريق صورت م</a:t>
            </a:r>
            <a:r>
              <a:rPr lang="fa-IR" altLang="fa-IR"/>
              <a:t>ی</a:t>
            </a:r>
            <a:r>
              <a:rPr lang="ar-SA" altLang="fa-IR"/>
              <a:t> پذيرد:</a:t>
            </a:r>
          </a:p>
          <a:p>
            <a:pPr>
              <a:buFontTx/>
              <a:buNone/>
            </a:pPr>
            <a:r>
              <a:rPr lang="fa-IR" altLang="fa-IR"/>
              <a:t>  </a:t>
            </a:r>
            <a:r>
              <a:rPr lang="ar-SA" altLang="fa-IR"/>
              <a:t>1ـ خريد سهم الشركه ي</a:t>
            </a:r>
            <a:r>
              <a:rPr lang="fa-IR" altLang="fa-IR"/>
              <a:t>ک</a:t>
            </a:r>
            <a:r>
              <a:rPr lang="ar-SA" altLang="fa-IR"/>
              <a:t> و يا چند شري</a:t>
            </a:r>
            <a:r>
              <a:rPr lang="fa-IR" altLang="fa-IR"/>
              <a:t>ک </a:t>
            </a:r>
            <a:r>
              <a:rPr lang="ar-SA" altLang="fa-IR"/>
              <a:t> قديم</a:t>
            </a:r>
            <a:r>
              <a:rPr lang="fa-IR" altLang="fa-IR"/>
              <a:t>ی</a:t>
            </a:r>
            <a:endParaRPr lang="ar-SA" altLang="fa-IR"/>
          </a:p>
          <a:p>
            <a:pPr>
              <a:buFontTx/>
              <a:buNone/>
            </a:pPr>
            <a:r>
              <a:rPr lang="fa-IR" altLang="fa-IR"/>
              <a:t>  </a:t>
            </a:r>
            <a:r>
              <a:rPr lang="ar-SA" altLang="fa-IR"/>
              <a:t>2ـ سرمايه گذار</a:t>
            </a:r>
            <a:r>
              <a:rPr lang="fa-IR" altLang="fa-IR"/>
              <a:t>ی </a:t>
            </a:r>
            <a:r>
              <a:rPr lang="ar-SA" altLang="fa-IR"/>
              <a:t> مستقيم </a:t>
            </a:r>
            <a:r>
              <a:rPr lang="fa-IR" altLang="fa-IR"/>
              <a:t> </a:t>
            </a:r>
            <a:r>
              <a:rPr lang="ar-SA" altLang="fa-IR"/>
              <a:t>در شركت </a:t>
            </a:r>
            <a:r>
              <a:rPr lang="fa-IR" altLang="fa-IR"/>
              <a:t> </a:t>
            </a:r>
            <a:r>
              <a:rPr lang="ar-SA" altLang="fa-IR"/>
              <a:t>تضامن</a:t>
            </a:r>
            <a:r>
              <a:rPr lang="fa-IR" altLang="fa-IR"/>
              <a:t>ی</a:t>
            </a:r>
            <a:endParaRPr lang="en-US" altLang="fa-IR"/>
          </a:p>
        </p:txBody>
      </p:sp>
    </p:spTree>
  </p:cSld>
  <p:clrMapOvr>
    <a:masterClrMapping/>
  </p:clrMapOvr>
  <p:transition spd="med">
    <p:comb/>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F2DEA93-4983-42BE-8991-6995A5AF7EA6}" type="slidenum">
              <a:rPr lang="ar-SA" altLang="fa-IR"/>
              <a:pPr/>
              <a:t>18</a:t>
            </a:fld>
            <a:endParaRPr lang="en-US" altLang="fa-IR"/>
          </a:p>
        </p:txBody>
      </p:sp>
      <p:sp>
        <p:nvSpPr>
          <p:cNvPr id="382978" name="Rectangle 2"/>
          <p:cNvSpPr>
            <a:spLocks noGrp="1" noChangeArrowheads="1"/>
          </p:cNvSpPr>
          <p:nvPr>
            <p:ph type="body" idx="1"/>
          </p:nvPr>
        </p:nvSpPr>
        <p:spPr>
          <a:xfrm>
            <a:off x="611188" y="981075"/>
            <a:ext cx="8291512" cy="4392613"/>
          </a:xfrm>
        </p:spPr>
        <p:txBody>
          <a:bodyPr/>
          <a:lstStyle/>
          <a:p>
            <a:pPr>
              <a:buFontTx/>
              <a:buNone/>
            </a:pPr>
            <a:r>
              <a:rPr lang="fa-IR" altLang="fa-IR">
                <a:effectLst/>
              </a:rPr>
              <a:t>  ستونهای بستانكار :</a:t>
            </a:r>
            <a:r>
              <a:rPr lang="fa-IR" altLang="fa-IR"/>
              <a:t> </a:t>
            </a:r>
          </a:p>
          <a:p>
            <a:pPr>
              <a:buFontTx/>
              <a:buNone/>
            </a:pPr>
            <a:r>
              <a:rPr lang="fa-IR" altLang="fa-IR">
                <a:effectLst/>
              </a:rPr>
              <a:t>   1-حسابهای دريافتنی: مبالغ نقدی دريافت شده از هريک از مشتريان (بدهكاران) در اين ستون ثبت می</a:t>
            </a:r>
            <a:r>
              <a:rPr lang="en-US" altLang="fa-IR">
                <a:effectLst/>
              </a:rPr>
              <a:t> </a:t>
            </a:r>
            <a:r>
              <a:rPr lang="fa-IR" altLang="fa-IR">
                <a:effectLst/>
              </a:rPr>
              <a:t>گردد.</a:t>
            </a:r>
          </a:p>
          <a:p>
            <a:pPr>
              <a:buFontTx/>
              <a:buNone/>
            </a:pPr>
            <a:r>
              <a:rPr lang="fa-IR" altLang="fa-IR">
                <a:effectLst/>
              </a:rPr>
              <a:t>  </a:t>
            </a:r>
            <a:r>
              <a:rPr lang="en-US" altLang="fa-IR">
                <a:effectLst/>
              </a:rPr>
              <a:t> </a:t>
            </a:r>
            <a:r>
              <a:rPr lang="fa-IR" altLang="fa-IR">
                <a:effectLst/>
              </a:rPr>
              <a:t>2-فروش: در اين ستون تمام فروشهای نقدی انجام شده طی ماه انباشته</a:t>
            </a:r>
            <a:r>
              <a:rPr lang="en-US" altLang="fa-IR">
                <a:effectLst/>
              </a:rPr>
              <a:t> </a:t>
            </a:r>
            <a:r>
              <a:rPr lang="fa-IR" altLang="fa-IR">
                <a:effectLst/>
              </a:rPr>
              <a:t> شده  و جمع اين ستون در پايان ماه  به بستانكار حساب  فروش در دفتر كل  منتقل می شود .</a:t>
            </a:r>
          </a:p>
          <a:p>
            <a:pPr>
              <a:buFontTx/>
              <a:buNone/>
            </a:pPr>
            <a:endParaRPr lang="fa-IR" altLang="fa-IR">
              <a:effectLst/>
            </a:endParaRPr>
          </a:p>
        </p:txBody>
      </p:sp>
    </p:spTree>
  </p:cSld>
  <p:clrMapOvr>
    <a:masterClrMapping/>
  </p:clrMapOvr>
  <p:transition spd="med">
    <p:comb/>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83EB2BC-DD43-481D-8012-A660AACB2078}" type="slidenum">
              <a:rPr lang="ar-SA" altLang="fa-IR"/>
              <a:pPr/>
              <a:t>180</a:t>
            </a:fld>
            <a:endParaRPr lang="en-US" altLang="fa-IR"/>
          </a:p>
        </p:txBody>
      </p:sp>
      <p:sp>
        <p:nvSpPr>
          <p:cNvPr id="350210" name="Rectangle 2"/>
          <p:cNvSpPr>
            <a:spLocks noGrp="1" noChangeArrowheads="1"/>
          </p:cNvSpPr>
          <p:nvPr>
            <p:ph type="body" idx="1"/>
          </p:nvPr>
        </p:nvSpPr>
        <p:spPr>
          <a:xfrm>
            <a:off x="457200" y="1905000"/>
            <a:ext cx="8229600" cy="2644775"/>
          </a:xfrm>
        </p:spPr>
        <p:txBody>
          <a:bodyPr/>
          <a:lstStyle/>
          <a:p>
            <a:pPr>
              <a:buFontTx/>
              <a:buNone/>
            </a:pPr>
            <a:r>
              <a:rPr lang="fa-IR" altLang="fa-IR"/>
              <a:t>    </a:t>
            </a:r>
            <a:r>
              <a:rPr lang="ar-SA" altLang="fa-IR"/>
              <a:t>هنگام</a:t>
            </a:r>
            <a:r>
              <a:rPr lang="fa-IR" altLang="fa-IR"/>
              <a:t>ی</a:t>
            </a:r>
            <a:r>
              <a:rPr lang="ar-SA" altLang="fa-IR"/>
              <a:t> كه شري</a:t>
            </a:r>
            <a:r>
              <a:rPr lang="fa-IR" altLang="fa-IR"/>
              <a:t>ک </a:t>
            </a:r>
            <a:r>
              <a:rPr lang="ar-SA" altLang="fa-IR"/>
              <a:t> جديد وارد شركت</a:t>
            </a:r>
            <a:r>
              <a:rPr lang="fa-IR" altLang="fa-IR"/>
              <a:t> </a:t>
            </a:r>
            <a:r>
              <a:rPr lang="ar-SA" altLang="fa-IR"/>
              <a:t> تضامن</a:t>
            </a:r>
            <a:r>
              <a:rPr lang="fa-IR" altLang="fa-IR"/>
              <a:t>ی </a:t>
            </a:r>
            <a:r>
              <a:rPr lang="ar-SA" altLang="fa-IR"/>
              <a:t> م</a:t>
            </a:r>
            <a:r>
              <a:rPr lang="fa-IR" altLang="fa-IR"/>
              <a:t>ی</a:t>
            </a:r>
            <a:r>
              <a:rPr lang="ar-SA" altLang="fa-IR"/>
              <a:t> شود </a:t>
            </a:r>
            <a:r>
              <a:rPr lang="fa-IR" altLang="fa-IR"/>
              <a:t>                   </a:t>
            </a:r>
            <a:r>
              <a:rPr lang="en-US" altLang="fa-IR"/>
              <a:t> </a:t>
            </a:r>
            <a:r>
              <a:rPr lang="ar-SA" altLang="fa-IR"/>
              <a:t>هيچ </a:t>
            </a:r>
            <a:r>
              <a:rPr lang="en-US" altLang="fa-IR"/>
              <a:t> </a:t>
            </a:r>
            <a:r>
              <a:rPr lang="ar-SA" altLang="fa-IR"/>
              <a:t>تغيير</a:t>
            </a:r>
            <a:r>
              <a:rPr lang="fa-IR" altLang="fa-IR"/>
              <a:t>ی</a:t>
            </a:r>
            <a:r>
              <a:rPr lang="ar-SA" altLang="fa-IR"/>
              <a:t> در داراييها و بدهيه</a:t>
            </a:r>
            <a:r>
              <a:rPr lang="fa-IR" altLang="fa-IR"/>
              <a:t>ای</a:t>
            </a:r>
            <a:r>
              <a:rPr lang="ar-SA" altLang="fa-IR"/>
              <a:t> شركت تضامن</a:t>
            </a:r>
            <a:r>
              <a:rPr lang="fa-IR" altLang="fa-IR"/>
              <a:t>ی</a:t>
            </a:r>
            <a:r>
              <a:rPr lang="ar-SA" altLang="fa-IR"/>
              <a:t> ايجاد </a:t>
            </a:r>
            <a:r>
              <a:rPr lang="fa-IR" altLang="fa-IR"/>
              <a:t>  </a:t>
            </a:r>
            <a:r>
              <a:rPr lang="en-US" altLang="fa-IR"/>
              <a:t> </a:t>
            </a:r>
            <a:r>
              <a:rPr lang="ar-SA" altLang="fa-IR"/>
              <a:t>و فقط ساختارحقوق صاحبان سرمايه سرمايه شري</a:t>
            </a:r>
            <a:r>
              <a:rPr lang="fa-IR" altLang="fa-IR"/>
              <a:t>ک</a:t>
            </a:r>
            <a:r>
              <a:rPr lang="ar-SA" altLang="fa-IR"/>
              <a:t> جديد </a:t>
            </a:r>
            <a:r>
              <a:rPr lang="fa-IR" altLang="fa-IR"/>
              <a:t>  </a:t>
            </a:r>
            <a:r>
              <a:rPr lang="en-US" altLang="fa-IR"/>
              <a:t> </a:t>
            </a:r>
            <a:r>
              <a:rPr lang="ar-SA" altLang="fa-IR"/>
              <a:t>جايگزين </a:t>
            </a:r>
            <a:r>
              <a:rPr lang="fa-IR" altLang="fa-IR"/>
              <a:t> </a:t>
            </a:r>
            <a:r>
              <a:rPr lang="ar-SA" altLang="fa-IR"/>
              <a:t>سرمايه شري</a:t>
            </a:r>
            <a:r>
              <a:rPr lang="fa-IR" altLang="fa-IR"/>
              <a:t>ک </a:t>
            </a:r>
            <a:r>
              <a:rPr lang="ar-SA" altLang="fa-IR"/>
              <a:t>يا شركا</a:t>
            </a:r>
            <a:r>
              <a:rPr lang="fa-IR" altLang="fa-IR"/>
              <a:t>ی</a:t>
            </a:r>
            <a:r>
              <a:rPr lang="ar-SA" altLang="fa-IR"/>
              <a:t> قديم</a:t>
            </a:r>
            <a:r>
              <a:rPr lang="fa-IR" altLang="fa-IR"/>
              <a:t>ی</a:t>
            </a:r>
            <a:r>
              <a:rPr lang="ar-SA" altLang="fa-IR"/>
              <a:t> م</a:t>
            </a:r>
            <a:r>
              <a:rPr lang="fa-IR" altLang="fa-IR"/>
              <a:t>ی</a:t>
            </a:r>
            <a:r>
              <a:rPr lang="ar-SA" altLang="fa-IR"/>
              <a:t> شود</a:t>
            </a:r>
            <a:r>
              <a:rPr lang="fa-IR" altLang="fa-IR"/>
              <a:t> </a:t>
            </a:r>
            <a:r>
              <a:rPr lang="ar-SA" altLang="fa-IR"/>
              <a:t>.</a:t>
            </a:r>
          </a:p>
        </p:txBody>
      </p:sp>
    </p:spTree>
  </p:cSld>
  <p:clrMapOvr>
    <a:masterClrMapping/>
  </p:clrMapOvr>
  <p:transition spd="med">
    <p:comb/>
  </p:transition>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64F08E-DAB0-4E0B-86CD-3494F7EEC420}" type="slidenum">
              <a:rPr lang="ar-SA" altLang="fa-IR"/>
              <a:pPr/>
              <a:t>181</a:t>
            </a:fld>
            <a:endParaRPr lang="en-US" altLang="fa-IR"/>
          </a:p>
        </p:txBody>
      </p:sp>
      <p:sp>
        <p:nvSpPr>
          <p:cNvPr id="351234" name="Rectangle 2"/>
          <p:cNvSpPr>
            <a:spLocks noGrp="1" noChangeArrowheads="1"/>
          </p:cNvSpPr>
          <p:nvPr>
            <p:ph type="body" idx="1"/>
          </p:nvPr>
        </p:nvSpPr>
        <p:spPr>
          <a:xfrm>
            <a:off x="457200" y="1905000"/>
            <a:ext cx="8229600" cy="2709863"/>
          </a:xfrm>
        </p:spPr>
        <p:txBody>
          <a:bodyPr/>
          <a:lstStyle/>
          <a:p>
            <a:pPr>
              <a:buFontTx/>
              <a:buNone/>
            </a:pPr>
            <a:r>
              <a:rPr lang="fa-IR" altLang="fa-IR"/>
              <a:t>   </a:t>
            </a:r>
            <a:r>
              <a:rPr lang="en-US" altLang="fa-IR"/>
              <a:t> </a:t>
            </a:r>
            <a:r>
              <a:rPr lang="ar-SA" altLang="fa-IR"/>
              <a:t>در صورت</a:t>
            </a:r>
            <a:r>
              <a:rPr lang="fa-IR" altLang="fa-IR"/>
              <a:t>ی</a:t>
            </a:r>
            <a:r>
              <a:rPr lang="ar-SA" altLang="fa-IR"/>
              <a:t> كه اگر ورود</a:t>
            </a:r>
            <a:r>
              <a:rPr lang="en-US" altLang="fa-IR"/>
              <a:t> </a:t>
            </a:r>
            <a:r>
              <a:rPr lang="ar-SA" altLang="fa-IR"/>
              <a:t>شري</a:t>
            </a:r>
            <a:r>
              <a:rPr lang="fa-IR" altLang="fa-IR"/>
              <a:t>ک</a:t>
            </a:r>
            <a:r>
              <a:rPr lang="en-US" altLang="fa-IR"/>
              <a:t> </a:t>
            </a:r>
            <a:r>
              <a:rPr lang="ar-SA" altLang="fa-IR"/>
              <a:t>جديد از طريق</a:t>
            </a:r>
            <a:r>
              <a:rPr lang="en-US" altLang="fa-IR"/>
              <a:t> </a:t>
            </a:r>
            <a:r>
              <a:rPr lang="ar-SA" altLang="fa-IR"/>
              <a:t>سرمايه</a:t>
            </a:r>
            <a:r>
              <a:rPr lang="en-US" altLang="fa-IR"/>
              <a:t>- </a:t>
            </a:r>
            <a:r>
              <a:rPr lang="fa-IR" altLang="fa-IR"/>
              <a:t> </a:t>
            </a:r>
            <a:r>
              <a:rPr lang="ar-SA" altLang="fa-IR"/>
              <a:t>گذار</a:t>
            </a:r>
            <a:r>
              <a:rPr lang="fa-IR" altLang="fa-IR"/>
              <a:t>ی </a:t>
            </a:r>
            <a:r>
              <a:rPr lang="ar-SA" altLang="fa-IR"/>
              <a:t> مستقيم </a:t>
            </a:r>
            <a:r>
              <a:rPr lang="en-US" altLang="fa-IR"/>
              <a:t> </a:t>
            </a:r>
            <a:r>
              <a:rPr lang="ar-SA" altLang="fa-IR"/>
              <a:t>در شركت </a:t>
            </a:r>
            <a:r>
              <a:rPr lang="en-US" altLang="fa-IR"/>
              <a:t> </a:t>
            </a:r>
            <a:r>
              <a:rPr lang="ar-SA" altLang="fa-IR"/>
              <a:t>تضامن</a:t>
            </a:r>
            <a:r>
              <a:rPr lang="fa-IR" altLang="fa-IR"/>
              <a:t>ی </a:t>
            </a:r>
            <a:r>
              <a:rPr lang="ar-SA" altLang="fa-IR"/>
              <a:t> انجام </a:t>
            </a:r>
            <a:r>
              <a:rPr lang="en-US" altLang="fa-IR"/>
              <a:t> </a:t>
            </a:r>
            <a:r>
              <a:rPr lang="ar-SA" altLang="fa-IR"/>
              <a:t>شود</a:t>
            </a:r>
            <a:r>
              <a:rPr lang="fa-IR" altLang="fa-IR"/>
              <a:t> </a:t>
            </a:r>
            <a:r>
              <a:rPr lang="ar-SA" altLang="fa-IR"/>
              <a:t> داراييها</a:t>
            </a:r>
            <a:r>
              <a:rPr lang="en-US" altLang="fa-IR"/>
              <a:t> </a:t>
            </a:r>
            <a:r>
              <a:rPr lang="ar-SA" altLang="fa-IR"/>
              <a:t>وحقوق صاحبان </a:t>
            </a:r>
            <a:r>
              <a:rPr lang="en-US" altLang="fa-IR"/>
              <a:t> </a:t>
            </a:r>
            <a:r>
              <a:rPr lang="ar-SA" altLang="fa-IR"/>
              <a:t>سرمايه</a:t>
            </a:r>
            <a:r>
              <a:rPr lang="en-US" altLang="fa-IR"/>
              <a:t> </a:t>
            </a:r>
            <a:r>
              <a:rPr lang="ar-SA" altLang="fa-IR"/>
              <a:t> به </a:t>
            </a:r>
            <a:r>
              <a:rPr lang="en-US" altLang="fa-IR"/>
              <a:t> </a:t>
            </a:r>
            <a:r>
              <a:rPr lang="ar-SA" altLang="fa-IR"/>
              <a:t>مقدار مساو</a:t>
            </a:r>
            <a:r>
              <a:rPr lang="fa-IR" altLang="fa-IR"/>
              <a:t>ی</a:t>
            </a:r>
            <a:r>
              <a:rPr lang="en-US" altLang="fa-IR"/>
              <a:t> </a:t>
            </a:r>
            <a:r>
              <a:rPr lang="ar-SA" altLang="fa-IR"/>
              <a:t> افزايش</a:t>
            </a:r>
            <a:r>
              <a:rPr lang="fa-IR" altLang="fa-IR"/>
              <a:t> </a:t>
            </a:r>
            <a:r>
              <a:rPr lang="en-US" altLang="fa-IR"/>
              <a:t> </a:t>
            </a:r>
            <a:r>
              <a:rPr lang="ar-SA" altLang="fa-IR"/>
              <a:t>يافته وساختارحقوق صاحبان سرمايه از نظر مبلغ و تعداد شركاء تغيير م</a:t>
            </a:r>
            <a:r>
              <a:rPr lang="fa-IR" altLang="fa-IR"/>
              <a:t>ی</a:t>
            </a:r>
            <a:r>
              <a:rPr lang="ar-SA" altLang="fa-IR"/>
              <a:t> كند.</a:t>
            </a:r>
            <a:endParaRPr lang="en-US" altLang="fa-IR"/>
          </a:p>
        </p:txBody>
      </p:sp>
    </p:spTree>
  </p:cSld>
  <p:clrMapOvr>
    <a:masterClrMapping/>
  </p:clrMapOvr>
  <p:transition spd="med">
    <p:comb/>
  </p:transition>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2BF7F48-31C0-4143-975C-C074364A822E}" type="slidenum">
              <a:rPr lang="ar-SA" altLang="fa-IR"/>
              <a:pPr/>
              <a:t>182</a:t>
            </a:fld>
            <a:endParaRPr lang="en-US" altLang="fa-IR"/>
          </a:p>
        </p:txBody>
      </p:sp>
      <p:sp>
        <p:nvSpPr>
          <p:cNvPr id="352258" name="Rectangle 2"/>
          <p:cNvSpPr>
            <a:spLocks noGrp="1" noChangeArrowheads="1"/>
          </p:cNvSpPr>
          <p:nvPr>
            <p:ph type="body" idx="1"/>
          </p:nvPr>
        </p:nvSpPr>
        <p:spPr>
          <a:xfrm>
            <a:off x="457200" y="1905000"/>
            <a:ext cx="8229600" cy="3324225"/>
          </a:xfrm>
        </p:spPr>
        <p:txBody>
          <a:bodyPr/>
          <a:lstStyle/>
          <a:p>
            <a:pPr>
              <a:buFontTx/>
              <a:buNone/>
            </a:pPr>
            <a:r>
              <a:rPr lang="fa-IR" altLang="fa-IR"/>
              <a:t>  1</a:t>
            </a:r>
            <a:r>
              <a:rPr lang="ar-SA" altLang="fa-IR"/>
              <a:t>ـ</a:t>
            </a:r>
            <a:r>
              <a:rPr lang="fa-IR" altLang="fa-IR"/>
              <a:t> </a:t>
            </a:r>
            <a:r>
              <a:rPr lang="ar-SA" altLang="fa-IR"/>
              <a:t>ورود شري</a:t>
            </a:r>
            <a:r>
              <a:rPr lang="fa-IR" altLang="fa-IR"/>
              <a:t>ک</a:t>
            </a:r>
            <a:r>
              <a:rPr lang="ar-SA" altLang="fa-IR"/>
              <a:t> </a:t>
            </a:r>
            <a:r>
              <a:rPr lang="fa-IR" altLang="fa-IR"/>
              <a:t> </a:t>
            </a:r>
            <a:r>
              <a:rPr lang="ar-SA" altLang="fa-IR"/>
              <a:t>جديد</a:t>
            </a:r>
            <a:r>
              <a:rPr lang="fa-IR" altLang="fa-IR"/>
              <a:t> </a:t>
            </a:r>
            <a:r>
              <a:rPr lang="ar-SA" altLang="fa-IR"/>
              <a:t>از</a:t>
            </a:r>
            <a:r>
              <a:rPr lang="fa-IR" altLang="fa-IR"/>
              <a:t> </a:t>
            </a:r>
            <a:r>
              <a:rPr lang="ar-SA" altLang="fa-IR"/>
              <a:t>طريق خريد سهم الشركه ي</a:t>
            </a:r>
            <a:r>
              <a:rPr lang="fa-IR" altLang="fa-IR"/>
              <a:t>ک </a:t>
            </a:r>
            <a:r>
              <a:rPr lang="ar-SA" altLang="fa-IR"/>
              <a:t>و</a:t>
            </a:r>
            <a:r>
              <a:rPr lang="fa-IR" altLang="fa-IR"/>
              <a:t> </a:t>
            </a:r>
            <a:r>
              <a:rPr lang="ar-SA" altLang="fa-IR"/>
              <a:t>يا چند شري</a:t>
            </a:r>
            <a:r>
              <a:rPr lang="fa-IR" altLang="fa-IR"/>
              <a:t>ک</a:t>
            </a:r>
            <a:r>
              <a:rPr lang="ar-SA" altLang="fa-IR"/>
              <a:t> قد يم</a:t>
            </a:r>
            <a:r>
              <a:rPr lang="fa-IR" altLang="fa-IR"/>
              <a:t>ی</a:t>
            </a:r>
            <a:r>
              <a:rPr lang="en-US" altLang="fa-IR"/>
              <a:t> </a:t>
            </a:r>
            <a:r>
              <a:rPr lang="fa-IR" altLang="fa-IR"/>
              <a:t>:</a:t>
            </a:r>
            <a:endParaRPr lang="en-US" altLang="fa-IR"/>
          </a:p>
          <a:p>
            <a:pPr>
              <a:buFontTx/>
              <a:buNone/>
            </a:pPr>
            <a:r>
              <a:rPr lang="fa-IR" altLang="fa-IR"/>
              <a:t>   </a:t>
            </a:r>
            <a:r>
              <a:rPr lang="ar-SA" altLang="fa-IR"/>
              <a:t>هنگام</a:t>
            </a:r>
            <a:r>
              <a:rPr lang="fa-IR" altLang="fa-IR"/>
              <a:t>ی</a:t>
            </a:r>
            <a:r>
              <a:rPr lang="ar-SA" altLang="fa-IR"/>
              <a:t> </a:t>
            </a:r>
            <a:r>
              <a:rPr lang="fa-IR" altLang="fa-IR"/>
              <a:t> </a:t>
            </a:r>
            <a:r>
              <a:rPr lang="ar-SA" altLang="fa-IR"/>
              <a:t>كه</a:t>
            </a:r>
            <a:r>
              <a:rPr lang="fa-IR" altLang="fa-IR"/>
              <a:t> </a:t>
            </a:r>
            <a:r>
              <a:rPr lang="ar-SA" altLang="fa-IR"/>
              <a:t> ورود</a:t>
            </a:r>
            <a:r>
              <a:rPr lang="fa-IR" altLang="fa-IR"/>
              <a:t> </a:t>
            </a:r>
            <a:r>
              <a:rPr lang="ar-SA" altLang="fa-IR"/>
              <a:t>شري</a:t>
            </a:r>
            <a:r>
              <a:rPr lang="fa-IR" altLang="fa-IR"/>
              <a:t>ک</a:t>
            </a:r>
            <a:r>
              <a:rPr lang="ar-SA" altLang="fa-IR"/>
              <a:t> </a:t>
            </a:r>
            <a:r>
              <a:rPr lang="fa-IR" altLang="fa-IR"/>
              <a:t> </a:t>
            </a:r>
            <a:r>
              <a:rPr lang="ar-SA" altLang="fa-IR"/>
              <a:t>جديد </a:t>
            </a:r>
            <a:r>
              <a:rPr lang="fa-IR" altLang="fa-IR"/>
              <a:t> </a:t>
            </a:r>
            <a:r>
              <a:rPr lang="ar-SA" altLang="fa-IR"/>
              <a:t>از اين</a:t>
            </a:r>
            <a:r>
              <a:rPr lang="fa-IR" altLang="fa-IR"/>
              <a:t> </a:t>
            </a:r>
            <a:r>
              <a:rPr lang="ar-SA" altLang="fa-IR"/>
              <a:t> طريق</a:t>
            </a:r>
            <a:r>
              <a:rPr lang="fa-IR" altLang="fa-IR"/>
              <a:t> </a:t>
            </a:r>
            <a:r>
              <a:rPr lang="ar-SA" altLang="fa-IR"/>
              <a:t> باشد</a:t>
            </a:r>
            <a:r>
              <a:rPr lang="fa-IR" altLang="fa-IR"/>
              <a:t>  </a:t>
            </a:r>
            <a:r>
              <a:rPr lang="ar-SA" altLang="fa-IR"/>
              <a:t>بايد حساب</a:t>
            </a:r>
            <a:r>
              <a:rPr lang="fa-IR" altLang="fa-IR"/>
              <a:t> </a:t>
            </a:r>
            <a:r>
              <a:rPr lang="ar-SA" altLang="fa-IR"/>
              <a:t>سرمايه فروشنده سهم الشركه معادل سهم الشركه</a:t>
            </a:r>
            <a:r>
              <a:rPr lang="fa-IR" altLang="fa-IR"/>
              <a:t> ای</a:t>
            </a:r>
            <a:r>
              <a:rPr lang="ar-SA" altLang="fa-IR"/>
              <a:t> كه</a:t>
            </a:r>
            <a:r>
              <a:rPr lang="fa-IR" altLang="fa-IR"/>
              <a:t>  فروخته</a:t>
            </a:r>
            <a:r>
              <a:rPr lang="ar-SA" altLang="fa-IR"/>
              <a:t> </a:t>
            </a:r>
            <a:r>
              <a:rPr lang="fa-IR" altLang="fa-IR"/>
              <a:t> </a:t>
            </a:r>
            <a:r>
              <a:rPr lang="ar-SA" altLang="fa-IR"/>
              <a:t>شده</a:t>
            </a:r>
            <a:r>
              <a:rPr lang="fa-IR" altLang="fa-IR"/>
              <a:t> </a:t>
            </a:r>
            <a:r>
              <a:rPr lang="ar-SA" altLang="fa-IR"/>
              <a:t> بدهكار</a:t>
            </a:r>
            <a:r>
              <a:rPr lang="fa-IR" altLang="fa-IR"/>
              <a:t> </a:t>
            </a:r>
            <a:r>
              <a:rPr lang="ar-SA" altLang="fa-IR"/>
              <a:t>و</a:t>
            </a:r>
            <a:r>
              <a:rPr lang="fa-IR" altLang="fa-IR"/>
              <a:t> </a:t>
            </a:r>
            <a:r>
              <a:rPr lang="ar-SA" altLang="fa-IR"/>
              <a:t>سرمايه </a:t>
            </a:r>
            <a:r>
              <a:rPr lang="fa-IR" altLang="fa-IR"/>
              <a:t> </a:t>
            </a:r>
            <a:r>
              <a:rPr lang="ar-SA" altLang="fa-IR"/>
              <a:t>شري</a:t>
            </a:r>
            <a:r>
              <a:rPr lang="fa-IR" altLang="fa-IR"/>
              <a:t>ک </a:t>
            </a:r>
            <a:r>
              <a:rPr lang="ar-SA" altLang="fa-IR"/>
              <a:t>جديد بستانكار</a:t>
            </a:r>
            <a:r>
              <a:rPr lang="fa-IR" altLang="fa-IR"/>
              <a:t> می شود.</a:t>
            </a:r>
            <a:r>
              <a:rPr lang="ar-SA" altLang="fa-IR"/>
              <a:t> </a:t>
            </a:r>
            <a:endParaRPr lang="en-US" altLang="fa-IR"/>
          </a:p>
        </p:txBody>
      </p:sp>
    </p:spTree>
  </p:cSld>
  <p:clrMapOvr>
    <a:masterClrMapping/>
  </p:clrMapOvr>
  <p:transition spd="med">
    <p:comb/>
  </p:transition>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8E45501-DD52-4370-AC4D-F2E6D2B8BABA}" type="slidenum">
              <a:rPr lang="ar-SA" altLang="fa-IR"/>
              <a:pPr/>
              <a:t>183</a:t>
            </a:fld>
            <a:endParaRPr lang="en-US" altLang="fa-IR"/>
          </a:p>
        </p:txBody>
      </p:sp>
      <p:sp>
        <p:nvSpPr>
          <p:cNvPr id="353282" name="Rectangle 2"/>
          <p:cNvSpPr>
            <a:spLocks noGrp="1" noChangeArrowheads="1"/>
          </p:cNvSpPr>
          <p:nvPr>
            <p:ph type="body" idx="1"/>
          </p:nvPr>
        </p:nvSpPr>
        <p:spPr>
          <a:xfrm>
            <a:off x="457200" y="1905000"/>
            <a:ext cx="8362950" cy="2906713"/>
          </a:xfrm>
        </p:spPr>
        <p:txBody>
          <a:bodyPr/>
          <a:lstStyle/>
          <a:p>
            <a:pPr>
              <a:buFontTx/>
              <a:buNone/>
            </a:pPr>
            <a:r>
              <a:rPr lang="fa-IR" altLang="fa-IR"/>
              <a:t>   </a:t>
            </a:r>
            <a:r>
              <a:rPr lang="ar-SA" altLang="fa-IR"/>
              <a:t>ورود</a:t>
            </a:r>
            <a:r>
              <a:rPr lang="fa-IR" altLang="fa-IR"/>
              <a:t> </a:t>
            </a:r>
            <a:r>
              <a:rPr lang="ar-SA" altLang="fa-IR"/>
              <a:t>شري</a:t>
            </a:r>
            <a:r>
              <a:rPr lang="fa-IR" altLang="fa-IR"/>
              <a:t>ک</a:t>
            </a:r>
            <a:r>
              <a:rPr lang="ar-SA" altLang="fa-IR"/>
              <a:t> جديدازطريق سرمايه</a:t>
            </a:r>
            <a:r>
              <a:rPr lang="fa-IR" altLang="fa-IR"/>
              <a:t> </a:t>
            </a:r>
            <a:r>
              <a:rPr lang="ar-SA" altLang="fa-IR"/>
              <a:t>گذار</a:t>
            </a:r>
            <a:r>
              <a:rPr lang="fa-IR" altLang="fa-IR"/>
              <a:t>ی م</a:t>
            </a:r>
            <a:r>
              <a:rPr lang="ar-SA" altLang="fa-IR"/>
              <a:t>ستقيم</a:t>
            </a:r>
            <a:r>
              <a:rPr lang="fa-IR" altLang="fa-IR"/>
              <a:t> </a:t>
            </a:r>
            <a:r>
              <a:rPr lang="ar-SA" altLang="fa-IR"/>
              <a:t>در شركت </a:t>
            </a:r>
            <a:r>
              <a:rPr lang="fa-IR" altLang="fa-IR"/>
              <a:t> </a:t>
            </a:r>
            <a:r>
              <a:rPr lang="ar-SA" altLang="fa-IR"/>
              <a:t>تضامن</a:t>
            </a:r>
            <a:r>
              <a:rPr lang="fa-IR" altLang="fa-IR"/>
              <a:t>ی:</a:t>
            </a:r>
            <a:endParaRPr lang="ar-SA" altLang="fa-IR"/>
          </a:p>
          <a:p>
            <a:pPr>
              <a:buFontTx/>
              <a:buNone/>
            </a:pPr>
            <a:r>
              <a:rPr lang="fa-IR" altLang="fa-IR"/>
              <a:t>   </a:t>
            </a:r>
            <a:r>
              <a:rPr lang="ar-SA" altLang="fa-IR"/>
              <a:t>در برخ</a:t>
            </a:r>
            <a:r>
              <a:rPr lang="fa-IR" altLang="fa-IR"/>
              <a:t>ی</a:t>
            </a:r>
            <a:r>
              <a:rPr lang="ar-SA" altLang="fa-IR"/>
              <a:t> از</a:t>
            </a:r>
            <a:r>
              <a:rPr lang="fa-IR" altLang="fa-IR"/>
              <a:t> </a:t>
            </a:r>
            <a:r>
              <a:rPr lang="ar-SA" altLang="fa-IR"/>
              <a:t>موارد </a:t>
            </a:r>
            <a:r>
              <a:rPr lang="fa-IR" altLang="fa-IR"/>
              <a:t> </a:t>
            </a:r>
            <a:r>
              <a:rPr lang="ar-SA" altLang="fa-IR"/>
              <a:t>شري</a:t>
            </a:r>
            <a:r>
              <a:rPr lang="fa-IR" altLang="fa-IR"/>
              <a:t>ک </a:t>
            </a:r>
            <a:r>
              <a:rPr lang="ar-SA" altLang="fa-IR"/>
              <a:t> جديد از طريق </a:t>
            </a:r>
            <a:r>
              <a:rPr lang="fa-IR" altLang="fa-IR"/>
              <a:t> </a:t>
            </a:r>
            <a:r>
              <a:rPr lang="ar-SA" altLang="fa-IR"/>
              <a:t>سرمايه</a:t>
            </a:r>
            <a:r>
              <a:rPr lang="fa-IR" altLang="fa-IR"/>
              <a:t> </a:t>
            </a:r>
            <a:r>
              <a:rPr lang="ar-SA" altLang="fa-IR"/>
              <a:t>گذار</a:t>
            </a:r>
            <a:r>
              <a:rPr lang="fa-IR" altLang="fa-IR"/>
              <a:t>ی</a:t>
            </a:r>
            <a:r>
              <a:rPr lang="ar-SA" altLang="fa-IR"/>
              <a:t> مستقيم</a:t>
            </a:r>
            <a:r>
              <a:rPr lang="fa-IR" altLang="fa-IR"/>
              <a:t> </a:t>
            </a:r>
            <a:r>
              <a:rPr lang="ar-SA" altLang="fa-IR"/>
              <a:t> وارد</a:t>
            </a:r>
            <a:r>
              <a:rPr lang="fa-IR" altLang="fa-IR"/>
              <a:t> </a:t>
            </a:r>
            <a:r>
              <a:rPr lang="ar-SA" altLang="fa-IR"/>
              <a:t> شركت</a:t>
            </a:r>
            <a:r>
              <a:rPr lang="fa-IR" altLang="fa-IR"/>
              <a:t>  </a:t>
            </a:r>
            <a:r>
              <a:rPr lang="ar-SA" altLang="fa-IR"/>
              <a:t> تضامن</a:t>
            </a:r>
            <a:r>
              <a:rPr lang="fa-IR" altLang="fa-IR"/>
              <a:t>ی </a:t>
            </a:r>
            <a:r>
              <a:rPr lang="ar-SA" altLang="fa-IR"/>
              <a:t> شده</a:t>
            </a:r>
            <a:r>
              <a:rPr lang="fa-IR" altLang="fa-IR"/>
              <a:t> </a:t>
            </a:r>
            <a:r>
              <a:rPr lang="ar-SA" altLang="fa-IR"/>
              <a:t> و</a:t>
            </a:r>
            <a:r>
              <a:rPr lang="fa-IR" altLang="fa-IR"/>
              <a:t> </a:t>
            </a:r>
            <a:r>
              <a:rPr lang="ar-SA" altLang="fa-IR"/>
              <a:t> در</a:t>
            </a:r>
            <a:r>
              <a:rPr lang="fa-IR" altLang="fa-IR"/>
              <a:t> </a:t>
            </a:r>
            <a:r>
              <a:rPr lang="ar-SA" altLang="fa-IR"/>
              <a:t> زمره</a:t>
            </a:r>
            <a:r>
              <a:rPr lang="fa-IR" altLang="fa-IR"/>
              <a:t>  </a:t>
            </a:r>
            <a:r>
              <a:rPr lang="ar-SA" altLang="fa-IR"/>
              <a:t>شركاء شركت </a:t>
            </a:r>
            <a:r>
              <a:rPr lang="fa-IR" altLang="fa-IR"/>
              <a:t> </a:t>
            </a:r>
            <a:r>
              <a:rPr lang="ar-SA" altLang="fa-IR"/>
              <a:t>قرار م</a:t>
            </a:r>
            <a:r>
              <a:rPr lang="fa-IR" altLang="fa-IR"/>
              <a:t>ی</a:t>
            </a:r>
            <a:r>
              <a:rPr lang="ar-SA" altLang="fa-IR"/>
              <a:t> گيرد.</a:t>
            </a:r>
            <a:endParaRPr lang="en-US" altLang="fa-IR"/>
          </a:p>
        </p:txBody>
      </p:sp>
    </p:spTree>
  </p:cSld>
  <p:clrMapOvr>
    <a:masterClrMapping/>
  </p:clrMapOvr>
  <p:transition spd="med">
    <p:comb/>
  </p:transition>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96FB649-465B-4991-B786-AB196D2249F4}" type="slidenum">
              <a:rPr lang="ar-SA" altLang="fa-IR"/>
              <a:pPr/>
              <a:t>184</a:t>
            </a:fld>
            <a:endParaRPr lang="en-US" altLang="fa-IR"/>
          </a:p>
        </p:txBody>
      </p:sp>
      <p:sp>
        <p:nvSpPr>
          <p:cNvPr id="354306" name="Rectangle 2"/>
          <p:cNvSpPr>
            <a:spLocks noGrp="1" noChangeArrowheads="1"/>
          </p:cNvSpPr>
          <p:nvPr>
            <p:ph type="body" idx="1"/>
          </p:nvPr>
        </p:nvSpPr>
        <p:spPr>
          <a:xfrm>
            <a:off x="457200" y="1905000"/>
            <a:ext cx="8229600" cy="2382838"/>
          </a:xfrm>
        </p:spPr>
        <p:txBody>
          <a:bodyPr/>
          <a:lstStyle/>
          <a:p>
            <a:pPr>
              <a:buFontTx/>
              <a:buNone/>
            </a:pPr>
            <a:r>
              <a:rPr lang="fa-IR" altLang="fa-IR"/>
              <a:t>   </a:t>
            </a:r>
            <a:r>
              <a:rPr lang="ar-SA" altLang="fa-IR"/>
              <a:t>پرداخت </a:t>
            </a:r>
            <a:r>
              <a:rPr lang="fa-IR" altLang="fa-IR"/>
              <a:t> </a:t>
            </a:r>
            <a:r>
              <a:rPr lang="ar-SA" altLang="fa-IR"/>
              <a:t>شري</a:t>
            </a:r>
            <a:r>
              <a:rPr lang="fa-IR" altLang="fa-IR"/>
              <a:t>ک</a:t>
            </a:r>
            <a:r>
              <a:rPr lang="ar-SA" altLang="fa-IR"/>
              <a:t> </a:t>
            </a:r>
            <a:r>
              <a:rPr lang="fa-IR" altLang="fa-IR"/>
              <a:t> </a:t>
            </a:r>
            <a:r>
              <a:rPr lang="ar-SA" altLang="fa-IR"/>
              <a:t>جديد </a:t>
            </a:r>
            <a:r>
              <a:rPr lang="fa-IR" altLang="fa-IR"/>
              <a:t> </a:t>
            </a:r>
            <a:r>
              <a:rPr lang="ar-SA" altLang="fa-IR"/>
              <a:t>به</a:t>
            </a:r>
            <a:r>
              <a:rPr lang="fa-IR" altLang="fa-IR"/>
              <a:t> </a:t>
            </a:r>
            <a:r>
              <a:rPr lang="ar-SA" altLang="fa-IR"/>
              <a:t> صورت </a:t>
            </a:r>
            <a:r>
              <a:rPr lang="fa-IR" altLang="fa-IR"/>
              <a:t> </a:t>
            </a:r>
            <a:r>
              <a:rPr lang="ar-SA" altLang="fa-IR"/>
              <a:t>داراي</a:t>
            </a:r>
            <a:r>
              <a:rPr lang="fa-IR" altLang="fa-IR"/>
              <a:t>ی</a:t>
            </a:r>
            <a:r>
              <a:rPr lang="ar-SA" altLang="fa-IR"/>
              <a:t> (نقد</a:t>
            </a:r>
            <a:r>
              <a:rPr lang="fa-IR" altLang="fa-IR"/>
              <a:t>ی </a:t>
            </a:r>
            <a:r>
              <a:rPr lang="ar-SA" altLang="fa-IR"/>
              <a:t> يا غير نقد</a:t>
            </a:r>
            <a:r>
              <a:rPr lang="fa-IR" altLang="fa-IR"/>
              <a:t>ی</a:t>
            </a:r>
            <a:r>
              <a:rPr lang="ar-SA" altLang="fa-IR"/>
              <a:t>) وارد</a:t>
            </a:r>
            <a:r>
              <a:rPr lang="fa-IR" altLang="fa-IR"/>
              <a:t> </a:t>
            </a:r>
            <a:r>
              <a:rPr lang="ar-SA" altLang="fa-IR"/>
              <a:t> شركت</a:t>
            </a:r>
            <a:r>
              <a:rPr lang="fa-IR" altLang="fa-IR"/>
              <a:t> </a:t>
            </a:r>
            <a:r>
              <a:rPr lang="ar-SA" altLang="fa-IR"/>
              <a:t> شده </a:t>
            </a:r>
            <a:r>
              <a:rPr lang="fa-IR" altLang="fa-IR"/>
              <a:t> </a:t>
            </a:r>
            <a:r>
              <a:rPr lang="ar-SA" altLang="fa-IR"/>
              <a:t>و</a:t>
            </a:r>
            <a:r>
              <a:rPr lang="fa-IR" altLang="fa-IR"/>
              <a:t> </a:t>
            </a:r>
            <a:r>
              <a:rPr lang="ar-SA" altLang="fa-IR"/>
              <a:t> به</a:t>
            </a:r>
            <a:r>
              <a:rPr lang="fa-IR" altLang="fa-IR"/>
              <a:t> </a:t>
            </a:r>
            <a:r>
              <a:rPr lang="ar-SA" altLang="fa-IR"/>
              <a:t> شركاء پرداخت نم</a:t>
            </a:r>
            <a:r>
              <a:rPr lang="fa-IR" altLang="fa-IR"/>
              <a:t>ی</a:t>
            </a:r>
            <a:r>
              <a:rPr lang="ar-SA" altLang="fa-IR"/>
              <a:t> شود. </a:t>
            </a:r>
            <a:r>
              <a:rPr lang="fa-IR" altLang="fa-IR"/>
              <a:t> </a:t>
            </a:r>
            <a:r>
              <a:rPr lang="ar-SA" altLang="fa-IR"/>
              <a:t>ورود</a:t>
            </a:r>
            <a:r>
              <a:rPr lang="fa-IR" altLang="fa-IR"/>
              <a:t> </a:t>
            </a:r>
            <a:r>
              <a:rPr lang="ar-SA" altLang="fa-IR"/>
              <a:t> شري</a:t>
            </a:r>
            <a:r>
              <a:rPr lang="fa-IR" altLang="fa-IR"/>
              <a:t>ک</a:t>
            </a:r>
            <a:r>
              <a:rPr lang="ar-SA" altLang="fa-IR"/>
              <a:t> </a:t>
            </a:r>
            <a:r>
              <a:rPr lang="fa-IR" altLang="fa-IR"/>
              <a:t> </a:t>
            </a:r>
            <a:r>
              <a:rPr lang="ar-SA" altLang="fa-IR"/>
              <a:t>از اين </a:t>
            </a:r>
            <a:r>
              <a:rPr lang="fa-IR" altLang="fa-IR"/>
              <a:t> </a:t>
            </a:r>
            <a:r>
              <a:rPr lang="ar-SA" altLang="fa-IR"/>
              <a:t>طريق</a:t>
            </a:r>
            <a:r>
              <a:rPr lang="fa-IR" altLang="fa-IR"/>
              <a:t> </a:t>
            </a:r>
            <a:r>
              <a:rPr lang="ar-SA" altLang="fa-IR"/>
              <a:t>داراييها</a:t>
            </a:r>
            <a:r>
              <a:rPr lang="fa-IR" altLang="fa-IR"/>
              <a:t> </a:t>
            </a:r>
            <a:r>
              <a:rPr lang="ar-SA" altLang="fa-IR"/>
              <a:t> و حقوق صاحبان</a:t>
            </a:r>
            <a:r>
              <a:rPr lang="fa-IR" altLang="fa-IR"/>
              <a:t> </a:t>
            </a:r>
            <a:r>
              <a:rPr lang="ar-SA" altLang="fa-IR"/>
              <a:t> سهام </a:t>
            </a:r>
            <a:r>
              <a:rPr lang="fa-IR" altLang="fa-IR"/>
              <a:t> </a:t>
            </a:r>
            <a:r>
              <a:rPr lang="ar-SA" altLang="fa-IR"/>
              <a:t>شركت</a:t>
            </a:r>
            <a:r>
              <a:rPr lang="fa-IR" altLang="fa-IR"/>
              <a:t> </a:t>
            </a:r>
            <a:r>
              <a:rPr lang="ar-SA" altLang="fa-IR"/>
              <a:t> تضامن</a:t>
            </a:r>
            <a:r>
              <a:rPr lang="fa-IR" altLang="fa-IR"/>
              <a:t>ی</a:t>
            </a:r>
            <a:r>
              <a:rPr lang="ar-SA" altLang="fa-IR"/>
              <a:t> را افزايش م</a:t>
            </a:r>
            <a:r>
              <a:rPr lang="fa-IR" altLang="fa-IR"/>
              <a:t>ی</a:t>
            </a:r>
            <a:r>
              <a:rPr lang="ar-SA" altLang="fa-IR"/>
              <a:t> دهد.</a:t>
            </a:r>
            <a:endParaRPr lang="en-US" altLang="fa-IR"/>
          </a:p>
        </p:txBody>
      </p:sp>
    </p:spTree>
  </p:cSld>
  <p:clrMapOvr>
    <a:masterClrMapping/>
  </p:clrMapOvr>
  <p:transition spd="med">
    <p:comb/>
  </p:transition>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7095A95-B12F-4B7D-BC5D-5B41617852F4}" type="slidenum">
              <a:rPr lang="ar-SA" altLang="fa-IR"/>
              <a:pPr/>
              <a:t>185</a:t>
            </a:fld>
            <a:endParaRPr lang="en-US" altLang="fa-IR"/>
          </a:p>
        </p:txBody>
      </p:sp>
      <p:sp>
        <p:nvSpPr>
          <p:cNvPr id="355330" name="Rectangle 2"/>
          <p:cNvSpPr>
            <a:spLocks noGrp="1" noChangeArrowheads="1"/>
          </p:cNvSpPr>
          <p:nvPr>
            <p:ph type="body" idx="1"/>
          </p:nvPr>
        </p:nvSpPr>
        <p:spPr>
          <a:xfrm>
            <a:off x="457200" y="1905000"/>
            <a:ext cx="8229600" cy="2644775"/>
          </a:xfrm>
        </p:spPr>
        <p:txBody>
          <a:bodyPr/>
          <a:lstStyle/>
          <a:p>
            <a:pPr>
              <a:buFontTx/>
              <a:buNone/>
            </a:pPr>
            <a:r>
              <a:rPr lang="fa-IR" altLang="fa-IR"/>
              <a:t>   </a:t>
            </a:r>
            <a:r>
              <a:rPr lang="ar-SA" altLang="fa-IR"/>
              <a:t>درعمل</a:t>
            </a:r>
            <a:r>
              <a:rPr lang="fa-IR" altLang="fa-IR"/>
              <a:t>  </a:t>
            </a:r>
            <a:r>
              <a:rPr lang="ar-SA" altLang="fa-IR"/>
              <a:t>ورود</a:t>
            </a:r>
            <a:r>
              <a:rPr lang="fa-IR" altLang="fa-IR"/>
              <a:t> </a:t>
            </a:r>
            <a:r>
              <a:rPr lang="ar-SA" altLang="fa-IR"/>
              <a:t> ي</a:t>
            </a:r>
            <a:r>
              <a:rPr lang="fa-IR" altLang="fa-IR"/>
              <a:t>ک </a:t>
            </a:r>
            <a:r>
              <a:rPr lang="ar-SA" altLang="fa-IR"/>
              <a:t>شري</a:t>
            </a:r>
            <a:r>
              <a:rPr lang="fa-IR" altLang="fa-IR"/>
              <a:t>ک</a:t>
            </a:r>
            <a:r>
              <a:rPr lang="ar-SA" altLang="fa-IR"/>
              <a:t> </a:t>
            </a:r>
            <a:r>
              <a:rPr lang="fa-IR" altLang="fa-IR"/>
              <a:t> </a:t>
            </a:r>
            <a:r>
              <a:rPr lang="ar-SA" altLang="fa-IR"/>
              <a:t>به</a:t>
            </a:r>
            <a:r>
              <a:rPr lang="fa-IR" altLang="fa-IR"/>
              <a:t>  </a:t>
            </a:r>
            <a:r>
              <a:rPr lang="ar-SA" altLang="fa-IR"/>
              <a:t>شركت</a:t>
            </a:r>
            <a:r>
              <a:rPr lang="fa-IR" altLang="fa-IR"/>
              <a:t> </a:t>
            </a:r>
            <a:r>
              <a:rPr lang="ar-SA" altLang="fa-IR"/>
              <a:t>تضامن</a:t>
            </a:r>
            <a:r>
              <a:rPr lang="fa-IR" altLang="fa-IR"/>
              <a:t>ی  </a:t>
            </a:r>
            <a:r>
              <a:rPr lang="ar-SA" altLang="fa-IR"/>
              <a:t>و سرمايه گذار</a:t>
            </a:r>
            <a:r>
              <a:rPr lang="fa-IR" altLang="fa-IR"/>
              <a:t>ی</a:t>
            </a:r>
            <a:r>
              <a:rPr lang="ar-SA" altLang="fa-IR"/>
              <a:t> در آن يا به علت وضع مطلوب</a:t>
            </a:r>
            <a:r>
              <a:rPr lang="fa-IR" altLang="fa-IR"/>
              <a:t> </a:t>
            </a:r>
            <a:r>
              <a:rPr lang="ar-SA" altLang="fa-IR"/>
              <a:t> و سودآور</a:t>
            </a:r>
            <a:r>
              <a:rPr lang="fa-IR" altLang="fa-IR"/>
              <a:t>ی</a:t>
            </a:r>
            <a:r>
              <a:rPr lang="ar-SA" altLang="fa-IR"/>
              <a:t> شركت تضامن</a:t>
            </a:r>
            <a:r>
              <a:rPr lang="fa-IR" altLang="fa-IR"/>
              <a:t>ی </a:t>
            </a:r>
            <a:r>
              <a:rPr lang="ar-SA" altLang="fa-IR"/>
              <a:t>بوده ويا به علت</a:t>
            </a:r>
            <a:r>
              <a:rPr lang="fa-IR" altLang="fa-IR"/>
              <a:t> </a:t>
            </a:r>
            <a:r>
              <a:rPr lang="ar-SA" altLang="fa-IR"/>
              <a:t>نيازشركت به تخصيص يا</a:t>
            </a:r>
            <a:r>
              <a:rPr lang="fa-IR" altLang="fa-IR"/>
              <a:t>سرمایه</a:t>
            </a:r>
            <a:r>
              <a:rPr lang="ar-SA" altLang="fa-IR"/>
              <a:t> شري</a:t>
            </a:r>
            <a:r>
              <a:rPr lang="fa-IR" altLang="fa-IR"/>
              <a:t>ک</a:t>
            </a:r>
            <a:r>
              <a:rPr lang="ar-SA" altLang="fa-IR"/>
              <a:t> </a:t>
            </a:r>
            <a:r>
              <a:rPr lang="fa-IR" altLang="fa-IR"/>
              <a:t> </a:t>
            </a:r>
            <a:r>
              <a:rPr lang="ar-SA" altLang="fa-IR"/>
              <a:t>جديد است.</a:t>
            </a:r>
            <a:endParaRPr lang="en-US" altLang="fa-IR"/>
          </a:p>
        </p:txBody>
      </p:sp>
    </p:spTree>
  </p:cSld>
  <p:clrMapOvr>
    <a:masterClrMapping/>
  </p:clrMapOvr>
  <p:transition spd="med">
    <p:comb/>
  </p:transition>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39085E-00BE-4492-A1E9-1971C8F4B991}" type="slidenum">
              <a:rPr lang="ar-SA" altLang="fa-IR"/>
              <a:pPr/>
              <a:t>186</a:t>
            </a:fld>
            <a:endParaRPr lang="en-US" altLang="fa-IR"/>
          </a:p>
        </p:txBody>
      </p:sp>
      <p:sp>
        <p:nvSpPr>
          <p:cNvPr id="356354" name="Rectangle 2"/>
          <p:cNvSpPr>
            <a:spLocks noGrp="1" noChangeArrowheads="1"/>
          </p:cNvSpPr>
          <p:nvPr>
            <p:ph type="body" idx="1"/>
          </p:nvPr>
        </p:nvSpPr>
        <p:spPr/>
        <p:txBody>
          <a:bodyPr/>
          <a:lstStyle/>
          <a:p>
            <a:pPr>
              <a:buFontTx/>
              <a:buNone/>
            </a:pPr>
            <a:r>
              <a:rPr lang="fa-IR" altLang="fa-IR"/>
              <a:t>    طبيعتا  مبلغ  دارايی  وارد شده  به شركت</a:t>
            </a:r>
            <a:r>
              <a:rPr lang="en-US" altLang="fa-IR"/>
              <a:t> </a:t>
            </a:r>
            <a:r>
              <a:rPr lang="fa-IR" altLang="fa-IR"/>
              <a:t>تضامنی توسط                     </a:t>
            </a:r>
            <a:r>
              <a:rPr lang="en-US" altLang="fa-IR"/>
              <a:t> </a:t>
            </a:r>
            <a:r>
              <a:rPr lang="fa-IR" altLang="fa-IR"/>
              <a:t>شریک</a:t>
            </a:r>
            <a:r>
              <a:rPr lang="en-US" altLang="fa-IR"/>
              <a:t> </a:t>
            </a:r>
            <a:r>
              <a:rPr lang="fa-IR" altLang="fa-IR"/>
              <a:t>جديدبا</a:t>
            </a:r>
            <a:r>
              <a:rPr lang="en-US" altLang="fa-IR"/>
              <a:t> </a:t>
            </a:r>
            <a:r>
              <a:rPr lang="fa-IR" altLang="fa-IR"/>
              <a:t>مبلغی</a:t>
            </a:r>
            <a:r>
              <a:rPr lang="en-US" altLang="fa-IR"/>
              <a:t> </a:t>
            </a:r>
            <a:r>
              <a:rPr lang="fa-IR" altLang="fa-IR"/>
              <a:t>كه</a:t>
            </a:r>
            <a:r>
              <a:rPr lang="en-US" altLang="fa-IR"/>
              <a:t> </a:t>
            </a:r>
            <a:r>
              <a:rPr lang="fa-IR" altLang="fa-IR"/>
              <a:t>به</a:t>
            </a:r>
            <a:r>
              <a:rPr lang="en-US" altLang="fa-IR"/>
              <a:t> </a:t>
            </a:r>
            <a:r>
              <a:rPr lang="fa-IR" altLang="fa-IR"/>
              <a:t>بستانكارحساب وی منظور می                  </a:t>
            </a:r>
            <a:r>
              <a:rPr lang="en-US" altLang="fa-IR"/>
              <a:t> </a:t>
            </a:r>
            <a:r>
              <a:rPr lang="fa-IR" altLang="fa-IR"/>
              <a:t>شود مساوی نخواهد  بود.</a:t>
            </a:r>
          </a:p>
          <a:p>
            <a:pPr>
              <a:buFontTx/>
              <a:buNone/>
            </a:pPr>
            <a:r>
              <a:rPr lang="fa-IR" altLang="fa-IR"/>
              <a:t>    در اين  موارد برای  ثبت رويداد مالی  ورود شريک جديد     </a:t>
            </a:r>
            <a:r>
              <a:rPr lang="en-US" altLang="fa-IR"/>
              <a:t> </a:t>
            </a:r>
            <a:r>
              <a:rPr lang="fa-IR" altLang="fa-IR"/>
              <a:t>از روشهای مختلفی </a:t>
            </a:r>
            <a:r>
              <a:rPr lang="en-US" altLang="fa-IR"/>
              <a:t> </a:t>
            </a:r>
            <a:r>
              <a:rPr lang="fa-IR" altLang="fa-IR"/>
              <a:t>می توان استفاده  كرد كه اصلی ترين </a:t>
            </a:r>
            <a:r>
              <a:rPr lang="en-US" altLang="fa-IR"/>
              <a:t>  </a:t>
            </a:r>
            <a:r>
              <a:rPr lang="fa-IR" altLang="fa-IR"/>
              <a:t>روشها به  صورت  زير است‌:</a:t>
            </a:r>
            <a:endParaRPr lang="en-US" altLang="fa-IR"/>
          </a:p>
        </p:txBody>
      </p:sp>
    </p:spTree>
  </p:cSld>
  <p:clrMapOvr>
    <a:masterClrMapping/>
  </p:clrMapOvr>
  <p:transition spd="med">
    <p:comb/>
  </p:transition>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86FDBF-9618-481C-A892-B412D1B576D8}" type="slidenum">
              <a:rPr lang="ar-SA" altLang="fa-IR"/>
              <a:pPr/>
              <a:t>187</a:t>
            </a:fld>
            <a:endParaRPr lang="en-US" altLang="fa-IR"/>
          </a:p>
        </p:txBody>
      </p:sp>
      <p:sp>
        <p:nvSpPr>
          <p:cNvPr id="357378" name="Rectangle 2"/>
          <p:cNvSpPr>
            <a:spLocks noGrp="1" noChangeArrowheads="1"/>
          </p:cNvSpPr>
          <p:nvPr>
            <p:ph type="body" idx="1"/>
          </p:nvPr>
        </p:nvSpPr>
        <p:spPr/>
        <p:txBody>
          <a:bodyPr/>
          <a:lstStyle/>
          <a:p>
            <a:pPr>
              <a:buFontTx/>
              <a:buNone/>
            </a:pPr>
            <a:r>
              <a:rPr lang="fa-IR" altLang="fa-IR"/>
              <a:t>   </a:t>
            </a:r>
            <a:r>
              <a:rPr lang="fa-IR" altLang="fa-IR">
                <a:effectLst/>
              </a:rPr>
              <a:t>1</a:t>
            </a:r>
            <a:r>
              <a:rPr lang="ar-SA" altLang="fa-IR">
                <a:effectLst/>
              </a:rPr>
              <a:t>ـ</a:t>
            </a:r>
            <a:r>
              <a:rPr lang="fa-IR" altLang="fa-IR">
                <a:effectLst/>
              </a:rPr>
              <a:t> </a:t>
            </a:r>
            <a:r>
              <a:rPr lang="ar-SA" altLang="fa-IR">
                <a:effectLst/>
              </a:rPr>
              <a:t>اختصاص پاداش به شركا</a:t>
            </a:r>
            <a:r>
              <a:rPr lang="fa-IR" altLang="fa-IR">
                <a:effectLst/>
              </a:rPr>
              <a:t>ی </a:t>
            </a:r>
            <a:r>
              <a:rPr lang="ar-SA" altLang="fa-IR">
                <a:effectLst/>
              </a:rPr>
              <a:t>قديم</a:t>
            </a:r>
            <a:r>
              <a:rPr lang="fa-IR" altLang="fa-IR">
                <a:effectLst/>
              </a:rPr>
              <a:t>ی</a:t>
            </a:r>
            <a:r>
              <a:rPr lang="en-US" altLang="fa-IR">
                <a:effectLst/>
              </a:rPr>
              <a:t>:</a:t>
            </a:r>
            <a:endParaRPr lang="ar-SA" altLang="fa-IR">
              <a:effectLst/>
            </a:endParaRPr>
          </a:p>
          <a:p>
            <a:pPr>
              <a:buFontTx/>
              <a:buNone/>
            </a:pPr>
            <a:r>
              <a:rPr lang="fa-IR" altLang="fa-IR">
                <a:effectLst/>
              </a:rPr>
              <a:t>   در  مواردی  که  شرکت  تضامنی از وضع  مطلوب  مالی برخورداراست مبلغی که شرکای قدیمی برای ورود شریک جدید  مطالبه  می کنند از آنچه  به بستانکار حساب سرمایه وی منظور می شود بیشتر است.</a:t>
            </a:r>
            <a:endParaRPr lang="en-US" altLang="fa-IR">
              <a:effectLst/>
            </a:endParaRPr>
          </a:p>
        </p:txBody>
      </p:sp>
    </p:spTree>
  </p:cSld>
  <p:clrMapOvr>
    <a:masterClrMapping/>
  </p:clrMapOvr>
  <p:transition spd="med">
    <p:comb/>
  </p:transition>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8483A78-FD4D-4BFF-AAD1-CEBF62C373C7}" type="slidenum">
              <a:rPr lang="ar-SA" altLang="fa-IR"/>
              <a:pPr/>
              <a:t>188</a:t>
            </a:fld>
            <a:endParaRPr lang="en-US" altLang="fa-IR"/>
          </a:p>
        </p:txBody>
      </p:sp>
      <p:sp>
        <p:nvSpPr>
          <p:cNvPr id="629763" name="Rectangle 3"/>
          <p:cNvSpPr>
            <a:spLocks noGrp="1" noChangeArrowheads="1"/>
          </p:cNvSpPr>
          <p:nvPr>
            <p:ph type="body" idx="1"/>
          </p:nvPr>
        </p:nvSpPr>
        <p:spPr/>
        <p:txBody>
          <a:bodyPr/>
          <a:lstStyle/>
          <a:p>
            <a:pPr>
              <a:buFontTx/>
              <a:buNone/>
            </a:pPr>
            <a:r>
              <a:rPr lang="en-US" altLang="fa-IR">
                <a:effectLst/>
              </a:rPr>
              <a:t>  </a:t>
            </a:r>
            <a:r>
              <a:rPr lang="ar-SA" altLang="fa-IR">
                <a:effectLst/>
              </a:rPr>
              <a:t>2ـ</a:t>
            </a:r>
            <a:r>
              <a:rPr lang="fa-IR" altLang="fa-IR">
                <a:effectLst/>
              </a:rPr>
              <a:t> </a:t>
            </a:r>
            <a:r>
              <a:rPr lang="ar-SA" altLang="fa-IR">
                <a:effectLst/>
              </a:rPr>
              <a:t>اختصاص سرقفل</a:t>
            </a:r>
            <a:r>
              <a:rPr lang="fa-IR" altLang="fa-IR">
                <a:effectLst/>
              </a:rPr>
              <a:t>ی</a:t>
            </a:r>
            <a:r>
              <a:rPr lang="ar-SA" altLang="fa-IR">
                <a:effectLst/>
              </a:rPr>
              <a:t> به شري</a:t>
            </a:r>
            <a:r>
              <a:rPr lang="fa-IR" altLang="fa-IR">
                <a:effectLst/>
              </a:rPr>
              <a:t>ک</a:t>
            </a:r>
            <a:r>
              <a:rPr lang="ar-SA" altLang="fa-IR">
                <a:effectLst/>
              </a:rPr>
              <a:t> قديم</a:t>
            </a:r>
            <a:r>
              <a:rPr lang="fa-IR" altLang="fa-IR">
                <a:effectLst/>
              </a:rPr>
              <a:t>ی</a:t>
            </a:r>
            <a:r>
              <a:rPr lang="en-US" altLang="fa-IR">
                <a:effectLst/>
              </a:rPr>
              <a:t>:</a:t>
            </a:r>
            <a:endParaRPr lang="ar-SA" altLang="fa-IR">
              <a:effectLst/>
            </a:endParaRPr>
          </a:p>
          <a:p>
            <a:pPr>
              <a:buFontTx/>
              <a:buNone/>
            </a:pPr>
            <a:r>
              <a:rPr lang="fa-IR" altLang="fa-IR">
                <a:effectLst/>
              </a:rPr>
              <a:t>   مبلغی که شریک جدید پرداخت می کند با مبلغ منظور شده به حساب سرمایه وی مساوی است ولی  برای  کل  شرکت سرقفلی در نظر گرفته می شود.  </a:t>
            </a:r>
            <a:endParaRPr lang="en-US" altLang="fa-IR">
              <a:effectLst/>
            </a:endParaRPr>
          </a:p>
        </p:txBody>
      </p:sp>
    </p:spTree>
  </p:cSld>
  <p:clrMapOvr>
    <a:masterClrMapping/>
  </p:clrMapOvr>
  <p:transition spd="med">
    <p:comb/>
  </p:transition>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30D1CAD-27E2-42E7-B9EB-8DE358CBFE15}" type="slidenum">
              <a:rPr lang="ar-SA" altLang="fa-IR"/>
              <a:pPr/>
              <a:t>189</a:t>
            </a:fld>
            <a:endParaRPr lang="en-US" altLang="fa-IR"/>
          </a:p>
        </p:txBody>
      </p:sp>
      <p:sp>
        <p:nvSpPr>
          <p:cNvPr id="630787" name="Rectangle 3"/>
          <p:cNvSpPr>
            <a:spLocks noGrp="1" noChangeArrowheads="1"/>
          </p:cNvSpPr>
          <p:nvPr>
            <p:ph type="body" idx="1"/>
          </p:nvPr>
        </p:nvSpPr>
        <p:spPr/>
        <p:txBody>
          <a:bodyPr/>
          <a:lstStyle/>
          <a:p>
            <a:pPr>
              <a:buFontTx/>
              <a:buNone/>
            </a:pPr>
            <a:r>
              <a:rPr lang="fa-IR" altLang="fa-IR">
                <a:effectLst/>
              </a:rPr>
              <a:t>   </a:t>
            </a:r>
            <a:r>
              <a:rPr lang="ar-SA" altLang="fa-IR">
                <a:effectLst/>
              </a:rPr>
              <a:t>3ـ</a:t>
            </a:r>
            <a:r>
              <a:rPr lang="en-US" altLang="fa-IR">
                <a:effectLst/>
              </a:rPr>
              <a:t> </a:t>
            </a:r>
            <a:r>
              <a:rPr lang="ar-SA" altLang="fa-IR">
                <a:effectLst/>
              </a:rPr>
              <a:t>اختصاص پاداش به شريک جديد</a:t>
            </a:r>
            <a:r>
              <a:rPr lang="fa-IR" altLang="fa-IR">
                <a:effectLst/>
              </a:rPr>
              <a:t>:</a:t>
            </a:r>
            <a:endParaRPr lang="ar-SA" altLang="fa-IR">
              <a:effectLst/>
            </a:endParaRPr>
          </a:p>
          <a:p>
            <a:pPr>
              <a:buFontTx/>
              <a:buNone/>
            </a:pPr>
            <a:r>
              <a:rPr lang="fa-IR" altLang="fa-IR">
                <a:effectLst/>
              </a:rPr>
              <a:t>   زمانی  که  شریک  جدید  تخصص  و مهارتهای</a:t>
            </a:r>
            <a:r>
              <a:rPr lang="en-US" altLang="fa-IR">
                <a:effectLst/>
              </a:rPr>
              <a:t> </a:t>
            </a:r>
            <a:r>
              <a:rPr lang="fa-IR" altLang="fa-IR">
                <a:effectLst/>
              </a:rPr>
              <a:t> ویژه ای دارد شرکای قدیمی از تواناییهای شریک جدید موافقت  می کنند که وی مبلغ کمتری نسبت به سرمایه خود وارد شرکت کند.   </a:t>
            </a:r>
            <a:endParaRPr lang="en-US" altLang="fa-IR">
              <a:effectLst/>
            </a:endParaRPr>
          </a:p>
          <a:p>
            <a:pPr>
              <a:buFontTx/>
              <a:buNone/>
            </a:pPr>
            <a:endParaRPr lang="en-US" altLang="fa-IR">
              <a:effectLst/>
            </a:endParaRPr>
          </a:p>
          <a:p>
            <a:pPr>
              <a:buFontTx/>
              <a:buNone/>
            </a:pPr>
            <a:endParaRPr lang="en-US" altLang="fa-IR">
              <a:effectLst/>
            </a:endParaRPr>
          </a:p>
        </p:txBody>
      </p:sp>
    </p:spTree>
  </p:cSld>
  <p:clrMapOvr>
    <a:masterClrMapping/>
  </p:clrMapOvr>
  <p:transition spd="med">
    <p:comb/>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9DBDFA-D999-41D9-994D-5954EEC56FF1}" type="slidenum">
              <a:rPr lang="ar-SA" altLang="fa-IR"/>
              <a:pPr/>
              <a:t>19</a:t>
            </a:fld>
            <a:endParaRPr lang="en-US" altLang="fa-IR"/>
          </a:p>
        </p:txBody>
      </p:sp>
      <p:sp>
        <p:nvSpPr>
          <p:cNvPr id="553987" name="Rectangle 3"/>
          <p:cNvSpPr>
            <a:spLocks noGrp="1" noChangeArrowheads="1"/>
          </p:cNvSpPr>
          <p:nvPr>
            <p:ph type="body" idx="1"/>
          </p:nvPr>
        </p:nvSpPr>
        <p:spPr>
          <a:xfrm>
            <a:off x="457200" y="1905000"/>
            <a:ext cx="8229600" cy="3108325"/>
          </a:xfrm>
        </p:spPr>
        <p:txBody>
          <a:bodyPr/>
          <a:lstStyle/>
          <a:p>
            <a:pPr>
              <a:buFontTx/>
              <a:buNone/>
            </a:pPr>
            <a:r>
              <a:rPr lang="fa-IR" altLang="fa-IR">
                <a:effectLst/>
                <a:latin typeface="Arial" panose="020B0604020202020204" pitchFamily="34" charset="0"/>
              </a:rPr>
              <a:t>   3-سايرحسابها :اين ستون برای ثبت بستانكاروصولی</a:t>
            </a:r>
            <a:r>
              <a:rPr lang="en-US" altLang="fa-IR">
                <a:effectLst/>
                <a:latin typeface="Arial" panose="020B0604020202020204" pitchFamily="34" charset="0"/>
              </a:rPr>
              <a:t> </a:t>
            </a:r>
            <a:r>
              <a:rPr lang="fa-IR" altLang="fa-IR">
                <a:effectLst/>
                <a:latin typeface="Arial" panose="020B0604020202020204" pitchFamily="34" charset="0"/>
              </a:rPr>
              <a:t>نقدی به غيرازحسابهای  دريافتنی  و فروش ، مورد استفاده قرار می</a:t>
            </a:r>
            <a:r>
              <a:rPr lang="en-US" altLang="fa-IR">
                <a:effectLst/>
                <a:latin typeface="Arial" panose="020B0604020202020204" pitchFamily="34" charset="0"/>
              </a:rPr>
              <a:t> </a:t>
            </a:r>
            <a:r>
              <a:rPr lang="fa-IR" altLang="fa-IR">
                <a:effectLst/>
                <a:latin typeface="Arial" panose="020B0604020202020204" pitchFamily="34" charset="0"/>
              </a:rPr>
              <a:t>گيرد .</a:t>
            </a:r>
            <a:endParaRPr lang="en-US" altLang="fa-IR">
              <a:effectLst/>
              <a:latin typeface="Arial" panose="020B0604020202020204" pitchFamily="34" charset="0"/>
            </a:endParaRPr>
          </a:p>
          <a:p>
            <a:endParaRPr lang="en-US" altLang="fa-IR">
              <a:latin typeface="Arial" panose="020B0604020202020204" pitchFamily="34" charset="0"/>
            </a:endParaRPr>
          </a:p>
        </p:txBody>
      </p:sp>
    </p:spTree>
  </p:cSld>
  <p:clrMapOvr>
    <a:masterClrMapping/>
  </p:clrMapOvr>
  <p:transition spd="med">
    <p:comb/>
  </p:transition>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598922-7DE7-4570-AFA5-5F6CA9A248C0}" type="slidenum">
              <a:rPr lang="ar-SA" altLang="fa-IR"/>
              <a:pPr/>
              <a:t>190</a:t>
            </a:fld>
            <a:endParaRPr lang="en-US" altLang="fa-IR"/>
          </a:p>
        </p:txBody>
      </p:sp>
      <p:sp>
        <p:nvSpPr>
          <p:cNvPr id="631811" name="Rectangle 3"/>
          <p:cNvSpPr>
            <a:spLocks noGrp="1" noChangeArrowheads="1"/>
          </p:cNvSpPr>
          <p:nvPr>
            <p:ph type="body" idx="1"/>
          </p:nvPr>
        </p:nvSpPr>
        <p:spPr>
          <a:xfrm>
            <a:off x="457200" y="1905000"/>
            <a:ext cx="8229600" cy="2460625"/>
          </a:xfrm>
        </p:spPr>
        <p:txBody>
          <a:bodyPr/>
          <a:lstStyle/>
          <a:p>
            <a:pPr>
              <a:buFontTx/>
              <a:buNone/>
            </a:pPr>
            <a:r>
              <a:rPr lang="en-US" altLang="fa-IR">
                <a:effectLst/>
              </a:rPr>
              <a:t>   </a:t>
            </a:r>
            <a:r>
              <a:rPr lang="ar-SA" altLang="fa-IR">
                <a:effectLst/>
              </a:rPr>
              <a:t>ازروشها</a:t>
            </a:r>
            <a:r>
              <a:rPr lang="fa-IR" altLang="fa-IR">
                <a:effectLst/>
              </a:rPr>
              <a:t>ی </a:t>
            </a:r>
            <a:r>
              <a:rPr lang="ar-SA" altLang="fa-IR">
                <a:effectLst/>
              </a:rPr>
              <a:t>اول</a:t>
            </a:r>
            <a:r>
              <a:rPr lang="fa-IR" altLang="fa-IR">
                <a:effectLst/>
              </a:rPr>
              <a:t> </a:t>
            </a:r>
            <a:r>
              <a:rPr lang="ar-SA" altLang="fa-IR">
                <a:effectLst/>
              </a:rPr>
              <a:t> و</a:t>
            </a:r>
            <a:r>
              <a:rPr lang="fa-IR" altLang="fa-IR">
                <a:effectLst/>
              </a:rPr>
              <a:t> </a:t>
            </a:r>
            <a:r>
              <a:rPr lang="ar-SA" altLang="fa-IR">
                <a:effectLst/>
              </a:rPr>
              <a:t>دو</a:t>
            </a:r>
            <a:r>
              <a:rPr lang="fa-IR" altLang="fa-IR">
                <a:effectLst/>
              </a:rPr>
              <a:t> </a:t>
            </a:r>
            <a:r>
              <a:rPr lang="ar-SA" altLang="fa-IR">
                <a:effectLst/>
              </a:rPr>
              <a:t>ممعمولا هنگام</a:t>
            </a:r>
            <a:r>
              <a:rPr lang="fa-IR" altLang="fa-IR">
                <a:effectLst/>
              </a:rPr>
              <a:t>ی  </a:t>
            </a:r>
            <a:r>
              <a:rPr lang="ar-SA" altLang="fa-IR">
                <a:effectLst/>
              </a:rPr>
              <a:t>كه</a:t>
            </a:r>
            <a:r>
              <a:rPr lang="fa-IR" altLang="fa-IR">
                <a:effectLst/>
              </a:rPr>
              <a:t> </a:t>
            </a:r>
            <a:r>
              <a:rPr lang="ar-SA" altLang="fa-IR">
                <a:effectLst/>
              </a:rPr>
              <a:t>شركت سودآور</a:t>
            </a:r>
            <a:r>
              <a:rPr lang="fa-IR" altLang="fa-IR">
                <a:effectLst/>
              </a:rPr>
              <a:t> </a:t>
            </a:r>
            <a:r>
              <a:rPr lang="ar-SA" altLang="fa-IR">
                <a:effectLst/>
              </a:rPr>
              <a:t> بوده</a:t>
            </a:r>
            <a:r>
              <a:rPr lang="fa-IR" altLang="fa-IR">
                <a:effectLst/>
              </a:rPr>
              <a:t> </a:t>
            </a:r>
            <a:r>
              <a:rPr lang="ar-SA" altLang="fa-IR">
                <a:effectLst/>
              </a:rPr>
              <a:t>واز وضعيت</a:t>
            </a:r>
            <a:r>
              <a:rPr lang="fa-IR" altLang="fa-IR">
                <a:effectLst/>
              </a:rPr>
              <a:t> </a:t>
            </a:r>
            <a:r>
              <a:rPr lang="ar-SA" altLang="fa-IR">
                <a:effectLst/>
              </a:rPr>
              <a:t>مناسب</a:t>
            </a:r>
            <a:r>
              <a:rPr lang="fa-IR" altLang="fa-IR">
                <a:effectLst/>
              </a:rPr>
              <a:t>ی</a:t>
            </a:r>
            <a:r>
              <a:rPr lang="ar-SA" altLang="fa-IR">
                <a:effectLst/>
              </a:rPr>
              <a:t> برخورداراست استفاده</a:t>
            </a:r>
            <a:r>
              <a:rPr lang="fa-IR" altLang="fa-IR">
                <a:effectLst/>
              </a:rPr>
              <a:t> </a:t>
            </a:r>
            <a:r>
              <a:rPr lang="ar-SA" altLang="fa-IR">
                <a:effectLst/>
              </a:rPr>
              <a:t> م</a:t>
            </a:r>
            <a:r>
              <a:rPr lang="fa-IR" altLang="fa-IR">
                <a:effectLst/>
              </a:rPr>
              <a:t>ی</a:t>
            </a:r>
            <a:r>
              <a:rPr lang="ar-SA" altLang="fa-IR">
                <a:effectLst/>
              </a:rPr>
              <a:t> شود.</a:t>
            </a:r>
            <a:endParaRPr lang="en-US" altLang="fa-IR">
              <a:effectLst/>
            </a:endParaRPr>
          </a:p>
        </p:txBody>
      </p:sp>
    </p:spTree>
  </p:cSld>
  <p:clrMapOvr>
    <a:masterClrMapping/>
  </p:clrMapOvr>
  <p:transition spd="med">
    <p:comb/>
  </p:transition>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EB44DC3-281A-4C35-882E-D5D3AA7B6330}" type="slidenum">
              <a:rPr lang="ar-SA" altLang="fa-IR"/>
              <a:pPr/>
              <a:t>191</a:t>
            </a:fld>
            <a:endParaRPr lang="en-US" altLang="fa-IR"/>
          </a:p>
        </p:txBody>
      </p:sp>
      <p:sp>
        <p:nvSpPr>
          <p:cNvPr id="358402" name="Rectangle 2"/>
          <p:cNvSpPr>
            <a:spLocks noGrp="1" noChangeArrowheads="1"/>
          </p:cNvSpPr>
          <p:nvPr>
            <p:ph type="body" idx="1"/>
          </p:nvPr>
        </p:nvSpPr>
        <p:spPr>
          <a:xfrm>
            <a:off x="457200" y="1905000"/>
            <a:ext cx="8229600" cy="2447925"/>
          </a:xfrm>
        </p:spPr>
        <p:txBody>
          <a:bodyPr/>
          <a:lstStyle/>
          <a:p>
            <a:pPr>
              <a:buFontTx/>
              <a:buNone/>
            </a:pPr>
            <a:r>
              <a:rPr lang="fa-IR" altLang="fa-IR"/>
              <a:t>  </a:t>
            </a:r>
            <a:r>
              <a:rPr lang="en-US" altLang="fa-IR"/>
              <a:t> </a:t>
            </a:r>
            <a:r>
              <a:rPr lang="ar-SA" altLang="fa-IR"/>
              <a:t>خروج</a:t>
            </a:r>
            <a:r>
              <a:rPr lang="fa-IR" altLang="fa-IR"/>
              <a:t>  </a:t>
            </a:r>
            <a:r>
              <a:rPr lang="ar-SA" altLang="fa-IR"/>
              <a:t>شري</a:t>
            </a:r>
            <a:r>
              <a:rPr lang="fa-IR" altLang="fa-IR"/>
              <a:t>ک</a:t>
            </a:r>
            <a:r>
              <a:rPr lang="ar-SA" altLang="fa-IR"/>
              <a:t> </a:t>
            </a:r>
            <a:r>
              <a:rPr lang="fa-IR" altLang="fa-IR"/>
              <a:t> </a:t>
            </a:r>
            <a:r>
              <a:rPr lang="ar-SA" altLang="fa-IR"/>
              <a:t>از شركت</a:t>
            </a:r>
            <a:r>
              <a:rPr lang="fa-IR" altLang="fa-IR"/>
              <a:t> </a:t>
            </a:r>
            <a:r>
              <a:rPr lang="ar-SA" altLang="fa-IR"/>
              <a:t> تضامن</a:t>
            </a:r>
            <a:r>
              <a:rPr lang="fa-IR" altLang="fa-IR"/>
              <a:t>ی:</a:t>
            </a:r>
            <a:endParaRPr lang="en-US" altLang="fa-IR"/>
          </a:p>
          <a:p>
            <a:pPr>
              <a:buFontTx/>
              <a:buNone/>
            </a:pPr>
            <a:r>
              <a:rPr lang="ar-SA" altLang="fa-IR"/>
              <a:t> </a:t>
            </a:r>
            <a:r>
              <a:rPr lang="fa-IR" altLang="fa-IR"/>
              <a:t> </a:t>
            </a:r>
            <a:r>
              <a:rPr lang="en-US" altLang="fa-IR"/>
              <a:t> </a:t>
            </a:r>
            <a:r>
              <a:rPr lang="ar-SA" altLang="fa-IR"/>
              <a:t>هر ي</a:t>
            </a:r>
            <a:r>
              <a:rPr lang="fa-IR" altLang="fa-IR"/>
              <a:t>ک </a:t>
            </a:r>
            <a:r>
              <a:rPr lang="ar-SA" altLang="fa-IR"/>
              <a:t>از شركاء م</a:t>
            </a:r>
            <a:r>
              <a:rPr lang="fa-IR" altLang="fa-IR"/>
              <a:t>ی</a:t>
            </a:r>
            <a:r>
              <a:rPr lang="ar-SA" altLang="fa-IR"/>
              <a:t> توانند با</a:t>
            </a:r>
            <a:r>
              <a:rPr lang="en-US" altLang="fa-IR"/>
              <a:t> </a:t>
            </a:r>
            <a:r>
              <a:rPr lang="ar-SA" altLang="fa-IR"/>
              <a:t> موافقت </a:t>
            </a:r>
            <a:r>
              <a:rPr lang="fa-IR" altLang="fa-IR"/>
              <a:t> </a:t>
            </a:r>
            <a:r>
              <a:rPr lang="ar-SA" altLang="fa-IR"/>
              <a:t>ساير شركاء</a:t>
            </a:r>
            <a:r>
              <a:rPr lang="fa-IR" altLang="fa-IR"/>
              <a:t>  </a:t>
            </a:r>
            <a:r>
              <a:rPr lang="ar-SA" altLang="fa-IR"/>
              <a:t>سه</a:t>
            </a:r>
            <a:r>
              <a:rPr lang="fa-IR" altLang="fa-IR"/>
              <a:t>م </a:t>
            </a:r>
            <a:r>
              <a:rPr lang="ar-SA" altLang="fa-IR"/>
              <a:t>الشركه</a:t>
            </a:r>
            <a:r>
              <a:rPr lang="fa-IR" altLang="fa-IR"/>
              <a:t> </a:t>
            </a:r>
            <a:r>
              <a:rPr lang="ar-SA" altLang="fa-IR"/>
              <a:t> خود </a:t>
            </a:r>
            <a:r>
              <a:rPr lang="fa-IR" altLang="fa-IR"/>
              <a:t> </a:t>
            </a:r>
            <a:r>
              <a:rPr lang="ar-SA" altLang="fa-IR"/>
              <a:t>را</a:t>
            </a:r>
            <a:r>
              <a:rPr lang="fa-IR" altLang="fa-IR"/>
              <a:t> </a:t>
            </a:r>
            <a:r>
              <a:rPr lang="ar-SA" altLang="fa-IR"/>
              <a:t> به</a:t>
            </a:r>
            <a:r>
              <a:rPr lang="en-US" altLang="fa-IR"/>
              <a:t> </a:t>
            </a:r>
            <a:r>
              <a:rPr lang="ar-SA" altLang="fa-IR"/>
              <a:t> ديگر</a:t>
            </a:r>
            <a:r>
              <a:rPr lang="fa-IR" altLang="fa-IR"/>
              <a:t>ی</a:t>
            </a:r>
            <a:r>
              <a:rPr lang="en-US" altLang="fa-IR"/>
              <a:t> </a:t>
            </a:r>
            <a:r>
              <a:rPr lang="fa-IR" altLang="fa-IR"/>
              <a:t> </a:t>
            </a:r>
            <a:r>
              <a:rPr lang="ar-SA" altLang="fa-IR"/>
              <a:t>واگذار</a:t>
            </a:r>
            <a:r>
              <a:rPr lang="en-US" altLang="fa-IR"/>
              <a:t> </a:t>
            </a:r>
            <a:r>
              <a:rPr lang="ar-SA" altLang="fa-IR"/>
              <a:t>كند</a:t>
            </a:r>
            <a:r>
              <a:rPr lang="en-US" altLang="fa-IR"/>
              <a:t> </a:t>
            </a:r>
            <a:r>
              <a:rPr lang="ar-SA" altLang="fa-IR"/>
              <a:t>وازشركت خارج شود.</a:t>
            </a:r>
            <a:endParaRPr lang="en-US" altLang="fa-IR"/>
          </a:p>
        </p:txBody>
      </p:sp>
    </p:spTree>
  </p:cSld>
  <p:clrMapOvr>
    <a:masterClrMapping/>
  </p:clrMapOvr>
  <p:transition spd="med">
    <p:comb/>
  </p:transition>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838505D-98D8-4ED2-AB95-E322BA51C991}" type="slidenum">
              <a:rPr lang="ar-SA" altLang="fa-IR"/>
              <a:pPr/>
              <a:t>192</a:t>
            </a:fld>
            <a:endParaRPr lang="en-US" altLang="fa-IR"/>
          </a:p>
        </p:txBody>
      </p:sp>
      <p:sp>
        <p:nvSpPr>
          <p:cNvPr id="359426" name="Rectangle 2"/>
          <p:cNvSpPr>
            <a:spLocks noGrp="1" noChangeArrowheads="1"/>
          </p:cNvSpPr>
          <p:nvPr>
            <p:ph type="body" idx="1"/>
          </p:nvPr>
        </p:nvSpPr>
        <p:spPr/>
        <p:txBody>
          <a:bodyPr/>
          <a:lstStyle/>
          <a:p>
            <a:pPr>
              <a:buFontTx/>
              <a:buNone/>
            </a:pPr>
            <a:r>
              <a:rPr lang="fa-IR" altLang="fa-IR"/>
              <a:t>  </a:t>
            </a:r>
            <a:r>
              <a:rPr lang="ar-SA" altLang="fa-IR"/>
              <a:t>خروج</a:t>
            </a:r>
            <a:r>
              <a:rPr lang="fa-IR" altLang="fa-IR"/>
              <a:t> </a:t>
            </a:r>
            <a:r>
              <a:rPr lang="ar-SA" altLang="fa-IR"/>
              <a:t> شري</a:t>
            </a:r>
            <a:r>
              <a:rPr lang="fa-IR" altLang="fa-IR"/>
              <a:t>ک </a:t>
            </a:r>
            <a:r>
              <a:rPr lang="ar-SA" altLang="fa-IR"/>
              <a:t> م</a:t>
            </a:r>
            <a:r>
              <a:rPr lang="fa-IR" altLang="fa-IR"/>
              <a:t>ی</a:t>
            </a:r>
            <a:r>
              <a:rPr lang="ar-SA" altLang="fa-IR"/>
              <a:t> تواند </a:t>
            </a:r>
            <a:r>
              <a:rPr lang="fa-IR" altLang="fa-IR"/>
              <a:t> </a:t>
            </a:r>
            <a:r>
              <a:rPr lang="ar-SA" altLang="fa-IR"/>
              <a:t>همانند </a:t>
            </a:r>
            <a:r>
              <a:rPr lang="fa-IR" altLang="fa-IR"/>
              <a:t> </a:t>
            </a:r>
            <a:r>
              <a:rPr lang="ar-SA" altLang="fa-IR"/>
              <a:t>ورود</a:t>
            </a:r>
            <a:r>
              <a:rPr lang="fa-IR" altLang="fa-IR"/>
              <a:t> </a:t>
            </a:r>
            <a:r>
              <a:rPr lang="ar-SA" altLang="fa-IR"/>
              <a:t> شري</a:t>
            </a:r>
            <a:r>
              <a:rPr lang="fa-IR" altLang="fa-IR"/>
              <a:t>ک</a:t>
            </a:r>
            <a:r>
              <a:rPr lang="ar-SA" altLang="fa-IR"/>
              <a:t> به يك</a:t>
            </a:r>
            <a:r>
              <a:rPr lang="fa-IR" altLang="fa-IR"/>
              <a:t>ی </a:t>
            </a:r>
            <a:r>
              <a:rPr lang="ar-SA" altLang="fa-IR"/>
              <a:t>از دو</a:t>
            </a:r>
            <a:r>
              <a:rPr lang="fa-IR" altLang="fa-IR"/>
              <a:t> </a:t>
            </a:r>
            <a:r>
              <a:rPr lang="ar-SA" altLang="fa-IR"/>
              <a:t>طريق</a:t>
            </a:r>
            <a:r>
              <a:rPr lang="fa-IR" altLang="fa-IR"/>
              <a:t> </a:t>
            </a:r>
            <a:r>
              <a:rPr lang="ar-SA" altLang="fa-IR"/>
              <a:t> زير صورت</a:t>
            </a:r>
            <a:r>
              <a:rPr lang="fa-IR" altLang="fa-IR"/>
              <a:t> </a:t>
            </a:r>
            <a:r>
              <a:rPr lang="ar-SA" altLang="fa-IR"/>
              <a:t> گيرد:</a:t>
            </a:r>
          </a:p>
          <a:p>
            <a:pPr>
              <a:buFontTx/>
              <a:buNone/>
            </a:pPr>
            <a:r>
              <a:rPr lang="fa-IR" altLang="fa-IR"/>
              <a:t> </a:t>
            </a:r>
            <a:r>
              <a:rPr lang="en-US" altLang="fa-IR"/>
              <a:t> </a:t>
            </a:r>
            <a:r>
              <a:rPr lang="ar-SA" altLang="fa-IR"/>
              <a:t>1ـ</a:t>
            </a:r>
            <a:r>
              <a:rPr lang="fa-IR" altLang="fa-IR"/>
              <a:t> </a:t>
            </a:r>
            <a:r>
              <a:rPr lang="ar-SA" altLang="fa-IR"/>
              <a:t>وا</a:t>
            </a:r>
            <a:r>
              <a:rPr lang="en-US" altLang="fa-IR"/>
              <a:t> </a:t>
            </a:r>
            <a:r>
              <a:rPr lang="ar-SA" altLang="fa-IR"/>
              <a:t>گذار</a:t>
            </a:r>
            <a:r>
              <a:rPr lang="fa-IR" altLang="fa-IR"/>
              <a:t>ی </a:t>
            </a:r>
            <a:r>
              <a:rPr lang="ar-SA" altLang="fa-IR"/>
              <a:t> سهم </a:t>
            </a:r>
            <a:r>
              <a:rPr lang="fa-IR" altLang="fa-IR"/>
              <a:t> </a:t>
            </a:r>
            <a:r>
              <a:rPr lang="ar-SA" altLang="fa-IR"/>
              <a:t>الشركه</a:t>
            </a:r>
            <a:r>
              <a:rPr lang="fa-IR" altLang="fa-IR"/>
              <a:t> </a:t>
            </a:r>
            <a:r>
              <a:rPr lang="ar-SA" altLang="fa-IR"/>
              <a:t> به</a:t>
            </a:r>
            <a:r>
              <a:rPr lang="fa-IR" altLang="fa-IR"/>
              <a:t> </a:t>
            </a:r>
            <a:r>
              <a:rPr lang="ar-SA" altLang="fa-IR"/>
              <a:t> ي</a:t>
            </a:r>
            <a:r>
              <a:rPr lang="fa-IR" altLang="fa-IR"/>
              <a:t>ک </a:t>
            </a:r>
            <a:r>
              <a:rPr lang="ar-SA" altLang="fa-IR"/>
              <a:t> يا </a:t>
            </a:r>
            <a:r>
              <a:rPr lang="en-US" altLang="fa-IR"/>
              <a:t> </a:t>
            </a:r>
            <a:r>
              <a:rPr lang="ar-SA" altLang="fa-IR"/>
              <a:t>چند</a:t>
            </a:r>
            <a:r>
              <a:rPr lang="fa-IR" altLang="fa-IR"/>
              <a:t> </a:t>
            </a:r>
            <a:r>
              <a:rPr lang="ar-SA" altLang="fa-IR"/>
              <a:t> شري</a:t>
            </a:r>
            <a:r>
              <a:rPr lang="fa-IR" altLang="fa-IR"/>
              <a:t>ک</a:t>
            </a:r>
            <a:r>
              <a:rPr lang="ar-SA" altLang="fa-IR"/>
              <a:t> </a:t>
            </a:r>
            <a:r>
              <a:rPr lang="fa-IR" altLang="fa-IR"/>
              <a:t> </a:t>
            </a:r>
            <a:r>
              <a:rPr lang="ar-SA" altLang="fa-IR"/>
              <a:t>جديد</a:t>
            </a:r>
          </a:p>
          <a:p>
            <a:pPr>
              <a:buFontTx/>
              <a:buNone/>
            </a:pPr>
            <a:r>
              <a:rPr lang="fa-IR" altLang="fa-IR"/>
              <a:t> </a:t>
            </a:r>
            <a:r>
              <a:rPr lang="en-US" altLang="fa-IR"/>
              <a:t> </a:t>
            </a:r>
            <a:r>
              <a:rPr lang="ar-SA" altLang="fa-IR"/>
              <a:t>2ـ دريافت </a:t>
            </a:r>
            <a:r>
              <a:rPr lang="fa-IR" altLang="fa-IR"/>
              <a:t> </a:t>
            </a:r>
            <a:r>
              <a:rPr lang="ar-SA" altLang="fa-IR"/>
              <a:t>داراييها</a:t>
            </a:r>
            <a:r>
              <a:rPr lang="fa-IR" altLang="fa-IR"/>
              <a:t>ی </a:t>
            </a:r>
            <a:r>
              <a:rPr lang="ar-SA" altLang="fa-IR"/>
              <a:t> شركت</a:t>
            </a:r>
            <a:endParaRPr lang="en-US" altLang="fa-IR"/>
          </a:p>
        </p:txBody>
      </p:sp>
    </p:spTree>
  </p:cSld>
  <p:clrMapOvr>
    <a:masterClrMapping/>
  </p:clrMapOvr>
  <p:transition spd="med">
    <p:comb/>
  </p:transition>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BBD4A89-A142-4F58-AA93-C718E653A282}" type="slidenum">
              <a:rPr lang="ar-SA" altLang="fa-IR"/>
              <a:pPr/>
              <a:t>193</a:t>
            </a:fld>
            <a:endParaRPr lang="en-US" altLang="fa-IR"/>
          </a:p>
        </p:txBody>
      </p:sp>
      <p:sp>
        <p:nvSpPr>
          <p:cNvPr id="632835" name="Rectangle 3"/>
          <p:cNvSpPr>
            <a:spLocks noGrp="1" noChangeArrowheads="1"/>
          </p:cNvSpPr>
          <p:nvPr>
            <p:ph type="body" idx="1"/>
          </p:nvPr>
        </p:nvSpPr>
        <p:spPr/>
        <p:txBody>
          <a:bodyPr/>
          <a:lstStyle/>
          <a:p>
            <a:pPr>
              <a:buFontTx/>
              <a:buNone/>
            </a:pPr>
            <a:r>
              <a:rPr lang="fa-IR" altLang="fa-IR">
                <a:effectLst/>
              </a:rPr>
              <a:t>   واگذاری سهم الشرکه به یک یا چند شریک جدید:</a:t>
            </a:r>
          </a:p>
          <a:p>
            <a:pPr>
              <a:buFontTx/>
              <a:buNone/>
            </a:pPr>
            <a:r>
              <a:rPr lang="fa-IR" altLang="fa-IR">
                <a:effectLst/>
              </a:rPr>
              <a:t>   خروج  شریک  با  واگذاری  سهم  الشرکه  به  یک یا چند شریک قدیمی و دریافت مبلغ مورد توافق ازآنها موضوعی کاملا  شخصی  است .  فقط  به جا به جایی حساب سرمایه شرکا می انجامد. </a:t>
            </a:r>
            <a:endParaRPr lang="en-US" altLang="fa-IR">
              <a:effectLst/>
            </a:endParaRPr>
          </a:p>
        </p:txBody>
      </p:sp>
    </p:spTree>
  </p:cSld>
  <p:clrMapOvr>
    <a:masterClrMapping/>
  </p:clrMapOvr>
  <p:transition spd="med">
    <p:comb/>
  </p:transition>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66176CE-43C9-438C-B5FD-921344D4C9F4}" type="slidenum">
              <a:rPr lang="ar-SA" altLang="fa-IR"/>
              <a:pPr/>
              <a:t>194</a:t>
            </a:fld>
            <a:endParaRPr lang="en-US" altLang="fa-IR"/>
          </a:p>
        </p:txBody>
      </p:sp>
      <p:sp>
        <p:nvSpPr>
          <p:cNvPr id="633859" name="Rectangle 3"/>
          <p:cNvSpPr>
            <a:spLocks noGrp="1" noChangeArrowheads="1"/>
          </p:cNvSpPr>
          <p:nvPr>
            <p:ph type="body" idx="1"/>
          </p:nvPr>
        </p:nvSpPr>
        <p:spPr/>
        <p:txBody>
          <a:bodyPr/>
          <a:lstStyle/>
          <a:p>
            <a:pPr>
              <a:buFontTx/>
              <a:buNone/>
            </a:pPr>
            <a:r>
              <a:rPr lang="fa-IR" altLang="fa-IR">
                <a:effectLst/>
              </a:rPr>
              <a:t>   دریافت داراییهای شرکت:</a:t>
            </a:r>
          </a:p>
          <a:p>
            <a:pPr>
              <a:buFontTx/>
              <a:buNone/>
            </a:pPr>
            <a:r>
              <a:rPr lang="fa-IR" altLang="fa-IR">
                <a:effectLst/>
              </a:rPr>
              <a:t>   خروج شریک معمولا به یکی از روشهای زیر است:</a:t>
            </a:r>
          </a:p>
          <a:p>
            <a:pPr>
              <a:buFontTx/>
              <a:buNone/>
            </a:pPr>
            <a:r>
              <a:rPr lang="fa-IR" altLang="fa-IR">
                <a:effectLst/>
              </a:rPr>
              <a:t>   الف- دریافت داراییهای شرکت معادل سهم الشرکه</a:t>
            </a:r>
          </a:p>
          <a:p>
            <a:pPr>
              <a:buFontTx/>
              <a:buNone/>
            </a:pPr>
            <a:r>
              <a:rPr lang="fa-IR" altLang="fa-IR">
                <a:effectLst/>
              </a:rPr>
              <a:t>   ب- دریافت داراییهای شرکت بیشتر از سهم الشرکه</a:t>
            </a:r>
          </a:p>
          <a:p>
            <a:pPr>
              <a:buFontTx/>
              <a:buNone/>
            </a:pPr>
            <a:r>
              <a:rPr lang="fa-IR" altLang="fa-IR">
                <a:effectLst/>
              </a:rPr>
              <a:t>   ج- دریافت داراییهای شرکت کمتر از سهم الشرکه</a:t>
            </a:r>
            <a:endParaRPr lang="en-US" altLang="fa-IR">
              <a:effectLst/>
            </a:endParaRPr>
          </a:p>
        </p:txBody>
      </p:sp>
    </p:spTree>
  </p:cSld>
  <p:clrMapOvr>
    <a:masterClrMapping/>
  </p:clrMapOvr>
  <p:transition spd="med">
    <p:comb/>
  </p:transition>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BFF080-3FD6-4A9E-A843-66F7B09D6475}" type="slidenum">
              <a:rPr lang="ar-SA" altLang="fa-IR"/>
              <a:pPr/>
              <a:t>195</a:t>
            </a:fld>
            <a:endParaRPr lang="en-US" altLang="fa-IR"/>
          </a:p>
        </p:txBody>
      </p:sp>
      <p:sp>
        <p:nvSpPr>
          <p:cNvPr id="634883" name="Rectangle 3"/>
          <p:cNvSpPr>
            <a:spLocks noGrp="1" noChangeArrowheads="1"/>
          </p:cNvSpPr>
          <p:nvPr>
            <p:ph type="body" idx="1"/>
          </p:nvPr>
        </p:nvSpPr>
        <p:spPr/>
        <p:txBody>
          <a:bodyPr/>
          <a:lstStyle/>
          <a:p>
            <a:pPr>
              <a:buFontTx/>
              <a:buNone/>
            </a:pPr>
            <a:r>
              <a:rPr lang="fa-IR" altLang="fa-IR">
                <a:effectLst/>
              </a:rPr>
              <a:t>    دریافت داراییهای شرکت معادل سهم الشرکه:</a:t>
            </a:r>
          </a:p>
          <a:p>
            <a:pPr>
              <a:buFontTx/>
              <a:buNone/>
            </a:pPr>
            <a:r>
              <a:rPr lang="fa-IR" altLang="fa-IR">
                <a:effectLst/>
              </a:rPr>
              <a:t>     در صورتی  که  شریکی قصد خروج از شرکت را </a:t>
            </a:r>
            <a:r>
              <a:rPr lang="en-US" altLang="fa-IR">
                <a:effectLst/>
              </a:rPr>
              <a:t> </a:t>
            </a:r>
            <a:r>
              <a:rPr lang="fa-IR" altLang="fa-IR">
                <a:effectLst/>
              </a:rPr>
              <a:t>دارد      </a:t>
            </a:r>
            <a:r>
              <a:rPr lang="en-US" altLang="fa-IR">
                <a:effectLst/>
              </a:rPr>
              <a:t> </a:t>
            </a:r>
            <a:r>
              <a:rPr lang="fa-IR" altLang="fa-IR">
                <a:effectLst/>
              </a:rPr>
              <a:t>٬معادل سهم الشرکه خود داراییهای شرکت را دریافت  می    </a:t>
            </a:r>
            <a:r>
              <a:rPr lang="en-US" altLang="fa-IR">
                <a:effectLst/>
              </a:rPr>
              <a:t> </a:t>
            </a:r>
            <a:r>
              <a:rPr lang="fa-IR" altLang="fa-IR">
                <a:effectLst/>
              </a:rPr>
              <a:t>کند و به میزان سهم الشرکه وی داراییها و حقوق صاحبان </a:t>
            </a:r>
            <a:r>
              <a:rPr lang="en-US" altLang="fa-IR">
                <a:effectLst/>
              </a:rPr>
              <a:t> </a:t>
            </a:r>
            <a:r>
              <a:rPr lang="fa-IR" altLang="fa-IR">
                <a:effectLst/>
              </a:rPr>
              <a:t>سرمایه به طور مساوی کاهش میابد.</a:t>
            </a:r>
          </a:p>
        </p:txBody>
      </p:sp>
    </p:spTree>
  </p:cSld>
  <p:clrMapOvr>
    <a:masterClrMapping/>
  </p:clrMapOvr>
  <p:transition spd="med">
    <p:comb/>
  </p:transition>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17CD13F-ADA3-4592-BE6B-F009B09EE5B1}" type="slidenum">
              <a:rPr lang="ar-SA" altLang="fa-IR"/>
              <a:pPr/>
              <a:t>196</a:t>
            </a:fld>
            <a:endParaRPr lang="en-US" altLang="fa-IR"/>
          </a:p>
        </p:txBody>
      </p:sp>
      <p:sp>
        <p:nvSpPr>
          <p:cNvPr id="635907" name="Rectangle 3"/>
          <p:cNvSpPr>
            <a:spLocks noGrp="1" noChangeArrowheads="1"/>
          </p:cNvSpPr>
          <p:nvPr>
            <p:ph type="body" idx="1"/>
          </p:nvPr>
        </p:nvSpPr>
        <p:spPr/>
        <p:txBody>
          <a:bodyPr/>
          <a:lstStyle/>
          <a:p>
            <a:pPr>
              <a:buFontTx/>
              <a:buNone/>
            </a:pPr>
            <a:r>
              <a:rPr lang="fa-IR" altLang="fa-IR">
                <a:effectLst/>
              </a:rPr>
              <a:t>   دریافت داراییهای شرکت بیشتر از سهم الشرکه:</a:t>
            </a:r>
          </a:p>
          <a:p>
            <a:pPr>
              <a:buFontTx/>
              <a:buNone/>
            </a:pPr>
            <a:r>
              <a:rPr lang="fa-IR" altLang="fa-IR">
                <a:effectLst/>
              </a:rPr>
              <a:t>   در صورتی  که  شرکت  تضامنی  ا ز سود آوری  خوبی برخوردار  باشد  هر یک از شرکا هنگام خروج ٬بیشتر از سهم  الشرکه  خود  از داراییهای شرکت در یافت می کنند.</a:t>
            </a:r>
          </a:p>
        </p:txBody>
      </p:sp>
    </p:spTree>
  </p:cSld>
  <p:clrMapOvr>
    <a:masterClrMapping/>
  </p:clrMapOvr>
  <p:transition spd="med">
    <p:comb/>
  </p:transition>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CBE3A22-C3D6-413E-BF0D-4AC8F4B9E478}" type="slidenum">
              <a:rPr lang="ar-SA" altLang="fa-IR"/>
              <a:pPr/>
              <a:t>197</a:t>
            </a:fld>
            <a:endParaRPr lang="en-US" altLang="fa-IR"/>
          </a:p>
        </p:txBody>
      </p:sp>
      <p:sp>
        <p:nvSpPr>
          <p:cNvPr id="636931" name="Rectangle 3"/>
          <p:cNvSpPr>
            <a:spLocks noGrp="1" noChangeArrowheads="1"/>
          </p:cNvSpPr>
          <p:nvPr>
            <p:ph type="body" idx="1"/>
          </p:nvPr>
        </p:nvSpPr>
        <p:spPr/>
        <p:txBody>
          <a:bodyPr/>
          <a:lstStyle/>
          <a:p>
            <a:pPr>
              <a:buFontTx/>
              <a:buNone/>
            </a:pPr>
            <a:r>
              <a:rPr lang="fa-IR" altLang="fa-IR">
                <a:effectLst/>
              </a:rPr>
              <a:t>   دریافت داراییهای شرکت کمتر از سهم الشرکه:</a:t>
            </a:r>
          </a:p>
          <a:p>
            <a:pPr>
              <a:buFontTx/>
              <a:buNone/>
            </a:pPr>
            <a:r>
              <a:rPr lang="fa-IR" altLang="fa-IR">
                <a:effectLst/>
              </a:rPr>
              <a:t>   مواقعی  که  رکود  اقتصادی  است  مشارکت  در  شرکت تضامنی  برای  شریکی  که  از  شر کت  خارج  می شود مطلوبیتی   ندارد   شریک  با   دریافت  مبلغ  کمتری  از داراییهای  شرکت  سهم  الشرکه  خود  را  واگذار می کند.</a:t>
            </a:r>
            <a:endParaRPr lang="en-US" altLang="fa-IR">
              <a:effectLst/>
            </a:endParaRPr>
          </a:p>
        </p:txBody>
      </p:sp>
    </p:spTree>
  </p:cSld>
  <p:clrMapOvr>
    <a:masterClrMapping/>
  </p:clrMapOvr>
  <p:transition spd="med">
    <p:comb/>
  </p:transition>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7DFA9AE-35DF-4527-B659-0A69D59D0F2A}" type="slidenum">
              <a:rPr lang="ar-SA" altLang="fa-IR"/>
              <a:pPr/>
              <a:t>198</a:t>
            </a:fld>
            <a:endParaRPr lang="en-US" altLang="fa-IR"/>
          </a:p>
        </p:txBody>
      </p:sp>
      <p:sp>
        <p:nvSpPr>
          <p:cNvPr id="360450" name="Rectangle 2"/>
          <p:cNvSpPr>
            <a:spLocks noGrp="1" noChangeArrowheads="1"/>
          </p:cNvSpPr>
          <p:nvPr>
            <p:ph type="body" idx="1"/>
          </p:nvPr>
        </p:nvSpPr>
        <p:spPr>
          <a:xfrm>
            <a:off x="539750" y="1557338"/>
            <a:ext cx="8229600" cy="3600450"/>
          </a:xfrm>
        </p:spPr>
        <p:txBody>
          <a:bodyPr/>
          <a:lstStyle/>
          <a:p>
            <a:pPr>
              <a:buFontTx/>
              <a:buNone/>
            </a:pPr>
            <a:r>
              <a:rPr lang="fa-IR" altLang="fa-IR"/>
              <a:t>   </a:t>
            </a:r>
            <a:r>
              <a:rPr lang="ar-SA" altLang="fa-IR"/>
              <a:t>انحلال شركت تضامن</a:t>
            </a:r>
            <a:r>
              <a:rPr lang="fa-IR" altLang="fa-IR"/>
              <a:t>ی:</a:t>
            </a:r>
            <a:endParaRPr lang="en-US" altLang="fa-IR"/>
          </a:p>
          <a:p>
            <a:pPr>
              <a:buFontTx/>
              <a:buNone/>
            </a:pPr>
            <a:r>
              <a:rPr lang="fa-IR" altLang="fa-IR"/>
              <a:t>    </a:t>
            </a:r>
            <a:r>
              <a:rPr lang="ar-SA" altLang="fa-IR"/>
              <a:t>يك</a:t>
            </a:r>
            <a:r>
              <a:rPr lang="fa-IR" altLang="fa-IR"/>
              <a:t>ی </a:t>
            </a:r>
            <a:r>
              <a:rPr lang="ar-SA" altLang="fa-IR"/>
              <a:t>از</a:t>
            </a:r>
            <a:r>
              <a:rPr lang="fa-IR" altLang="fa-IR"/>
              <a:t> </a:t>
            </a:r>
            <a:r>
              <a:rPr lang="ar-SA" altLang="fa-IR"/>
              <a:t>دو</a:t>
            </a:r>
            <a:r>
              <a:rPr lang="fa-IR" altLang="fa-IR"/>
              <a:t> </a:t>
            </a:r>
            <a:r>
              <a:rPr lang="ar-SA" altLang="fa-IR"/>
              <a:t>مورد تصفيه</a:t>
            </a:r>
            <a:r>
              <a:rPr lang="fa-IR" altLang="fa-IR"/>
              <a:t>  </a:t>
            </a:r>
            <a:r>
              <a:rPr lang="ar-SA" altLang="fa-IR"/>
              <a:t>شركت</a:t>
            </a:r>
            <a:r>
              <a:rPr lang="fa-IR" altLang="fa-IR"/>
              <a:t> </a:t>
            </a:r>
            <a:r>
              <a:rPr lang="ar-SA" altLang="fa-IR"/>
              <a:t> تضامن</a:t>
            </a:r>
            <a:r>
              <a:rPr lang="fa-IR" altLang="fa-IR"/>
              <a:t>ی </a:t>
            </a:r>
            <a:r>
              <a:rPr lang="ar-SA" altLang="fa-IR"/>
              <a:t>انحلال</a:t>
            </a:r>
            <a:r>
              <a:rPr lang="fa-IR" altLang="fa-IR"/>
              <a:t> </a:t>
            </a:r>
            <a:r>
              <a:rPr lang="ar-SA" altLang="fa-IR"/>
              <a:t> است كه</a:t>
            </a:r>
            <a:r>
              <a:rPr lang="fa-IR" altLang="fa-IR"/>
              <a:t> </a:t>
            </a:r>
            <a:r>
              <a:rPr lang="ar-SA" altLang="fa-IR"/>
              <a:t> به معن</a:t>
            </a:r>
            <a:r>
              <a:rPr lang="fa-IR" altLang="fa-IR"/>
              <a:t>ی</a:t>
            </a:r>
            <a:r>
              <a:rPr lang="ar-SA" altLang="fa-IR"/>
              <a:t> انقطاع</a:t>
            </a:r>
            <a:r>
              <a:rPr lang="fa-IR" altLang="fa-IR"/>
              <a:t> </a:t>
            </a:r>
            <a:r>
              <a:rPr lang="ar-SA" altLang="fa-IR"/>
              <a:t>تداوم</a:t>
            </a:r>
            <a:r>
              <a:rPr lang="fa-IR" altLang="fa-IR"/>
              <a:t> </a:t>
            </a:r>
            <a:r>
              <a:rPr lang="ar-SA" altLang="fa-IR"/>
              <a:t>فعاليت م</a:t>
            </a:r>
            <a:r>
              <a:rPr lang="fa-IR" altLang="fa-IR"/>
              <a:t>ی</a:t>
            </a:r>
            <a:r>
              <a:rPr lang="ar-SA" altLang="fa-IR"/>
              <a:t> باشد.</a:t>
            </a:r>
            <a:r>
              <a:rPr lang="fa-IR" altLang="fa-IR"/>
              <a:t> </a:t>
            </a:r>
            <a:r>
              <a:rPr lang="ar-SA" altLang="fa-IR"/>
              <a:t>تصفيه</a:t>
            </a:r>
            <a:r>
              <a:rPr lang="fa-IR" altLang="fa-IR"/>
              <a:t> </a:t>
            </a:r>
            <a:r>
              <a:rPr lang="ar-SA" altLang="fa-IR"/>
              <a:t>شركت</a:t>
            </a:r>
            <a:r>
              <a:rPr lang="fa-IR" altLang="fa-IR"/>
              <a:t> </a:t>
            </a:r>
            <a:r>
              <a:rPr lang="ar-SA" altLang="fa-IR"/>
              <a:t>هنگام</a:t>
            </a:r>
            <a:r>
              <a:rPr lang="fa-IR" altLang="fa-IR"/>
              <a:t> </a:t>
            </a:r>
            <a:r>
              <a:rPr lang="ar-SA" altLang="fa-IR"/>
              <a:t>انحلال از</a:t>
            </a:r>
            <a:r>
              <a:rPr lang="fa-IR" altLang="fa-IR"/>
              <a:t> </a:t>
            </a:r>
            <a:r>
              <a:rPr lang="ar-SA" altLang="fa-IR"/>
              <a:t>طريق</a:t>
            </a:r>
            <a:r>
              <a:rPr lang="fa-IR" altLang="fa-IR"/>
              <a:t> </a:t>
            </a:r>
            <a:r>
              <a:rPr lang="ar-SA" altLang="fa-IR"/>
              <a:t>فروش داراييها</a:t>
            </a:r>
            <a:r>
              <a:rPr lang="fa-IR" altLang="fa-IR"/>
              <a:t>  </a:t>
            </a:r>
            <a:r>
              <a:rPr lang="ar-SA" altLang="fa-IR"/>
              <a:t>وصول </a:t>
            </a:r>
            <a:r>
              <a:rPr lang="fa-IR" altLang="fa-IR"/>
              <a:t> </a:t>
            </a:r>
            <a:r>
              <a:rPr lang="ar-SA" altLang="fa-IR"/>
              <a:t>مطالبات</a:t>
            </a:r>
            <a:r>
              <a:rPr lang="fa-IR" altLang="fa-IR"/>
              <a:t> </a:t>
            </a:r>
            <a:r>
              <a:rPr lang="ar-SA" altLang="fa-IR"/>
              <a:t>پرداخت</a:t>
            </a:r>
            <a:r>
              <a:rPr lang="fa-IR" altLang="fa-IR"/>
              <a:t> </a:t>
            </a:r>
            <a:r>
              <a:rPr lang="ar-SA" altLang="fa-IR"/>
              <a:t> بدهيها </a:t>
            </a:r>
            <a:r>
              <a:rPr lang="fa-IR" altLang="fa-IR"/>
              <a:t> </a:t>
            </a:r>
            <a:r>
              <a:rPr lang="ar-SA" altLang="fa-IR"/>
              <a:t>و تقسيم سود و</a:t>
            </a:r>
            <a:r>
              <a:rPr lang="fa-IR" altLang="fa-IR"/>
              <a:t> </a:t>
            </a:r>
            <a:r>
              <a:rPr lang="ar-SA" altLang="fa-IR"/>
              <a:t>زيان</a:t>
            </a:r>
            <a:r>
              <a:rPr lang="fa-IR" altLang="fa-IR"/>
              <a:t> </a:t>
            </a:r>
            <a:r>
              <a:rPr lang="ar-SA" altLang="fa-IR"/>
              <a:t> تصفيه </a:t>
            </a:r>
            <a:r>
              <a:rPr lang="fa-IR" altLang="fa-IR"/>
              <a:t> </a:t>
            </a:r>
            <a:r>
              <a:rPr lang="ar-SA" altLang="fa-IR"/>
              <a:t>م</a:t>
            </a:r>
            <a:r>
              <a:rPr lang="fa-IR" altLang="fa-IR"/>
              <a:t>ی</a:t>
            </a:r>
            <a:r>
              <a:rPr lang="ar-SA" altLang="fa-IR"/>
              <a:t> باشد.</a:t>
            </a:r>
            <a:endParaRPr lang="en-US" altLang="fa-IR"/>
          </a:p>
        </p:txBody>
      </p:sp>
    </p:spTree>
  </p:cSld>
  <p:clrMapOvr>
    <a:masterClrMapping/>
  </p:clrMapOvr>
  <p:transition spd="med">
    <p:comb/>
  </p:transition>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798EDEC-7CEF-4CF8-9DC7-0D8A9DB9CADC}" type="slidenum">
              <a:rPr lang="ar-SA" altLang="fa-IR"/>
              <a:pPr/>
              <a:t>199</a:t>
            </a:fld>
            <a:endParaRPr lang="en-US" altLang="fa-IR"/>
          </a:p>
        </p:txBody>
      </p:sp>
      <p:sp>
        <p:nvSpPr>
          <p:cNvPr id="361474" name="Rectangle 2"/>
          <p:cNvSpPr>
            <a:spLocks noGrp="1" noChangeArrowheads="1"/>
          </p:cNvSpPr>
          <p:nvPr>
            <p:ph type="body" idx="1"/>
          </p:nvPr>
        </p:nvSpPr>
        <p:spPr>
          <a:xfrm>
            <a:off x="457200" y="1905000"/>
            <a:ext cx="8229600" cy="1990725"/>
          </a:xfrm>
        </p:spPr>
        <p:txBody>
          <a:bodyPr/>
          <a:lstStyle/>
          <a:p>
            <a:pPr>
              <a:buFontTx/>
              <a:buNone/>
            </a:pPr>
            <a:r>
              <a:rPr lang="fa-IR" altLang="fa-IR"/>
              <a:t>    </a:t>
            </a:r>
            <a:r>
              <a:rPr lang="ar-SA" altLang="fa-IR"/>
              <a:t>تقسيم</a:t>
            </a:r>
            <a:r>
              <a:rPr lang="fa-IR" altLang="fa-IR"/>
              <a:t> </a:t>
            </a:r>
            <a:r>
              <a:rPr lang="ar-SA" altLang="fa-IR"/>
              <a:t> سود و زيان</a:t>
            </a:r>
            <a:r>
              <a:rPr lang="fa-IR" altLang="fa-IR"/>
              <a:t> </a:t>
            </a:r>
            <a:r>
              <a:rPr lang="ar-SA" altLang="fa-IR"/>
              <a:t> تصفيه</a:t>
            </a:r>
            <a:r>
              <a:rPr lang="fa-IR" altLang="fa-IR"/>
              <a:t> </a:t>
            </a:r>
            <a:r>
              <a:rPr lang="ar-SA" altLang="fa-IR"/>
              <a:t> به نسبت مقرر در</a:t>
            </a:r>
            <a:r>
              <a:rPr lang="fa-IR" altLang="fa-IR"/>
              <a:t> </a:t>
            </a:r>
            <a:r>
              <a:rPr lang="ar-SA" altLang="fa-IR"/>
              <a:t> شركتنامه</a:t>
            </a:r>
            <a:r>
              <a:rPr lang="fa-IR" altLang="fa-IR"/>
              <a:t>    </a:t>
            </a:r>
            <a:r>
              <a:rPr lang="ar-SA" altLang="fa-IR"/>
              <a:t> </a:t>
            </a:r>
            <a:r>
              <a:rPr lang="fa-IR" altLang="fa-IR"/>
              <a:t>                </a:t>
            </a:r>
            <a:r>
              <a:rPr lang="en-US" altLang="fa-IR"/>
              <a:t> </a:t>
            </a:r>
            <a:r>
              <a:rPr lang="ar-SA" altLang="fa-IR"/>
              <a:t>و</a:t>
            </a:r>
            <a:r>
              <a:rPr lang="en-US" altLang="fa-IR"/>
              <a:t> </a:t>
            </a:r>
            <a:r>
              <a:rPr lang="ar-SA" altLang="fa-IR"/>
              <a:t> توزيع</a:t>
            </a:r>
            <a:r>
              <a:rPr lang="en-US" altLang="fa-IR"/>
              <a:t> </a:t>
            </a:r>
            <a:r>
              <a:rPr lang="ar-SA" altLang="fa-IR"/>
              <a:t> وجه</a:t>
            </a:r>
            <a:r>
              <a:rPr lang="en-US" altLang="fa-IR"/>
              <a:t> </a:t>
            </a:r>
            <a:r>
              <a:rPr lang="ar-SA" altLang="fa-IR"/>
              <a:t> نقد</a:t>
            </a:r>
            <a:r>
              <a:rPr lang="en-US" altLang="fa-IR"/>
              <a:t> </a:t>
            </a:r>
            <a:r>
              <a:rPr lang="ar-SA" altLang="fa-IR"/>
              <a:t> باقيمانده </a:t>
            </a:r>
            <a:r>
              <a:rPr lang="en-US" altLang="fa-IR"/>
              <a:t> </a:t>
            </a:r>
            <a:r>
              <a:rPr lang="ar-SA" altLang="fa-IR"/>
              <a:t>بر</a:t>
            </a:r>
            <a:r>
              <a:rPr lang="en-US" altLang="fa-IR"/>
              <a:t> </a:t>
            </a:r>
            <a:r>
              <a:rPr lang="ar-SA" altLang="fa-IR"/>
              <a:t> اساس</a:t>
            </a:r>
            <a:r>
              <a:rPr lang="en-US" altLang="fa-IR"/>
              <a:t>  </a:t>
            </a:r>
            <a:r>
              <a:rPr lang="ar-SA" altLang="fa-IR"/>
              <a:t> مانده </a:t>
            </a:r>
            <a:r>
              <a:rPr lang="en-US" altLang="fa-IR"/>
              <a:t> </a:t>
            </a:r>
            <a:r>
              <a:rPr lang="ar-SA" altLang="fa-IR"/>
              <a:t>حساب </a:t>
            </a:r>
            <a:r>
              <a:rPr lang="en-US" altLang="fa-IR"/>
              <a:t>  </a:t>
            </a:r>
            <a:r>
              <a:rPr lang="ar-SA" altLang="fa-IR"/>
              <a:t>سرمايه</a:t>
            </a:r>
            <a:r>
              <a:rPr lang="en-US" altLang="fa-IR"/>
              <a:t> </a:t>
            </a:r>
            <a:r>
              <a:rPr lang="ar-SA" altLang="fa-IR"/>
              <a:t> بين</a:t>
            </a:r>
            <a:r>
              <a:rPr lang="en-US" altLang="fa-IR"/>
              <a:t> </a:t>
            </a:r>
            <a:r>
              <a:rPr lang="ar-SA" altLang="fa-IR"/>
              <a:t> شركاء</a:t>
            </a:r>
            <a:r>
              <a:rPr lang="en-US" altLang="fa-IR"/>
              <a:t> </a:t>
            </a:r>
            <a:r>
              <a:rPr lang="ar-SA" altLang="fa-IR"/>
              <a:t>انجام </a:t>
            </a:r>
            <a:r>
              <a:rPr lang="en-US" altLang="fa-IR"/>
              <a:t> </a:t>
            </a:r>
            <a:r>
              <a:rPr lang="ar-SA" altLang="fa-IR"/>
              <a:t>م</a:t>
            </a:r>
            <a:r>
              <a:rPr lang="fa-IR" altLang="fa-IR"/>
              <a:t>ی</a:t>
            </a:r>
            <a:r>
              <a:rPr lang="ar-SA" altLang="fa-IR"/>
              <a:t> شود.</a:t>
            </a:r>
            <a:endParaRPr lang="en-US" altLang="fa-IR"/>
          </a:p>
        </p:txBody>
      </p:sp>
    </p:spTree>
  </p:cSld>
  <p:clrMapOvr>
    <a:masterClrMapping/>
  </p:clrMapOvr>
  <p:transition spd="med">
    <p:comb/>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D441B2A-E785-4201-A8CF-6D7FDDBB5ED2}" type="slidenum">
              <a:rPr lang="ar-SA" altLang="fa-IR"/>
              <a:pPr/>
              <a:t>2</a:t>
            </a:fld>
            <a:endParaRPr lang="en-US" altLang="fa-IR"/>
          </a:p>
        </p:txBody>
      </p:sp>
      <p:sp>
        <p:nvSpPr>
          <p:cNvPr id="645122" name="Rectangle 2"/>
          <p:cNvSpPr>
            <a:spLocks noGrp="1" noChangeArrowheads="1"/>
          </p:cNvSpPr>
          <p:nvPr>
            <p:ph type="title"/>
          </p:nvPr>
        </p:nvSpPr>
        <p:spPr/>
        <p:txBody>
          <a:bodyPr/>
          <a:lstStyle/>
          <a:p>
            <a:pPr algn="ctr"/>
            <a:r>
              <a:rPr lang="fa-IR" altLang="fa-IR" dirty="0">
                <a:cs typeface="B Titr" panose="00000700000000000000" pitchFamily="2" charset="-78"/>
              </a:rPr>
              <a:t>اصول حسابداري 2</a:t>
            </a:r>
            <a:endParaRPr lang="en-US" altLang="fa-IR" dirty="0">
              <a:cs typeface="B Titr" panose="00000700000000000000" pitchFamily="2" charset="-78"/>
            </a:endParaRPr>
          </a:p>
        </p:txBody>
      </p:sp>
      <p:sp>
        <p:nvSpPr>
          <p:cNvPr id="645123" name="Rectangle 3"/>
          <p:cNvSpPr>
            <a:spLocks noGrp="1" noChangeArrowheads="1"/>
          </p:cNvSpPr>
          <p:nvPr>
            <p:ph type="body" idx="1"/>
          </p:nvPr>
        </p:nvSpPr>
        <p:spPr>
          <a:xfrm>
            <a:off x="611560" y="2766838"/>
            <a:ext cx="8229600" cy="4114800"/>
          </a:xfrm>
        </p:spPr>
        <p:txBody>
          <a:bodyPr/>
          <a:lstStyle/>
          <a:p>
            <a:pPr algn="ctr"/>
            <a:r>
              <a:rPr lang="fa-IR" altLang="fa-IR" dirty="0">
                <a:cs typeface="B Nazanin" panose="00000400000000000000" pitchFamily="2" charset="-78"/>
              </a:rPr>
              <a:t>تاليف : دكتر يحيي حساس يگانه</a:t>
            </a:r>
          </a:p>
          <a:p>
            <a:pPr algn="ctr"/>
            <a:r>
              <a:rPr lang="fa-IR" altLang="fa-IR" dirty="0">
                <a:cs typeface="B Nazanin" panose="00000400000000000000" pitchFamily="2" charset="-78"/>
              </a:rPr>
              <a:t>تهيه كننده : مهدي هدايتيان</a:t>
            </a:r>
            <a:endParaRPr lang="en-US" altLang="fa-IR" dirty="0">
              <a:cs typeface="B Nazanin" panose="00000400000000000000" pitchFamily="2" charset="-78"/>
            </a:endParaRPr>
          </a:p>
        </p:txBody>
      </p:sp>
    </p:spTree>
  </p:cSld>
  <p:clrMapOvr>
    <a:masterClrMapping/>
  </p:clrMapOvr>
  <p:transition spd="med">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99669B7-1C3E-4C05-A9E5-CD4E9F7A8798}" type="slidenum">
              <a:rPr lang="ar-SA" altLang="fa-IR"/>
              <a:pPr/>
              <a:t>20</a:t>
            </a:fld>
            <a:endParaRPr lang="en-US" altLang="fa-IR"/>
          </a:p>
        </p:txBody>
      </p:sp>
      <p:sp>
        <p:nvSpPr>
          <p:cNvPr id="384002" name="Rectangle 2"/>
          <p:cNvSpPr>
            <a:spLocks noGrp="1" noChangeArrowheads="1"/>
          </p:cNvSpPr>
          <p:nvPr>
            <p:ph type="body" idx="1"/>
          </p:nvPr>
        </p:nvSpPr>
        <p:spPr>
          <a:xfrm>
            <a:off x="611188" y="549275"/>
            <a:ext cx="8229600" cy="4114800"/>
          </a:xfrm>
        </p:spPr>
        <p:txBody>
          <a:bodyPr/>
          <a:lstStyle/>
          <a:p>
            <a:pPr>
              <a:buFontTx/>
              <a:buNone/>
            </a:pPr>
            <a:r>
              <a:rPr lang="fa-IR" altLang="fa-IR" sz="2400" b="1">
                <a:cs typeface="Zar" pitchFamily="2" charset="0"/>
              </a:rPr>
              <a:t>    </a:t>
            </a:r>
            <a:r>
              <a:rPr lang="fa-IR" altLang="fa-IR">
                <a:effectLst/>
              </a:rPr>
              <a:t>دفتر روزنامه دريافتهای نقدی :</a:t>
            </a:r>
          </a:p>
          <a:p>
            <a:pPr>
              <a:buFontTx/>
              <a:buNone/>
            </a:pPr>
            <a:r>
              <a:rPr lang="fa-IR" altLang="fa-IR" sz="2400" b="1">
                <a:cs typeface="Zar" pitchFamily="2" charset="0"/>
              </a:rPr>
              <a:t>    </a:t>
            </a:r>
            <a:r>
              <a:rPr lang="fa-IR" altLang="fa-IR">
                <a:effectLst/>
                <a:latin typeface="Arial" panose="020B0604020202020204" pitchFamily="34" charset="0"/>
              </a:rPr>
              <a:t>كليه  رويدادهای  مالی  كه  نقدا  وصول  می</a:t>
            </a:r>
            <a:r>
              <a:rPr lang="en-US" altLang="fa-IR">
                <a:effectLst/>
                <a:latin typeface="Arial" panose="020B0604020202020204" pitchFamily="34" charset="0"/>
              </a:rPr>
              <a:t> </a:t>
            </a:r>
            <a:r>
              <a:rPr lang="fa-IR" altLang="fa-IR">
                <a:effectLst/>
                <a:latin typeface="Arial" panose="020B0604020202020204" pitchFamily="34" charset="0"/>
              </a:rPr>
              <a:t>شوند  در دفتر  روزنامه دريافتهای نقدی،ثبت می</a:t>
            </a:r>
            <a:r>
              <a:rPr lang="en-US" altLang="fa-IR">
                <a:effectLst/>
                <a:latin typeface="Arial" panose="020B0604020202020204" pitchFamily="34" charset="0"/>
              </a:rPr>
              <a:t> </a:t>
            </a:r>
            <a:r>
              <a:rPr lang="fa-IR" altLang="fa-IR">
                <a:effectLst/>
                <a:latin typeface="Arial" panose="020B0604020202020204" pitchFamily="34" charset="0"/>
              </a:rPr>
              <a:t>گردند مثلا كليه فروشهای نقدی  كالا  در دفترروزنامه ثبت می</a:t>
            </a:r>
            <a:r>
              <a:rPr lang="en-US" altLang="fa-IR">
                <a:effectLst/>
                <a:latin typeface="Arial" panose="020B0604020202020204" pitchFamily="34" charset="0"/>
              </a:rPr>
              <a:t> </a:t>
            </a:r>
            <a:r>
              <a:rPr lang="fa-IR" altLang="fa-IR">
                <a:effectLst/>
                <a:latin typeface="Arial" panose="020B0604020202020204" pitchFamily="34" charset="0"/>
              </a:rPr>
              <a:t>شوند . جمع فروشهای نقدی به بستانكارحساب فروش دردفتركل منتقل می</a:t>
            </a:r>
            <a:r>
              <a:rPr lang="en-US" altLang="fa-IR">
                <a:effectLst/>
                <a:latin typeface="Arial" panose="020B0604020202020204" pitchFamily="34" charset="0"/>
              </a:rPr>
              <a:t> </a:t>
            </a:r>
            <a:r>
              <a:rPr lang="fa-IR" altLang="fa-IR">
                <a:effectLst/>
                <a:latin typeface="Arial" panose="020B0604020202020204" pitchFamily="34" charset="0"/>
              </a:rPr>
              <a:t>گردد. </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FBC3A8-D987-4E37-827B-46CBABDCD424}" type="slidenum">
              <a:rPr lang="ar-SA" altLang="fa-IR"/>
              <a:pPr/>
              <a:t>200</a:t>
            </a:fld>
            <a:endParaRPr lang="en-US" altLang="fa-IR"/>
          </a:p>
        </p:txBody>
      </p:sp>
      <p:sp>
        <p:nvSpPr>
          <p:cNvPr id="362498" name="Rectangle 2"/>
          <p:cNvSpPr>
            <a:spLocks noGrp="1" noChangeArrowheads="1"/>
          </p:cNvSpPr>
          <p:nvPr>
            <p:ph type="body" idx="1"/>
          </p:nvPr>
        </p:nvSpPr>
        <p:spPr>
          <a:xfrm>
            <a:off x="457200" y="1905000"/>
            <a:ext cx="8229600" cy="2709863"/>
          </a:xfrm>
        </p:spPr>
        <p:txBody>
          <a:bodyPr/>
          <a:lstStyle/>
          <a:p>
            <a:pPr>
              <a:buFontTx/>
              <a:buNone/>
            </a:pPr>
            <a:r>
              <a:rPr lang="fa-IR" altLang="fa-IR"/>
              <a:t> </a:t>
            </a:r>
            <a:r>
              <a:rPr lang="en-US" altLang="fa-IR"/>
              <a:t>  </a:t>
            </a:r>
            <a:r>
              <a:rPr lang="ar-SA" altLang="fa-IR"/>
              <a:t>فاصله</a:t>
            </a:r>
            <a:r>
              <a:rPr lang="en-US" altLang="fa-IR"/>
              <a:t> </a:t>
            </a:r>
            <a:r>
              <a:rPr lang="ar-SA" altLang="fa-IR"/>
              <a:t>بين اعلام انحلال</a:t>
            </a:r>
            <a:r>
              <a:rPr lang="fa-IR" altLang="fa-IR"/>
              <a:t> </a:t>
            </a:r>
            <a:r>
              <a:rPr lang="ar-SA" altLang="fa-IR"/>
              <a:t> و تقسيم </a:t>
            </a:r>
            <a:r>
              <a:rPr lang="en-US" altLang="fa-IR"/>
              <a:t> </a:t>
            </a:r>
            <a:r>
              <a:rPr lang="ar-SA" altLang="fa-IR"/>
              <a:t>داراييها</a:t>
            </a:r>
            <a:r>
              <a:rPr lang="fa-IR" altLang="fa-IR"/>
              <a:t>ی</a:t>
            </a:r>
            <a:r>
              <a:rPr lang="ar-SA" altLang="fa-IR"/>
              <a:t> </a:t>
            </a:r>
            <a:r>
              <a:rPr lang="en-US" altLang="fa-IR"/>
              <a:t> </a:t>
            </a:r>
            <a:r>
              <a:rPr lang="ar-SA" altLang="fa-IR"/>
              <a:t>باقيمانده</a:t>
            </a:r>
            <a:r>
              <a:rPr lang="en-US" altLang="fa-IR"/>
              <a:t> </a:t>
            </a:r>
            <a:r>
              <a:rPr lang="ar-SA" altLang="fa-IR"/>
              <a:t> بين شركاء </a:t>
            </a:r>
            <a:r>
              <a:rPr lang="en-US" altLang="fa-IR"/>
              <a:t> </a:t>
            </a:r>
            <a:r>
              <a:rPr lang="ar-SA" altLang="fa-IR"/>
              <a:t>را </a:t>
            </a:r>
            <a:r>
              <a:rPr lang="en-US" altLang="fa-IR"/>
              <a:t> </a:t>
            </a:r>
            <a:r>
              <a:rPr lang="ar-SA" altLang="fa-IR"/>
              <a:t>دوره</a:t>
            </a:r>
            <a:r>
              <a:rPr lang="en-US" altLang="fa-IR"/>
              <a:t> </a:t>
            </a:r>
            <a:r>
              <a:rPr lang="ar-SA" altLang="fa-IR"/>
              <a:t> تصفيه </a:t>
            </a:r>
            <a:r>
              <a:rPr lang="en-US" altLang="fa-IR"/>
              <a:t> </a:t>
            </a:r>
            <a:r>
              <a:rPr lang="ar-SA" altLang="fa-IR"/>
              <a:t>م</a:t>
            </a:r>
            <a:r>
              <a:rPr lang="fa-IR" altLang="fa-IR"/>
              <a:t>ی</a:t>
            </a:r>
            <a:r>
              <a:rPr lang="ar-SA" altLang="fa-IR"/>
              <a:t> گويند.</a:t>
            </a:r>
          </a:p>
          <a:p>
            <a:pPr>
              <a:buFontTx/>
              <a:buNone/>
            </a:pPr>
            <a:r>
              <a:rPr lang="fa-IR" altLang="fa-IR"/>
              <a:t> </a:t>
            </a:r>
            <a:r>
              <a:rPr lang="en-US" altLang="fa-IR"/>
              <a:t>  </a:t>
            </a:r>
            <a:r>
              <a:rPr lang="ar-SA" altLang="fa-IR"/>
              <a:t>دراين دوره</a:t>
            </a:r>
            <a:r>
              <a:rPr lang="en-US" altLang="fa-IR"/>
              <a:t> </a:t>
            </a:r>
            <a:r>
              <a:rPr lang="ar-SA" altLang="fa-IR"/>
              <a:t> اداره </a:t>
            </a:r>
            <a:r>
              <a:rPr lang="en-US" altLang="fa-IR"/>
              <a:t> </a:t>
            </a:r>
            <a:r>
              <a:rPr lang="ar-SA" altLang="fa-IR"/>
              <a:t>امور شركت </a:t>
            </a:r>
            <a:r>
              <a:rPr lang="en-US" altLang="fa-IR"/>
              <a:t> </a:t>
            </a:r>
            <a:r>
              <a:rPr lang="ar-SA" altLang="fa-IR"/>
              <a:t>و عمليات </a:t>
            </a:r>
            <a:r>
              <a:rPr lang="en-US" altLang="fa-IR"/>
              <a:t> </a:t>
            </a:r>
            <a:r>
              <a:rPr lang="ar-SA" altLang="fa-IR"/>
              <a:t>تصفيه</a:t>
            </a:r>
            <a:r>
              <a:rPr lang="en-US" altLang="fa-IR"/>
              <a:t> </a:t>
            </a:r>
            <a:r>
              <a:rPr lang="ar-SA" altLang="fa-IR"/>
              <a:t> توسط مدير </a:t>
            </a:r>
            <a:r>
              <a:rPr lang="en-US" altLang="fa-IR"/>
              <a:t> </a:t>
            </a:r>
            <a:r>
              <a:rPr lang="ar-SA" altLang="fa-IR"/>
              <a:t>يا</a:t>
            </a:r>
            <a:r>
              <a:rPr lang="en-US" altLang="fa-IR"/>
              <a:t> </a:t>
            </a:r>
            <a:r>
              <a:rPr lang="ar-SA" altLang="fa-IR"/>
              <a:t> مديران</a:t>
            </a:r>
            <a:r>
              <a:rPr lang="en-US" altLang="fa-IR"/>
              <a:t> </a:t>
            </a:r>
            <a:r>
              <a:rPr lang="ar-SA" altLang="fa-IR"/>
              <a:t> تصفيه </a:t>
            </a:r>
            <a:r>
              <a:rPr lang="en-US" altLang="fa-IR"/>
              <a:t> </a:t>
            </a:r>
            <a:r>
              <a:rPr lang="ar-SA" altLang="fa-IR"/>
              <a:t>انجام</a:t>
            </a:r>
            <a:r>
              <a:rPr lang="en-US" altLang="fa-IR"/>
              <a:t> </a:t>
            </a:r>
            <a:r>
              <a:rPr lang="ar-SA" altLang="fa-IR"/>
              <a:t> م</a:t>
            </a:r>
            <a:r>
              <a:rPr lang="fa-IR" altLang="fa-IR"/>
              <a:t>ی</a:t>
            </a:r>
            <a:r>
              <a:rPr lang="ar-SA" altLang="fa-IR"/>
              <a:t> شود. </a:t>
            </a:r>
            <a:endParaRPr lang="en-US" altLang="fa-IR"/>
          </a:p>
        </p:txBody>
      </p:sp>
    </p:spTree>
  </p:cSld>
  <p:clrMapOvr>
    <a:masterClrMapping/>
  </p:clrMapOvr>
  <p:transition spd="med">
    <p:comb/>
  </p:transition>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315417A-84B9-476C-AE55-A5DAB8E621F5}" type="slidenum">
              <a:rPr lang="ar-SA" altLang="fa-IR"/>
              <a:pPr/>
              <a:t>201</a:t>
            </a:fld>
            <a:endParaRPr lang="en-US" altLang="fa-IR"/>
          </a:p>
        </p:txBody>
      </p:sp>
      <p:sp>
        <p:nvSpPr>
          <p:cNvPr id="637955" name="Rectangle 3"/>
          <p:cNvSpPr>
            <a:spLocks noGrp="1" noChangeArrowheads="1"/>
          </p:cNvSpPr>
          <p:nvPr>
            <p:ph type="body" idx="1"/>
          </p:nvPr>
        </p:nvSpPr>
        <p:spPr/>
        <p:txBody>
          <a:bodyPr/>
          <a:lstStyle/>
          <a:p>
            <a:pPr>
              <a:buFontTx/>
              <a:buNone/>
            </a:pPr>
            <a:r>
              <a:rPr lang="fa-IR" altLang="fa-IR">
                <a:effectLst/>
              </a:rPr>
              <a:t>   فروش داراییها و وصول مطالبات:</a:t>
            </a:r>
          </a:p>
          <a:p>
            <a:pPr>
              <a:buFontTx/>
              <a:buNone/>
            </a:pPr>
            <a:r>
              <a:rPr lang="fa-IR" altLang="fa-IR">
                <a:effectLst/>
              </a:rPr>
              <a:t>   دردوره تصفیه هر گونه سود یا زیان حاصل از فروش داراییها و یا وصول بدهیها ابتدا در حساب سود و زیان تصفیه سپس مانده این حساب به نسبت مقرر در شرکتنامه بین شرکا تقسیم و به حساب سرمایه شرکا منتقل می شود.</a:t>
            </a:r>
            <a:endParaRPr lang="en-US" altLang="fa-IR">
              <a:effectLst/>
            </a:endParaRPr>
          </a:p>
        </p:txBody>
      </p:sp>
    </p:spTree>
  </p:cSld>
  <p:clrMapOvr>
    <a:masterClrMapping/>
  </p:clrMapOvr>
  <p:transition spd="med">
    <p:comb/>
  </p:transition>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8C60472-83ED-4E67-AC07-7309397045CF}" type="slidenum">
              <a:rPr lang="ar-SA" altLang="fa-IR"/>
              <a:pPr/>
              <a:t>202</a:t>
            </a:fld>
            <a:endParaRPr lang="en-US" altLang="fa-IR"/>
          </a:p>
        </p:txBody>
      </p:sp>
      <p:sp>
        <p:nvSpPr>
          <p:cNvPr id="638979" name="Rectangle 3"/>
          <p:cNvSpPr>
            <a:spLocks noGrp="1" noChangeArrowheads="1"/>
          </p:cNvSpPr>
          <p:nvPr>
            <p:ph type="body" idx="1"/>
          </p:nvPr>
        </p:nvSpPr>
        <p:spPr/>
        <p:txBody>
          <a:bodyPr/>
          <a:lstStyle/>
          <a:p>
            <a:pPr>
              <a:buFontTx/>
              <a:buNone/>
            </a:pPr>
            <a:r>
              <a:rPr lang="fa-IR" altLang="fa-IR">
                <a:effectLst/>
              </a:rPr>
              <a:t>   تقسیم سود و زیان تصفیه:</a:t>
            </a:r>
          </a:p>
          <a:p>
            <a:pPr>
              <a:buFontTx/>
              <a:buNone/>
            </a:pPr>
            <a:r>
              <a:rPr lang="fa-IR" altLang="fa-IR">
                <a:effectLst/>
              </a:rPr>
              <a:t>   سود و زیان حاصل از فروش داراییهی و وصل مطالبات که در حساب سود و زیان تصفیه ثبت شده به ترتیب مقرر در شرکتنامه بین شرکا تقسیم می شود.</a:t>
            </a:r>
            <a:endParaRPr lang="en-US" altLang="fa-IR">
              <a:effectLst/>
            </a:endParaRPr>
          </a:p>
        </p:txBody>
      </p:sp>
    </p:spTree>
  </p:cSld>
  <p:clrMapOvr>
    <a:masterClrMapping/>
  </p:clrMapOvr>
  <p:transition spd="med">
    <p:comb/>
  </p:transition>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A6C2F9C-E877-447C-A008-56C3BBEC96E7}" type="slidenum">
              <a:rPr lang="ar-SA" altLang="fa-IR"/>
              <a:pPr/>
              <a:t>203</a:t>
            </a:fld>
            <a:endParaRPr lang="en-US" altLang="fa-IR"/>
          </a:p>
        </p:txBody>
      </p:sp>
      <p:sp>
        <p:nvSpPr>
          <p:cNvPr id="363522" name="Rectangle 2"/>
          <p:cNvSpPr>
            <a:spLocks noGrp="1" noChangeArrowheads="1"/>
          </p:cNvSpPr>
          <p:nvPr>
            <p:ph type="body" idx="1"/>
          </p:nvPr>
        </p:nvSpPr>
        <p:spPr/>
        <p:txBody>
          <a:bodyPr/>
          <a:lstStyle/>
          <a:p>
            <a:pPr>
              <a:buFontTx/>
              <a:buNone/>
            </a:pPr>
            <a:r>
              <a:rPr lang="en-US" altLang="fa-IR"/>
              <a:t>    </a:t>
            </a:r>
            <a:r>
              <a:rPr lang="fa-IR" altLang="fa-IR"/>
              <a:t>طرز عمل با مانده بدهکار حساب سرمایه شرکا:</a:t>
            </a:r>
            <a:endParaRPr lang="en-US" altLang="fa-IR"/>
          </a:p>
          <a:p>
            <a:pPr>
              <a:buFontTx/>
              <a:buNone/>
            </a:pPr>
            <a:r>
              <a:rPr lang="fa-IR" altLang="fa-IR"/>
              <a:t>    </a:t>
            </a:r>
            <a:r>
              <a:rPr lang="ar-SA" altLang="fa-IR"/>
              <a:t>طرزعمل</a:t>
            </a:r>
            <a:r>
              <a:rPr lang="en-US" altLang="fa-IR"/>
              <a:t> </a:t>
            </a:r>
            <a:r>
              <a:rPr lang="ar-SA" altLang="fa-IR"/>
              <a:t>با</a:t>
            </a:r>
            <a:r>
              <a:rPr lang="en-US" altLang="fa-IR"/>
              <a:t> </a:t>
            </a:r>
            <a:r>
              <a:rPr lang="ar-SA" altLang="fa-IR"/>
              <a:t>مانده</a:t>
            </a:r>
            <a:r>
              <a:rPr lang="en-US" altLang="fa-IR"/>
              <a:t> </a:t>
            </a:r>
            <a:r>
              <a:rPr lang="ar-SA" altLang="fa-IR"/>
              <a:t>بدهكارحساب سرماي</a:t>
            </a:r>
            <a:r>
              <a:rPr lang="fa-IR" altLang="fa-IR"/>
              <a:t>ه</a:t>
            </a:r>
            <a:r>
              <a:rPr lang="en-US" altLang="fa-IR"/>
              <a:t> </a:t>
            </a:r>
            <a:r>
              <a:rPr lang="ar-SA" altLang="fa-IR"/>
              <a:t>شري</a:t>
            </a:r>
            <a:r>
              <a:rPr lang="fa-IR" altLang="fa-IR"/>
              <a:t>ک  در برخی</a:t>
            </a:r>
            <a:endParaRPr lang="en-US" altLang="fa-IR"/>
          </a:p>
          <a:p>
            <a:pPr>
              <a:buFontTx/>
              <a:buNone/>
            </a:pPr>
            <a:r>
              <a:rPr lang="fa-IR" altLang="fa-IR"/>
              <a:t>   </a:t>
            </a:r>
            <a:r>
              <a:rPr lang="ar-SA" altLang="fa-IR"/>
              <a:t>از موارد</a:t>
            </a:r>
            <a:r>
              <a:rPr lang="en-US" altLang="fa-IR"/>
              <a:t> </a:t>
            </a:r>
            <a:r>
              <a:rPr lang="ar-SA" altLang="fa-IR"/>
              <a:t> امكان</a:t>
            </a:r>
            <a:r>
              <a:rPr lang="en-US" altLang="fa-IR"/>
              <a:t> </a:t>
            </a:r>
            <a:r>
              <a:rPr lang="ar-SA" altLang="fa-IR"/>
              <a:t> دارد</a:t>
            </a:r>
            <a:r>
              <a:rPr lang="fa-IR" altLang="fa-IR"/>
              <a:t> </a:t>
            </a:r>
            <a:r>
              <a:rPr lang="ar-SA" altLang="fa-IR"/>
              <a:t> زيان </a:t>
            </a:r>
            <a:r>
              <a:rPr lang="en-US" altLang="fa-IR"/>
              <a:t> </a:t>
            </a:r>
            <a:r>
              <a:rPr lang="ar-SA" altLang="fa-IR"/>
              <a:t>حاصل از فروش داراييها</a:t>
            </a:r>
            <a:r>
              <a:rPr lang="fa-IR" altLang="fa-IR"/>
              <a:t> </a:t>
            </a:r>
            <a:r>
              <a:rPr lang="ar-SA" altLang="fa-IR"/>
              <a:t> و وصول </a:t>
            </a:r>
            <a:r>
              <a:rPr lang="en-US" altLang="fa-IR"/>
              <a:t> </a:t>
            </a:r>
            <a:r>
              <a:rPr lang="ar-SA" altLang="fa-IR"/>
              <a:t>مطالبات (</a:t>
            </a:r>
            <a:r>
              <a:rPr lang="fa-IR" altLang="fa-IR"/>
              <a:t> </a:t>
            </a:r>
            <a:r>
              <a:rPr lang="ar-SA" altLang="fa-IR"/>
              <a:t>زيان تصفيه</a:t>
            </a:r>
            <a:r>
              <a:rPr lang="fa-IR" altLang="fa-IR"/>
              <a:t> </a:t>
            </a:r>
            <a:r>
              <a:rPr lang="ar-SA" altLang="fa-IR"/>
              <a:t>)</a:t>
            </a:r>
            <a:r>
              <a:rPr lang="fa-IR" altLang="fa-IR"/>
              <a:t> </a:t>
            </a:r>
            <a:r>
              <a:rPr lang="ar-SA" altLang="fa-IR"/>
              <a:t> در حد</a:t>
            </a:r>
            <a:r>
              <a:rPr lang="fa-IR" altLang="fa-IR"/>
              <a:t>ی </a:t>
            </a:r>
            <a:r>
              <a:rPr lang="ar-SA" altLang="fa-IR"/>
              <a:t> باشد </a:t>
            </a:r>
            <a:r>
              <a:rPr lang="fa-IR" altLang="fa-IR"/>
              <a:t> </a:t>
            </a:r>
            <a:r>
              <a:rPr lang="ar-SA" altLang="fa-IR"/>
              <a:t>كه</a:t>
            </a:r>
            <a:r>
              <a:rPr lang="en-US" altLang="fa-IR"/>
              <a:t> </a:t>
            </a:r>
            <a:r>
              <a:rPr lang="ar-SA" altLang="fa-IR"/>
              <a:t> سهم </a:t>
            </a:r>
            <a:r>
              <a:rPr lang="en-US" altLang="fa-IR"/>
              <a:t> </a:t>
            </a:r>
            <a:r>
              <a:rPr lang="ar-SA" altLang="fa-IR"/>
              <a:t>زيان </a:t>
            </a:r>
            <a:r>
              <a:rPr lang="en-US" altLang="fa-IR"/>
              <a:t> </a:t>
            </a:r>
            <a:r>
              <a:rPr lang="ar-SA" altLang="fa-IR"/>
              <a:t>ي</a:t>
            </a:r>
            <a:r>
              <a:rPr lang="fa-IR" altLang="fa-IR"/>
              <a:t>ک</a:t>
            </a:r>
            <a:r>
              <a:rPr lang="en-US" altLang="fa-IR"/>
              <a:t> </a:t>
            </a:r>
            <a:r>
              <a:rPr lang="ar-SA" altLang="fa-IR"/>
              <a:t> يا چند</a:t>
            </a:r>
            <a:r>
              <a:rPr lang="en-US" altLang="fa-IR"/>
              <a:t> </a:t>
            </a:r>
            <a:r>
              <a:rPr lang="ar-SA" altLang="fa-IR"/>
              <a:t> شري</a:t>
            </a:r>
            <a:r>
              <a:rPr lang="fa-IR" altLang="fa-IR"/>
              <a:t>ک</a:t>
            </a:r>
            <a:r>
              <a:rPr lang="en-US" altLang="fa-IR"/>
              <a:t> </a:t>
            </a:r>
            <a:r>
              <a:rPr lang="ar-SA" altLang="fa-IR"/>
              <a:t> بيش </a:t>
            </a:r>
            <a:r>
              <a:rPr lang="en-US" altLang="fa-IR"/>
              <a:t> </a:t>
            </a:r>
            <a:r>
              <a:rPr lang="ar-SA" altLang="fa-IR"/>
              <a:t>از</a:t>
            </a:r>
            <a:r>
              <a:rPr lang="en-US" altLang="fa-IR"/>
              <a:t> </a:t>
            </a:r>
            <a:r>
              <a:rPr lang="ar-SA" altLang="fa-IR"/>
              <a:t> سرمايه </a:t>
            </a:r>
            <a:r>
              <a:rPr lang="fa-IR" altLang="fa-IR"/>
              <a:t> </a:t>
            </a:r>
            <a:r>
              <a:rPr lang="ar-SA" altLang="fa-IR"/>
              <a:t>آنها</a:t>
            </a:r>
            <a:r>
              <a:rPr lang="en-US" altLang="fa-IR"/>
              <a:t> </a:t>
            </a:r>
            <a:r>
              <a:rPr lang="ar-SA" altLang="fa-IR"/>
              <a:t>گردد.</a:t>
            </a:r>
            <a:endParaRPr lang="en-US" altLang="fa-IR"/>
          </a:p>
        </p:txBody>
      </p:sp>
    </p:spTree>
  </p:cSld>
  <p:clrMapOvr>
    <a:masterClrMapping/>
  </p:clrMapOvr>
  <p:transition spd="med">
    <p:comb/>
  </p:transition>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F6C22A9-49BE-466D-A415-1FF8A432704B}" type="slidenum">
              <a:rPr lang="ar-SA" altLang="fa-IR"/>
              <a:pPr/>
              <a:t>204</a:t>
            </a:fld>
            <a:endParaRPr lang="en-US" altLang="fa-IR"/>
          </a:p>
        </p:txBody>
      </p:sp>
      <p:sp>
        <p:nvSpPr>
          <p:cNvPr id="364546" name="Rectangle 2"/>
          <p:cNvSpPr>
            <a:spLocks noGrp="1" noChangeArrowheads="1"/>
          </p:cNvSpPr>
          <p:nvPr>
            <p:ph type="body" idx="1"/>
          </p:nvPr>
        </p:nvSpPr>
        <p:spPr>
          <a:xfrm>
            <a:off x="457200" y="1905000"/>
            <a:ext cx="8229600" cy="3495675"/>
          </a:xfrm>
        </p:spPr>
        <p:txBody>
          <a:bodyPr/>
          <a:lstStyle/>
          <a:p>
            <a:pPr>
              <a:buFontTx/>
              <a:buNone/>
            </a:pPr>
            <a:r>
              <a:rPr lang="en-US" altLang="fa-IR"/>
              <a:t>   </a:t>
            </a:r>
            <a:r>
              <a:rPr lang="ar-SA" altLang="fa-IR"/>
              <a:t>در</a:t>
            </a:r>
            <a:r>
              <a:rPr lang="en-US" altLang="fa-IR"/>
              <a:t> </a:t>
            </a:r>
            <a:r>
              <a:rPr lang="ar-SA" altLang="fa-IR"/>
              <a:t> اين</a:t>
            </a:r>
            <a:r>
              <a:rPr lang="en-US" altLang="fa-IR"/>
              <a:t> </a:t>
            </a:r>
            <a:r>
              <a:rPr lang="ar-SA" altLang="fa-IR"/>
              <a:t> صورت حساب</a:t>
            </a:r>
            <a:r>
              <a:rPr lang="en-US" altLang="fa-IR"/>
              <a:t> </a:t>
            </a:r>
            <a:r>
              <a:rPr lang="ar-SA" altLang="fa-IR"/>
              <a:t>سرمايه</a:t>
            </a:r>
            <a:r>
              <a:rPr lang="en-US" altLang="fa-IR"/>
              <a:t> </a:t>
            </a:r>
            <a:r>
              <a:rPr lang="ar-SA" altLang="fa-IR"/>
              <a:t> آنها </a:t>
            </a:r>
            <a:r>
              <a:rPr lang="en-US" altLang="fa-IR"/>
              <a:t> </a:t>
            </a:r>
            <a:r>
              <a:rPr lang="ar-SA" altLang="fa-IR"/>
              <a:t>پس از تقسيم</a:t>
            </a:r>
            <a:r>
              <a:rPr lang="en-US" altLang="fa-IR"/>
              <a:t> </a:t>
            </a:r>
            <a:r>
              <a:rPr lang="ar-SA" altLang="fa-IR"/>
              <a:t> زيان</a:t>
            </a:r>
            <a:r>
              <a:rPr lang="en-US" altLang="fa-IR"/>
              <a:t> </a:t>
            </a:r>
            <a:r>
              <a:rPr lang="ar-SA" altLang="fa-IR"/>
              <a:t>تصفيه</a:t>
            </a:r>
            <a:r>
              <a:rPr lang="en-US" altLang="fa-IR"/>
              <a:t> </a:t>
            </a:r>
            <a:r>
              <a:rPr lang="ar-SA" altLang="fa-IR"/>
              <a:t> مانده</a:t>
            </a:r>
            <a:r>
              <a:rPr lang="en-US" altLang="fa-IR"/>
              <a:t> </a:t>
            </a:r>
            <a:r>
              <a:rPr lang="ar-SA" altLang="fa-IR"/>
              <a:t> بدهكار </a:t>
            </a:r>
            <a:r>
              <a:rPr lang="en-US" altLang="fa-IR"/>
              <a:t> </a:t>
            </a:r>
            <a:r>
              <a:rPr lang="ar-SA" altLang="fa-IR"/>
              <a:t>خواهد</a:t>
            </a:r>
            <a:r>
              <a:rPr lang="fa-IR" altLang="fa-IR"/>
              <a:t> </a:t>
            </a:r>
            <a:r>
              <a:rPr lang="ar-SA" altLang="fa-IR"/>
              <a:t> داشت</a:t>
            </a:r>
            <a:r>
              <a:rPr lang="fa-IR" altLang="fa-IR"/>
              <a:t> </a:t>
            </a:r>
            <a:r>
              <a:rPr lang="ar-SA" altLang="fa-IR"/>
              <a:t>.</a:t>
            </a:r>
            <a:r>
              <a:rPr lang="en-US" altLang="fa-IR"/>
              <a:t> </a:t>
            </a:r>
            <a:r>
              <a:rPr lang="ar-SA" altLang="fa-IR"/>
              <a:t>در اين</a:t>
            </a:r>
            <a:r>
              <a:rPr lang="en-US" altLang="fa-IR"/>
              <a:t> </a:t>
            </a:r>
            <a:r>
              <a:rPr lang="ar-SA" altLang="fa-IR"/>
              <a:t>صورت</a:t>
            </a:r>
            <a:r>
              <a:rPr lang="fa-IR" altLang="fa-IR"/>
              <a:t> </a:t>
            </a:r>
            <a:r>
              <a:rPr lang="ar-SA" altLang="fa-IR"/>
              <a:t> دو</a:t>
            </a:r>
            <a:r>
              <a:rPr lang="en-US" altLang="fa-IR"/>
              <a:t> </a:t>
            </a:r>
            <a:r>
              <a:rPr lang="ar-SA" altLang="fa-IR"/>
              <a:t>حالت</a:t>
            </a:r>
            <a:r>
              <a:rPr lang="en-US" altLang="fa-IR"/>
              <a:t> </a:t>
            </a:r>
            <a:r>
              <a:rPr lang="ar-SA" altLang="fa-IR"/>
              <a:t> وجود</a:t>
            </a:r>
            <a:r>
              <a:rPr lang="en-US" altLang="fa-IR"/>
              <a:t> </a:t>
            </a:r>
            <a:r>
              <a:rPr lang="ar-SA" altLang="fa-IR"/>
              <a:t> دارد:</a:t>
            </a:r>
          </a:p>
          <a:p>
            <a:pPr>
              <a:buFontTx/>
              <a:buNone/>
            </a:pPr>
            <a:r>
              <a:rPr lang="en-US" altLang="fa-IR"/>
              <a:t>  </a:t>
            </a:r>
            <a:r>
              <a:rPr lang="ar-SA" altLang="fa-IR"/>
              <a:t>1ـ تواناي</a:t>
            </a:r>
            <a:r>
              <a:rPr lang="fa-IR" altLang="fa-IR"/>
              <a:t>ی</a:t>
            </a:r>
            <a:r>
              <a:rPr lang="ar-SA" altLang="fa-IR"/>
              <a:t> شري</a:t>
            </a:r>
            <a:r>
              <a:rPr lang="fa-IR" altLang="fa-IR"/>
              <a:t>ک</a:t>
            </a:r>
            <a:r>
              <a:rPr lang="ar-SA" altLang="fa-IR"/>
              <a:t> </a:t>
            </a:r>
            <a:r>
              <a:rPr lang="en-US" altLang="fa-IR"/>
              <a:t> </a:t>
            </a:r>
            <a:r>
              <a:rPr lang="ar-SA" altLang="fa-IR"/>
              <a:t>در تاديه</a:t>
            </a:r>
            <a:r>
              <a:rPr lang="en-US" altLang="fa-IR"/>
              <a:t> </a:t>
            </a:r>
            <a:r>
              <a:rPr lang="ar-SA" altLang="fa-IR"/>
              <a:t> مانده</a:t>
            </a:r>
            <a:r>
              <a:rPr lang="en-US" altLang="fa-IR"/>
              <a:t> </a:t>
            </a:r>
            <a:r>
              <a:rPr lang="ar-SA" altLang="fa-IR"/>
              <a:t> بدهكار حساب </a:t>
            </a:r>
            <a:r>
              <a:rPr lang="en-US" altLang="fa-IR"/>
              <a:t> </a:t>
            </a:r>
            <a:r>
              <a:rPr lang="ar-SA" altLang="fa-IR"/>
              <a:t>سرمايه</a:t>
            </a:r>
          </a:p>
          <a:p>
            <a:pPr>
              <a:buFontTx/>
              <a:buNone/>
            </a:pPr>
            <a:r>
              <a:rPr lang="ar-SA" altLang="fa-IR"/>
              <a:t> </a:t>
            </a:r>
            <a:r>
              <a:rPr lang="en-US" altLang="fa-IR"/>
              <a:t> </a:t>
            </a:r>
            <a:r>
              <a:rPr lang="ar-SA" altLang="fa-IR"/>
              <a:t>2ـ ناتوان</a:t>
            </a:r>
            <a:r>
              <a:rPr lang="fa-IR" altLang="fa-IR"/>
              <a:t>ی</a:t>
            </a:r>
            <a:r>
              <a:rPr lang="en-US" altLang="fa-IR"/>
              <a:t> </a:t>
            </a:r>
            <a:r>
              <a:rPr lang="ar-SA" altLang="fa-IR"/>
              <a:t>شري</a:t>
            </a:r>
            <a:r>
              <a:rPr lang="fa-IR" altLang="fa-IR"/>
              <a:t>ک</a:t>
            </a:r>
            <a:r>
              <a:rPr lang="ar-SA" altLang="fa-IR"/>
              <a:t> </a:t>
            </a:r>
            <a:r>
              <a:rPr lang="en-US" altLang="fa-IR"/>
              <a:t> </a:t>
            </a:r>
            <a:r>
              <a:rPr lang="ar-SA" altLang="fa-IR"/>
              <a:t>در تاديه</a:t>
            </a:r>
            <a:r>
              <a:rPr lang="en-US" altLang="fa-IR"/>
              <a:t> </a:t>
            </a:r>
            <a:r>
              <a:rPr lang="ar-SA" altLang="fa-IR"/>
              <a:t> مانده </a:t>
            </a:r>
            <a:r>
              <a:rPr lang="en-US" altLang="fa-IR"/>
              <a:t> </a:t>
            </a:r>
            <a:r>
              <a:rPr lang="ar-SA" altLang="fa-IR"/>
              <a:t>بدهكار حساب</a:t>
            </a:r>
            <a:r>
              <a:rPr lang="en-US" altLang="fa-IR"/>
              <a:t> </a:t>
            </a:r>
            <a:r>
              <a:rPr lang="ar-SA" altLang="fa-IR"/>
              <a:t> سرمايه</a:t>
            </a:r>
            <a:endParaRPr lang="en-US" altLang="fa-IR"/>
          </a:p>
        </p:txBody>
      </p:sp>
    </p:spTree>
  </p:cSld>
  <p:clrMapOvr>
    <a:masterClrMapping/>
  </p:clrMapOvr>
  <p:transition spd="med">
    <p:comb/>
  </p:transition>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1860A75-4BC6-4202-86A6-8666EF158B31}" type="slidenum">
              <a:rPr lang="ar-SA" altLang="fa-IR"/>
              <a:pPr/>
              <a:t>205</a:t>
            </a:fld>
            <a:endParaRPr lang="en-US" altLang="fa-IR"/>
          </a:p>
        </p:txBody>
      </p:sp>
      <p:sp>
        <p:nvSpPr>
          <p:cNvPr id="640003" name="Rectangle 3"/>
          <p:cNvSpPr>
            <a:spLocks noGrp="1" noChangeArrowheads="1"/>
          </p:cNvSpPr>
          <p:nvPr>
            <p:ph type="body" idx="1"/>
          </p:nvPr>
        </p:nvSpPr>
        <p:spPr/>
        <p:txBody>
          <a:bodyPr/>
          <a:lstStyle/>
          <a:p>
            <a:pPr>
              <a:buFontTx/>
              <a:buNone/>
            </a:pPr>
            <a:r>
              <a:rPr lang="fa-IR" altLang="fa-IR">
                <a:effectLst/>
              </a:rPr>
              <a:t>   توانایی شریک در تایدیه مانده بدهکار حساب سرمایه:</a:t>
            </a:r>
          </a:p>
          <a:p>
            <a:pPr>
              <a:buFontTx/>
              <a:buNone/>
            </a:pPr>
            <a:r>
              <a:rPr lang="fa-IR" altLang="fa-IR">
                <a:effectLst/>
              </a:rPr>
              <a:t>   در این  حالت  که  شریک  قادر است  مانده بدهکارحساب سرمایه خود را به شرکت تضامنی تادیه کند . پس از انتقال ثبتها به دفتر کل همه حسابها بسته می شود.</a:t>
            </a:r>
            <a:endParaRPr lang="en-US" altLang="fa-IR">
              <a:effectLst/>
            </a:endParaRPr>
          </a:p>
        </p:txBody>
      </p:sp>
    </p:spTree>
  </p:cSld>
  <p:clrMapOvr>
    <a:masterClrMapping/>
  </p:clrMapOvr>
  <p:transition spd="med">
    <p:comb/>
  </p:transition>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C5C48B-5467-42F8-9904-15BB7824DF12}" type="slidenum">
              <a:rPr lang="ar-SA" altLang="fa-IR"/>
              <a:pPr/>
              <a:t>206</a:t>
            </a:fld>
            <a:endParaRPr lang="en-US" altLang="fa-IR"/>
          </a:p>
        </p:txBody>
      </p:sp>
      <p:sp>
        <p:nvSpPr>
          <p:cNvPr id="641027" name="Rectangle 3"/>
          <p:cNvSpPr>
            <a:spLocks noGrp="1" noChangeArrowheads="1"/>
          </p:cNvSpPr>
          <p:nvPr>
            <p:ph type="body" idx="1"/>
          </p:nvPr>
        </p:nvSpPr>
        <p:spPr/>
        <p:txBody>
          <a:bodyPr/>
          <a:lstStyle/>
          <a:p>
            <a:pPr>
              <a:buFontTx/>
              <a:buNone/>
            </a:pPr>
            <a:r>
              <a:rPr lang="fa-IR" altLang="fa-IR">
                <a:effectLst/>
              </a:rPr>
              <a:t>    ناتوانی شریک در تادیه مانده بدهکار حساب سرمایه:</a:t>
            </a:r>
          </a:p>
          <a:p>
            <a:pPr>
              <a:buFontTx/>
              <a:buNone/>
            </a:pPr>
            <a:r>
              <a:rPr lang="fa-IR" altLang="fa-IR">
                <a:effectLst/>
              </a:rPr>
              <a:t>    در این حالت شرکایی که مانده حساب سرمایه آنها بدهکار است به دلایل خاصی مثل ورشکستگی٬قادر به  تادیه بدهی یا قسمتی از آن نیستند.</a:t>
            </a:r>
          </a:p>
        </p:txBody>
      </p:sp>
    </p:spTree>
  </p:cSld>
  <p:clrMapOvr>
    <a:masterClrMapping/>
  </p:clrMapOvr>
  <p:transition spd="med">
    <p:comb/>
  </p:transition>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668175-3194-4F98-891E-E220E2781725}" type="slidenum">
              <a:rPr lang="ar-SA" altLang="fa-IR"/>
              <a:pPr/>
              <a:t>207</a:t>
            </a:fld>
            <a:endParaRPr lang="en-US" altLang="fa-IR"/>
          </a:p>
        </p:txBody>
      </p:sp>
      <p:sp>
        <p:nvSpPr>
          <p:cNvPr id="365570" name="Rectangle 2"/>
          <p:cNvSpPr>
            <a:spLocks noGrp="1" noChangeArrowheads="1"/>
          </p:cNvSpPr>
          <p:nvPr>
            <p:ph type="body" idx="1"/>
          </p:nvPr>
        </p:nvSpPr>
        <p:spPr/>
        <p:txBody>
          <a:bodyPr/>
          <a:lstStyle/>
          <a:p>
            <a:pPr>
              <a:buFontTx/>
              <a:buNone/>
            </a:pPr>
            <a:r>
              <a:rPr lang="fa-IR" altLang="fa-IR"/>
              <a:t>  </a:t>
            </a:r>
            <a:r>
              <a:rPr lang="ar-SA" altLang="fa-IR"/>
              <a:t>شركتها</a:t>
            </a:r>
            <a:r>
              <a:rPr lang="fa-IR" altLang="fa-IR"/>
              <a:t>ی</a:t>
            </a:r>
            <a:r>
              <a:rPr lang="ar-SA" altLang="fa-IR"/>
              <a:t> نسب</a:t>
            </a:r>
            <a:r>
              <a:rPr lang="fa-IR" altLang="fa-IR"/>
              <a:t>ی:</a:t>
            </a:r>
            <a:endParaRPr lang="en-US" altLang="fa-IR"/>
          </a:p>
          <a:p>
            <a:pPr>
              <a:buFontTx/>
              <a:buNone/>
            </a:pPr>
            <a:r>
              <a:rPr lang="fa-IR" altLang="fa-IR"/>
              <a:t>   </a:t>
            </a:r>
            <a:r>
              <a:rPr lang="ar-SA" altLang="fa-IR"/>
              <a:t>ي</a:t>
            </a:r>
            <a:r>
              <a:rPr lang="fa-IR" altLang="fa-IR"/>
              <a:t>ک</a:t>
            </a:r>
            <a:r>
              <a:rPr lang="ar-SA" altLang="fa-IR"/>
              <a:t> </a:t>
            </a:r>
            <a:r>
              <a:rPr lang="fa-IR" altLang="fa-IR"/>
              <a:t> </a:t>
            </a:r>
            <a:r>
              <a:rPr lang="ar-SA" altLang="fa-IR"/>
              <a:t>شركت </a:t>
            </a:r>
            <a:r>
              <a:rPr lang="fa-IR" altLang="fa-IR"/>
              <a:t> </a:t>
            </a:r>
            <a:r>
              <a:rPr lang="ar-SA" altLang="fa-IR"/>
              <a:t>نسب</a:t>
            </a:r>
            <a:r>
              <a:rPr lang="fa-IR" altLang="fa-IR"/>
              <a:t>ی </a:t>
            </a:r>
            <a:r>
              <a:rPr lang="ar-SA" altLang="fa-IR"/>
              <a:t> شركت</a:t>
            </a:r>
            <a:r>
              <a:rPr lang="fa-IR" altLang="fa-IR"/>
              <a:t>ی</a:t>
            </a:r>
            <a:r>
              <a:rPr lang="ar-SA" altLang="fa-IR"/>
              <a:t> غير</a:t>
            </a:r>
            <a:r>
              <a:rPr lang="fa-IR" altLang="fa-IR"/>
              <a:t> </a:t>
            </a:r>
            <a:r>
              <a:rPr lang="ar-SA" altLang="fa-IR"/>
              <a:t>سهام</a:t>
            </a:r>
            <a:r>
              <a:rPr lang="fa-IR" altLang="fa-IR"/>
              <a:t>ی </a:t>
            </a:r>
            <a:r>
              <a:rPr lang="ar-SA" altLang="fa-IR"/>
              <a:t>است كه</a:t>
            </a:r>
            <a:r>
              <a:rPr lang="fa-IR" altLang="fa-IR"/>
              <a:t> </a:t>
            </a:r>
            <a:r>
              <a:rPr lang="ar-SA" altLang="fa-IR"/>
              <a:t>مسئوليت آنها</a:t>
            </a:r>
            <a:r>
              <a:rPr lang="fa-IR" altLang="fa-IR"/>
              <a:t>  </a:t>
            </a:r>
            <a:r>
              <a:rPr lang="ar-SA" altLang="fa-IR"/>
              <a:t>محدود</a:t>
            </a:r>
            <a:r>
              <a:rPr lang="fa-IR" altLang="fa-IR"/>
              <a:t> </a:t>
            </a:r>
            <a:r>
              <a:rPr lang="ar-SA" altLang="fa-IR"/>
              <a:t> به</a:t>
            </a:r>
            <a:r>
              <a:rPr lang="fa-IR" altLang="fa-IR"/>
              <a:t> </a:t>
            </a:r>
            <a:r>
              <a:rPr lang="ar-SA" altLang="fa-IR"/>
              <a:t> سهم</a:t>
            </a:r>
            <a:r>
              <a:rPr lang="fa-IR" altLang="fa-IR"/>
              <a:t> </a:t>
            </a:r>
            <a:r>
              <a:rPr lang="ar-SA" altLang="fa-IR"/>
              <a:t> الشركه آنها است.</a:t>
            </a:r>
            <a:r>
              <a:rPr lang="fa-IR" altLang="fa-IR"/>
              <a:t> </a:t>
            </a:r>
            <a:r>
              <a:rPr lang="ar-SA" altLang="fa-IR"/>
              <a:t>قواعد و روشها</a:t>
            </a:r>
            <a:r>
              <a:rPr lang="fa-IR" altLang="fa-IR"/>
              <a:t>ی</a:t>
            </a:r>
            <a:r>
              <a:rPr lang="ar-SA" altLang="fa-IR"/>
              <a:t> حسابدار</a:t>
            </a:r>
            <a:r>
              <a:rPr lang="fa-IR" altLang="fa-IR"/>
              <a:t>ی</a:t>
            </a:r>
            <a:r>
              <a:rPr lang="ar-SA" altLang="fa-IR"/>
              <a:t> </a:t>
            </a:r>
            <a:r>
              <a:rPr lang="en-US" altLang="fa-IR"/>
              <a:t> </a:t>
            </a:r>
            <a:r>
              <a:rPr lang="fa-IR" altLang="fa-IR"/>
              <a:t> </a:t>
            </a:r>
            <a:r>
              <a:rPr lang="ar-SA" altLang="fa-IR"/>
              <a:t>حقوق </a:t>
            </a:r>
            <a:r>
              <a:rPr lang="fa-IR" altLang="fa-IR"/>
              <a:t> </a:t>
            </a:r>
            <a:r>
              <a:rPr lang="ar-SA" altLang="fa-IR"/>
              <a:t>صاحبان</a:t>
            </a:r>
            <a:r>
              <a:rPr lang="fa-IR" altLang="fa-IR"/>
              <a:t>  </a:t>
            </a:r>
            <a:r>
              <a:rPr lang="ar-SA" altLang="fa-IR"/>
              <a:t> سهام</a:t>
            </a:r>
            <a:r>
              <a:rPr lang="fa-IR" altLang="fa-IR"/>
              <a:t> </a:t>
            </a:r>
            <a:r>
              <a:rPr lang="ar-SA" altLang="fa-IR"/>
              <a:t> اين</a:t>
            </a:r>
            <a:r>
              <a:rPr lang="fa-IR" altLang="fa-IR"/>
              <a:t>  </a:t>
            </a:r>
            <a:r>
              <a:rPr lang="ar-SA" altLang="fa-IR"/>
              <a:t> شركتها</a:t>
            </a:r>
            <a:r>
              <a:rPr lang="fa-IR" altLang="fa-IR"/>
              <a:t>  </a:t>
            </a:r>
            <a:r>
              <a:rPr lang="ar-SA" altLang="fa-IR"/>
              <a:t> مشابه شركتها</a:t>
            </a:r>
            <a:r>
              <a:rPr lang="fa-IR" altLang="fa-IR"/>
              <a:t>ی </a:t>
            </a:r>
            <a:r>
              <a:rPr lang="ar-SA" altLang="fa-IR"/>
              <a:t> تضامن</a:t>
            </a:r>
            <a:r>
              <a:rPr lang="fa-IR" altLang="fa-IR"/>
              <a:t>ی</a:t>
            </a:r>
            <a:r>
              <a:rPr lang="ar-SA" altLang="fa-IR"/>
              <a:t> </a:t>
            </a:r>
            <a:r>
              <a:rPr lang="fa-IR" altLang="fa-IR"/>
              <a:t> </a:t>
            </a:r>
            <a:r>
              <a:rPr lang="ar-SA" altLang="fa-IR"/>
              <a:t>م</a:t>
            </a:r>
            <a:r>
              <a:rPr lang="fa-IR" altLang="fa-IR"/>
              <a:t>ی</a:t>
            </a:r>
            <a:r>
              <a:rPr lang="ar-SA" altLang="fa-IR"/>
              <a:t> باشد.</a:t>
            </a:r>
            <a:endParaRPr lang="en-US" altLang="fa-IR"/>
          </a:p>
        </p:txBody>
      </p:sp>
    </p:spTree>
  </p:cSld>
  <p:clrMapOvr>
    <a:masterClrMapping/>
  </p:clrMapOvr>
  <p:transition spd="med">
    <p:comb/>
  </p:transition>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49A2C33-16EB-4C4E-A9BE-B394353BF96C}" type="slidenum">
              <a:rPr lang="ar-SA" altLang="fa-IR"/>
              <a:pPr/>
              <a:t>208</a:t>
            </a:fld>
            <a:endParaRPr lang="en-US" altLang="fa-IR"/>
          </a:p>
        </p:txBody>
      </p:sp>
      <p:sp>
        <p:nvSpPr>
          <p:cNvPr id="366594" name="Rectangle 2"/>
          <p:cNvSpPr>
            <a:spLocks noGrp="1" noChangeArrowheads="1"/>
          </p:cNvSpPr>
          <p:nvPr>
            <p:ph type="body" idx="1"/>
          </p:nvPr>
        </p:nvSpPr>
        <p:spPr/>
        <p:txBody>
          <a:bodyPr/>
          <a:lstStyle/>
          <a:p>
            <a:pPr>
              <a:buFontTx/>
              <a:buNone/>
            </a:pPr>
            <a:r>
              <a:rPr lang="fa-IR" altLang="fa-IR"/>
              <a:t>   شركتهای  مختلط  غير سهامی:        </a:t>
            </a:r>
          </a:p>
          <a:p>
            <a:pPr>
              <a:buFontTx/>
              <a:buNone/>
            </a:pPr>
            <a:r>
              <a:rPr lang="fa-IR" altLang="fa-IR"/>
              <a:t>   يک  شركت  غير سهامی  كه سرمايه  آ‌‌‌ن  از سهم  الشركه يک ياچند شريک ضامن وسهم الشركه يک و ياچند شريک با  مسئوليت  محدود  تشكيل  شده  است.</a:t>
            </a:r>
            <a:endParaRPr lang="en-US" altLang="fa-IR"/>
          </a:p>
        </p:txBody>
      </p:sp>
    </p:spTree>
  </p:cSld>
  <p:clrMapOvr>
    <a:masterClrMapping/>
  </p:clrMapOvr>
  <p:transition spd="med">
    <p:comb/>
  </p:transition>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410BA4C-8418-463F-8CC0-F32BC901DD40}" type="slidenum">
              <a:rPr lang="ar-SA" altLang="fa-IR"/>
              <a:pPr/>
              <a:t>209</a:t>
            </a:fld>
            <a:endParaRPr lang="en-US" altLang="fa-IR"/>
          </a:p>
        </p:txBody>
      </p:sp>
      <p:sp>
        <p:nvSpPr>
          <p:cNvPr id="266242" name="Rectangle 2"/>
          <p:cNvSpPr>
            <a:spLocks noGrp="1" noChangeArrowheads="1"/>
          </p:cNvSpPr>
          <p:nvPr>
            <p:ph type="title"/>
          </p:nvPr>
        </p:nvSpPr>
        <p:spPr/>
        <p:txBody>
          <a:bodyPr/>
          <a:lstStyle/>
          <a:p>
            <a:pPr algn="ctr"/>
            <a:r>
              <a:rPr lang="fa-IR" altLang="fa-IR" sz="4800" b="1"/>
              <a:t>فصل نهم</a:t>
            </a:r>
            <a:endParaRPr lang="en-US" altLang="fa-IR" sz="4800" b="1"/>
          </a:p>
        </p:txBody>
      </p:sp>
      <p:sp>
        <p:nvSpPr>
          <p:cNvPr id="266243" name="Rectangle 3"/>
          <p:cNvSpPr>
            <a:spLocks noGrp="1" noChangeArrowheads="1"/>
          </p:cNvSpPr>
          <p:nvPr>
            <p:ph type="body" idx="1"/>
          </p:nvPr>
        </p:nvSpPr>
        <p:spPr>
          <a:xfrm>
            <a:off x="395288" y="2332038"/>
            <a:ext cx="8229600" cy="2825750"/>
          </a:xfrm>
        </p:spPr>
        <p:txBody>
          <a:bodyPr/>
          <a:lstStyle/>
          <a:p>
            <a:pPr algn="ctr">
              <a:buFontTx/>
              <a:buNone/>
            </a:pPr>
            <a:r>
              <a:rPr lang="fa-IR" altLang="fa-IR" sz="4400" b="1"/>
              <a:t>شرکتهای سهامی سازمان و حقوق صاحبان سهام</a:t>
            </a:r>
            <a:endParaRPr lang="en-US" altLang="fa-IR" sz="4400" b="1"/>
          </a:p>
        </p:txBody>
      </p:sp>
    </p:spTree>
  </p:cSld>
  <p:clrMapOvr>
    <a:masterClrMapping/>
  </p:clrMapOvr>
  <p:transition spd="med">
    <p:comb/>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77756AB-0F3F-4B53-9041-3E3D9741839A}" type="slidenum">
              <a:rPr lang="ar-SA" altLang="fa-IR"/>
              <a:pPr/>
              <a:t>21</a:t>
            </a:fld>
            <a:endParaRPr lang="en-US" altLang="fa-IR"/>
          </a:p>
        </p:txBody>
      </p:sp>
      <p:sp>
        <p:nvSpPr>
          <p:cNvPr id="615427" name="Rectangle 3"/>
          <p:cNvSpPr>
            <a:spLocks noGrp="1" noChangeArrowheads="1"/>
          </p:cNvSpPr>
          <p:nvPr>
            <p:ph type="body" idx="1"/>
          </p:nvPr>
        </p:nvSpPr>
        <p:spPr/>
        <p:txBody>
          <a:bodyPr/>
          <a:lstStyle/>
          <a:p>
            <a:pPr>
              <a:buFontTx/>
              <a:buNone/>
            </a:pPr>
            <a:r>
              <a:rPr lang="fa-IR" altLang="fa-IR"/>
              <a:t>   دفتر روزنامه پرداختهای نقدی:</a:t>
            </a:r>
          </a:p>
          <a:p>
            <a:pPr>
              <a:buFontTx/>
              <a:buNone/>
            </a:pPr>
            <a:r>
              <a:rPr lang="fa-IR" altLang="fa-IR"/>
              <a:t>   تمام  رویدادهای  مالی ای که  به  صورت نقد پرداخت می شوند  در این  دفتر  روزنامه  اختصاصی  ثبت  می شوند. پرداختهای نقدی بابت هزینه های عملیاتی ٬ خریدهای نقدی کالاوپرداختهای نقدی به فروشندگان ازجمله این رویدادهای مالی اند. </a:t>
            </a:r>
            <a:endParaRPr lang="en-US" altLang="fa-IR"/>
          </a:p>
        </p:txBody>
      </p:sp>
    </p:spTree>
  </p:cSld>
  <p:clrMapOvr>
    <a:masterClrMapping/>
  </p:clrMapOvr>
  <p:transition spd="med">
    <p:comb/>
  </p:transition>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F70FE27-3758-495D-9451-EEF235459EFC}" type="slidenum">
              <a:rPr lang="ar-SA" altLang="fa-IR"/>
              <a:pPr/>
              <a:t>210</a:t>
            </a:fld>
            <a:endParaRPr lang="en-US" altLang="fa-IR"/>
          </a:p>
        </p:txBody>
      </p:sp>
      <p:sp>
        <p:nvSpPr>
          <p:cNvPr id="642051" name="Rectangle 3"/>
          <p:cNvSpPr>
            <a:spLocks noGrp="1" noChangeArrowheads="1"/>
          </p:cNvSpPr>
          <p:nvPr>
            <p:ph type="body" idx="1"/>
          </p:nvPr>
        </p:nvSpPr>
        <p:spPr>
          <a:xfrm>
            <a:off x="457200" y="1905000"/>
            <a:ext cx="8229600" cy="2819400"/>
          </a:xfrm>
        </p:spPr>
        <p:txBody>
          <a:bodyPr/>
          <a:lstStyle/>
          <a:p>
            <a:pPr>
              <a:buFontTx/>
              <a:buNone/>
            </a:pPr>
            <a:r>
              <a:rPr lang="fa-IR" altLang="fa-IR">
                <a:effectLst/>
              </a:rPr>
              <a:t>   مقدمه:</a:t>
            </a:r>
          </a:p>
          <a:p>
            <a:pPr>
              <a:buFontTx/>
              <a:buNone/>
            </a:pPr>
            <a:r>
              <a:rPr lang="fa-IR" altLang="fa-IR">
                <a:effectLst/>
              </a:rPr>
              <a:t>   مفاهیم  ٬ اصول  و روشهای  حسابداری  تقریبا  در اغلب موسسات  مشابه  است  ولی ٬ از نظر  ویژگیها  و ترکیب سرمایه روشهای خاص حسابداری به کار می رود.</a:t>
            </a:r>
          </a:p>
        </p:txBody>
      </p:sp>
    </p:spTree>
  </p:cSld>
  <p:clrMapOvr>
    <a:masterClrMapping/>
  </p:clrMapOvr>
  <p:transition spd="med">
    <p:comb/>
  </p:transition>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61846C97-C595-48AD-BC77-0D92F1936F9A}" type="slidenum">
              <a:rPr lang="ar-SA" altLang="fa-IR"/>
              <a:pPr/>
              <a:t>211</a:t>
            </a:fld>
            <a:endParaRPr lang="en-US" altLang="fa-IR"/>
          </a:p>
        </p:txBody>
      </p:sp>
      <p:sp>
        <p:nvSpPr>
          <p:cNvPr id="267266" name="Rectangle 2"/>
          <p:cNvSpPr>
            <a:spLocks noGrp="1" noChangeArrowheads="1"/>
          </p:cNvSpPr>
          <p:nvPr>
            <p:ph type="subTitle" idx="1"/>
          </p:nvPr>
        </p:nvSpPr>
        <p:spPr>
          <a:xfrm>
            <a:off x="468313" y="1916113"/>
            <a:ext cx="8388350" cy="3240087"/>
          </a:xfrm>
        </p:spPr>
        <p:txBody>
          <a:bodyPr/>
          <a:lstStyle/>
          <a:p>
            <a:pPr algn="r"/>
            <a:r>
              <a:rPr lang="fa-IR" altLang="fa-IR"/>
              <a:t> </a:t>
            </a:r>
            <a:r>
              <a:rPr lang="ar-SA" altLang="fa-IR">
                <a:effectLst/>
              </a:rPr>
              <a:t>تعريف شركت سهام</a:t>
            </a:r>
            <a:r>
              <a:rPr lang="fa-IR" altLang="fa-IR">
                <a:effectLst/>
              </a:rPr>
              <a:t>ی :</a:t>
            </a:r>
            <a:endParaRPr lang="en-US" altLang="fa-IR">
              <a:effectLst/>
            </a:endParaRPr>
          </a:p>
          <a:p>
            <a:pPr algn="r"/>
            <a:r>
              <a:rPr lang="fa-IR" altLang="fa-IR">
                <a:effectLst/>
              </a:rPr>
              <a:t> </a:t>
            </a:r>
            <a:r>
              <a:rPr lang="ar-SA" altLang="fa-IR">
                <a:effectLst/>
              </a:rPr>
              <a:t>درماده 1</a:t>
            </a:r>
            <a:r>
              <a:rPr lang="en-US" altLang="fa-IR">
                <a:effectLst/>
              </a:rPr>
              <a:t> </a:t>
            </a:r>
            <a:r>
              <a:rPr lang="ar-SA" altLang="fa-IR">
                <a:effectLst/>
              </a:rPr>
              <a:t>قانون</a:t>
            </a:r>
            <a:r>
              <a:rPr lang="en-US" altLang="fa-IR">
                <a:effectLst/>
              </a:rPr>
              <a:t> </a:t>
            </a:r>
            <a:r>
              <a:rPr lang="ar-SA" altLang="fa-IR">
                <a:effectLst/>
              </a:rPr>
              <a:t>تجارت</a:t>
            </a:r>
            <a:r>
              <a:rPr lang="fa-IR" altLang="fa-IR">
                <a:effectLst/>
              </a:rPr>
              <a:t> </a:t>
            </a:r>
            <a:r>
              <a:rPr lang="ar-SA" altLang="fa-IR">
                <a:effectLst/>
              </a:rPr>
              <a:t>شركت سهام</a:t>
            </a:r>
            <a:r>
              <a:rPr lang="fa-IR" altLang="fa-IR">
                <a:effectLst/>
              </a:rPr>
              <a:t>ی</a:t>
            </a:r>
            <a:r>
              <a:rPr lang="ar-SA" altLang="fa-IR">
                <a:effectLst/>
              </a:rPr>
              <a:t> ب</a:t>
            </a:r>
            <a:r>
              <a:rPr lang="fa-IR" altLang="fa-IR">
                <a:effectLst/>
              </a:rPr>
              <a:t>ه</a:t>
            </a:r>
            <a:r>
              <a:rPr lang="en-US" altLang="fa-IR">
                <a:effectLst/>
              </a:rPr>
              <a:t> </a:t>
            </a:r>
            <a:r>
              <a:rPr lang="ar-SA" altLang="fa-IR">
                <a:effectLst/>
              </a:rPr>
              <a:t>صورت</a:t>
            </a:r>
            <a:r>
              <a:rPr lang="en-US" altLang="fa-IR">
                <a:effectLst/>
              </a:rPr>
              <a:t> </a:t>
            </a:r>
            <a:r>
              <a:rPr lang="ar-SA" altLang="fa-IR">
                <a:effectLst/>
              </a:rPr>
              <a:t>زير تعريف</a:t>
            </a:r>
            <a:r>
              <a:rPr lang="en-US" altLang="fa-IR">
                <a:effectLst/>
              </a:rPr>
              <a:t> </a:t>
            </a:r>
            <a:r>
              <a:rPr lang="fa-IR" altLang="fa-IR">
                <a:effectLst/>
              </a:rPr>
              <a:t> </a:t>
            </a:r>
            <a:r>
              <a:rPr lang="ar-SA" altLang="fa-IR">
                <a:effectLst/>
              </a:rPr>
              <a:t>شده </a:t>
            </a:r>
            <a:r>
              <a:rPr lang="en-US" altLang="fa-IR">
                <a:effectLst/>
              </a:rPr>
              <a:t> </a:t>
            </a:r>
            <a:r>
              <a:rPr lang="ar-SA" altLang="fa-IR">
                <a:effectLst/>
              </a:rPr>
              <a:t>است:</a:t>
            </a:r>
          </a:p>
          <a:p>
            <a:pPr algn="r"/>
            <a:r>
              <a:rPr lang="fa-IR" altLang="fa-IR">
                <a:effectLst/>
              </a:rPr>
              <a:t> </a:t>
            </a:r>
            <a:r>
              <a:rPr lang="ar-SA" altLang="fa-IR">
                <a:effectLst/>
              </a:rPr>
              <a:t>شركت سهام</a:t>
            </a:r>
            <a:r>
              <a:rPr lang="fa-IR" altLang="fa-IR">
                <a:effectLst/>
              </a:rPr>
              <a:t>ی</a:t>
            </a:r>
            <a:r>
              <a:rPr lang="ar-SA" altLang="fa-IR">
                <a:effectLst/>
              </a:rPr>
              <a:t>،</a:t>
            </a:r>
            <a:r>
              <a:rPr lang="en-US" altLang="fa-IR">
                <a:effectLst/>
              </a:rPr>
              <a:t> </a:t>
            </a:r>
            <a:r>
              <a:rPr lang="ar-SA" altLang="fa-IR">
                <a:effectLst/>
              </a:rPr>
              <a:t>شركت</a:t>
            </a:r>
            <a:r>
              <a:rPr lang="fa-IR" altLang="fa-IR">
                <a:effectLst/>
              </a:rPr>
              <a:t>ی</a:t>
            </a:r>
            <a:r>
              <a:rPr lang="en-US" altLang="fa-IR">
                <a:effectLst/>
              </a:rPr>
              <a:t> </a:t>
            </a:r>
            <a:r>
              <a:rPr lang="ar-SA" altLang="fa-IR">
                <a:effectLst/>
              </a:rPr>
              <a:t>است</a:t>
            </a:r>
            <a:r>
              <a:rPr lang="en-US" altLang="fa-IR">
                <a:effectLst/>
              </a:rPr>
              <a:t> </a:t>
            </a:r>
            <a:r>
              <a:rPr lang="ar-SA" altLang="fa-IR">
                <a:effectLst/>
              </a:rPr>
              <a:t>كه</a:t>
            </a:r>
            <a:r>
              <a:rPr lang="en-US" altLang="fa-IR">
                <a:effectLst/>
              </a:rPr>
              <a:t> </a:t>
            </a:r>
            <a:r>
              <a:rPr lang="ar-SA" altLang="fa-IR">
                <a:effectLst/>
              </a:rPr>
              <a:t>سرمايه</a:t>
            </a:r>
            <a:r>
              <a:rPr lang="fa-IR" altLang="fa-IR">
                <a:effectLst/>
              </a:rPr>
              <a:t> </a:t>
            </a:r>
            <a:r>
              <a:rPr lang="ar-SA" altLang="fa-IR">
                <a:effectLst/>
              </a:rPr>
              <a:t> آن</a:t>
            </a:r>
            <a:r>
              <a:rPr lang="en-US" altLang="fa-IR">
                <a:effectLst/>
              </a:rPr>
              <a:t> </a:t>
            </a:r>
            <a:r>
              <a:rPr lang="fa-IR" altLang="fa-IR">
                <a:effectLst/>
              </a:rPr>
              <a:t> </a:t>
            </a:r>
            <a:r>
              <a:rPr lang="ar-SA" altLang="fa-IR">
                <a:effectLst/>
              </a:rPr>
              <a:t>به</a:t>
            </a:r>
            <a:r>
              <a:rPr lang="fa-IR" altLang="fa-IR">
                <a:effectLst/>
              </a:rPr>
              <a:t> </a:t>
            </a:r>
            <a:r>
              <a:rPr lang="en-US" altLang="fa-IR">
                <a:effectLst/>
              </a:rPr>
              <a:t> </a:t>
            </a:r>
            <a:r>
              <a:rPr lang="ar-SA" altLang="fa-IR">
                <a:effectLst/>
              </a:rPr>
              <a:t>سهام </a:t>
            </a:r>
            <a:r>
              <a:rPr lang="fa-IR" altLang="fa-IR">
                <a:effectLst/>
              </a:rPr>
              <a:t>  </a:t>
            </a:r>
            <a:r>
              <a:rPr lang="ar-SA" altLang="fa-IR">
                <a:effectLst/>
              </a:rPr>
              <a:t>تقسيم</a:t>
            </a:r>
            <a:r>
              <a:rPr lang="en-US" altLang="fa-IR">
                <a:effectLst/>
              </a:rPr>
              <a:t> </a:t>
            </a:r>
            <a:r>
              <a:rPr lang="fa-IR" altLang="fa-IR">
                <a:effectLst/>
              </a:rPr>
              <a:t> </a:t>
            </a:r>
            <a:r>
              <a:rPr lang="ar-SA" altLang="fa-IR">
                <a:effectLst/>
              </a:rPr>
              <a:t>شده</a:t>
            </a:r>
            <a:r>
              <a:rPr lang="en-US" altLang="fa-IR">
                <a:effectLst/>
              </a:rPr>
              <a:t> </a:t>
            </a:r>
            <a:r>
              <a:rPr lang="ar-SA" altLang="fa-IR">
                <a:effectLst/>
              </a:rPr>
              <a:t>و مسئوليت</a:t>
            </a:r>
            <a:r>
              <a:rPr lang="en-US" altLang="fa-IR">
                <a:effectLst/>
              </a:rPr>
              <a:t> </a:t>
            </a:r>
            <a:r>
              <a:rPr lang="ar-SA" altLang="fa-IR">
                <a:effectLst/>
              </a:rPr>
              <a:t> صاحبان</a:t>
            </a:r>
            <a:r>
              <a:rPr lang="fa-IR" altLang="fa-IR">
                <a:effectLst/>
              </a:rPr>
              <a:t> </a:t>
            </a:r>
            <a:r>
              <a:rPr lang="ar-SA" altLang="fa-IR">
                <a:effectLst/>
              </a:rPr>
              <a:t> سهام </a:t>
            </a:r>
            <a:r>
              <a:rPr lang="en-US" altLang="fa-IR">
                <a:effectLst/>
              </a:rPr>
              <a:t> </a:t>
            </a:r>
            <a:r>
              <a:rPr lang="ar-SA" altLang="fa-IR">
                <a:effectLst/>
              </a:rPr>
              <a:t>محدود </a:t>
            </a:r>
            <a:r>
              <a:rPr lang="en-US" altLang="fa-IR">
                <a:effectLst/>
              </a:rPr>
              <a:t> </a:t>
            </a:r>
            <a:r>
              <a:rPr lang="ar-SA" altLang="fa-IR">
                <a:effectLst/>
              </a:rPr>
              <a:t>به </a:t>
            </a:r>
            <a:r>
              <a:rPr lang="en-US" altLang="fa-IR">
                <a:effectLst/>
              </a:rPr>
              <a:t> </a:t>
            </a:r>
            <a:r>
              <a:rPr lang="ar-SA" altLang="fa-IR">
                <a:effectLst/>
              </a:rPr>
              <a:t>مبلغ </a:t>
            </a:r>
            <a:r>
              <a:rPr lang="en-US" altLang="fa-IR">
                <a:effectLst/>
              </a:rPr>
              <a:t> </a:t>
            </a:r>
            <a:r>
              <a:rPr lang="ar-SA" altLang="fa-IR">
                <a:effectLst/>
              </a:rPr>
              <a:t>اسم</a:t>
            </a:r>
            <a:r>
              <a:rPr lang="fa-IR" altLang="fa-IR">
                <a:effectLst/>
              </a:rPr>
              <a:t>ی</a:t>
            </a:r>
            <a:r>
              <a:rPr lang="en-US" altLang="fa-IR">
                <a:effectLst/>
              </a:rPr>
              <a:t> </a:t>
            </a:r>
            <a:r>
              <a:rPr lang="ar-SA" altLang="fa-IR">
                <a:effectLst/>
              </a:rPr>
              <a:t>آنها </a:t>
            </a:r>
            <a:r>
              <a:rPr lang="en-US" altLang="fa-IR">
                <a:effectLst/>
              </a:rPr>
              <a:t> </a:t>
            </a:r>
            <a:r>
              <a:rPr lang="fa-IR" altLang="fa-IR">
                <a:effectLst/>
              </a:rPr>
              <a:t> </a:t>
            </a:r>
            <a:r>
              <a:rPr lang="ar-SA" altLang="fa-IR">
                <a:effectLst/>
              </a:rPr>
              <a:t>است.</a:t>
            </a:r>
            <a:r>
              <a:rPr lang="fa-IR" altLang="fa-IR">
                <a:effectLst/>
              </a:rPr>
              <a:t> </a:t>
            </a:r>
            <a:endParaRPr lang="en-US" altLang="fa-IR">
              <a:effectLst/>
            </a:endParaRPr>
          </a:p>
        </p:txBody>
      </p:sp>
    </p:spTree>
  </p:cSld>
  <p:clrMapOvr>
    <a:masterClrMapping/>
  </p:clrMapOvr>
  <p:transition spd="med">
    <p:comb/>
  </p:transition>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ACDF0C5-8D15-447E-9D13-1523B5EC219B}" type="slidenum">
              <a:rPr lang="ar-SA" altLang="fa-IR"/>
              <a:pPr/>
              <a:t>212</a:t>
            </a:fld>
            <a:endParaRPr lang="en-US" altLang="fa-IR"/>
          </a:p>
        </p:txBody>
      </p:sp>
      <p:sp>
        <p:nvSpPr>
          <p:cNvPr id="268290" name="Rectangle 2"/>
          <p:cNvSpPr>
            <a:spLocks noGrp="1" noChangeArrowheads="1"/>
          </p:cNvSpPr>
          <p:nvPr>
            <p:ph type="body" idx="1"/>
          </p:nvPr>
        </p:nvSpPr>
        <p:spPr>
          <a:xfrm>
            <a:off x="468313" y="1484313"/>
            <a:ext cx="8229600" cy="3313112"/>
          </a:xfrm>
        </p:spPr>
        <p:txBody>
          <a:bodyPr/>
          <a:lstStyle/>
          <a:p>
            <a:pPr>
              <a:buFontTx/>
              <a:buNone/>
            </a:pPr>
            <a:r>
              <a:rPr lang="fa-IR" altLang="fa-IR"/>
              <a:t>  </a:t>
            </a:r>
            <a:r>
              <a:rPr lang="en-US" altLang="fa-IR"/>
              <a:t>  </a:t>
            </a:r>
            <a:r>
              <a:rPr lang="ar-SA" altLang="fa-IR"/>
              <a:t>شركتها</a:t>
            </a:r>
            <a:r>
              <a:rPr lang="fa-IR" altLang="fa-IR"/>
              <a:t>ی</a:t>
            </a:r>
            <a:r>
              <a:rPr lang="ar-SA" altLang="fa-IR"/>
              <a:t> سهام</a:t>
            </a:r>
            <a:r>
              <a:rPr lang="fa-IR" altLang="fa-IR"/>
              <a:t>ی</a:t>
            </a:r>
            <a:r>
              <a:rPr lang="ar-SA" altLang="fa-IR"/>
              <a:t> دو نوعند:</a:t>
            </a:r>
          </a:p>
          <a:p>
            <a:pPr>
              <a:buFontTx/>
              <a:buNone/>
            </a:pPr>
            <a:r>
              <a:rPr lang="fa-IR" altLang="fa-IR"/>
              <a:t>    1</a:t>
            </a:r>
            <a:r>
              <a:rPr lang="ar-SA" altLang="fa-IR"/>
              <a:t>ـ شركت </a:t>
            </a:r>
            <a:r>
              <a:rPr lang="fa-IR" altLang="fa-IR"/>
              <a:t> </a:t>
            </a:r>
            <a:r>
              <a:rPr lang="ar-SA" altLang="fa-IR"/>
              <a:t>سهام</a:t>
            </a:r>
            <a:r>
              <a:rPr lang="fa-IR" altLang="fa-IR"/>
              <a:t>ی</a:t>
            </a:r>
            <a:r>
              <a:rPr lang="ar-SA" altLang="fa-IR"/>
              <a:t> عام</a:t>
            </a:r>
            <a:r>
              <a:rPr lang="fa-IR" altLang="fa-IR"/>
              <a:t> </a:t>
            </a:r>
            <a:r>
              <a:rPr lang="ar-SA" altLang="fa-IR"/>
              <a:t>:</a:t>
            </a:r>
            <a:r>
              <a:rPr lang="fa-IR" altLang="fa-IR"/>
              <a:t> </a:t>
            </a:r>
            <a:r>
              <a:rPr lang="ar-SA" altLang="fa-IR"/>
              <a:t>شركت</a:t>
            </a:r>
            <a:r>
              <a:rPr lang="fa-IR" altLang="fa-IR"/>
              <a:t>ی  </a:t>
            </a:r>
            <a:r>
              <a:rPr lang="ar-SA" altLang="fa-IR"/>
              <a:t>كه </a:t>
            </a:r>
            <a:r>
              <a:rPr lang="fa-IR" altLang="fa-IR"/>
              <a:t> </a:t>
            </a:r>
            <a:r>
              <a:rPr lang="ar-SA" altLang="fa-IR"/>
              <a:t>مؤسسين آن</a:t>
            </a:r>
            <a:r>
              <a:rPr lang="fa-IR" altLang="fa-IR"/>
              <a:t> </a:t>
            </a:r>
            <a:r>
              <a:rPr lang="ar-SA" altLang="fa-IR"/>
              <a:t> قسمت</a:t>
            </a:r>
            <a:r>
              <a:rPr lang="fa-IR" altLang="fa-IR"/>
              <a:t>ی</a:t>
            </a:r>
            <a:r>
              <a:rPr lang="ar-SA" altLang="fa-IR"/>
              <a:t> </a:t>
            </a:r>
            <a:r>
              <a:rPr lang="fa-IR" altLang="fa-IR"/>
              <a:t>    </a:t>
            </a:r>
            <a:r>
              <a:rPr lang="en-US" altLang="fa-IR"/>
              <a:t> </a:t>
            </a:r>
            <a:r>
              <a:rPr lang="ar-SA" altLang="fa-IR"/>
              <a:t>از سرمايه را ازطريق فروش سهام به مردم تامين م</a:t>
            </a:r>
            <a:r>
              <a:rPr lang="fa-IR" altLang="fa-IR"/>
              <a:t>ی </a:t>
            </a:r>
            <a:r>
              <a:rPr lang="ar-SA" altLang="fa-IR"/>
              <a:t>كند.</a:t>
            </a:r>
            <a:r>
              <a:rPr lang="fa-IR" altLang="fa-IR"/>
              <a:t>  </a:t>
            </a:r>
            <a:r>
              <a:rPr lang="en-US" altLang="fa-IR"/>
              <a:t> </a:t>
            </a:r>
            <a:r>
              <a:rPr lang="fa-IR" altLang="fa-IR"/>
              <a:t>2- </a:t>
            </a:r>
            <a:r>
              <a:rPr lang="ar-SA" altLang="fa-IR"/>
              <a:t>شركت </a:t>
            </a:r>
            <a:r>
              <a:rPr lang="fa-IR" altLang="fa-IR"/>
              <a:t> </a:t>
            </a:r>
            <a:r>
              <a:rPr lang="ar-SA" altLang="fa-IR"/>
              <a:t>سهام</a:t>
            </a:r>
            <a:r>
              <a:rPr lang="fa-IR" altLang="fa-IR"/>
              <a:t>ی </a:t>
            </a:r>
            <a:r>
              <a:rPr lang="ar-SA" altLang="fa-IR"/>
              <a:t> خاص</a:t>
            </a:r>
            <a:r>
              <a:rPr lang="fa-IR" altLang="fa-IR"/>
              <a:t> </a:t>
            </a:r>
            <a:r>
              <a:rPr lang="ar-SA" altLang="fa-IR"/>
              <a:t>:</a:t>
            </a:r>
            <a:r>
              <a:rPr lang="fa-IR" altLang="fa-IR"/>
              <a:t> </a:t>
            </a:r>
            <a:r>
              <a:rPr lang="ar-SA" altLang="fa-IR"/>
              <a:t>شركت</a:t>
            </a:r>
            <a:r>
              <a:rPr lang="fa-IR" altLang="fa-IR"/>
              <a:t>ی</a:t>
            </a:r>
            <a:r>
              <a:rPr lang="ar-SA" altLang="fa-IR"/>
              <a:t> است </a:t>
            </a:r>
            <a:r>
              <a:rPr lang="fa-IR" altLang="fa-IR"/>
              <a:t> </a:t>
            </a:r>
            <a:r>
              <a:rPr lang="ar-SA" altLang="fa-IR"/>
              <a:t>كه تمام سرمايه </a:t>
            </a:r>
            <a:r>
              <a:rPr lang="fa-IR" altLang="fa-IR"/>
              <a:t>   </a:t>
            </a:r>
            <a:r>
              <a:rPr lang="en-US" altLang="fa-IR"/>
              <a:t> </a:t>
            </a:r>
            <a:r>
              <a:rPr lang="ar-SA" altLang="fa-IR"/>
              <a:t>آن</a:t>
            </a:r>
            <a:r>
              <a:rPr lang="fa-IR" altLang="fa-IR"/>
              <a:t> </a:t>
            </a:r>
            <a:r>
              <a:rPr lang="ar-SA" altLang="fa-IR"/>
              <a:t>زمان</a:t>
            </a:r>
            <a:r>
              <a:rPr lang="fa-IR" altLang="fa-IR"/>
              <a:t> </a:t>
            </a:r>
            <a:r>
              <a:rPr lang="ar-SA" altLang="fa-IR"/>
              <a:t> تاسيس منحصراً توسط مؤسسين تامين م</a:t>
            </a:r>
            <a:r>
              <a:rPr lang="fa-IR" altLang="fa-IR"/>
              <a:t>ی</a:t>
            </a:r>
            <a:r>
              <a:rPr lang="ar-SA" altLang="fa-IR"/>
              <a:t> گردد.</a:t>
            </a:r>
            <a:endParaRPr lang="en-US" altLang="fa-IR"/>
          </a:p>
        </p:txBody>
      </p:sp>
    </p:spTree>
  </p:cSld>
  <p:clrMapOvr>
    <a:masterClrMapping/>
  </p:clrMapOvr>
  <p:transition spd="med">
    <p:comb/>
  </p:transition>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D3ED389-A93A-4B63-B3C8-65D71AB5F6AA}" type="slidenum">
              <a:rPr lang="ar-SA" altLang="fa-IR"/>
              <a:pPr/>
              <a:t>213</a:t>
            </a:fld>
            <a:endParaRPr lang="en-US" altLang="fa-IR"/>
          </a:p>
        </p:txBody>
      </p:sp>
      <p:sp>
        <p:nvSpPr>
          <p:cNvPr id="269314" name="Rectangle 2"/>
          <p:cNvSpPr>
            <a:spLocks noGrp="1" noChangeArrowheads="1"/>
          </p:cNvSpPr>
          <p:nvPr>
            <p:ph type="body" idx="1"/>
          </p:nvPr>
        </p:nvSpPr>
        <p:spPr>
          <a:xfrm>
            <a:off x="468313" y="1905000"/>
            <a:ext cx="8218487" cy="4332288"/>
          </a:xfrm>
        </p:spPr>
        <p:txBody>
          <a:bodyPr/>
          <a:lstStyle/>
          <a:p>
            <a:pPr>
              <a:buFontTx/>
              <a:buNone/>
            </a:pPr>
            <a:r>
              <a:rPr lang="ar-SA" altLang="fa-IR"/>
              <a:t>مزايا</a:t>
            </a:r>
            <a:r>
              <a:rPr lang="fa-IR" altLang="fa-IR"/>
              <a:t>ی</a:t>
            </a:r>
            <a:r>
              <a:rPr lang="ar-SA" altLang="fa-IR"/>
              <a:t> </a:t>
            </a:r>
            <a:r>
              <a:rPr lang="fa-IR" altLang="fa-IR"/>
              <a:t> </a:t>
            </a:r>
            <a:r>
              <a:rPr lang="ar-SA" altLang="fa-IR"/>
              <a:t>شركتها</a:t>
            </a:r>
            <a:r>
              <a:rPr lang="fa-IR" altLang="fa-IR"/>
              <a:t>ی </a:t>
            </a:r>
            <a:r>
              <a:rPr lang="ar-SA" altLang="fa-IR"/>
              <a:t> سهام</a:t>
            </a:r>
            <a:r>
              <a:rPr lang="fa-IR" altLang="fa-IR"/>
              <a:t>ی :</a:t>
            </a:r>
            <a:endParaRPr lang="en-US" altLang="fa-IR"/>
          </a:p>
          <a:p>
            <a:pPr>
              <a:buFontTx/>
              <a:buNone/>
            </a:pPr>
            <a:r>
              <a:rPr lang="ar-SA" altLang="fa-IR"/>
              <a:t>عمده </a:t>
            </a:r>
            <a:r>
              <a:rPr lang="fa-IR" altLang="fa-IR"/>
              <a:t> </a:t>
            </a:r>
            <a:r>
              <a:rPr lang="ar-SA" altLang="fa-IR"/>
              <a:t>ترين</a:t>
            </a:r>
            <a:r>
              <a:rPr lang="fa-IR" altLang="fa-IR"/>
              <a:t> </a:t>
            </a:r>
            <a:r>
              <a:rPr lang="ar-SA" altLang="fa-IR"/>
              <a:t> مزايا</a:t>
            </a:r>
            <a:r>
              <a:rPr lang="fa-IR" altLang="fa-IR"/>
              <a:t>ی</a:t>
            </a:r>
            <a:r>
              <a:rPr lang="ar-SA" altLang="fa-IR"/>
              <a:t> شركتها</a:t>
            </a:r>
            <a:r>
              <a:rPr lang="fa-IR" altLang="fa-IR"/>
              <a:t>ی </a:t>
            </a:r>
            <a:r>
              <a:rPr lang="ar-SA" altLang="fa-IR"/>
              <a:t> سهام</a:t>
            </a:r>
            <a:r>
              <a:rPr lang="fa-IR" altLang="fa-IR"/>
              <a:t>ی</a:t>
            </a:r>
            <a:r>
              <a:rPr lang="ar-SA" altLang="fa-IR"/>
              <a:t> عبارتند</a:t>
            </a:r>
            <a:r>
              <a:rPr lang="fa-IR" altLang="fa-IR"/>
              <a:t> </a:t>
            </a:r>
            <a:r>
              <a:rPr lang="ar-SA" altLang="fa-IR"/>
              <a:t> از:</a:t>
            </a:r>
          </a:p>
          <a:p>
            <a:pPr>
              <a:buFontTx/>
              <a:buNone/>
            </a:pPr>
            <a:r>
              <a:rPr lang="fa-IR" altLang="fa-IR"/>
              <a:t>1</a:t>
            </a:r>
            <a:r>
              <a:rPr lang="ar-SA" altLang="fa-IR"/>
              <a:t>ـمحدوديت</a:t>
            </a:r>
            <a:r>
              <a:rPr lang="fa-IR" altLang="fa-IR"/>
              <a:t> </a:t>
            </a:r>
            <a:r>
              <a:rPr lang="ar-SA" altLang="fa-IR"/>
              <a:t> مسئوليت</a:t>
            </a:r>
            <a:r>
              <a:rPr lang="fa-IR" altLang="fa-IR"/>
              <a:t> </a:t>
            </a:r>
            <a:r>
              <a:rPr lang="ar-SA" altLang="fa-IR"/>
              <a:t> سهامداران</a:t>
            </a:r>
          </a:p>
          <a:p>
            <a:pPr>
              <a:buFontTx/>
              <a:buNone/>
            </a:pPr>
            <a:r>
              <a:rPr lang="ar-SA" altLang="fa-IR"/>
              <a:t>2ـ تجمع </a:t>
            </a:r>
            <a:r>
              <a:rPr lang="fa-IR" altLang="fa-IR"/>
              <a:t> </a:t>
            </a:r>
            <a:r>
              <a:rPr lang="ar-SA" altLang="fa-IR"/>
              <a:t>سرمايه ها</a:t>
            </a:r>
            <a:r>
              <a:rPr lang="fa-IR" altLang="fa-IR"/>
              <a:t>ی</a:t>
            </a:r>
            <a:r>
              <a:rPr lang="ar-SA" altLang="fa-IR"/>
              <a:t> </a:t>
            </a:r>
            <a:r>
              <a:rPr lang="fa-IR" altLang="fa-IR"/>
              <a:t> </a:t>
            </a:r>
            <a:r>
              <a:rPr lang="ar-SA" altLang="fa-IR"/>
              <a:t>كوچ</a:t>
            </a:r>
            <a:r>
              <a:rPr lang="fa-IR" altLang="fa-IR"/>
              <a:t>ک</a:t>
            </a:r>
            <a:endParaRPr lang="ar-SA" altLang="fa-IR"/>
          </a:p>
          <a:p>
            <a:pPr>
              <a:buFontTx/>
              <a:buNone/>
            </a:pPr>
            <a:r>
              <a:rPr lang="ar-SA" altLang="fa-IR"/>
              <a:t>3ـ سهولت </a:t>
            </a:r>
            <a:r>
              <a:rPr lang="fa-IR" altLang="fa-IR"/>
              <a:t> </a:t>
            </a:r>
            <a:r>
              <a:rPr lang="ar-SA" altLang="fa-IR"/>
              <a:t>نقل</a:t>
            </a:r>
            <a:r>
              <a:rPr lang="fa-IR" altLang="fa-IR"/>
              <a:t> </a:t>
            </a:r>
            <a:r>
              <a:rPr lang="ar-SA" altLang="fa-IR"/>
              <a:t> و انتقال </a:t>
            </a:r>
            <a:r>
              <a:rPr lang="fa-IR" altLang="fa-IR"/>
              <a:t> </a:t>
            </a:r>
            <a:r>
              <a:rPr lang="ar-SA" altLang="fa-IR"/>
              <a:t>سهام</a:t>
            </a:r>
          </a:p>
          <a:p>
            <a:pPr>
              <a:buFontTx/>
              <a:buNone/>
            </a:pPr>
            <a:r>
              <a:rPr lang="ar-SA" altLang="fa-IR"/>
              <a:t>4ـاستمرار موجوديت</a:t>
            </a:r>
          </a:p>
          <a:p>
            <a:pPr>
              <a:buFontTx/>
              <a:buNone/>
            </a:pPr>
            <a:r>
              <a:rPr lang="ar-SA" altLang="fa-IR"/>
              <a:t>5ـ تعيين</a:t>
            </a:r>
            <a:r>
              <a:rPr lang="fa-IR" altLang="fa-IR"/>
              <a:t>  </a:t>
            </a:r>
            <a:r>
              <a:rPr lang="ar-SA" altLang="fa-IR"/>
              <a:t>ه</a:t>
            </a:r>
            <a:r>
              <a:rPr lang="fa-IR" altLang="fa-IR"/>
              <a:t>ی</a:t>
            </a:r>
            <a:r>
              <a:rPr lang="ar-SA" altLang="fa-IR"/>
              <a:t>ئت</a:t>
            </a:r>
            <a:r>
              <a:rPr lang="fa-IR" altLang="fa-IR"/>
              <a:t>  </a:t>
            </a:r>
            <a:r>
              <a:rPr lang="ar-SA" altLang="fa-IR"/>
              <a:t>مديره</a:t>
            </a:r>
            <a:endParaRPr lang="en-US" altLang="fa-IR"/>
          </a:p>
        </p:txBody>
      </p:sp>
    </p:spTree>
  </p:cSld>
  <p:clrMapOvr>
    <a:masterClrMapping/>
  </p:clrMapOvr>
  <p:transition spd="med">
    <p:comb/>
  </p:transition>
</p:sld>
</file>

<file path=ppt/slides/slide2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BB100E-ADB7-4862-8AC8-B032FD2E3DD8}" type="slidenum">
              <a:rPr lang="ar-SA" altLang="fa-IR"/>
              <a:pPr/>
              <a:t>214</a:t>
            </a:fld>
            <a:endParaRPr lang="en-US" altLang="fa-IR"/>
          </a:p>
        </p:txBody>
      </p:sp>
      <p:sp>
        <p:nvSpPr>
          <p:cNvPr id="270338" name="Rectangle 2"/>
          <p:cNvSpPr>
            <a:spLocks noGrp="1" noChangeArrowheads="1"/>
          </p:cNvSpPr>
          <p:nvPr>
            <p:ph type="body" idx="1"/>
          </p:nvPr>
        </p:nvSpPr>
        <p:spPr>
          <a:xfrm>
            <a:off x="468313" y="1628775"/>
            <a:ext cx="8229600" cy="2879725"/>
          </a:xfrm>
        </p:spPr>
        <p:txBody>
          <a:bodyPr/>
          <a:lstStyle/>
          <a:p>
            <a:pPr>
              <a:lnSpc>
                <a:spcPct val="90000"/>
              </a:lnSpc>
              <a:buFontTx/>
              <a:buNone/>
            </a:pPr>
            <a:r>
              <a:rPr lang="fa-IR" altLang="fa-IR"/>
              <a:t>   </a:t>
            </a:r>
            <a:r>
              <a:rPr lang="ar-SA" altLang="fa-IR"/>
              <a:t>هيئت مديره:</a:t>
            </a:r>
            <a:endParaRPr lang="fa-IR" altLang="fa-IR"/>
          </a:p>
          <a:p>
            <a:pPr>
              <a:lnSpc>
                <a:spcPct val="90000"/>
              </a:lnSpc>
              <a:buFontTx/>
              <a:buNone/>
            </a:pPr>
            <a:r>
              <a:rPr lang="fa-IR" altLang="fa-IR"/>
              <a:t>   </a:t>
            </a:r>
            <a:r>
              <a:rPr lang="ar-SA" altLang="fa-IR"/>
              <a:t>به موجب </a:t>
            </a:r>
            <a:r>
              <a:rPr lang="fa-IR" altLang="fa-IR"/>
              <a:t> </a:t>
            </a:r>
            <a:r>
              <a:rPr lang="ar-SA" altLang="fa-IR"/>
              <a:t>ماده</a:t>
            </a:r>
            <a:r>
              <a:rPr lang="fa-IR" altLang="fa-IR"/>
              <a:t> </a:t>
            </a:r>
            <a:r>
              <a:rPr lang="ar-SA" altLang="fa-IR"/>
              <a:t> 107 قانون </a:t>
            </a:r>
            <a:r>
              <a:rPr lang="fa-IR" altLang="fa-IR"/>
              <a:t> </a:t>
            </a:r>
            <a:r>
              <a:rPr lang="ar-SA" altLang="fa-IR"/>
              <a:t>تجارت ،</a:t>
            </a:r>
            <a:r>
              <a:rPr lang="fa-IR" altLang="fa-IR"/>
              <a:t> </a:t>
            </a:r>
            <a:r>
              <a:rPr lang="ar-SA" altLang="fa-IR"/>
              <a:t> شركت</a:t>
            </a:r>
            <a:r>
              <a:rPr lang="fa-IR" altLang="fa-IR"/>
              <a:t> </a:t>
            </a:r>
            <a:r>
              <a:rPr lang="ar-SA" altLang="fa-IR"/>
              <a:t> سهام</a:t>
            </a:r>
            <a:r>
              <a:rPr lang="fa-IR" altLang="fa-IR"/>
              <a:t>ی </a:t>
            </a:r>
            <a:r>
              <a:rPr lang="ar-SA" altLang="fa-IR"/>
              <a:t> به</a:t>
            </a:r>
            <a:r>
              <a:rPr lang="fa-IR" altLang="fa-IR"/>
              <a:t> </a:t>
            </a:r>
            <a:r>
              <a:rPr lang="ar-SA" altLang="fa-IR"/>
              <a:t>وسيله هيئت</a:t>
            </a:r>
            <a:r>
              <a:rPr lang="fa-IR" altLang="fa-IR"/>
              <a:t> </a:t>
            </a:r>
            <a:r>
              <a:rPr lang="ar-SA" altLang="fa-IR"/>
              <a:t> مديره ا</a:t>
            </a:r>
            <a:r>
              <a:rPr lang="fa-IR" altLang="fa-IR"/>
              <a:t>ی </a:t>
            </a:r>
            <a:r>
              <a:rPr lang="ar-SA" altLang="fa-IR"/>
              <a:t> كه از بين</a:t>
            </a:r>
            <a:r>
              <a:rPr lang="fa-IR" altLang="fa-IR"/>
              <a:t> </a:t>
            </a:r>
            <a:r>
              <a:rPr lang="ar-SA" altLang="fa-IR"/>
              <a:t> صاحبان</a:t>
            </a:r>
            <a:r>
              <a:rPr lang="fa-IR" altLang="fa-IR"/>
              <a:t>  </a:t>
            </a:r>
            <a:r>
              <a:rPr lang="ar-SA" altLang="fa-IR"/>
              <a:t>سهام </a:t>
            </a:r>
            <a:r>
              <a:rPr lang="fa-IR" altLang="fa-IR"/>
              <a:t> </a:t>
            </a:r>
            <a:r>
              <a:rPr lang="ar-SA" altLang="fa-IR"/>
              <a:t>انتخاب شده </a:t>
            </a:r>
            <a:r>
              <a:rPr lang="fa-IR" altLang="fa-IR"/>
              <a:t> </a:t>
            </a:r>
            <a:r>
              <a:rPr lang="ar-SA" altLang="fa-IR"/>
              <a:t>و كلاً</a:t>
            </a:r>
            <a:r>
              <a:rPr lang="fa-IR" altLang="fa-IR"/>
              <a:t> </a:t>
            </a:r>
            <a:r>
              <a:rPr lang="ar-SA" altLang="fa-IR"/>
              <a:t> قابل</a:t>
            </a:r>
            <a:r>
              <a:rPr lang="fa-IR" altLang="fa-IR"/>
              <a:t> </a:t>
            </a:r>
            <a:r>
              <a:rPr lang="ar-SA" altLang="fa-IR"/>
              <a:t> عزل</a:t>
            </a:r>
            <a:r>
              <a:rPr lang="fa-IR" altLang="fa-IR"/>
              <a:t> </a:t>
            </a:r>
            <a:r>
              <a:rPr lang="ar-SA" altLang="fa-IR"/>
              <a:t> م</a:t>
            </a:r>
            <a:r>
              <a:rPr lang="fa-IR" altLang="fa-IR"/>
              <a:t>ی</a:t>
            </a:r>
            <a:r>
              <a:rPr lang="ar-SA" altLang="fa-IR"/>
              <a:t> باشند</a:t>
            </a:r>
            <a:r>
              <a:rPr lang="fa-IR" altLang="fa-IR"/>
              <a:t> </a:t>
            </a:r>
            <a:r>
              <a:rPr lang="ar-SA" altLang="fa-IR"/>
              <a:t> اداره </a:t>
            </a:r>
            <a:r>
              <a:rPr lang="fa-IR" altLang="fa-IR"/>
              <a:t>  </a:t>
            </a:r>
            <a:r>
              <a:rPr lang="ar-SA" altLang="fa-IR"/>
              <a:t>خواهد</a:t>
            </a:r>
            <a:r>
              <a:rPr lang="fa-IR" altLang="fa-IR"/>
              <a:t> </a:t>
            </a:r>
            <a:r>
              <a:rPr lang="ar-SA" altLang="fa-IR"/>
              <a:t> شد.</a:t>
            </a:r>
            <a:r>
              <a:rPr lang="fa-IR" altLang="fa-IR"/>
              <a:t> </a:t>
            </a:r>
            <a:r>
              <a:rPr lang="ar-SA" altLang="fa-IR"/>
              <a:t>عده </a:t>
            </a:r>
            <a:r>
              <a:rPr lang="fa-IR" altLang="fa-IR"/>
              <a:t> </a:t>
            </a:r>
            <a:r>
              <a:rPr lang="ar-SA" altLang="fa-IR"/>
              <a:t>اعضا</a:t>
            </a:r>
            <a:r>
              <a:rPr lang="fa-IR" altLang="fa-IR"/>
              <a:t>ی </a:t>
            </a:r>
            <a:r>
              <a:rPr lang="ar-SA" altLang="fa-IR"/>
              <a:t> هيئت</a:t>
            </a:r>
            <a:r>
              <a:rPr lang="fa-IR" altLang="fa-IR"/>
              <a:t>  </a:t>
            </a:r>
            <a:r>
              <a:rPr lang="ar-SA" altLang="fa-IR"/>
              <a:t>مديره</a:t>
            </a:r>
            <a:r>
              <a:rPr lang="fa-IR" altLang="fa-IR"/>
              <a:t> </a:t>
            </a:r>
            <a:r>
              <a:rPr lang="ar-SA" altLang="fa-IR"/>
              <a:t>در شركتها</a:t>
            </a:r>
            <a:r>
              <a:rPr lang="fa-IR" altLang="fa-IR"/>
              <a:t>ی</a:t>
            </a:r>
            <a:r>
              <a:rPr lang="ar-SA" altLang="fa-IR"/>
              <a:t> </a:t>
            </a:r>
            <a:r>
              <a:rPr lang="fa-IR" altLang="fa-IR"/>
              <a:t> </a:t>
            </a:r>
            <a:r>
              <a:rPr lang="ar-SA" altLang="fa-IR"/>
              <a:t>سهام</a:t>
            </a:r>
            <a:r>
              <a:rPr lang="fa-IR" altLang="fa-IR"/>
              <a:t>ی</a:t>
            </a:r>
            <a:r>
              <a:rPr lang="ar-SA" altLang="fa-IR"/>
              <a:t> عام</a:t>
            </a:r>
            <a:r>
              <a:rPr lang="fa-IR" altLang="fa-IR"/>
              <a:t> بايد حداقل پنج نفر باشد .</a:t>
            </a:r>
            <a:endParaRPr lang="en-US" altLang="fa-IR"/>
          </a:p>
        </p:txBody>
      </p:sp>
    </p:spTree>
  </p:cSld>
  <p:clrMapOvr>
    <a:masterClrMapping/>
  </p:clrMapOvr>
  <p:transition spd="med">
    <p:comb/>
  </p:transition>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7FF272-12F4-42A8-A094-85E9DFDA4836}" type="slidenum">
              <a:rPr lang="ar-SA" altLang="fa-IR"/>
              <a:pPr/>
              <a:t>215</a:t>
            </a:fld>
            <a:endParaRPr lang="en-US" altLang="fa-IR"/>
          </a:p>
        </p:txBody>
      </p:sp>
      <p:sp>
        <p:nvSpPr>
          <p:cNvPr id="271362" name="Rectangle 2"/>
          <p:cNvSpPr>
            <a:spLocks noGrp="1" noChangeArrowheads="1"/>
          </p:cNvSpPr>
          <p:nvPr>
            <p:ph type="body" idx="1"/>
          </p:nvPr>
        </p:nvSpPr>
        <p:spPr>
          <a:xfrm>
            <a:off x="457200" y="1905000"/>
            <a:ext cx="8229600" cy="2971800"/>
          </a:xfrm>
        </p:spPr>
        <p:txBody>
          <a:bodyPr/>
          <a:lstStyle/>
          <a:p>
            <a:pPr>
              <a:buFontTx/>
              <a:buNone/>
            </a:pPr>
            <a:r>
              <a:rPr lang="fa-IR" altLang="fa-IR"/>
              <a:t>   </a:t>
            </a:r>
            <a:r>
              <a:rPr lang="ar-SA" altLang="fa-IR"/>
              <a:t>معايب شركتها</a:t>
            </a:r>
            <a:r>
              <a:rPr lang="fa-IR" altLang="fa-IR"/>
              <a:t>ی</a:t>
            </a:r>
            <a:r>
              <a:rPr lang="ar-SA" altLang="fa-IR"/>
              <a:t> سهام</a:t>
            </a:r>
            <a:r>
              <a:rPr lang="fa-IR" altLang="fa-IR"/>
              <a:t>ی</a:t>
            </a:r>
            <a:endParaRPr lang="en-US" altLang="fa-IR"/>
          </a:p>
          <a:p>
            <a:pPr>
              <a:buFontTx/>
              <a:buNone/>
            </a:pPr>
            <a:r>
              <a:rPr lang="fa-IR" altLang="fa-IR"/>
              <a:t>   </a:t>
            </a:r>
            <a:r>
              <a:rPr lang="ar-SA" altLang="fa-IR"/>
              <a:t>بر خلاف مزايا</a:t>
            </a:r>
            <a:r>
              <a:rPr lang="fa-IR" altLang="fa-IR"/>
              <a:t>ی </a:t>
            </a:r>
            <a:r>
              <a:rPr lang="ar-SA" altLang="fa-IR"/>
              <a:t>ذكر شده </a:t>
            </a:r>
            <a:r>
              <a:rPr lang="fa-IR" altLang="fa-IR"/>
              <a:t> </a:t>
            </a:r>
            <a:r>
              <a:rPr lang="ar-SA" altLang="fa-IR"/>
              <a:t>شركتها</a:t>
            </a:r>
            <a:r>
              <a:rPr lang="fa-IR" altLang="fa-IR"/>
              <a:t>ی </a:t>
            </a:r>
            <a:r>
              <a:rPr lang="ar-SA" altLang="fa-IR"/>
              <a:t>سهام</a:t>
            </a:r>
            <a:r>
              <a:rPr lang="fa-IR" altLang="fa-IR"/>
              <a:t>ی</a:t>
            </a:r>
            <a:r>
              <a:rPr lang="ar-SA" altLang="fa-IR"/>
              <a:t> دارا</a:t>
            </a:r>
            <a:r>
              <a:rPr lang="fa-IR" altLang="fa-IR"/>
              <a:t>ی</a:t>
            </a:r>
            <a:r>
              <a:rPr lang="ar-SA" altLang="fa-IR"/>
              <a:t> معايب</a:t>
            </a:r>
            <a:r>
              <a:rPr lang="fa-IR" altLang="fa-IR"/>
              <a:t>ی</a:t>
            </a:r>
            <a:r>
              <a:rPr lang="ar-SA" altLang="fa-IR"/>
              <a:t> از اين قرار است:</a:t>
            </a:r>
          </a:p>
          <a:p>
            <a:pPr>
              <a:buFontTx/>
              <a:buNone/>
            </a:pPr>
            <a:r>
              <a:rPr lang="ar-SA" altLang="fa-IR"/>
              <a:t> </a:t>
            </a:r>
            <a:r>
              <a:rPr lang="fa-IR" altLang="fa-IR"/>
              <a:t> </a:t>
            </a:r>
            <a:r>
              <a:rPr lang="ar-SA" altLang="fa-IR"/>
              <a:t>1ـ ماليات</a:t>
            </a:r>
            <a:r>
              <a:rPr lang="fa-IR" altLang="fa-IR"/>
              <a:t>  </a:t>
            </a:r>
            <a:r>
              <a:rPr lang="ar-SA" altLang="fa-IR"/>
              <a:t>بر درآمد </a:t>
            </a:r>
            <a:r>
              <a:rPr lang="fa-IR" altLang="fa-IR"/>
              <a:t> </a:t>
            </a:r>
            <a:r>
              <a:rPr lang="ar-SA" altLang="fa-IR"/>
              <a:t>شركتها</a:t>
            </a:r>
            <a:r>
              <a:rPr lang="fa-IR" altLang="fa-IR"/>
              <a:t>ی </a:t>
            </a:r>
            <a:r>
              <a:rPr lang="ar-SA" altLang="fa-IR"/>
              <a:t> سهام</a:t>
            </a:r>
            <a:r>
              <a:rPr lang="fa-IR" altLang="fa-IR"/>
              <a:t>ی</a:t>
            </a:r>
            <a:endParaRPr lang="ar-SA" altLang="fa-IR"/>
          </a:p>
          <a:p>
            <a:pPr>
              <a:buFontTx/>
              <a:buNone/>
            </a:pPr>
            <a:r>
              <a:rPr lang="fa-IR" altLang="fa-IR"/>
              <a:t>  </a:t>
            </a:r>
            <a:r>
              <a:rPr lang="ar-SA" altLang="fa-IR"/>
              <a:t>2ـ رعايت</a:t>
            </a:r>
            <a:r>
              <a:rPr lang="fa-IR" altLang="fa-IR"/>
              <a:t> </a:t>
            </a:r>
            <a:r>
              <a:rPr lang="ar-SA" altLang="fa-IR"/>
              <a:t> مقررات</a:t>
            </a:r>
            <a:r>
              <a:rPr lang="fa-IR" altLang="fa-IR"/>
              <a:t> </a:t>
            </a:r>
            <a:r>
              <a:rPr lang="ar-SA" altLang="fa-IR"/>
              <a:t>بيشتر</a:t>
            </a:r>
            <a:endParaRPr lang="en-US" altLang="fa-IR"/>
          </a:p>
        </p:txBody>
      </p:sp>
    </p:spTree>
  </p:cSld>
  <p:clrMapOvr>
    <a:masterClrMapping/>
  </p:clrMapOvr>
  <p:transition spd="med">
    <p:comb/>
  </p:transition>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A034C4B-A7F8-4484-B0BD-7CF396C66ED4}" type="slidenum">
              <a:rPr lang="ar-SA" altLang="fa-IR"/>
              <a:pPr/>
              <a:t>216</a:t>
            </a:fld>
            <a:endParaRPr lang="en-US" altLang="fa-IR"/>
          </a:p>
        </p:txBody>
      </p:sp>
      <p:sp>
        <p:nvSpPr>
          <p:cNvPr id="272386" name="Rectangle 2"/>
          <p:cNvSpPr>
            <a:spLocks noGrp="1" noChangeArrowheads="1"/>
          </p:cNvSpPr>
          <p:nvPr>
            <p:ph type="body" idx="1"/>
          </p:nvPr>
        </p:nvSpPr>
        <p:spPr>
          <a:xfrm>
            <a:off x="468313" y="1412875"/>
            <a:ext cx="8229600" cy="3311525"/>
          </a:xfrm>
        </p:spPr>
        <p:txBody>
          <a:bodyPr/>
          <a:lstStyle/>
          <a:p>
            <a:pPr>
              <a:buFontTx/>
              <a:buNone/>
            </a:pPr>
            <a:r>
              <a:rPr lang="fa-IR" altLang="fa-IR"/>
              <a:t>   سازمان شركتهای سهامی :</a:t>
            </a:r>
            <a:endParaRPr lang="en-US" altLang="fa-IR"/>
          </a:p>
          <a:p>
            <a:pPr>
              <a:buFontTx/>
              <a:buNone/>
            </a:pPr>
            <a:r>
              <a:rPr lang="fa-IR" altLang="fa-IR"/>
              <a:t>   براي  تاسيس  شركتهای  سهامی، اساسنامه ای  كه  شامل نام، موضوع، نام مؤسسين، مركز اصلی و</a:t>
            </a:r>
            <a:r>
              <a:rPr lang="en-US" altLang="fa-IR">
                <a:latin typeface="Arial" panose="020B0604020202020204" pitchFamily="34" charset="0"/>
              </a:rPr>
              <a:t>…</a:t>
            </a:r>
            <a:r>
              <a:rPr lang="fa-IR" altLang="fa-IR"/>
              <a:t> است توسط مؤسسين  تنظيم  و به  اداره  ثبت شركتها تسليم  می شود.</a:t>
            </a:r>
            <a:endParaRPr lang="en-US" altLang="fa-IR"/>
          </a:p>
        </p:txBody>
      </p:sp>
    </p:spTree>
  </p:cSld>
  <p:clrMapOvr>
    <a:masterClrMapping/>
  </p:clrMapOvr>
  <p:transition spd="med">
    <p:comb/>
  </p:transition>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BB94F3E-80AF-418E-98F2-D1A460F6E829}" type="slidenum">
              <a:rPr lang="ar-SA" altLang="fa-IR"/>
              <a:pPr/>
              <a:t>217</a:t>
            </a:fld>
            <a:endParaRPr lang="en-US" altLang="fa-IR"/>
          </a:p>
        </p:txBody>
      </p:sp>
      <p:sp>
        <p:nvSpPr>
          <p:cNvPr id="273410" name="Rectangle 2"/>
          <p:cNvSpPr>
            <a:spLocks noGrp="1" noChangeArrowheads="1"/>
          </p:cNvSpPr>
          <p:nvPr>
            <p:ph type="body" idx="1"/>
          </p:nvPr>
        </p:nvSpPr>
        <p:spPr>
          <a:xfrm>
            <a:off x="468313" y="1412875"/>
            <a:ext cx="8229600" cy="3529013"/>
          </a:xfrm>
        </p:spPr>
        <p:txBody>
          <a:bodyPr/>
          <a:lstStyle/>
          <a:p>
            <a:pPr>
              <a:buFontTx/>
              <a:buNone/>
            </a:pPr>
            <a:r>
              <a:rPr lang="fa-IR" altLang="fa-IR"/>
              <a:t>   </a:t>
            </a:r>
            <a:r>
              <a:rPr lang="ar-SA" altLang="fa-IR"/>
              <a:t>اساسنامه</a:t>
            </a:r>
            <a:r>
              <a:rPr lang="fa-IR" altLang="fa-IR"/>
              <a:t> </a:t>
            </a:r>
            <a:r>
              <a:rPr lang="ar-SA" altLang="fa-IR"/>
              <a:t>كه به</a:t>
            </a:r>
            <a:r>
              <a:rPr lang="fa-IR" altLang="fa-IR"/>
              <a:t> </a:t>
            </a:r>
            <a:r>
              <a:rPr lang="ar-SA" altLang="fa-IR"/>
              <a:t>موجب</a:t>
            </a:r>
            <a:r>
              <a:rPr lang="fa-IR" altLang="fa-IR"/>
              <a:t> </a:t>
            </a:r>
            <a:r>
              <a:rPr lang="ar-SA" altLang="fa-IR"/>
              <a:t>مواد</a:t>
            </a:r>
            <a:r>
              <a:rPr lang="fa-IR" altLang="fa-IR"/>
              <a:t> </a:t>
            </a:r>
            <a:r>
              <a:rPr lang="ar-SA" altLang="fa-IR"/>
              <a:t>قانون </a:t>
            </a:r>
            <a:r>
              <a:rPr lang="fa-IR" altLang="fa-IR"/>
              <a:t> </a:t>
            </a:r>
            <a:r>
              <a:rPr lang="ar-SA" altLang="fa-IR"/>
              <a:t>تجارت</a:t>
            </a:r>
            <a:r>
              <a:rPr lang="fa-IR" altLang="fa-IR"/>
              <a:t>  </a:t>
            </a:r>
            <a:r>
              <a:rPr lang="ar-SA" altLang="fa-IR"/>
              <a:t>تنظيم </a:t>
            </a:r>
            <a:r>
              <a:rPr lang="fa-IR" altLang="fa-IR"/>
              <a:t> </a:t>
            </a:r>
            <a:r>
              <a:rPr lang="ar-SA" altLang="fa-IR"/>
              <a:t>م</a:t>
            </a:r>
            <a:r>
              <a:rPr lang="fa-IR" altLang="fa-IR"/>
              <a:t>ی</a:t>
            </a:r>
            <a:r>
              <a:rPr lang="ar-SA" altLang="fa-IR"/>
              <a:t> شود نوشته ا</a:t>
            </a:r>
            <a:r>
              <a:rPr lang="fa-IR" altLang="fa-IR"/>
              <a:t>ی </a:t>
            </a:r>
            <a:r>
              <a:rPr lang="ar-SA" altLang="fa-IR"/>
              <a:t>است</a:t>
            </a:r>
            <a:r>
              <a:rPr lang="fa-IR" altLang="fa-IR"/>
              <a:t> </a:t>
            </a:r>
            <a:r>
              <a:rPr lang="ar-SA" altLang="fa-IR"/>
              <a:t>كه</a:t>
            </a:r>
            <a:r>
              <a:rPr lang="fa-IR" altLang="fa-IR"/>
              <a:t> </a:t>
            </a:r>
            <a:r>
              <a:rPr lang="ar-SA" altLang="fa-IR"/>
              <a:t>روابط </a:t>
            </a:r>
            <a:r>
              <a:rPr lang="fa-IR" altLang="fa-IR"/>
              <a:t> </a:t>
            </a:r>
            <a:r>
              <a:rPr lang="ar-SA" altLang="fa-IR"/>
              <a:t>حقوق</a:t>
            </a:r>
            <a:r>
              <a:rPr lang="fa-IR" altLang="fa-IR"/>
              <a:t>ی</a:t>
            </a:r>
            <a:r>
              <a:rPr lang="ar-SA" altLang="fa-IR"/>
              <a:t> </a:t>
            </a:r>
            <a:r>
              <a:rPr lang="fa-IR" altLang="fa-IR"/>
              <a:t>ا</a:t>
            </a:r>
            <a:r>
              <a:rPr lang="ar-SA" altLang="fa-IR"/>
              <a:t>ين</a:t>
            </a:r>
            <a:r>
              <a:rPr lang="fa-IR" altLang="fa-IR"/>
              <a:t> </a:t>
            </a:r>
            <a:r>
              <a:rPr lang="ar-SA" altLang="fa-IR"/>
              <a:t> سهامداران را</a:t>
            </a:r>
            <a:r>
              <a:rPr lang="fa-IR" altLang="fa-IR"/>
              <a:t> </a:t>
            </a:r>
            <a:r>
              <a:rPr lang="ar-SA" altLang="fa-IR"/>
              <a:t> تعيين </a:t>
            </a:r>
            <a:r>
              <a:rPr lang="fa-IR" altLang="fa-IR"/>
              <a:t>  </a:t>
            </a:r>
            <a:r>
              <a:rPr lang="ar-SA" altLang="fa-IR"/>
              <a:t>م</a:t>
            </a:r>
            <a:r>
              <a:rPr lang="fa-IR" altLang="fa-IR"/>
              <a:t>ی</a:t>
            </a:r>
            <a:r>
              <a:rPr lang="ar-SA" altLang="fa-IR"/>
              <a:t> كند.</a:t>
            </a:r>
            <a:r>
              <a:rPr lang="fa-IR" altLang="fa-IR"/>
              <a:t> </a:t>
            </a:r>
            <a:r>
              <a:rPr lang="ar-SA" altLang="fa-IR"/>
              <a:t>پس</a:t>
            </a:r>
            <a:r>
              <a:rPr lang="fa-IR" altLang="fa-IR"/>
              <a:t> </a:t>
            </a:r>
            <a:r>
              <a:rPr lang="ar-SA" altLang="fa-IR"/>
              <a:t>ازتصويب</a:t>
            </a:r>
            <a:r>
              <a:rPr lang="fa-IR" altLang="fa-IR"/>
              <a:t> </a:t>
            </a:r>
            <a:r>
              <a:rPr lang="ar-SA" altLang="fa-IR"/>
              <a:t>اساسنامه ،</a:t>
            </a:r>
            <a:r>
              <a:rPr lang="fa-IR" altLang="fa-IR"/>
              <a:t> </a:t>
            </a:r>
            <a:r>
              <a:rPr lang="ar-SA" altLang="fa-IR"/>
              <a:t>توسط اداره ثبت شركتها</a:t>
            </a:r>
            <a:r>
              <a:rPr lang="fa-IR" altLang="fa-IR"/>
              <a:t>   </a:t>
            </a:r>
            <a:r>
              <a:rPr lang="ar-SA" altLang="fa-IR"/>
              <a:t> و</a:t>
            </a:r>
            <a:r>
              <a:rPr lang="fa-IR" altLang="fa-IR"/>
              <a:t>  </a:t>
            </a:r>
            <a:r>
              <a:rPr lang="ar-SA" altLang="fa-IR"/>
              <a:t>ط</a:t>
            </a:r>
            <a:r>
              <a:rPr lang="fa-IR" altLang="fa-IR"/>
              <a:t>ی </a:t>
            </a:r>
            <a:r>
              <a:rPr lang="ar-SA" altLang="fa-IR"/>
              <a:t> تشريفات</a:t>
            </a:r>
            <a:r>
              <a:rPr lang="fa-IR" altLang="fa-IR"/>
              <a:t>  </a:t>
            </a:r>
            <a:r>
              <a:rPr lang="ar-SA" altLang="fa-IR"/>
              <a:t>مقرر</a:t>
            </a:r>
            <a:r>
              <a:rPr lang="fa-IR" altLang="fa-IR"/>
              <a:t> </a:t>
            </a:r>
            <a:r>
              <a:rPr lang="ar-SA" altLang="fa-IR"/>
              <a:t>در</a:t>
            </a:r>
            <a:r>
              <a:rPr lang="fa-IR" altLang="fa-IR"/>
              <a:t> </a:t>
            </a:r>
            <a:r>
              <a:rPr lang="ar-SA" altLang="fa-IR"/>
              <a:t>قانون</a:t>
            </a:r>
            <a:r>
              <a:rPr lang="fa-IR" altLang="fa-IR"/>
              <a:t>  </a:t>
            </a:r>
            <a:r>
              <a:rPr lang="ar-SA" altLang="fa-IR"/>
              <a:t>تجارت</a:t>
            </a:r>
            <a:r>
              <a:rPr lang="fa-IR" altLang="fa-IR"/>
              <a:t> </a:t>
            </a:r>
            <a:r>
              <a:rPr lang="ar-SA" altLang="fa-IR"/>
              <a:t> شركت</a:t>
            </a:r>
            <a:r>
              <a:rPr lang="fa-IR" altLang="fa-IR"/>
              <a:t>  </a:t>
            </a:r>
            <a:r>
              <a:rPr lang="ar-SA" altLang="fa-IR"/>
              <a:t>سهام</a:t>
            </a:r>
            <a:r>
              <a:rPr lang="fa-IR" altLang="fa-IR"/>
              <a:t>ی</a:t>
            </a:r>
            <a:r>
              <a:rPr lang="ar-SA" altLang="fa-IR"/>
              <a:t> </a:t>
            </a:r>
            <a:r>
              <a:rPr lang="en-US" altLang="fa-IR"/>
              <a:t> </a:t>
            </a:r>
            <a:r>
              <a:rPr lang="ar-SA" altLang="fa-IR"/>
              <a:t>تاسيس</a:t>
            </a:r>
            <a:r>
              <a:rPr lang="fa-IR" altLang="fa-IR"/>
              <a:t> </a:t>
            </a:r>
            <a:r>
              <a:rPr lang="ar-SA" altLang="fa-IR"/>
              <a:t>م</a:t>
            </a:r>
            <a:r>
              <a:rPr lang="fa-IR" altLang="fa-IR"/>
              <a:t>ی</a:t>
            </a:r>
            <a:r>
              <a:rPr lang="ar-SA" altLang="fa-IR"/>
              <a:t> شود.  </a:t>
            </a:r>
          </a:p>
          <a:p>
            <a:pPr>
              <a:buFontTx/>
              <a:buNone/>
            </a:pPr>
            <a:r>
              <a:rPr lang="ar-SA" altLang="fa-IR"/>
              <a:t> </a:t>
            </a:r>
            <a:endParaRPr lang="en-US" altLang="fa-IR"/>
          </a:p>
        </p:txBody>
      </p:sp>
    </p:spTree>
  </p:cSld>
  <p:clrMapOvr>
    <a:masterClrMapping/>
  </p:clrMapOvr>
  <p:transition spd="med">
    <p:comb/>
  </p:transition>
</p:sld>
</file>

<file path=ppt/slides/slide2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44281DD-AC58-4D99-94AB-2D2E034D8338}" type="slidenum">
              <a:rPr lang="ar-SA" altLang="fa-IR"/>
              <a:pPr/>
              <a:t>218</a:t>
            </a:fld>
            <a:endParaRPr lang="en-US" altLang="fa-IR"/>
          </a:p>
        </p:txBody>
      </p:sp>
      <p:sp>
        <p:nvSpPr>
          <p:cNvPr id="274434" name="Rectangle 2"/>
          <p:cNvSpPr>
            <a:spLocks noGrp="1" noChangeArrowheads="1"/>
          </p:cNvSpPr>
          <p:nvPr>
            <p:ph type="body" idx="1"/>
          </p:nvPr>
        </p:nvSpPr>
        <p:spPr>
          <a:xfrm>
            <a:off x="395288" y="1557338"/>
            <a:ext cx="8229600" cy="2808287"/>
          </a:xfrm>
        </p:spPr>
        <p:txBody>
          <a:bodyPr/>
          <a:lstStyle/>
          <a:p>
            <a:pPr>
              <a:buFontTx/>
              <a:buNone/>
            </a:pPr>
            <a:r>
              <a:rPr lang="fa-IR" altLang="fa-IR"/>
              <a:t>   </a:t>
            </a:r>
            <a:r>
              <a:rPr lang="ar-SA" altLang="fa-IR"/>
              <a:t>هزينه ها</a:t>
            </a:r>
            <a:r>
              <a:rPr lang="fa-IR" altLang="fa-IR"/>
              <a:t>ی</a:t>
            </a:r>
            <a:r>
              <a:rPr lang="ar-SA" altLang="fa-IR"/>
              <a:t> تاسيس:</a:t>
            </a:r>
            <a:endParaRPr lang="fa-IR" altLang="fa-IR"/>
          </a:p>
          <a:p>
            <a:pPr>
              <a:buFontTx/>
              <a:buNone/>
            </a:pPr>
            <a:r>
              <a:rPr lang="fa-IR" altLang="fa-IR"/>
              <a:t>   </a:t>
            </a:r>
            <a:r>
              <a:rPr lang="ar-SA" altLang="fa-IR"/>
              <a:t>هزينه هاي</a:t>
            </a:r>
            <a:r>
              <a:rPr lang="fa-IR" altLang="fa-IR"/>
              <a:t>ی</a:t>
            </a:r>
            <a:r>
              <a:rPr lang="ar-SA" altLang="fa-IR"/>
              <a:t> كه در مراحل مختلف</a:t>
            </a:r>
            <a:r>
              <a:rPr lang="fa-IR" altLang="fa-IR"/>
              <a:t> </a:t>
            </a:r>
            <a:r>
              <a:rPr lang="ar-SA" altLang="fa-IR"/>
              <a:t> تاسيس</a:t>
            </a:r>
            <a:r>
              <a:rPr lang="fa-IR" altLang="fa-IR"/>
              <a:t>  </a:t>
            </a:r>
            <a:r>
              <a:rPr lang="ar-SA" altLang="fa-IR"/>
              <a:t> شركت</a:t>
            </a:r>
            <a:r>
              <a:rPr lang="fa-IR" altLang="fa-IR"/>
              <a:t> </a:t>
            </a:r>
            <a:r>
              <a:rPr lang="ar-SA" altLang="fa-IR"/>
              <a:t> سهام</a:t>
            </a:r>
            <a:r>
              <a:rPr lang="fa-IR" altLang="fa-IR"/>
              <a:t>ی</a:t>
            </a:r>
            <a:r>
              <a:rPr lang="ar-SA" altLang="fa-IR"/>
              <a:t> پرداخت م</a:t>
            </a:r>
            <a:r>
              <a:rPr lang="fa-IR" altLang="fa-IR"/>
              <a:t>ی </a:t>
            </a:r>
            <a:r>
              <a:rPr lang="ar-SA" altLang="fa-IR"/>
              <a:t>شود و تحت عنوان</a:t>
            </a:r>
            <a:r>
              <a:rPr lang="fa-IR" altLang="fa-IR"/>
              <a:t> </a:t>
            </a:r>
            <a:r>
              <a:rPr lang="ar-SA" altLang="fa-IR"/>
              <a:t> ساير داراييها در ترازنامه طبقه بند</a:t>
            </a:r>
            <a:r>
              <a:rPr lang="fa-IR" altLang="fa-IR"/>
              <a:t>ی</a:t>
            </a:r>
            <a:r>
              <a:rPr lang="ar-SA" altLang="fa-IR"/>
              <a:t> م</a:t>
            </a:r>
            <a:r>
              <a:rPr lang="fa-IR" altLang="fa-IR"/>
              <a:t>ی</a:t>
            </a:r>
            <a:r>
              <a:rPr lang="ar-SA" altLang="fa-IR"/>
              <a:t> شود</a:t>
            </a:r>
            <a:r>
              <a:rPr lang="fa-IR" altLang="fa-IR"/>
              <a:t> </a:t>
            </a:r>
            <a:r>
              <a:rPr lang="ar-SA" altLang="fa-IR"/>
              <a:t>.</a:t>
            </a:r>
            <a:endParaRPr lang="en-US" altLang="fa-IR"/>
          </a:p>
        </p:txBody>
      </p:sp>
    </p:spTree>
  </p:cSld>
  <p:clrMapOvr>
    <a:masterClrMapping/>
  </p:clrMapOvr>
  <p:transition spd="med">
    <p:comb/>
  </p:transition>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CFC92C1-AC43-4942-B191-733D1E1D1201}" type="slidenum">
              <a:rPr lang="ar-SA" altLang="fa-IR"/>
              <a:pPr/>
              <a:t>219</a:t>
            </a:fld>
            <a:endParaRPr lang="en-US" altLang="fa-IR"/>
          </a:p>
        </p:txBody>
      </p:sp>
      <p:sp>
        <p:nvSpPr>
          <p:cNvPr id="275458" name="Rectangle 2"/>
          <p:cNvSpPr>
            <a:spLocks noGrp="1" noChangeArrowheads="1"/>
          </p:cNvSpPr>
          <p:nvPr>
            <p:ph type="body" idx="1"/>
          </p:nvPr>
        </p:nvSpPr>
        <p:spPr>
          <a:xfrm>
            <a:off x="457200" y="1905000"/>
            <a:ext cx="8229600" cy="3103563"/>
          </a:xfrm>
        </p:spPr>
        <p:txBody>
          <a:bodyPr/>
          <a:lstStyle/>
          <a:p>
            <a:pPr>
              <a:buFontTx/>
              <a:buNone/>
            </a:pPr>
            <a:r>
              <a:rPr lang="ar-SA" altLang="fa-IR"/>
              <a:t>حقوق قانون</a:t>
            </a:r>
            <a:r>
              <a:rPr lang="fa-IR" altLang="fa-IR"/>
              <a:t>ی </a:t>
            </a:r>
            <a:r>
              <a:rPr lang="ar-SA" altLang="fa-IR"/>
              <a:t> سهامداران</a:t>
            </a:r>
            <a:endParaRPr lang="en-US" altLang="fa-IR"/>
          </a:p>
          <a:p>
            <a:pPr>
              <a:buFontTx/>
              <a:buNone/>
            </a:pPr>
            <a:r>
              <a:rPr lang="ar-SA" altLang="fa-IR"/>
              <a:t>1ـ حق</a:t>
            </a:r>
            <a:r>
              <a:rPr lang="fa-IR" altLang="fa-IR"/>
              <a:t> </a:t>
            </a:r>
            <a:r>
              <a:rPr lang="ar-SA" altLang="fa-IR"/>
              <a:t> رأ</a:t>
            </a:r>
            <a:r>
              <a:rPr lang="fa-IR" altLang="fa-IR"/>
              <a:t>ی</a:t>
            </a:r>
            <a:r>
              <a:rPr lang="ar-SA" altLang="fa-IR"/>
              <a:t> </a:t>
            </a:r>
            <a:r>
              <a:rPr lang="fa-IR" altLang="fa-IR"/>
              <a:t> </a:t>
            </a:r>
            <a:r>
              <a:rPr lang="ar-SA" altLang="fa-IR"/>
              <a:t>برا</a:t>
            </a:r>
            <a:r>
              <a:rPr lang="fa-IR" altLang="fa-IR"/>
              <a:t>ی</a:t>
            </a:r>
            <a:r>
              <a:rPr lang="ar-SA" altLang="fa-IR"/>
              <a:t> </a:t>
            </a:r>
            <a:r>
              <a:rPr lang="fa-IR" altLang="fa-IR"/>
              <a:t> </a:t>
            </a:r>
            <a:r>
              <a:rPr lang="ar-SA" altLang="fa-IR"/>
              <a:t>انتخاب </a:t>
            </a:r>
            <a:r>
              <a:rPr lang="fa-IR" altLang="fa-IR"/>
              <a:t> </a:t>
            </a:r>
            <a:r>
              <a:rPr lang="ar-SA" altLang="fa-IR"/>
              <a:t>هيئت </a:t>
            </a:r>
            <a:r>
              <a:rPr lang="fa-IR" altLang="fa-IR"/>
              <a:t> </a:t>
            </a:r>
            <a:r>
              <a:rPr lang="ar-SA" altLang="fa-IR"/>
              <a:t>مديره</a:t>
            </a:r>
          </a:p>
          <a:p>
            <a:pPr>
              <a:buFontTx/>
              <a:buNone/>
            </a:pPr>
            <a:r>
              <a:rPr lang="ar-SA" altLang="fa-IR"/>
              <a:t>2ـ حق</a:t>
            </a:r>
            <a:r>
              <a:rPr lang="fa-IR" altLang="fa-IR"/>
              <a:t> </a:t>
            </a:r>
            <a:r>
              <a:rPr lang="ar-SA" altLang="fa-IR"/>
              <a:t> دريافت</a:t>
            </a:r>
            <a:r>
              <a:rPr lang="fa-IR" altLang="fa-IR"/>
              <a:t> </a:t>
            </a:r>
            <a:r>
              <a:rPr lang="ar-SA" altLang="fa-IR"/>
              <a:t> سهم</a:t>
            </a:r>
            <a:r>
              <a:rPr lang="fa-IR" altLang="fa-IR"/>
              <a:t>ی </a:t>
            </a:r>
            <a:r>
              <a:rPr lang="ar-SA" altLang="fa-IR"/>
              <a:t> از</a:t>
            </a:r>
            <a:r>
              <a:rPr lang="fa-IR" altLang="fa-IR"/>
              <a:t> </a:t>
            </a:r>
            <a:r>
              <a:rPr lang="ar-SA" altLang="fa-IR"/>
              <a:t> سود </a:t>
            </a:r>
            <a:r>
              <a:rPr lang="fa-IR" altLang="fa-IR"/>
              <a:t> </a:t>
            </a:r>
            <a:r>
              <a:rPr lang="ar-SA" altLang="fa-IR"/>
              <a:t>شركت</a:t>
            </a:r>
          </a:p>
          <a:p>
            <a:pPr>
              <a:buFontTx/>
              <a:buNone/>
            </a:pPr>
            <a:r>
              <a:rPr lang="ar-SA" altLang="fa-IR"/>
              <a:t>3ـ حق</a:t>
            </a:r>
            <a:r>
              <a:rPr lang="fa-IR" altLang="fa-IR"/>
              <a:t> </a:t>
            </a:r>
            <a:r>
              <a:rPr lang="ar-SA" altLang="fa-IR"/>
              <a:t> تقدم</a:t>
            </a:r>
            <a:r>
              <a:rPr lang="fa-IR" altLang="fa-IR"/>
              <a:t> </a:t>
            </a:r>
            <a:r>
              <a:rPr lang="ar-SA" altLang="fa-IR"/>
              <a:t> خريد</a:t>
            </a:r>
            <a:r>
              <a:rPr lang="fa-IR" altLang="fa-IR"/>
              <a:t> </a:t>
            </a:r>
            <a:r>
              <a:rPr lang="ar-SA" altLang="fa-IR"/>
              <a:t> سهام</a:t>
            </a:r>
            <a:r>
              <a:rPr lang="fa-IR" altLang="fa-IR"/>
              <a:t> </a:t>
            </a:r>
            <a:r>
              <a:rPr lang="ar-SA" altLang="fa-IR"/>
              <a:t> جديد</a:t>
            </a:r>
          </a:p>
          <a:p>
            <a:pPr>
              <a:buFontTx/>
              <a:buNone/>
            </a:pPr>
            <a:r>
              <a:rPr lang="ar-SA" altLang="fa-IR"/>
              <a:t>4ـ حق  سهيم</a:t>
            </a:r>
            <a:r>
              <a:rPr lang="fa-IR" altLang="fa-IR"/>
              <a:t> </a:t>
            </a:r>
            <a:r>
              <a:rPr lang="ar-SA" altLang="fa-IR"/>
              <a:t> بودن در داراييها</a:t>
            </a:r>
            <a:r>
              <a:rPr lang="fa-IR" altLang="fa-IR"/>
              <a:t>ی </a:t>
            </a:r>
            <a:r>
              <a:rPr lang="ar-SA" altLang="fa-IR"/>
              <a:t> شركت</a:t>
            </a:r>
            <a:r>
              <a:rPr lang="fa-IR" altLang="fa-IR"/>
              <a:t> </a:t>
            </a:r>
            <a:r>
              <a:rPr lang="ar-SA" altLang="fa-IR"/>
              <a:t>هنگام</a:t>
            </a:r>
            <a:r>
              <a:rPr lang="fa-IR" altLang="fa-IR"/>
              <a:t> </a:t>
            </a:r>
            <a:r>
              <a:rPr lang="ar-SA" altLang="fa-IR"/>
              <a:t> انحلال</a:t>
            </a:r>
            <a:endParaRPr lang="en-US" altLang="fa-IR"/>
          </a:p>
        </p:txBody>
      </p:sp>
    </p:spTree>
  </p:cSld>
  <p:clrMapOvr>
    <a:masterClrMapping/>
  </p:clrMapOvr>
  <p:transition spd="med">
    <p:comb/>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E6F636-DF87-4A64-8AC7-3A9646110675}" type="slidenum">
              <a:rPr lang="ar-SA" altLang="fa-IR"/>
              <a:pPr/>
              <a:t>22</a:t>
            </a:fld>
            <a:endParaRPr lang="en-US" altLang="fa-IR"/>
          </a:p>
        </p:txBody>
      </p:sp>
      <p:sp>
        <p:nvSpPr>
          <p:cNvPr id="385026" name="Rectangle 2"/>
          <p:cNvSpPr>
            <a:spLocks noGrp="1" noChangeArrowheads="1"/>
          </p:cNvSpPr>
          <p:nvPr>
            <p:ph type="body" idx="1"/>
          </p:nvPr>
        </p:nvSpPr>
        <p:spPr>
          <a:xfrm>
            <a:off x="457200" y="549275"/>
            <a:ext cx="8218488" cy="4103688"/>
          </a:xfrm>
        </p:spPr>
        <p:txBody>
          <a:bodyPr/>
          <a:lstStyle/>
          <a:p>
            <a:pPr>
              <a:buFontTx/>
              <a:buNone/>
            </a:pPr>
            <a:r>
              <a:rPr lang="fa-IR" altLang="fa-IR" sz="2400" b="1">
                <a:cs typeface="Zar" pitchFamily="2" charset="0"/>
              </a:rPr>
              <a:t>   </a:t>
            </a:r>
            <a:r>
              <a:rPr lang="en-US" altLang="fa-IR" sz="2400" b="1">
                <a:cs typeface="Zar" pitchFamily="2" charset="0"/>
              </a:rPr>
              <a:t> </a:t>
            </a:r>
            <a:r>
              <a:rPr lang="fa-IR" altLang="fa-IR" sz="2400" b="1">
                <a:cs typeface="Zar" pitchFamily="2" charset="0"/>
              </a:rPr>
              <a:t> </a:t>
            </a:r>
            <a:r>
              <a:rPr lang="fa-IR" altLang="fa-IR">
                <a:effectLst/>
              </a:rPr>
              <a:t>دفترروزنامه عمومی:</a:t>
            </a:r>
            <a:r>
              <a:rPr lang="fa-IR" altLang="fa-IR" sz="2400" b="1">
                <a:effectLst/>
                <a:cs typeface="Zar" pitchFamily="2" charset="0"/>
              </a:rPr>
              <a:t>                                                       </a:t>
            </a:r>
          </a:p>
          <a:p>
            <a:pPr>
              <a:buFontTx/>
              <a:buNone/>
            </a:pPr>
            <a:r>
              <a:rPr lang="fa-IR" altLang="fa-IR" sz="2400">
                <a:effectLst/>
                <a:cs typeface="Zar" pitchFamily="2" charset="0"/>
              </a:rPr>
              <a:t>    </a:t>
            </a:r>
            <a:r>
              <a:rPr lang="en-US" altLang="fa-IR" sz="2400">
                <a:effectLst/>
                <a:cs typeface="Zar" pitchFamily="2" charset="0"/>
              </a:rPr>
              <a:t> </a:t>
            </a:r>
            <a:r>
              <a:rPr lang="fa-IR" altLang="fa-IR">
                <a:effectLst/>
                <a:latin typeface="Arial" panose="020B0604020202020204" pitchFamily="34" charset="0"/>
              </a:rPr>
              <a:t>مواردی از قبیل برگشت از خريد </a:t>
            </a:r>
            <a:r>
              <a:rPr lang="en-US" altLang="fa-IR">
                <a:effectLst/>
                <a:latin typeface="Arial" panose="020B0604020202020204" pitchFamily="34" charset="0"/>
              </a:rPr>
              <a:t> </a:t>
            </a:r>
            <a:r>
              <a:rPr lang="fa-IR" altLang="fa-IR">
                <a:effectLst/>
                <a:latin typeface="Arial" panose="020B0604020202020204" pitchFamily="34" charset="0"/>
              </a:rPr>
              <a:t>و تخفیفات كه  بطور</a:t>
            </a:r>
            <a:r>
              <a:rPr lang="en-US" altLang="fa-IR">
                <a:effectLst/>
                <a:latin typeface="Arial" panose="020B0604020202020204" pitchFamily="34" charset="0"/>
              </a:rPr>
              <a:t> </a:t>
            </a:r>
            <a:r>
              <a:rPr lang="fa-IR" altLang="fa-IR">
                <a:effectLst/>
                <a:latin typeface="Arial" panose="020B0604020202020204" pitchFamily="34" charset="0"/>
              </a:rPr>
              <a:t>نقد وصول  نمی شوند ، برگشت  از فروش و تخفیفات كه</a:t>
            </a:r>
            <a:r>
              <a:rPr lang="en-US" altLang="fa-IR">
                <a:effectLst/>
                <a:latin typeface="Arial" panose="020B0604020202020204" pitchFamily="34" charset="0"/>
              </a:rPr>
              <a:t> </a:t>
            </a:r>
            <a:r>
              <a:rPr lang="fa-IR" altLang="fa-IR">
                <a:effectLst/>
                <a:latin typeface="Arial" panose="020B0604020202020204" pitchFamily="34" charset="0"/>
              </a:rPr>
              <a:t> نقدا پرداخت نمی گردند وخريد و فروش دارائيهای ثابت</a:t>
            </a:r>
            <a:r>
              <a:rPr lang="en-US" altLang="fa-IR">
                <a:effectLst/>
                <a:latin typeface="Arial" panose="020B0604020202020204" pitchFamily="34" charset="0"/>
              </a:rPr>
              <a:t> </a:t>
            </a:r>
            <a:r>
              <a:rPr lang="fa-IR" altLang="fa-IR">
                <a:effectLst/>
                <a:latin typeface="Arial" panose="020B0604020202020204" pitchFamily="34" charset="0"/>
              </a:rPr>
              <a:t> بطور نسيه ، از</a:t>
            </a:r>
            <a:r>
              <a:rPr lang="en-US" altLang="fa-IR">
                <a:effectLst/>
                <a:latin typeface="Arial" panose="020B0604020202020204" pitchFamily="34" charset="0"/>
              </a:rPr>
              <a:t> </a:t>
            </a:r>
            <a:r>
              <a:rPr lang="fa-IR" altLang="fa-IR">
                <a:effectLst/>
                <a:latin typeface="Arial" panose="020B0604020202020204" pitchFamily="34" charset="0"/>
              </a:rPr>
              <a:t>جمله رويدادهای مالی هستند  كه دردفترروزنامه عمومی  ثبت  می شوند.</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D18367-8FE3-4D74-92D4-F701832A6E47}" type="slidenum">
              <a:rPr lang="ar-SA" altLang="fa-IR"/>
              <a:pPr/>
              <a:t>220</a:t>
            </a:fld>
            <a:endParaRPr lang="en-US" altLang="fa-IR"/>
          </a:p>
        </p:txBody>
      </p:sp>
      <p:sp>
        <p:nvSpPr>
          <p:cNvPr id="276482" name="Rectangle 2"/>
          <p:cNvSpPr>
            <a:spLocks noGrp="1" noChangeArrowheads="1"/>
          </p:cNvSpPr>
          <p:nvPr>
            <p:ph type="body" idx="1"/>
          </p:nvPr>
        </p:nvSpPr>
        <p:spPr>
          <a:xfrm>
            <a:off x="539750" y="1412875"/>
            <a:ext cx="8229600" cy="3095625"/>
          </a:xfrm>
        </p:spPr>
        <p:txBody>
          <a:bodyPr/>
          <a:lstStyle/>
          <a:p>
            <a:pPr>
              <a:buFontTx/>
              <a:buNone/>
            </a:pPr>
            <a:r>
              <a:rPr lang="ar-SA" altLang="fa-IR"/>
              <a:t>وظايف هيئت</a:t>
            </a:r>
            <a:r>
              <a:rPr lang="fa-IR" altLang="fa-IR"/>
              <a:t> </a:t>
            </a:r>
            <a:r>
              <a:rPr lang="ar-SA" altLang="fa-IR"/>
              <a:t> مديره</a:t>
            </a:r>
            <a:r>
              <a:rPr lang="fa-IR" altLang="fa-IR"/>
              <a:t> :</a:t>
            </a:r>
            <a:endParaRPr lang="ar-SA" altLang="fa-IR"/>
          </a:p>
          <a:p>
            <a:pPr>
              <a:buFontTx/>
              <a:buNone/>
            </a:pPr>
            <a:r>
              <a:rPr lang="fa-IR" altLang="fa-IR"/>
              <a:t>   </a:t>
            </a:r>
            <a:r>
              <a:rPr lang="ar-SA" altLang="fa-IR"/>
              <a:t>به </a:t>
            </a:r>
            <a:r>
              <a:rPr lang="fa-IR" altLang="fa-IR"/>
              <a:t>موجب ماده  119قانون  تجارت  هیئت  مدیره  در اولین جلسه خود </a:t>
            </a:r>
            <a:r>
              <a:rPr lang="ar-SA" altLang="fa-IR"/>
              <a:t> از</a:t>
            </a:r>
            <a:r>
              <a:rPr lang="fa-IR" altLang="fa-IR"/>
              <a:t> </a:t>
            </a:r>
            <a:r>
              <a:rPr lang="ar-SA" altLang="fa-IR"/>
              <a:t> بين</a:t>
            </a:r>
            <a:r>
              <a:rPr lang="fa-IR" altLang="fa-IR"/>
              <a:t> </a:t>
            </a:r>
            <a:r>
              <a:rPr lang="ar-SA" altLang="fa-IR"/>
              <a:t>اعضا</a:t>
            </a:r>
            <a:r>
              <a:rPr lang="fa-IR" altLang="fa-IR"/>
              <a:t>ی </a:t>
            </a:r>
            <a:r>
              <a:rPr lang="ar-SA" altLang="fa-IR"/>
              <a:t> هيئت مديره ي</a:t>
            </a:r>
            <a:r>
              <a:rPr lang="fa-IR" altLang="fa-IR"/>
              <a:t>ک</a:t>
            </a:r>
            <a:r>
              <a:rPr lang="ar-SA" altLang="fa-IR"/>
              <a:t> رئيس و ي</a:t>
            </a:r>
            <a:r>
              <a:rPr lang="fa-IR" altLang="fa-IR"/>
              <a:t>ک</a:t>
            </a:r>
            <a:r>
              <a:rPr lang="ar-SA" altLang="fa-IR"/>
              <a:t> نا</a:t>
            </a:r>
            <a:r>
              <a:rPr lang="fa-IR" altLang="fa-IR"/>
              <a:t>ي</a:t>
            </a:r>
            <a:r>
              <a:rPr lang="ar-SA" altLang="fa-IR"/>
              <a:t>ب رئيس كه </a:t>
            </a:r>
            <a:r>
              <a:rPr lang="fa-IR" altLang="fa-IR"/>
              <a:t> </a:t>
            </a:r>
            <a:r>
              <a:rPr lang="ar-SA" altLang="fa-IR"/>
              <a:t>بايد شخص حقيق</a:t>
            </a:r>
            <a:r>
              <a:rPr lang="fa-IR" altLang="fa-IR"/>
              <a:t>ی</a:t>
            </a:r>
            <a:r>
              <a:rPr lang="ar-SA" altLang="fa-IR"/>
              <a:t> باشند برا</a:t>
            </a:r>
            <a:r>
              <a:rPr lang="fa-IR" altLang="fa-IR"/>
              <a:t>ی</a:t>
            </a:r>
            <a:r>
              <a:rPr lang="ar-SA" altLang="fa-IR"/>
              <a:t> هيئت </a:t>
            </a:r>
            <a:r>
              <a:rPr lang="fa-IR" altLang="fa-IR"/>
              <a:t> </a:t>
            </a:r>
            <a:r>
              <a:rPr lang="ar-SA" altLang="fa-IR"/>
              <a:t>مديره تعيين </a:t>
            </a:r>
            <a:r>
              <a:rPr lang="fa-IR" altLang="fa-IR"/>
              <a:t> </a:t>
            </a:r>
            <a:r>
              <a:rPr lang="ar-SA" altLang="fa-IR"/>
              <a:t>م</a:t>
            </a:r>
            <a:r>
              <a:rPr lang="fa-IR" altLang="fa-IR"/>
              <a:t>ی</a:t>
            </a:r>
            <a:r>
              <a:rPr lang="ar-SA" altLang="fa-IR"/>
              <a:t> نمايد.</a:t>
            </a:r>
            <a:endParaRPr lang="en-US" altLang="fa-IR"/>
          </a:p>
        </p:txBody>
      </p:sp>
    </p:spTree>
  </p:cSld>
  <p:clrMapOvr>
    <a:masterClrMapping/>
  </p:clrMapOvr>
  <p:transition spd="med">
    <p:comb/>
  </p:transition>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38B684C-DDD0-49D3-9850-23EC2718C5BC}" type="slidenum">
              <a:rPr lang="ar-SA" altLang="fa-IR"/>
              <a:pPr/>
              <a:t>221</a:t>
            </a:fld>
            <a:endParaRPr lang="en-US" altLang="fa-IR"/>
          </a:p>
        </p:txBody>
      </p:sp>
      <p:sp>
        <p:nvSpPr>
          <p:cNvPr id="277506" name="Rectangle 2"/>
          <p:cNvSpPr>
            <a:spLocks noGrp="1" noChangeArrowheads="1"/>
          </p:cNvSpPr>
          <p:nvPr>
            <p:ph type="body" idx="1"/>
          </p:nvPr>
        </p:nvSpPr>
        <p:spPr>
          <a:xfrm>
            <a:off x="457200" y="1905000"/>
            <a:ext cx="8229600" cy="2971800"/>
          </a:xfrm>
        </p:spPr>
        <p:txBody>
          <a:bodyPr/>
          <a:lstStyle/>
          <a:p>
            <a:pPr>
              <a:buFontTx/>
              <a:buNone/>
            </a:pPr>
            <a:r>
              <a:rPr lang="fa-IR" altLang="fa-IR"/>
              <a:t>   </a:t>
            </a:r>
            <a:r>
              <a:rPr lang="ar-SA" altLang="fa-IR"/>
              <a:t>مهمترين وظايف </a:t>
            </a:r>
            <a:r>
              <a:rPr lang="fa-IR" altLang="fa-IR"/>
              <a:t> </a:t>
            </a:r>
            <a:r>
              <a:rPr lang="ar-SA" altLang="fa-IR"/>
              <a:t>هيئت</a:t>
            </a:r>
            <a:r>
              <a:rPr lang="fa-IR" altLang="fa-IR"/>
              <a:t> </a:t>
            </a:r>
            <a:r>
              <a:rPr lang="ar-SA" altLang="fa-IR"/>
              <a:t>مديره و مدير عامل</a:t>
            </a:r>
            <a:r>
              <a:rPr lang="fa-IR" altLang="fa-IR"/>
              <a:t> </a:t>
            </a:r>
            <a:r>
              <a:rPr lang="ar-SA" altLang="fa-IR"/>
              <a:t> حفظ</a:t>
            </a:r>
            <a:r>
              <a:rPr lang="fa-IR" altLang="fa-IR"/>
              <a:t> </a:t>
            </a:r>
            <a:r>
              <a:rPr lang="ar-SA" altLang="fa-IR"/>
              <a:t>صاحبان سهام است</a:t>
            </a:r>
            <a:r>
              <a:rPr lang="fa-IR" altLang="fa-IR"/>
              <a:t> </a:t>
            </a:r>
            <a:r>
              <a:rPr lang="ar-SA" altLang="fa-IR"/>
              <a:t>.</a:t>
            </a:r>
            <a:r>
              <a:rPr lang="fa-IR" altLang="fa-IR"/>
              <a:t> </a:t>
            </a:r>
            <a:r>
              <a:rPr lang="ar-SA" altLang="fa-IR"/>
              <a:t>هيئت</a:t>
            </a:r>
            <a:r>
              <a:rPr lang="fa-IR" altLang="fa-IR"/>
              <a:t> </a:t>
            </a:r>
            <a:r>
              <a:rPr lang="ar-SA" altLang="fa-IR"/>
              <a:t>مديره</a:t>
            </a:r>
            <a:r>
              <a:rPr lang="fa-IR" altLang="fa-IR"/>
              <a:t>  </a:t>
            </a:r>
            <a:r>
              <a:rPr lang="ar-SA" altLang="fa-IR"/>
              <a:t>سياستها</a:t>
            </a:r>
            <a:r>
              <a:rPr lang="fa-IR" altLang="fa-IR"/>
              <a:t>ی </a:t>
            </a:r>
            <a:r>
              <a:rPr lang="ar-SA" altLang="fa-IR"/>
              <a:t> كل</a:t>
            </a:r>
            <a:r>
              <a:rPr lang="fa-IR" altLang="fa-IR"/>
              <a:t>ی  </a:t>
            </a:r>
            <a:r>
              <a:rPr lang="ar-SA" altLang="fa-IR"/>
              <a:t>و</a:t>
            </a:r>
            <a:r>
              <a:rPr lang="fa-IR" altLang="fa-IR"/>
              <a:t> </a:t>
            </a:r>
            <a:r>
              <a:rPr lang="ar-SA" altLang="fa-IR"/>
              <a:t>خط</a:t>
            </a:r>
            <a:r>
              <a:rPr lang="fa-IR" altLang="fa-IR"/>
              <a:t> </a:t>
            </a:r>
            <a:r>
              <a:rPr lang="ar-SA" altLang="fa-IR"/>
              <a:t>مش</a:t>
            </a:r>
            <a:r>
              <a:rPr lang="fa-IR" altLang="fa-IR"/>
              <a:t>ی</a:t>
            </a:r>
            <a:r>
              <a:rPr lang="ar-SA" altLang="fa-IR"/>
              <a:t> ها</a:t>
            </a:r>
            <a:r>
              <a:rPr lang="fa-IR" altLang="fa-IR"/>
              <a:t>ی </a:t>
            </a:r>
            <a:r>
              <a:rPr lang="ar-SA" altLang="fa-IR"/>
              <a:t> شركت</a:t>
            </a:r>
            <a:r>
              <a:rPr lang="fa-IR" altLang="fa-IR"/>
              <a:t> </a:t>
            </a:r>
            <a:r>
              <a:rPr lang="ar-SA" altLang="fa-IR"/>
              <a:t>راتعيين نموده</a:t>
            </a:r>
            <a:r>
              <a:rPr lang="fa-IR" altLang="fa-IR"/>
              <a:t> </a:t>
            </a:r>
            <a:r>
              <a:rPr lang="ar-SA" altLang="fa-IR"/>
              <a:t>كنترل</a:t>
            </a:r>
            <a:r>
              <a:rPr lang="fa-IR" altLang="fa-IR"/>
              <a:t> </a:t>
            </a:r>
            <a:r>
              <a:rPr lang="ar-SA" altLang="fa-IR"/>
              <a:t>داخل</a:t>
            </a:r>
            <a:r>
              <a:rPr lang="fa-IR" altLang="fa-IR"/>
              <a:t>ی </a:t>
            </a:r>
            <a:r>
              <a:rPr lang="ar-SA" altLang="fa-IR"/>
              <a:t>مناسب</a:t>
            </a:r>
            <a:r>
              <a:rPr lang="fa-IR" altLang="fa-IR"/>
              <a:t> </a:t>
            </a:r>
            <a:r>
              <a:rPr lang="ar-SA" altLang="fa-IR"/>
              <a:t>برا</a:t>
            </a:r>
            <a:r>
              <a:rPr lang="fa-IR" altLang="fa-IR"/>
              <a:t>ی </a:t>
            </a:r>
            <a:r>
              <a:rPr lang="ar-SA" altLang="fa-IR"/>
              <a:t>سيستمها</a:t>
            </a:r>
            <a:r>
              <a:rPr lang="fa-IR" altLang="fa-IR"/>
              <a:t>ی</a:t>
            </a:r>
            <a:r>
              <a:rPr lang="ar-SA" altLang="fa-IR"/>
              <a:t> موجود</a:t>
            </a:r>
            <a:r>
              <a:rPr lang="fa-IR" altLang="fa-IR"/>
              <a:t> </a:t>
            </a:r>
            <a:r>
              <a:rPr lang="ar-SA" altLang="fa-IR"/>
              <a:t> شركت را</a:t>
            </a:r>
            <a:r>
              <a:rPr lang="fa-IR" altLang="fa-IR"/>
              <a:t> </a:t>
            </a:r>
            <a:r>
              <a:rPr lang="ar-SA" altLang="fa-IR"/>
              <a:t>مستق</a:t>
            </a:r>
            <a:r>
              <a:rPr lang="fa-IR" altLang="fa-IR"/>
              <a:t>ر</a:t>
            </a:r>
            <a:r>
              <a:rPr lang="ar-SA" altLang="fa-IR"/>
              <a:t> كرده</a:t>
            </a:r>
            <a:r>
              <a:rPr lang="fa-IR" altLang="fa-IR"/>
              <a:t> </a:t>
            </a:r>
            <a:r>
              <a:rPr lang="ar-SA" altLang="fa-IR"/>
              <a:t>و</a:t>
            </a:r>
            <a:r>
              <a:rPr lang="fa-IR" altLang="fa-IR"/>
              <a:t> اختیارات   </a:t>
            </a:r>
            <a:r>
              <a:rPr lang="ar-SA" altLang="fa-IR"/>
              <a:t>و مسئوليتها</a:t>
            </a:r>
            <a:r>
              <a:rPr lang="fa-IR" altLang="fa-IR"/>
              <a:t>ی</a:t>
            </a:r>
            <a:r>
              <a:rPr lang="ar-SA" altLang="fa-IR"/>
              <a:t> </a:t>
            </a:r>
            <a:r>
              <a:rPr lang="fa-IR" altLang="fa-IR"/>
              <a:t> </a:t>
            </a:r>
            <a:r>
              <a:rPr lang="ar-SA" altLang="fa-IR"/>
              <a:t>مدير</a:t>
            </a:r>
            <a:r>
              <a:rPr lang="fa-IR" altLang="fa-IR"/>
              <a:t>ا</a:t>
            </a:r>
            <a:r>
              <a:rPr lang="ar-SA" altLang="fa-IR"/>
              <a:t>ن</a:t>
            </a:r>
            <a:r>
              <a:rPr lang="fa-IR" altLang="fa-IR"/>
              <a:t> </a:t>
            </a:r>
            <a:r>
              <a:rPr lang="ar-SA" altLang="fa-IR"/>
              <a:t> اجراي</a:t>
            </a:r>
            <a:r>
              <a:rPr lang="fa-IR" altLang="fa-IR"/>
              <a:t>ی  </a:t>
            </a:r>
            <a:r>
              <a:rPr lang="ar-SA" altLang="fa-IR"/>
              <a:t> </a:t>
            </a:r>
            <a:r>
              <a:rPr lang="fa-IR" altLang="fa-IR"/>
              <a:t>و  </a:t>
            </a:r>
            <a:r>
              <a:rPr lang="ar-SA" altLang="fa-IR"/>
              <a:t>كاركنان </a:t>
            </a:r>
            <a:r>
              <a:rPr lang="fa-IR" altLang="fa-IR"/>
              <a:t> </a:t>
            </a:r>
            <a:r>
              <a:rPr lang="ar-SA" altLang="fa-IR"/>
              <a:t>را </a:t>
            </a:r>
            <a:r>
              <a:rPr lang="fa-IR" altLang="fa-IR"/>
              <a:t> </a:t>
            </a:r>
            <a:r>
              <a:rPr lang="ar-SA" altLang="fa-IR"/>
              <a:t>مشخص م</a:t>
            </a:r>
            <a:r>
              <a:rPr lang="fa-IR" altLang="fa-IR"/>
              <a:t>ی</a:t>
            </a:r>
            <a:r>
              <a:rPr lang="ar-SA" altLang="fa-IR"/>
              <a:t> نمايد.</a:t>
            </a:r>
            <a:endParaRPr lang="en-US" altLang="fa-IR"/>
          </a:p>
        </p:txBody>
      </p:sp>
    </p:spTree>
  </p:cSld>
  <p:clrMapOvr>
    <a:masterClrMapping/>
  </p:clrMapOvr>
  <p:transition spd="med">
    <p:comb/>
  </p:transition>
</p:sld>
</file>

<file path=ppt/slides/slide2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04BEAB0-ACE8-483F-8525-0A6FC619F2BF}" type="slidenum">
              <a:rPr lang="ar-SA" altLang="fa-IR"/>
              <a:pPr/>
              <a:t>222</a:t>
            </a:fld>
            <a:endParaRPr lang="en-US" altLang="fa-IR"/>
          </a:p>
        </p:txBody>
      </p:sp>
      <p:sp>
        <p:nvSpPr>
          <p:cNvPr id="278530" name="Rectangle 2"/>
          <p:cNvSpPr>
            <a:spLocks noGrp="1" noChangeArrowheads="1"/>
          </p:cNvSpPr>
          <p:nvPr>
            <p:ph type="body" idx="1"/>
          </p:nvPr>
        </p:nvSpPr>
        <p:spPr>
          <a:xfrm>
            <a:off x="457200" y="1905000"/>
            <a:ext cx="8229600" cy="2514600"/>
          </a:xfrm>
        </p:spPr>
        <p:txBody>
          <a:bodyPr/>
          <a:lstStyle/>
          <a:p>
            <a:pPr>
              <a:buFontTx/>
              <a:buNone/>
            </a:pPr>
            <a:r>
              <a:rPr lang="fa-IR" altLang="fa-IR"/>
              <a:t>   </a:t>
            </a:r>
            <a:r>
              <a:rPr lang="ar-SA" altLang="fa-IR"/>
              <a:t>حسابدار</a:t>
            </a:r>
            <a:r>
              <a:rPr lang="fa-IR" altLang="fa-IR"/>
              <a:t>ی</a:t>
            </a:r>
            <a:r>
              <a:rPr lang="ar-SA" altLang="fa-IR"/>
              <a:t> حقوق صاحبان سهام</a:t>
            </a:r>
            <a:r>
              <a:rPr lang="fa-IR" altLang="fa-IR"/>
              <a:t> :</a:t>
            </a:r>
            <a:endParaRPr lang="en-US" altLang="fa-IR"/>
          </a:p>
          <a:p>
            <a:pPr>
              <a:buFontTx/>
              <a:buNone/>
            </a:pPr>
            <a:r>
              <a:rPr lang="fa-IR" altLang="fa-IR"/>
              <a:t>   </a:t>
            </a:r>
            <a:r>
              <a:rPr lang="ar-SA" altLang="fa-IR"/>
              <a:t>ارائه داراييها</a:t>
            </a:r>
            <a:r>
              <a:rPr lang="fa-IR" altLang="fa-IR"/>
              <a:t>  </a:t>
            </a:r>
            <a:r>
              <a:rPr lang="ar-SA" altLang="fa-IR"/>
              <a:t>و بدهيها</a:t>
            </a:r>
            <a:r>
              <a:rPr lang="fa-IR" altLang="fa-IR"/>
              <a:t> </a:t>
            </a:r>
            <a:r>
              <a:rPr lang="ar-SA" altLang="fa-IR"/>
              <a:t> در ترازنامه شركتها</a:t>
            </a:r>
            <a:r>
              <a:rPr lang="fa-IR" altLang="fa-IR"/>
              <a:t>ی </a:t>
            </a:r>
            <a:r>
              <a:rPr lang="ar-SA" altLang="fa-IR"/>
              <a:t> سهام</a:t>
            </a:r>
            <a:r>
              <a:rPr lang="fa-IR" altLang="fa-IR"/>
              <a:t>ی  </a:t>
            </a:r>
            <a:r>
              <a:rPr lang="ar-SA" altLang="fa-IR"/>
              <a:t>به مؤسسات</a:t>
            </a:r>
            <a:r>
              <a:rPr lang="fa-IR" altLang="fa-IR"/>
              <a:t>  </a:t>
            </a:r>
            <a:r>
              <a:rPr lang="ar-SA" altLang="fa-IR"/>
              <a:t>ت</a:t>
            </a:r>
            <a:r>
              <a:rPr lang="fa-IR" altLang="fa-IR"/>
              <a:t>ک</a:t>
            </a:r>
            <a:r>
              <a:rPr lang="ar-SA" altLang="fa-IR"/>
              <a:t> </a:t>
            </a:r>
            <a:r>
              <a:rPr lang="fa-IR" altLang="fa-IR"/>
              <a:t> </a:t>
            </a:r>
            <a:r>
              <a:rPr lang="ar-SA" altLang="fa-IR"/>
              <a:t>مالك</a:t>
            </a:r>
            <a:r>
              <a:rPr lang="fa-IR" altLang="fa-IR"/>
              <a:t>ی </a:t>
            </a:r>
            <a:r>
              <a:rPr lang="ar-SA" altLang="fa-IR"/>
              <a:t> وشركتها</a:t>
            </a:r>
            <a:r>
              <a:rPr lang="fa-IR" altLang="fa-IR"/>
              <a:t>ی </a:t>
            </a:r>
            <a:r>
              <a:rPr lang="ar-SA" altLang="fa-IR"/>
              <a:t> تضامن</a:t>
            </a:r>
            <a:r>
              <a:rPr lang="fa-IR" altLang="fa-IR"/>
              <a:t>ی</a:t>
            </a:r>
            <a:r>
              <a:rPr lang="ar-SA" altLang="fa-IR"/>
              <a:t> </a:t>
            </a:r>
            <a:r>
              <a:rPr lang="fa-IR" altLang="fa-IR"/>
              <a:t> </a:t>
            </a:r>
            <a:r>
              <a:rPr lang="ar-SA" altLang="fa-IR"/>
              <a:t>است</a:t>
            </a:r>
            <a:r>
              <a:rPr lang="fa-IR" altLang="fa-IR"/>
              <a:t> </a:t>
            </a:r>
            <a:r>
              <a:rPr lang="ar-SA" altLang="fa-IR"/>
              <a:t>.</a:t>
            </a:r>
            <a:r>
              <a:rPr lang="fa-IR" altLang="fa-IR"/>
              <a:t> </a:t>
            </a:r>
            <a:r>
              <a:rPr lang="ar-SA" altLang="fa-IR"/>
              <a:t>تفاوت عمده</a:t>
            </a:r>
            <a:r>
              <a:rPr lang="fa-IR" altLang="fa-IR"/>
              <a:t> </a:t>
            </a:r>
            <a:r>
              <a:rPr lang="ar-SA" altLang="fa-IR"/>
              <a:t> در</a:t>
            </a:r>
            <a:r>
              <a:rPr lang="fa-IR" altLang="fa-IR"/>
              <a:t> </a:t>
            </a:r>
            <a:r>
              <a:rPr lang="ar-SA" altLang="fa-IR"/>
              <a:t>ترازنامه ا</a:t>
            </a:r>
            <a:r>
              <a:rPr lang="fa-IR" altLang="fa-IR"/>
              <a:t>ی </a:t>
            </a:r>
            <a:r>
              <a:rPr lang="ar-SA" altLang="fa-IR"/>
              <a:t>شركتها</a:t>
            </a:r>
            <a:r>
              <a:rPr lang="fa-IR" altLang="fa-IR"/>
              <a:t> </a:t>
            </a:r>
            <a:r>
              <a:rPr lang="ar-SA" altLang="fa-IR"/>
              <a:t> درقسمت</a:t>
            </a:r>
            <a:r>
              <a:rPr lang="fa-IR" altLang="fa-IR"/>
              <a:t> </a:t>
            </a:r>
            <a:r>
              <a:rPr lang="ar-SA" altLang="fa-IR"/>
              <a:t>سرمايه</a:t>
            </a:r>
            <a:r>
              <a:rPr lang="fa-IR" altLang="fa-IR"/>
              <a:t> </a:t>
            </a:r>
            <a:r>
              <a:rPr lang="ar-SA" altLang="fa-IR"/>
              <a:t>آنها است.</a:t>
            </a:r>
            <a:endParaRPr lang="en-US" altLang="fa-IR"/>
          </a:p>
        </p:txBody>
      </p:sp>
    </p:spTree>
  </p:cSld>
  <p:clrMapOvr>
    <a:masterClrMapping/>
  </p:clrMapOvr>
  <p:transition spd="med">
    <p:comb/>
  </p:transition>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60700F4-D1E0-4298-98AF-FEBC7ABBFCB5}" type="slidenum">
              <a:rPr lang="ar-SA" altLang="fa-IR"/>
              <a:pPr/>
              <a:t>223</a:t>
            </a:fld>
            <a:endParaRPr lang="en-US" altLang="fa-IR"/>
          </a:p>
        </p:txBody>
      </p:sp>
      <p:sp>
        <p:nvSpPr>
          <p:cNvPr id="279554" name="Rectangle 2"/>
          <p:cNvSpPr>
            <a:spLocks noGrp="1" noChangeArrowheads="1"/>
          </p:cNvSpPr>
          <p:nvPr>
            <p:ph type="body" idx="1"/>
          </p:nvPr>
        </p:nvSpPr>
        <p:spPr>
          <a:xfrm>
            <a:off x="323850" y="1484313"/>
            <a:ext cx="8229600" cy="2736850"/>
          </a:xfrm>
        </p:spPr>
        <p:txBody>
          <a:bodyPr/>
          <a:lstStyle/>
          <a:p>
            <a:pPr>
              <a:buFontTx/>
              <a:buNone/>
            </a:pPr>
            <a:r>
              <a:rPr lang="fa-IR" altLang="fa-IR"/>
              <a:t>   </a:t>
            </a:r>
            <a:r>
              <a:rPr lang="ar-SA" altLang="fa-IR"/>
              <a:t>سرمايه</a:t>
            </a:r>
            <a:r>
              <a:rPr lang="fa-IR" altLang="fa-IR"/>
              <a:t>  </a:t>
            </a:r>
            <a:r>
              <a:rPr lang="ar-SA" altLang="fa-IR"/>
              <a:t>در</a:t>
            </a:r>
            <a:r>
              <a:rPr lang="fa-IR" altLang="fa-IR"/>
              <a:t> </a:t>
            </a:r>
            <a:r>
              <a:rPr lang="ar-SA" altLang="fa-IR"/>
              <a:t> ترازنامه</a:t>
            </a:r>
            <a:r>
              <a:rPr lang="fa-IR" altLang="fa-IR"/>
              <a:t>  </a:t>
            </a:r>
            <a:r>
              <a:rPr lang="ar-SA" altLang="fa-IR"/>
              <a:t>مؤسسات</a:t>
            </a:r>
            <a:r>
              <a:rPr lang="fa-IR" altLang="fa-IR"/>
              <a:t>  </a:t>
            </a:r>
            <a:r>
              <a:rPr lang="ar-SA" altLang="fa-IR"/>
              <a:t>ت</a:t>
            </a:r>
            <a:r>
              <a:rPr lang="fa-IR" altLang="fa-IR"/>
              <a:t>ک</a:t>
            </a:r>
            <a:r>
              <a:rPr lang="ar-SA" altLang="fa-IR"/>
              <a:t> </a:t>
            </a:r>
            <a:r>
              <a:rPr lang="fa-IR" altLang="fa-IR"/>
              <a:t> </a:t>
            </a:r>
            <a:r>
              <a:rPr lang="ar-SA" altLang="fa-IR"/>
              <a:t>مالك</a:t>
            </a:r>
            <a:r>
              <a:rPr lang="fa-IR" altLang="fa-IR"/>
              <a:t>ی </a:t>
            </a:r>
            <a:r>
              <a:rPr lang="ar-SA" altLang="fa-IR"/>
              <a:t> و</a:t>
            </a:r>
            <a:r>
              <a:rPr lang="fa-IR" altLang="fa-IR"/>
              <a:t> </a:t>
            </a:r>
            <a:r>
              <a:rPr lang="ar-SA" altLang="fa-IR"/>
              <a:t> شركتها</a:t>
            </a:r>
            <a:r>
              <a:rPr lang="fa-IR" altLang="fa-IR"/>
              <a:t>ی</a:t>
            </a:r>
            <a:r>
              <a:rPr lang="ar-SA" altLang="fa-IR"/>
              <a:t> </a:t>
            </a:r>
            <a:r>
              <a:rPr lang="fa-IR" altLang="fa-IR"/>
              <a:t>    </a:t>
            </a:r>
            <a:r>
              <a:rPr lang="en-US" altLang="fa-IR"/>
              <a:t> </a:t>
            </a:r>
            <a:r>
              <a:rPr lang="ar-SA" altLang="fa-IR"/>
              <a:t>تضامن</a:t>
            </a:r>
            <a:r>
              <a:rPr lang="fa-IR" altLang="fa-IR"/>
              <a:t>ی</a:t>
            </a:r>
            <a:r>
              <a:rPr lang="en-US" altLang="fa-IR"/>
              <a:t>  </a:t>
            </a:r>
            <a:r>
              <a:rPr lang="ar-SA" altLang="fa-IR"/>
              <a:t>تحت </a:t>
            </a:r>
            <a:r>
              <a:rPr lang="en-US" altLang="fa-IR"/>
              <a:t> </a:t>
            </a:r>
            <a:r>
              <a:rPr lang="ar-SA" altLang="fa-IR"/>
              <a:t>عنوان </a:t>
            </a:r>
            <a:r>
              <a:rPr lang="en-US" altLang="fa-IR"/>
              <a:t> </a:t>
            </a:r>
            <a:r>
              <a:rPr lang="ar-SA" altLang="fa-IR"/>
              <a:t>حقوق</a:t>
            </a:r>
            <a:r>
              <a:rPr lang="en-US" altLang="fa-IR"/>
              <a:t> </a:t>
            </a:r>
            <a:r>
              <a:rPr lang="ar-SA" altLang="fa-IR"/>
              <a:t> صاحبان </a:t>
            </a:r>
            <a:r>
              <a:rPr lang="en-US" altLang="fa-IR"/>
              <a:t> </a:t>
            </a:r>
            <a:r>
              <a:rPr lang="ar-SA" altLang="fa-IR"/>
              <a:t>سرمايه</a:t>
            </a:r>
            <a:r>
              <a:rPr lang="en-US" altLang="fa-IR"/>
              <a:t>  </a:t>
            </a:r>
            <a:r>
              <a:rPr lang="ar-SA" altLang="fa-IR"/>
              <a:t> و </a:t>
            </a:r>
            <a:r>
              <a:rPr lang="en-US" altLang="fa-IR"/>
              <a:t> </a:t>
            </a:r>
            <a:r>
              <a:rPr lang="ar-SA" altLang="fa-IR"/>
              <a:t>در ترازنامه</a:t>
            </a:r>
            <a:r>
              <a:rPr lang="en-US" altLang="fa-IR"/>
              <a:t> </a:t>
            </a:r>
            <a:r>
              <a:rPr lang="ar-SA" altLang="fa-IR"/>
              <a:t>شركتها</a:t>
            </a:r>
            <a:r>
              <a:rPr lang="fa-IR" altLang="fa-IR"/>
              <a:t>ی</a:t>
            </a:r>
            <a:r>
              <a:rPr lang="en-US" altLang="fa-IR"/>
              <a:t> </a:t>
            </a:r>
            <a:r>
              <a:rPr lang="ar-SA" altLang="fa-IR"/>
              <a:t> سهام</a:t>
            </a:r>
            <a:r>
              <a:rPr lang="fa-IR" altLang="fa-IR"/>
              <a:t>ی</a:t>
            </a:r>
            <a:r>
              <a:rPr lang="en-US" altLang="fa-IR"/>
              <a:t> </a:t>
            </a:r>
            <a:r>
              <a:rPr lang="ar-SA" altLang="fa-IR"/>
              <a:t> تحت </a:t>
            </a:r>
            <a:r>
              <a:rPr lang="en-US" altLang="fa-IR"/>
              <a:t> </a:t>
            </a:r>
            <a:r>
              <a:rPr lang="ar-SA" altLang="fa-IR"/>
              <a:t>عنوان</a:t>
            </a:r>
            <a:r>
              <a:rPr lang="en-US" altLang="fa-IR"/>
              <a:t> </a:t>
            </a:r>
            <a:r>
              <a:rPr lang="ar-SA" altLang="fa-IR"/>
              <a:t> حقوق </a:t>
            </a:r>
            <a:r>
              <a:rPr lang="en-US" altLang="fa-IR"/>
              <a:t> </a:t>
            </a:r>
            <a:r>
              <a:rPr lang="ar-SA" altLang="fa-IR"/>
              <a:t>صاحبان سهام </a:t>
            </a:r>
            <a:r>
              <a:rPr lang="en-US" altLang="fa-IR"/>
              <a:t> </a:t>
            </a:r>
            <a:r>
              <a:rPr lang="ar-SA" altLang="fa-IR"/>
              <a:t>طبقه </a:t>
            </a:r>
            <a:r>
              <a:rPr lang="en-US" altLang="fa-IR"/>
              <a:t> </a:t>
            </a:r>
            <a:r>
              <a:rPr lang="ar-SA" altLang="fa-IR"/>
              <a:t>بند</a:t>
            </a:r>
            <a:r>
              <a:rPr lang="fa-IR" altLang="fa-IR"/>
              <a:t>ی</a:t>
            </a:r>
            <a:r>
              <a:rPr lang="en-US" altLang="fa-IR"/>
              <a:t> </a:t>
            </a:r>
            <a:r>
              <a:rPr lang="ar-SA" altLang="fa-IR"/>
              <a:t> م</a:t>
            </a:r>
            <a:r>
              <a:rPr lang="fa-IR" altLang="fa-IR"/>
              <a:t>ی </a:t>
            </a:r>
            <a:r>
              <a:rPr lang="ar-SA" altLang="fa-IR"/>
              <a:t>شود.</a:t>
            </a:r>
            <a:endParaRPr lang="en-US" altLang="fa-IR"/>
          </a:p>
        </p:txBody>
      </p:sp>
    </p:spTree>
  </p:cSld>
  <p:clrMapOvr>
    <a:masterClrMapping/>
  </p:clrMapOvr>
  <p:transition spd="med">
    <p:comb/>
  </p:transition>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BF3B107-CC64-42ED-AD7F-FC8CDD7334F9}" type="slidenum">
              <a:rPr lang="ar-SA" altLang="fa-IR"/>
              <a:pPr/>
              <a:t>224</a:t>
            </a:fld>
            <a:endParaRPr lang="en-US" altLang="fa-IR"/>
          </a:p>
        </p:txBody>
      </p:sp>
      <p:sp>
        <p:nvSpPr>
          <p:cNvPr id="280578" name="Rectangle 2"/>
          <p:cNvSpPr>
            <a:spLocks noGrp="1" noChangeArrowheads="1"/>
          </p:cNvSpPr>
          <p:nvPr>
            <p:ph type="body" idx="1"/>
          </p:nvPr>
        </p:nvSpPr>
        <p:spPr>
          <a:xfrm>
            <a:off x="457200" y="1905000"/>
            <a:ext cx="8229600" cy="2185988"/>
          </a:xfrm>
        </p:spPr>
        <p:txBody>
          <a:bodyPr/>
          <a:lstStyle/>
          <a:p>
            <a:pPr>
              <a:buFontTx/>
              <a:buNone/>
            </a:pPr>
            <a:r>
              <a:rPr lang="en-US" altLang="fa-IR"/>
              <a:t>   </a:t>
            </a:r>
            <a:r>
              <a:rPr lang="ar-SA" altLang="fa-IR"/>
              <a:t>حقوق</a:t>
            </a:r>
            <a:r>
              <a:rPr lang="en-US" altLang="fa-IR"/>
              <a:t> </a:t>
            </a:r>
            <a:r>
              <a:rPr lang="ar-SA" altLang="fa-IR"/>
              <a:t>صاحبان</a:t>
            </a:r>
            <a:r>
              <a:rPr lang="en-US" altLang="fa-IR"/>
              <a:t> </a:t>
            </a:r>
            <a:r>
              <a:rPr lang="ar-SA" altLang="fa-IR"/>
              <a:t> سهام </a:t>
            </a:r>
            <a:r>
              <a:rPr lang="en-US" altLang="fa-IR"/>
              <a:t> </a:t>
            </a:r>
            <a:r>
              <a:rPr lang="ar-SA" altLang="fa-IR"/>
              <a:t>در شركتها</a:t>
            </a:r>
            <a:r>
              <a:rPr lang="fa-IR" altLang="fa-IR"/>
              <a:t>ی</a:t>
            </a:r>
            <a:r>
              <a:rPr lang="ar-SA" altLang="fa-IR"/>
              <a:t> </a:t>
            </a:r>
            <a:r>
              <a:rPr lang="en-US" altLang="fa-IR"/>
              <a:t> </a:t>
            </a:r>
            <a:r>
              <a:rPr lang="ar-SA" altLang="fa-IR"/>
              <a:t>سهام</a:t>
            </a:r>
            <a:r>
              <a:rPr lang="fa-IR" altLang="fa-IR"/>
              <a:t>ی</a:t>
            </a:r>
            <a:r>
              <a:rPr lang="en-US" altLang="fa-IR"/>
              <a:t>  </a:t>
            </a:r>
            <a:r>
              <a:rPr lang="ar-SA" altLang="fa-IR"/>
              <a:t>مانند سرمايه </a:t>
            </a:r>
            <a:r>
              <a:rPr lang="en-US" altLang="fa-IR"/>
              <a:t> </a:t>
            </a:r>
            <a:r>
              <a:rPr lang="ar-SA" altLang="fa-IR"/>
              <a:t>ساير</a:t>
            </a:r>
            <a:r>
              <a:rPr lang="en-US" altLang="fa-IR"/>
              <a:t> </a:t>
            </a:r>
            <a:r>
              <a:rPr lang="ar-SA" altLang="fa-IR"/>
              <a:t>مؤسسات</a:t>
            </a:r>
            <a:r>
              <a:rPr lang="en-US" altLang="fa-IR"/>
              <a:t> </a:t>
            </a:r>
            <a:r>
              <a:rPr lang="ar-SA" altLang="fa-IR"/>
              <a:t> معادل</a:t>
            </a:r>
            <a:r>
              <a:rPr lang="en-US" altLang="fa-IR"/>
              <a:t> </a:t>
            </a:r>
            <a:r>
              <a:rPr lang="ar-SA" altLang="fa-IR"/>
              <a:t> تفاوت </a:t>
            </a:r>
            <a:r>
              <a:rPr lang="en-US" altLang="fa-IR"/>
              <a:t> </a:t>
            </a:r>
            <a:r>
              <a:rPr lang="ar-SA" altLang="fa-IR"/>
              <a:t>خالص</a:t>
            </a:r>
            <a:r>
              <a:rPr lang="en-US" altLang="fa-IR"/>
              <a:t> </a:t>
            </a:r>
            <a:r>
              <a:rPr lang="ar-SA" altLang="fa-IR"/>
              <a:t> داراييها</a:t>
            </a:r>
            <a:r>
              <a:rPr lang="en-US" altLang="fa-IR"/>
              <a:t> </a:t>
            </a:r>
            <a:r>
              <a:rPr lang="ar-SA" altLang="fa-IR"/>
              <a:t> و بدهيها است.</a:t>
            </a:r>
            <a:r>
              <a:rPr lang="en-US" altLang="fa-IR"/>
              <a:t> </a:t>
            </a:r>
            <a:r>
              <a:rPr lang="ar-SA" altLang="fa-IR"/>
              <a:t>دو</a:t>
            </a:r>
            <a:r>
              <a:rPr lang="en-US" altLang="fa-IR"/>
              <a:t> </a:t>
            </a:r>
            <a:r>
              <a:rPr lang="ar-SA" altLang="fa-IR"/>
              <a:t> منبع</a:t>
            </a:r>
            <a:r>
              <a:rPr lang="en-US" altLang="fa-IR"/>
              <a:t> </a:t>
            </a:r>
            <a:r>
              <a:rPr lang="ar-SA" altLang="fa-IR"/>
              <a:t> عمده </a:t>
            </a:r>
            <a:r>
              <a:rPr lang="en-US" altLang="fa-IR"/>
              <a:t> </a:t>
            </a:r>
            <a:r>
              <a:rPr lang="ar-SA" altLang="fa-IR"/>
              <a:t>حقوق </a:t>
            </a:r>
            <a:r>
              <a:rPr lang="en-US" altLang="fa-IR"/>
              <a:t> </a:t>
            </a:r>
            <a:r>
              <a:rPr lang="ar-SA" altLang="fa-IR"/>
              <a:t>صاحبان </a:t>
            </a:r>
            <a:r>
              <a:rPr lang="en-US" altLang="fa-IR"/>
              <a:t> </a:t>
            </a:r>
            <a:r>
              <a:rPr lang="ar-SA" altLang="fa-IR"/>
              <a:t>سهام در شركتها</a:t>
            </a:r>
            <a:r>
              <a:rPr lang="fa-IR" altLang="fa-IR"/>
              <a:t>ی</a:t>
            </a:r>
            <a:r>
              <a:rPr lang="ar-SA" altLang="fa-IR"/>
              <a:t> سهام</a:t>
            </a:r>
            <a:r>
              <a:rPr lang="fa-IR" altLang="fa-IR"/>
              <a:t>ی</a:t>
            </a:r>
            <a:r>
              <a:rPr lang="ar-SA" altLang="fa-IR"/>
              <a:t> </a:t>
            </a:r>
            <a:r>
              <a:rPr lang="en-US" altLang="fa-IR"/>
              <a:t> </a:t>
            </a:r>
            <a:r>
              <a:rPr lang="ar-SA" altLang="fa-IR"/>
              <a:t>عبارتند</a:t>
            </a:r>
            <a:r>
              <a:rPr lang="en-US" altLang="fa-IR"/>
              <a:t> </a:t>
            </a:r>
            <a:r>
              <a:rPr lang="ar-SA" altLang="fa-IR"/>
              <a:t> از:</a:t>
            </a:r>
            <a:endParaRPr lang="en-US" altLang="fa-IR"/>
          </a:p>
        </p:txBody>
      </p:sp>
    </p:spTree>
  </p:cSld>
  <p:clrMapOvr>
    <a:masterClrMapping/>
  </p:clrMapOvr>
  <p:transition spd="med">
    <p:comb/>
  </p:transition>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2FD361-51CF-4F35-95AB-DAE76999F178}" type="slidenum">
              <a:rPr lang="ar-SA" altLang="fa-IR"/>
              <a:pPr/>
              <a:t>225</a:t>
            </a:fld>
            <a:endParaRPr lang="en-US" altLang="fa-IR"/>
          </a:p>
        </p:txBody>
      </p:sp>
      <p:sp>
        <p:nvSpPr>
          <p:cNvPr id="281602" name="Rectangle 2"/>
          <p:cNvSpPr>
            <a:spLocks noGrp="1" noChangeArrowheads="1"/>
          </p:cNvSpPr>
          <p:nvPr>
            <p:ph type="body" idx="1"/>
          </p:nvPr>
        </p:nvSpPr>
        <p:spPr>
          <a:xfrm>
            <a:off x="50800" y="1628775"/>
            <a:ext cx="9093200" cy="3529013"/>
          </a:xfrm>
        </p:spPr>
        <p:txBody>
          <a:bodyPr/>
          <a:lstStyle/>
          <a:p>
            <a:pPr>
              <a:buFontTx/>
              <a:buNone/>
            </a:pPr>
            <a:r>
              <a:rPr lang="fa-IR" altLang="fa-IR"/>
              <a:t>  1- </a:t>
            </a:r>
            <a:r>
              <a:rPr lang="en-US" altLang="fa-IR"/>
              <a:t> </a:t>
            </a:r>
            <a:r>
              <a:rPr lang="ar-SA" altLang="fa-IR"/>
              <a:t>سرماي</a:t>
            </a:r>
            <a:r>
              <a:rPr lang="fa-IR" altLang="fa-IR"/>
              <a:t>ه</a:t>
            </a:r>
            <a:r>
              <a:rPr lang="en-US" altLang="fa-IR"/>
              <a:t>  </a:t>
            </a:r>
            <a:r>
              <a:rPr lang="ar-SA" altLang="fa-IR"/>
              <a:t>گذار</a:t>
            </a:r>
            <a:r>
              <a:rPr lang="fa-IR" altLang="fa-IR"/>
              <a:t>ی</a:t>
            </a:r>
            <a:r>
              <a:rPr lang="en-US" altLang="fa-IR"/>
              <a:t> </a:t>
            </a:r>
            <a:r>
              <a:rPr lang="ar-SA" altLang="fa-IR"/>
              <a:t> سهامداران </a:t>
            </a:r>
            <a:r>
              <a:rPr lang="en-US" altLang="fa-IR"/>
              <a:t> </a:t>
            </a:r>
            <a:r>
              <a:rPr lang="ar-SA" altLang="fa-IR"/>
              <a:t>(سهام</a:t>
            </a:r>
            <a:r>
              <a:rPr lang="en-US" altLang="fa-IR"/>
              <a:t> </a:t>
            </a:r>
            <a:r>
              <a:rPr lang="ar-SA" altLang="fa-IR"/>
              <a:t> سرمايه</a:t>
            </a:r>
            <a:r>
              <a:rPr lang="en-US" altLang="fa-IR"/>
              <a:t> </a:t>
            </a:r>
            <a:r>
              <a:rPr lang="ar-SA" altLang="fa-IR"/>
              <a:t> پرداخت شده)</a:t>
            </a:r>
          </a:p>
          <a:p>
            <a:pPr>
              <a:buFontTx/>
              <a:buNone/>
            </a:pPr>
            <a:r>
              <a:rPr lang="fa-IR" altLang="fa-IR"/>
              <a:t>  </a:t>
            </a:r>
            <a:r>
              <a:rPr lang="ar-SA" altLang="fa-IR"/>
              <a:t>2</a:t>
            </a:r>
            <a:r>
              <a:rPr lang="en-US" altLang="fa-IR"/>
              <a:t> </a:t>
            </a:r>
            <a:r>
              <a:rPr lang="ar-SA" altLang="fa-IR"/>
              <a:t>ـ</a:t>
            </a:r>
            <a:r>
              <a:rPr lang="en-US" altLang="fa-IR"/>
              <a:t>  </a:t>
            </a:r>
            <a:r>
              <a:rPr lang="ar-SA" altLang="fa-IR"/>
              <a:t>مانده </a:t>
            </a:r>
            <a:r>
              <a:rPr lang="en-US" altLang="fa-IR"/>
              <a:t>  </a:t>
            </a:r>
            <a:r>
              <a:rPr lang="ar-SA" altLang="fa-IR"/>
              <a:t>سود </a:t>
            </a:r>
            <a:r>
              <a:rPr lang="en-US" altLang="fa-IR"/>
              <a:t> </a:t>
            </a:r>
            <a:r>
              <a:rPr lang="ar-SA" altLang="fa-IR"/>
              <a:t>(زيان)</a:t>
            </a:r>
            <a:r>
              <a:rPr lang="en-US" altLang="fa-IR"/>
              <a:t>  </a:t>
            </a:r>
            <a:r>
              <a:rPr lang="ar-SA" altLang="fa-IR"/>
              <a:t>انباشته</a:t>
            </a:r>
            <a:endParaRPr lang="en-US" altLang="fa-IR"/>
          </a:p>
          <a:p>
            <a:pPr>
              <a:buFontTx/>
              <a:buNone/>
            </a:pPr>
            <a:r>
              <a:rPr lang="en-US" altLang="fa-IR"/>
              <a:t>  </a:t>
            </a:r>
            <a:r>
              <a:rPr lang="ar-SA" altLang="fa-IR"/>
              <a:t>سرمايه</a:t>
            </a:r>
            <a:r>
              <a:rPr lang="en-US" altLang="fa-IR"/>
              <a:t> </a:t>
            </a:r>
            <a:r>
              <a:rPr lang="ar-SA" altLang="fa-IR"/>
              <a:t>گذار</a:t>
            </a:r>
            <a:r>
              <a:rPr lang="fa-IR" altLang="fa-IR"/>
              <a:t>ی </a:t>
            </a:r>
            <a:r>
              <a:rPr lang="en-US" altLang="fa-IR"/>
              <a:t> </a:t>
            </a:r>
            <a:r>
              <a:rPr lang="ar-SA" altLang="fa-IR"/>
              <a:t>سهامداران</a:t>
            </a:r>
            <a:r>
              <a:rPr lang="en-US" altLang="fa-IR"/>
              <a:t> </a:t>
            </a:r>
            <a:r>
              <a:rPr lang="ar-SA" altLang="fa-IR"/>
              <a:t>به</a:t>
            </a:r>
            <a:r>
              <a:rPr lang="en-US" altLang="fa-IR"/>
              <a:t> </a:t>
            </a:r>
            <a:r>
              <a:rPr lang="ar-SA" altLang="fa-IR"/>
              <a:t> صورت</a:t>
            </a:r>
            <a:r>
              <a:rPr lang="en-US" altLang="fa-IR"/>
              <a:t> </a:t>
            </a:r>
            <a:r>
              <a:rPr lang="ar-SA" altLang="fa-IR"/>
              <a:t> نقد </a:t>
            </a:r>
            <a:r>
              <a:rPr lang="en-US" altLang="fa-IR"/>
              <a:t> </a:t>
            </a:r>
            <a:r>
              <a:rPr lang="ar-SA" altLang="fa-IR"/>
              <a:t>و</a:t>
            </a:r>
            <a:r>
              <a:rPr lang="en-US" altLang="fa-IR"/>
              <a:t> </a:t>
            </a:r>
            <a:r>
              <a:rPr lang="ar-SA" altLang="fa-IR"/>
              <a:t> يا</a:t>
            </a:r>
            <a:r>
              <a:rPr lang="en-US" altLang="fa-IR"/>
              <a:t> </a:t>
            </a:r>
            <a:r>
              <a:rPr lang="fa-IR" altLang="fa-IR"/>
              <a:t> </a:t>
            </a:r>
            <a:r>
              <a:rPr lang="ar-SA" altLang="fa-IR"/>
              <a:t>ساير دارا</a:t>
            </a:r>
            <a:r>
              <a:rPr lang="en-US" altLang="fa-IR"/>
              <a:t> </a:t>
            </a:r>
            <a:r>
              <a:rPr lang="ar-SA" altLang="fa-IR"/>
              <a:t>ييه</a:t>
            </a:r>
            <a:r>
              <a:rPr lang="fa-IR" altLang="fa-IR"/>
              <a:t>ا </a:t>
            </a:r>
            <a:r>
              <a:rPr lang="ar-SA" altLang="fa-IR"/>
              <a:t>به عنوان</a:t>
            </a:r>
            <a:r>
              <a:rPr lang="en-US" altLang="fa-IR"/>
              <a:t> </a:t>
            </a:r>
            <a:r>
              <a:rPr lang="ar-SA" altLang="fa-IR"/>
              <a:t>منبع اصل</a:t>
            </a:r>
            <a:r>
              <a:rPr lang="fa-IR" altLang="fa-IR"/>
              <a:t>ی</a:t>
            </a:r>
            <a:r>
              <a:rPr lang="en-US" altLang="fa-IR"/>
              <a:t> </a:t>
            </a:r>
            <a:r>
              <a:rPr lang="ar-SA" altLang="fa-IR"/>
              <a:t>تشكيل</a:t>
            </a:r>
            <a:r>
              <a:rPr lang="fa-IR" altLang="fa-IR"/>
              <a:t> </a:t>
            </a:r>
            <a:r>
              <a:rPr lang="en-US" altLang="fa-IR"/>
              <a:t> </a:t>
            </a:r>
            <a:r>
              <a:rPr lang="ar-SA" altLang="fa-IR"/>
              <a:t>دهنده</a:t>
            </a:r>
            <a:r>
              <a:rPr lang="fa-IR" altLang="fa-IR"/>
              <a:t> </a:t>
            </a:r>
            <a:r>
              <a:rPr lang="en-US" altLang="fa-IR"/>
              <a:t> </a:t>
            </a:r>
            <a:r>
              <a:rPr lang="ar-SA" altLang="fa-IR"/>
              <a:t>حقوق</a:t>
            </a:r>
            <a:r>
              <a:rPr lang="fa-IR" altLang="fa-IR"/>
              <a:t> </a:t>
            </a:r>
            <a:r>
              <a:rPr lang="ar-SA" altLang="fa-IR"/>
              <a:t>صاحبان </a:t>
            </a:r>
            <a:r>
              <a:rPr lang="en-US" altLang="fa-IR"/>
              <a:t> </a:t>
            </a:r>
            <a:r>
              <a:rPr lang="ar-SA" altLang="fa-IR"/>
              <a:t>سهام </a:t>
            </a:r>
            <a:r>
              <a:rPr lang="en-US" altLang="fa-IR"/>
              <a:t> </a:t>
            </a:r>
            <a:r>
              <a:rPr lang="ar-SA" altLang="fa-IR"/>
              <a:t>است.</a:t>
            </a:r>
            <a:endParaRPr lang="en-US" altLang="fa-IR"/>
          </a:p>
          <a:p>
            <a:pPr>
              <a:buFontTx/>
              <a:buNone/>
            </a:pPr>
            <a:endParaRPr lang="en-US" altLang="fa-IR"/>
          </a:p>
        </p:txBody>
      </p:sp>
    </p:spTree>
  </p:cSld>
  <p:clrMapOvr>
    <a:masterClrMapping/>
  </p:clrMapOvr>
  <p:transition spd="med">
    <p:comb/>
  </p:transition>
</p:sld>
</file>

<file path=ppt/slides/slide2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967BE2-55D2-4154-B175-244353933618}" type="slidenum">
              <a:rPr lang="ar-SA" altLang="fa-IR"/>
              <a:pPr/>
              <a:t>226</a:t>
            </a:fld>
            <a:endParaRPr lang="en-US" altLang="fa-IR"/>
          </a:p>
        </p:txBody>
      </p:sp>
      <p:sp>
        <p:nvSpPr>
          <p:cNvPr id="282626" name="Rectangle 2"/>
          <p:cNvSpPr>
            <a:spLocks noGrp="1" noChangeArrowheads="1"/>
          </p:cNvSpPr>
          <p:nvPr>
            <p:ph type="body" idx="1"/>
          </p:nvPr>
        </p:nvSpPr>
        <p:spPr>
          <a:xfrm>
            <a:off x="250825" y="1905000"/>
            <a:ext cx="8435975" cy="2579688"/>
          </a:xfrm>
        </p:spPr>
        <p:txBody>
          <a:bodyPr/>
          <a:lstStyle/>
          <a:p>
            <a:pPr>
              <a:buFontTx/>
              <a:buNone/>
            </a:pPr>
            <a:r>
              <a:rPr lang="en-US" altLang="fa-IR"/>
              <a:t>   </a:t>
            </a:r>
            <a:r>
              <a:rPr lang="ar-SA" altLang="fa-IR"/>
              <a:t>افزايش</a:t>
            </a:r>
            <a:r>
              <a:rPr lang="en-US" altLang="fa-IR"/>
              <a:t> </a:t>
            </a:r>
            <a:r>
              <a:rPr lang="ar-SA" altLang="fa-IR"/>
              <a:t>(كاهش)</a:t>
            </a:r>
            <a:r>
              <a:rPr lang="en-US" altLang="fa-IR"/>
              <a:t> </a:t>
            </a:r>
            <a:r>
              <a:rPr lang="ar-SA" altLang="fa-IR"/>
              <a:t>حقو</a:t>
            </a:r>
            <a:r>
              <a:rPr lang="fa-IR" altLang="fa-IR"/>
              <a:t>ق</a:t>
            </a:r>
            <a:r>
              <a:rPr lang="en-US" altLang="fa-IR"/>
              <a:t> </a:t>
            </a:r>
            <a:r>
              <a:rPr lang="ar-SA" altLang="fa-IR"/>
              <a:t>صاحبان سهام</a:t>
            </a:r>
            <a:r>
              <a:rPr lang="en-US" altLang="fa-IR"/>
              <a:t> </a:t>
            </a:r>
            <a:r>
              <a:rPr lang="ar-SA" altLang="fa-IR"/>
              <a:t> در شركتها</a:t>
            </a:r>
            <a:r>
              <a:rPr lang="fa-IR" altLang="fa-IR"/>
              <a:t>ی </a:t>
            </a:r>
            <a:r>
              <a:rPr lang="ar-SA" altLang="fa-IR"/>
              <a:t> سهام</a:t>
            </a:r>
            <a:r>
              <a:rPr lang="fa-IR" altLang="fa-IR"/>
              <a:t>ی</a:t>
            </a:r>
            <a:r>
              <a:rPr lang="ar-SA" altLang="fa-IR"/>
              <a:t> اغلب </a:t>
            </a:r>
            <a:r>
              <a:rPr lang="en-US" altLang="fa-IR"/>
              <a:t> </a:t>
            </a:r>
            <a:r>
              <a:rPr lang="ar-SA" altLang="fa-IR"/>
              <a:t>ناش</a:t>
            </a:r>
            <a:r>
              <a:rPr lang="fa-IR" altLang="fa-IR"/>
              <a:t>ی</a:t>
            </a:r>
            <a:r>
              <a:rPr lang="ar-SA" altLang="fa-IR"/>
              <a:t> از نتايج</a:t>
            </a:r>
            <a:r>
              <a:rPr lang="en-US" altLang="fa-IR"/>
              <a:t> </a:t>
            </a:r>
            <a:r>
              <a:rPr lang="ar-SA" altLang="fa-IR"/>
              <a:t> فعاليت </a:t>
            </a:r>
            <a:r>
              <a:rPr lang="fa-IR" altLang="fa-IR"/>
              <a:t> </a:t>
            </a:r>
            <a:r>
              <a:rPr lang="ar-SA" altLang="fa-IR"/>
              <a:t>آنها است كه</a:t>
            </a:r>
            <a:r>
              <a:rPr lang="en-US" altLang="fa-IR"/>
              <a:t> </a:t>
            </a:r>
            <a:r>
              <a:rPr lang="ar-SA" altLang="fa-IR"/>
              <a:t> در</a:t>
            </a:r>
            <a:r>
              <a:rPr lang="fa-IR" altLang="fa-IR"/>
              <a:t> </a:t>
            </a:r>
            <a:r>
              <a:rPr lang="ar-SA" altLang="fa-IR"/>
              <a:t> حساب سود (زيان)</a:t>
            </a:r>
            <a:r>
              <a:rPr lang="en-US" altLang="fa-IR"/>
              <a:t> </a:t>
            </a:r>
            <a:r>
              <a:rPr lang="ar-SA" altLang="fa-IR"/>
              <a:t> انباشته </a:t>
            </a:r>
            <a:r>
              <a:rPr lang="en-US" altLang="fa-IR"/>
              <a:t> </a:t>
            </a:r>
            <a:r>
              <a:rPr lang="ar-SA" altLang="fa-IR"/>
              <a:t>نگهدار</a:t>
            </a:r>
            <a:r>
              <a:rPr lang="fa-IR" altLang="fa-IR"/>
              <a:t>ی</a:t>
            </a:r>
            <a:r>
              <a:rPr lang="ar-SA" altLang="fa-IR"/>
              <a:t> </a:t>
            </a:r>
            <a:r>
              <a:rPr lang="fa-IR" altLang="fa-IR"/>
              <a:t> </a:t>
            </a:r>
            <a:r>
              <a:rPr lang="ar-SA" altLang="fa-IR"/>
              <a:t>م</a:t>
            </a:r>
            <a:r>
              <a:rPr lang="fa-IR" altLang="fa-IR"/>
              <a:t>ی</a:t>
            </a:r>
            <a:r>
              <a:rPr lang="ar-SA" altLang="fa-IR"/>
              <a:t> شود كه</a:t>
            </a:r>
            <a:r>
              <a:rPr lang="en-US" altLang="fa-IR"/>
              <a:t> </a:t>
            </a:r>
            <a:r>
              <a:rPr lang="ar-SA" altLang="fa-IR"/>
              <a:t> يك</a:t>
            </a:r>
            <a:r>
              <a:rPr lang="fa-IR" altLang="fa-IR"/>
              <a:t>ی </a:t>
            </a:r>
            <a:r>
              <a:rPr lang="ar-SA" altLang="fa-IR"/>
              <a:t> ديگر از منابع حقوق </a:t>
            </a:r>
            <a:r>
              <a:rPr lang="en-US" altLang="fa-IR"/>
              <a:t> </a:t>
            </a:r>
            <a:r>
              <a:rPr lang="ar-SA" altLang="fa-IR"/>
              <a:t>صاحبان </a:t>
            </a:r>
            <a:r>
              <a:rPr lang="en-US" altLang="fa-IR"/>
              <a:t> </a:t>
            </a:r>
            <a:r>
              <a:rPr lang="ar-SA" altLang="fa-IR"/>
              <a:t>سهام</a:t>
            </a:r>
            <a:r>
              <a:rPr lang="en-US" altLang="fa-IR"/>
              <a:t>  </a:t>
            </a:r>
            <a:r>
              <a:rPr lang="ar-SA" altLang="fa-IR"/>
              <a:t>است.</a:t>
            </a:r>
            <a:endParaRPr lang="en-US" altLang="fa-IR"/>
          </a:p>
        </p:txBody>
      </p:sp>
    </p:spTree>
  </p:cSld>
  <p:clrMapOvr>
    <a:masterClrMapping/>
  </p:clrMapOvr>
  <p:transition spd="med">
    <p:comb/>
  </p:transition>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6A512CF-D20B-4214-B89C-114EAA9D57A1}" type="slidenum">
              <a:rPr lang="ar-SA" altLang="fa-IR"/>
              <a:pPr/>
              <a:t>227</a:t>
            </a:fld>
            <a:endParaRPr lang="en-US" altLang="fa-IR"/>
          </a:p>
        </p:txBody>
      </p:sp>
      <p:sp>
        <p:nvSpPr>
          <p:cNvPr id="283650" name="Rectangle 2"/>
          <p:cNvSpPr>
            <a:spLocks noGrp="1" noChangeArrowheads="1"/>
          </p:cNvSpPr>
          <p:nvPr>
            <p:ph type="body" idx="1"/>
          </p:nvPr>
        </p:nvSpPr>
        <p:spPr>
          <a:xfrm>
            <a:off x="611188" y="1916113"/>
            <a:ext cx="8137525" cy="1577975"/>
          </a:xfrm>
        </p:spPr>
        <p:txBody>
          <a:bodyPr/>
          <a:lstStyle/>
          <a:p>
            <a:pPr>
              <a:buFontTx/>
              <a:buNone/>
            </a:pPr>
            <a:r>
              <a:rPr lang="fa-IR" altLang="fa-IR"/>
              <a:t> </a:t>
            </a:r>
            <a:r>
              <a:rPr lang="en-US" altLang="fa-IR"/>
              <a:t>  </a:t>
            </a:r>
            <a:r>
              <a:rPr lang="ar-SA" altLang="fa-IR"/>
              <a:t>مانده</a:t>
            </a:r>
            <a:r>
              <a:rPr lang="en-US" altLang="fa-IR"/>
              <a:t> </a:t>
            </a:r>
            <a:r>
              <a:rPr lang="ar-SA" altLang="fa-IR"/>
              <a:t>حساب خلاصه سو</a:t>
            </a:r>
            <a:r>
              <a:rPr lang="fa-IR" altLang="fa-IR"/>
              <a:t>د </a:t>
            </a:r>
            <a:r>
              <a:rPr lang="ar-SA" altLang="fa-IR"/>
              <a:t>و</a:t>
            </a:r>
            <a:r>
              <a:rPr lang="fa-IR" altLang="fa-IR"/>
              <a:t> </a:t>
            </a:r>
            <a:r>
              <a:rPr lang="ar-SA" altLang="fa-IR"/>
              <a:t>زيان</a:t>
            </a:r>
            <a:r>
              <a:rPr lang="en-US" altLang="fa-IR"/>
              <a:t> </a:t>
            </a:r>
            <a:r>
              <a:rPr lang="ar-SA" altLang="fa-IR"/>
              <a:t>درپايان</a:t>
            </a:r>
            <a:r>
              <a:rPr lang="fa-IR" altLang="fa-IR"/>
              <a:t> </a:t>
            </a:r>
            <a:r>
              <a:rPr lang="ar-SA" altLang="fa-IR"/>
              <a:t>سال</a:t>
            </a:r>
            <a:r>
              <a:rPr lang="en-US" altLang="fa-IR"/>
              <a:t> </a:t>
            </a:r>
            <a:r>
              <a:rPr lang="ar-SA" altLang="fa-IR"/>
              <a:t>مال</a:t>
            </a:r>
            <a:r>
              <a:rPr lang="fa-IR" altLang="fa-IR"/>
              <a:t>ی</a:t>
            </a:r>
            <a:r>
              <a:rPr lang="en-US" altLang="fa-IR"/>
              <a:t> </a:t>
            </a:r>
            <a:r>
              <a:rPr lang="ar-SA" altLang="fa-IR"/>
              <a:t>هنگام بستن حسابها به حساب</a:t>
            </a:r>
            <a:r>
              <a:rPr lang="en-US" altLang="fa-IR"/>
              <a:t> </a:t>
            </a:r>
            <a:r>
              <a:rPr lang="ar-SA" altLang="fa-IR"/>
              <a:t>سود (زيان) انباشته منتقل م</a:t>
            </a:r>
            <a:r>
              <a:rPr lang="fa-IR" altLang="fa-IR"/>
              <a:t>ی</a:t>
            </a:r>
            <a:r>
              <a:rPr lang="ar-SA" altLang="fa-IR"/>
              <a:t> گردد</a:t>
            </a:r>
            <a:r>
              <a:rPr lang="en-US" altLang="fa-IR"/>
              <a:t> </a:t>
            </a:r>
          </a:p>
        </p:txBody>
      </p:sp>
    </p:spTree>
  </p:cSld>
  <p:clrMapOvr>
    <a:masterClrMapping/>
  </p:clrMapOvr>
  <p:transition spd="med">
    <p:comb/>
  </p:transition>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DD1E6F2-BB1E-4797-A647-12FE55E6701C}" type="slidenum">
              <a:rPr lang="ar-SA" altLang="fa-IR"/>
              <a:pPr/>
              <a:t>228</a:t>
            </a:fld>
            <a:endParaRPr lang="en-US" altLang="fa-IR"/>
          </a:p>
        </p:txBody>
      </p:sp>
      <p:sp>
        <p:nvSpPr>
          <p:cNvPr id="284674" name="Rectangle 2"/>
          <p:cNvSpPr>
            <a:spLocks noGrp="1" noChangeArrowheads="1"/>
          </p:cNvSpPr>
          <p:nvPr>
            <p:ph type="body" idx="1"/>
          </p:nvPr>
        </p:nvSpPr>
        <p:spPr>
          <a:xfrm>
            <a:off x="457200" y="1905000"/>
            <a:ext cx="8229600" cy="2055813"/>
          </a:xfrm>
        </p:spPr>
        <p:txBody>
          <a:bodyPr/>
          <a:lstStyle/>
          <a:p>
            <a:pPr>
              <a:buFontTx/>
              <a:buNone/>
            </a:pPr>
            <a:r>
              <a:rPr lang="en-US" altLang="fa-IR"/>
              <a:t>   </a:t>
            </a:r>
            <a:r>
              <a:rPr lang="ar-SA" altLang="fa-IR"/>
              <a:t>مانده سود انباشته در تاريخ ترازنامه نشاندهنده سود انباشته</a:t>
            </a:r>
            <a:r>
              <a:rPr lang="en-US" altLang="fa-IR"/>
              <a:t> </a:t>
            </a:r>
            <a:r>
              <a:rPr lang="ar-SA" altLang="fa-IR"/>
              <a:t>شركت</a:t>
            </a:r>
            <a:r>
              <a:rPr lang="en-US" altLang="fa-IR"/>
              <a:t> </a:t>
            </a:r>
            <a:r>
              <a:rPr lang="ar-SA" altLang="fa-IR"/>
              <a:t> </a:t>
            </a:r>
            <a:r>
              <a:rPr lang="fa-IR" altLang="fa-IR"/>
              <a:t>سهامی  </a:t>
            </a:r>
            <a:r>
              <a:rPr lang="ar-SA" altLang="fa-IR"/>
              <a:t>از </a:t>
            </a:r>
            <a:r>
              <a:rPr lang="fa-IR" altLang="fa-IR"/>
              <a:t> </a:t>
            </a:r>
            <a:r>
              <a:rPr lang="ar-SA" altLang="fa-IR"/>
              <a:t>تاريخ </a:t>
            </a:r>
            <a:r>
              <a:rPr lang="en-US" altLang="fa-IR"/>
              <a:t> </a:t>
            </a:r>
            <a:r>
              <a:rPr lang="ar-SA" altLang="fa-IR"/>
              <a:t>ترا</a:t>
            </a:r>
            <a:r>
              <a:rPr lang="fa-IR" altLang="fa-IR"/>
              <a:t>ز</a:t>
            </a:r>
            <a:r>
              <a:rPr lang="ar-SA" altLang="fa-IR"/>
              <a:t>نامه </a:t>
            </a:r>
            <a:r>
              <a:rPr lang="fa-IR" altLang="fa-IR"/>
              <a:t> </a:t>
            </a:r>
            <a:r>
              <a:rPr lang="ar-SA" altLang="fa-IR"/>
              <a:t>تاسيس پس</a:t>
            </a:r>
            <a:r>
              <a:rPr lang="fa-IR" altLang="fa-IR"/>
              <a:t>  </a:t>
            </a:r>
            <a:r>
              <a:rPr lang="ar-SA" altLang="fa-IR"/>
              <a:t>از كسر زيانها</a:t>
            </a:r>
            <a:r>
              <a:rPr lang="fa-IR" altLang="fa-IR"/>
              <a:t>ی</a:t>
            </a:r>
            <a:r>
              <a:rPr lang="ar-SA" altLang="fa-IR"/>
              <a:t> </a:t>
            </a:r>
            <a:r>
              <a:rPr lang="fa-IR" altLang="fa-IR"/>
              <a:t> </a:t>
            </a:r>
            <a:r>
              <a:rPr lang="ar-SA" altLang="fa-IR"/>
              <a:t>وارده</a:t>
            </a:r>
            <a:r>
              <a:rPr lang="fa-IR" altLang="fa-IR"/>
              <a:t> </a:t>
            </a:r>
            <a:r>
              <a:rPr lang="ar-SA" altLang="fa-IR"/>
              <a:t> و</a:t>
            </a:r>
            <a:r>
              <a:rPr lang="fa-IR" altLang="fa-IR"/>
              <a:t> </a:t>
            </a:r>
            <a:r>
              <a:rPr lang="ar-SA" altLang="fa-IR"/>
              <a:t>سود</a:t>
            </a:r>
            <a:r>
              <a:rPr lang="fa-IR" altLang="fa-IR"/>
              <a:t>  </a:t>
            </a:r>
            <a:r>
              <a:rPr lang="ar-SA" altLang="fa-IR"/>
              <a:t>تقسيم</a:t>
            </a:r>
            <a:r>
              <a:rPr lang="fa-IR" altLang="fa-IR"/>
              <a:t> </a:t>
            </a:r>
            <a:r>
              <a:rPr lang="ar-SA" altLang="fa-IR"/>
              <a:t> شده</a:t>
            </a:r>
            <a:r>
              <a:rPr lang="fa-IR" altLang="fa-IR"/>
              <a:t> </a:t>
            </a:r>
            <a:r>
              <a:rPr lang="ar-SA" altLang="fa-IR"/>
              <a:t> بين</a:t>
            </a:r>
            <a:r>
              <a:rPr lang="fa-IR" altLang="fa-IR"/>
              <a:t> </a:t>
            </a:r>
            <a:r>
              <a:rPr lang="ar-SA" altLang="fa-IR"/>
              <a:t> سهامدارن</a:t>
            </a:r>
            <a:r>
              <a:rPr lang="fa-IR" altLang="fa-IR"/>
              <a:t> </a:t>
            </a:r>
            <a:r>
              <a:rPr lang="ar-SA" altLang="fa-IR"/>
              <a:t> است.</a:t>
            </a:r>
            <a:endParaRPr lang="en-US" altLang="fa-IR"/>
          </a:p>
        </p:txBody>
      </p:sp>
    </p:spTree>
  </p:cSld>
  <p:clrMapOvr>
    <a:masterClrMapping/>
  </p:clrMapOvr>
  <p:transition spd="med">
    <p:comb/>
  </p:transition>
</p:sld>
</file>

<file path=ppt/slides/slide2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015CC83-10DF-457D-8A34-6638DFF6664D}" type="slidenum">
              <a:rPr lang="ar-SA" altLang="fa-IR"/>
              <a:pPr/>
              <a:t>229</a:t>
            </a:fld>
            <a:endParaRPr lang="en-US" altLang="fa-IR"/>
          </a:p>
        </p:txBody>
      </p:sp>
      <p:sp>
        <p:nvSpPr>
          <p:cNvPr id="285698" name="Rectangle 2"/>
          <p:cNvSpPr>
            <a:spLocks noGrp="1" noChangeArrowheads="1"/>
          </p:cNvSpPr>
          <p:nvPr>
            <p:ph type="body" idx="1"/>
          </p:nvPr>
        </p:nvSpPr>
        <p:spPr>
          <a:xfrm>
            <a:off x="457200" y="1905000"/>
            <a:ext cx="8229600" cy="2447925"/>
          </a:xfrm>
        </p:spPr>
        <p:txBody>
          <a:bodyPr/>
          <a:lstStyle/>
          <a:p>
            <a:pPr>
              <a:buFontTx/>
              <a:buNone/>
            </a:pPr>
            <a:r>
              <a:rPr lang="fa-IR" altLang="fa-IR"/>
              <a:t>   </a:t>
            </a:r>
            <a:r>
              <a:rPr lang="ar-SA" altLang="fa-IR"/>
              <a:t>سود</a:t>
            </a:r>
            <a:r>
              <a:rPr lang="fa-IR" altLang="fa-IR"/>
              <a:t> </a:t>
            </a:r>
            <a:r>
              <a:rPr lang="ar-SA" altLang="fa-IR"/>
              <a:t> نقد</a:t>
            </a:r>
            <a:r>
              <a:rPr lang="fa-IR" altLang="fa-IR"/>
              <a:t>ی </a:t>
            </a:r>
            <a:r>
              <a:rPr lang="ar-SA" altLang="fa-IR"/>
              <a:t> سهام</a:t>
            </a:r>
            <a:r>
              <a:rPr lang="fa-IR" altLang="fa-IR"/>
              <a:t> :</a:t>
            </a:r>
            <a:endParaRPr lang="en-US" altLang="fa-IR"/>
          </a:p>
          <a:p>
            <a:pPr>
              <a:buFontTx/>
              <a:buNone/>
            </a:pPr>
            <a:r>
              <a:rPr lang="fa-IR" altLang="fa-IR"/>
              <a:t>   ي</a:t>
            </a:r>
            <a:r>
              <a:rPr lang="ar-SA" altLang="fa-IR"/>
              <a:t>ك</a:t>
            </a:r>
            <a:r>
              <a:rPr lang="fa-IR" altLang="fa-IR"/>
              <a:t>ی</a:t>
            </a:r>
            <a:r>
              <a:rPr lang="ar-SA" altLang="fa-IR"/>
              <a:t> از </a:t>
            </a:r>
            <a:r>
              <a:rPr lang="fa-IR" altLang="fa-IR"/>
              <a:t> </a:t>
            </a:r>
            <a:r>
              <a:rPr lang="ar-SA" altLang="fa-IR"/>
              <a:t>وظايف</a:t>
            </a:r>
            <a:r>
              <a:rPr lang="fa-IR" altLang="fa-IR"/>
              <a:t>ی</a:t>
            </a:r>
            <a:r>
              <a:rPr lang="ar-SA" altLang="fa-IR"/>
              <a:t> </a:t>
            </a:r>
            <a:r>
              <a:rPr lang="fa-IR" altLang="fa-IR"/>
              <a:t> </a:t>
            </a:r>
            <a:r>
              <a:rPr lang="ar-SA" altLang="fa-IR"/>
              <a:t>كه </a:t>
            </a:r>
            <a:r>
              <a:rPr lang="fa-IR" altLang="fa-IR"/>
              <a:t> </a:t>
            </a:r>
            <a:r>
              <a:rPr lang="ar-SA" altLang="fa-IR"/>
              <a:t>هيئت</a:t>
            </a:r>
            <a:r>
              <a:rPr lang="fa-IR" altLang="fa-IR"/>
              <a:t> </a:t>
            </a:r>
            <a:r>
              <a:rPr lang="ar-SA" altLang="fa-IR"/>
              <a:t> مديره</a:t>
            </a:r>
            <a:r>
              <a:rPr lang="fa-IR" altLang="fa-IR"/>
              <a:t> </a:t>
            </a:r>
            <a:r>
              <a:rPr lang="ar-SA" altLang="fa-IR"/>
              <a:t> شركتها</a:t>
            </a:r>
            <a:r>
              <a:rPr lang="fa-IR" altLang="fa-IR"/>
              <a:t>ی  </a:t>
            </a:r>
            <a:r>
              <a:rPr lang="ar-SA" altLang="fa-IR"/>
              <a:t>سهام</a:t>
            </a:r>
            <a:r>
              <a:rPr lang="fa-IR" altLang="fa-IR"/>
              <a:t>ی</a:t>
            </a:r>
            <a:r>
              <a:rPr lang="ar-SA" altLang="fa-IR"/>
              <a:t> </a:t>
            </a:r>
            <a:r>
              <a:rPr lang="fa-IR" altLang="fa-IR"/>
              <a:t> </a:t>
            </a:r>
            <a:r>
              <a:rPr lang="ar-SA" altLang="fa-IR"/>
              <a:t>به عهده </a:t>
            </a:r>
            <a:r>
              <a:rPr lang="fa-IR" altLang="fa-IR"/>
              <a:t> </a:t>
            </a:r>
            <a:r>
              <a:rPr lang="ar-SA" altLang="fa-IR"/>
              <a:t>دارد،</a:t>
            </a:r>
            <a:r>
              <a:rPr lang="fa-IR" altLang="fa-IR"/>
              <a:t> </a:t>
            </a:r>
            <a:r>
              <a:rPr lang="ar-SA" altLang="fa-IR"/>
              <a:t>پيشنهاد </a:t>
            </a:r>
            <a:r>
              <a:rPr lang="fa-IR" altLang="fa-IR"/>
              <a:t> </a:t>
            </a:r>
            <a:r>
              <a:rPr lang="ar-SA" altLang="fa-IR"/>
              <a:t>توزيع </a:t>
            </a:r>
            <a:r>
              <a:rPr lang="fa-IR" altLang="fa-IR"/>
              <a:t> </a:t>
            </a:r>
            <a:r>
              <a:rPr lang="ar-SA" altLang="fa-IR"/>
              <a:t>سود</a:t>
            </a:r>
            <a:r>
              <a:rPr lang="fa-IR" altLang="fa-IR"/>
              <a:t> </a:t>
            </a:r>
            <a:r>
              <a:rPr lang="ar-SA" altLang="fa-IR"/>
              <a:t>سهام به مجامع عموم</a:t>
            </a:r>
            <a:r>
              <a:rPr lang="fa-IR" altLang="fa-IR"/>
              <a:t>ی</a:t>
            </a:r>
            <a:r>
              <a:rPr lang="ar-SA" altLang="fa-IR"/>
              <a:t> صاحبان </a:t>
            </a:r>
            <a:r>
              <a:rPr lang="fa-IR" altLang="fa-IR"/>
              <a:t> </a:t>
            </a:r>
            <a:r>
              <a:rPr lang="ar-SA" altLang="fa-IR"/>
              <a:t>سهام </a:t>
            </a:r>
            <a:r>
              <a:rPr lang="fa-IR" altLang="fa-IR"/>
              <a:t> </a:t>
            </a:r>
            <a:r>
              <a:rPr lang="ar-SA" altLang="fa-IR"/>
              <a:t>است.</a:t>
            </a:r>
            <a:endParaRPr lang="en-US" altLang="fa-IR"/>
          </a:p>
        </p:txBody>
      </p:sp>
    </p:spTree>
  </p:cSld>
  <p:clrMapOvr>
    <a:masterClrMapping/>
  </p:clrMapOvr>
  <p:transition spd="med">
    <p:comb/>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4F0EE97-FCF3-4678-95CB-F343027570D9}" type="slidenum">
              <a:rPr lang="ar-SA" altLang="fa-IR"/>
              <a:pPr/>
              <a:t>23</a:t>
            </a:fld>
            <a:endParaRPr lang="en-US" altLang="fa-IR"/>
          </a:p>
        </p:txBody>
      </p:sp>
      <p:sp>
        <p:nvSpPr>
          <p:cNvPr id="616451" name="Rectangle 3"/>
          <p:cNvSpPr>
            <a:spLocks noGrp="1" noChangeArrowheads="1"/>
          </p:cNvSpPr>
          <p:nvPr>
            <p:ph type="body" idx="1"/>
          </p:nvPr>
        </p:nvSpPr>
        <p:spPr>
          <a:xfrm>
            <a:off x="457200" y="1905000"/>
            <a:ext cx="8229600" cy="3108325"/>
          </a:xfrm>
        </p:spPr>
        <p:txBody>
          <a:bodyPr/>
          <a:lstStyle/>
          <a:p>
            <a:pPr>
              <a:buFontTx/>
              <a:buNone/>
            </a:pPr>
            <a:r>
              <a:rPr lang="fa-IR" altLang="fa-IR"/>
              <a:t>  حسابهای دفاتر معین:</a:t>
            </a:r>
          </a:p>
          <a:p>
            <a:pPr>
              <a:buFontTx/>
              <a:buNone/>
            </a:pPr>
            <a:r>
              <a:rPr lang="fa-IR" altLang="fa-IR"/>
              <a:t>  حسابهای  دفتر معین حسابهای دریافتنی  دارای  سه  ستون برای ثبت  مبالغ  است . ستون بدهکار ٬ ستون بستانکار و ستون  مانده  بدهی هر مشتری  را  به  روز نشان می دهد.</a:t>
            </a:r>
          </a:p>
        </p:txBody>
      </p:sp>
    </p:spTree>
  </p:cSld>
  <p:clrMapOvr>
    <a:masterClrMapping/>
  </p:clrMapOvr>
  <p:transition spd="med">
    <p:comb/>
  </p:transition>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AC3C4E9-A53F-4818-8672-666A2B3981E1}" type="slidenum">
              <a:rPr lang="ar-SA" altLang="fa-IR"/>
              <a:pPr/>
              <a:t>230</a:t>
            </a:fld>
            <a:endParaRPr lang="en-US" altLang="fa-IR"/>
          </a:p>
        </p:txBody>
      </p:sp>
      <p:sp>
        <p:nvSpPr>
          <p:cNvPr id="286722" name="Rectangle 2"/>
          <p:cNvSpPr>
            <a:spLocks noGrp="1" noChangeArrowheads="1"/>
          </p:cNvSpPr>
          <p:nvPr>
            <p:ph type="body" idx="1"/>
          </p:nvPr>
        </p:nvSpPr>
        <p:spPr>
          <a:xfrm>
            <a:off x="457200" y="1905000"/>
            <a:ext cx="8229600" cy="2251075"/>
          </a:xfrm>
        </p:spPr>
        <p:txBody>
          <a:bodyPr/>
          <a:lstStyle/>
          <a:p>
            <a:pPr>
              <a:buFontTx/>
              <a:buNone/>
            </a:pPr>
            <a:r>
              <a:rPr lang="fa-IR" altLang="fa-IR"/>
              <a:t>    </a:t>
            </a:r>
            <a:r>
              <a:rPr lang="ar-SA" altLang="fa-IR"/>
              <a:t>به</a:t>
            </a:r>
            <a:r>
              <a:rPr lang="fa-IR" altLang="fa-IR"/>
              <a:t>  </a:t>
            </a:r>
            <a:r>
              <a:rPr lang="ar-SA" altLang="fa-IR"/>
              <a:t>موجب </a:t>
            </a:r>
            <a:r>
              <a:rPr lang="fa-IR" altLang="fa-IR"/>
              <a:t> </a:t>
            </a:r>
            <a:r>
              <a:rPr lang="ar-SA" altLang="fa-IR"/>
              <a:t>ماده </a:t>
            </a:r>
            <a:r>
              <a:rPr lang="fa-IR" altLang="fa-IR"/>
              <a:t> </a:t>
            </a:r>
            <a:r>
              <a:rPr lang="ar-SA" altLang="fa-IR"/>
              <a:t>90</a:t>
            </a:r>
            <a:r>
              <a:rPr lang="fa-IR" altLang="fa-IR"/>
              <a:t> </a:t>
            </a:r>
            <a:r>
              <a:rPr lang="ar-SA" altLang="fa-IR"/>
              <a:t> قانون</a:t>
            </a:r>
            <a:r>
              <a:rPr lang="fa-IR" altLang="fa-IR"/>
              <a:t> </a:t>
            </a:r>
            <a:r>
              <a:rPr lang="ar-SA" altLang="fa-IR"/>
              <a:t> تجارت</a:t>
            </a:r>
            <a:r>
              <a:rPr lang="fa-IR" altLang="fa-IR"/>
              <a:t> </a:t>
            </a:r>
            <a:r>
              <a:rPr lang="ar-SA" altLang="fa-IR"/>
              <a:t>تقسيم</a:t>
            </a:r>
            <a:r>
              <a:rPr lang="fa-IR" altLang="fa-IR"/>
              <a:t> </a:t>
            </a:r>
            <a:r>
              <a:rPr lang="ar-SA" altLang="fa-IR"/>
              <a:t> ده</a:t>
            </a:r>
            <a:r>
              <a:rPr lang="fa-IR" altLang="fa-IR"/>
              <a:t> </a:t>
            </a:r>
            <a:r>
              <a:rPr lang="ar-SA" altLang="fa-IR"/>
              <a:t> درصد از </a:t>
            </a:r>
            <a:r>
              <a:rPr lang="fa-IR" altLang="fa-IR"/>
              <a:t>                        </a:t>
            </a:r>
            <a:r>
              <a:rPr lang="en-US" altLang="fa-IR"/>
              <a:t> </a:t>
            </a:r>
            <a:r>
              <a:rPr lang="ar-SA" altLang="fa-IR"/>
              <a:t>سود </a:t>
            </a:r>
            <a:r>
              <a:rPr lang="en-US" altLang="fa-IR"/>
              <a:t> </a:t>
            </a:r>
            <a:r>
              <a:rPr lang="ar-SA" altLang="fa-IR"/>
              <a:t>ويژه</a:t>
            </a:r>
            <a:r>
              <a:rPr lang="en-US" altLang="fa-IR"/>
              <a:t> </a:t>
            </a:r>
            <a:r>
              <a:rPr lang="ar-SA" altLang="fa-IR"/>
              <a:t> سال</a:t>
            </a:r>
            <a:r>
              <a:rPr lang="fa-IR" altLang="fa-IR"/>
              <a:t>ا</a:t>
            </a:r>
            <a:r>
              <a:rPr lang="ar-SA" altLang="fa-IR"/>
              <a:t>نه</a:t>
            </a:r>
            <a:r>
              <a:rPr lang="en-US" altLang="fa-IR"/>
              <a:t> </a:t>
            </a:r>
            <a:r>
              <a:rPr lang="ar-SA" altLang="fa-IR"/>
              <a:t> بين </a:t>
            </a:r>
            <a:r>
              <a:rPr lang="en-US" altLang="fa-IR"/>
              <a:t> </a:t>
            </a:r>
            <a:r>
              <a:rPr lang="ar-SA" altLang="fa-IR"/>
              <a:t>صاحبان</a:t>
            </a:r>
            <a:r>
              <a:rPr lang="en-US" altLang="fa-IR"/>
              <a:t> </a:t>
            </a:r>
            <a:r>
              <a:rPr lang="ar-SA" altLang="fa-IR"/>
              <a:t> سهام</a:t>
            </a:r>
            <a:r>
              <a:rPr lang="en-US" altLang="fa-IR"/>
              <a:t> </a:t>
            </a:r>
            <a:r>
              <a:rPr lang="ar-SA" altLang="fa-IR"/>
              <a:t> الزام</a:t>
            </a:r>
            <a:r>
              <a:rPr lang="fa-IR" altLang="fa-IR"/>
              <a:t>ی</a:t>
            </a:r>
            <a:r>
              <a:rPr lang="en-US" altLang="fa-IR"/>
              <a:t> </a:t>
            </a:r>
            <a:r>
              <a:rPr lang="ar-SA" altLang="fa-IR"/>
              <a:t> است.</a:t>
            </a:r>
            <a:r>
              <a:rPr lang="en-US" altLang="fa-IR"/>
              <a:t> </a:t>
            </a:r>
            <a:r>
              <a:rPr lang="ar-SA" altLang="fa-IR"/>
              <a:t>يك</a:t>
            </a:r>
            <a:r>
              <a:rPr lang="fa-IR" altLang="fa-IR"/>
              <a:t>ی</a:t>
            </a:r>
            <a:r>
              <a:rPr lang="en-US" altLang="fa-IR"/>
              <a:t> </a:t>
            </a:r>
            <a:r>
              <a:rPr lang="ar-SA" altLang="fa-IR"/>
              <a:t> از</a:t>
            </a:r>
            <a:r>
              <a:rPr lang="en-US" altLang="fa-IR"/>
              <a:t> </a:t>
            </a:r>
            <a:r>
              <a:rPr lang="ar-SA" altLang="fa-IR"/>
              <a:t> متداولترين</a:t>
            </a:r>
            <a:r>
              <a:rPr lang="en-US" altLang="fa-IR"/>
              <a:t>  </a:t>
            </a:r>
            <a:r>
              <a:rPr lang="ar-SA" altLang="fa-IR"/>
              <a:t>روشها</a:t>
            </a:r>
            <a:r>
              <a:rPr lang="fa-IR" altLang="fa-IR"/>
              <a:t>ی</a:t>
            </a:r>
            <a:r>
              <a:rPr lang="en-US" altLang="fa-IR"/>
              <a:t>  </a:t>
            </a:r>
            <a:r>
              <a:rPr lang="ar-SA" altLang="fa-IR"/>
              <a:t>توزيع</a:t>
            </a:r>
            <a:r>
              <a:rPr lang="en-US" altLang="fa-IR"/>
              <a:t> </a:t>
            </a:r>
            <a:r>
              <a:rPr lang="ar-SA" altLang="fa-IR"/>
              <a:t> سود</a:t>
            </a:r>
            <a:r>
              <a:rPr lang="en-US" altLang="fa-IR"/>
              <a:t> </a:t>
            </a:r>
            <a:r>
              <a:rPr lang="ar-SA" altLang="fa-IR"/>
              <a:t> سهام </a:t>
            </a:r>
            <a:r>
              <a:rPr lang="en-US" altLang="fa-IR"/>
              <a:t>  </a:t>
            </a:r>
            <a:r>
              <a:rPr lang="ar-SA" altLang="fa-IR"/>
              <a:t>بين </a:t>
            </a:r>
            <a:r>
              <a:rPr lang="en-US" altLang="fa-IR"/>
              <a:t>  </a:t>
            </a:r>
            <a:r>
              <a:rPr lang="ar-SA" altLang="fa-IR"/>
              <a:t>سهامداران</a:t>
            </a:r>
            <a:r>
              <a:rPr lang="en-US" altLang="fa-IR"/>
              <a:t> </a:t>
            </a:r>
            <a:r>
              <a:rPr lang="ar-SA" altLang="fa-IR"/>
              <a:t>،</a:t>
            </a:r>
            <a:r>
              <a:rPr lang="en-US" altLang="fa-IR"/>
              <a:t> </a:t>
            </a:r>
            <a:r>
              <a:rPr lang="ar-SA" altLang="fa-IR"/>
              <a:t>پرداخت</a:t>
            </a:r>
            <a:r>
              <a:rPr lang="en-US" altLang="fa-IR"/>
              <a:t> </a:t>
            </a:r>
            <a:r>
              <a:rPr lang="ar-SA" altLang="fa-IR"/>
              <a:t> سود</a:t>
            </a:r>
            <a:r>
              <a:rPr lang="en-US" altLang="fa-IR"/>
              <a:t> </a:t>
            </a:r>
            <a:r>
              <a:rPr lang="ar-SA" altLang="fa-IR"/>
              <a:t> به</a:t>
            </a:r>
            <a:r>
              <a:rPr lang="en-US" altLang="fa-IR"/>
              <a:t> </a:t>
            </a:r>
            <a:r>
              <a:rPr lang="ar-SA" altLang="fa-IR"/>
              <a:t> صورت </a:t>
            </a:r>
            <a:r>
              <a:rPr lang="en-US" altLang="fa-IR"/>
              <a:t> </a:t>
            </a:r>
            <a:r>
              <a:rPr lang="ar-SA" altLang="fa-IR"/>
              <a:t>نقد</a:t>
            </a:r>
            <a:r>
              <a:rPr lang="en-US" altLang="fa-IR"/>
              <a:t> </a:t>
            </a:r>
            <a:r>
              <a:rPr lang="ar-SA" altLang="fa-IR"/>
              <a:t> است.</a:t>
            </a:r>
            <a:endParaRPr lang="en-US" altLang="fa-IR"/>
          </a:p>
        </p:txBody>
      </p:sp>
    </p:spTree>
  </p:cSld>
  <p:clrMapOvr>
    <a:masterClrMapping/>
  </p:clrMapOvr>
  <p:transition spd="med">
    <p:comb/>
  </p:transition>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84CE19E-EEDF-46AC-B516-05A9A564BBEB}" type="slidenum">
              <a:rPr lang="ar-SA" altLang="fa-IR"/>
              <a:pPr/>
              <a:t>231</a:t>
            </a:fld>
            <a:endParaRPr lang="en-US" altLang="fa-IR"/>
          </a:p>
        </p:txBody>
      </p:sp>
      <p:sp>
        <p:nvSpPr>
          <p:cNvPr id="287746" name="Rectangle 2"/>
          <p:cNvSpPr>
            <a:spLocks noGrp="1" noChangeArrowheads="1"/>
          </p:cNvSpPr>
          <p:nvPr>
            <p:ph type="body" idx="1"/>
          </p:nvPr>
        </p:nvSpPr>
        <p:spPr>
          <a:xfrm>
            <a:off x="457200" y="1905000"/>
            <a:ext cx="8229600" cy="2514600"/>
          </a:xfrm>
        </p:spPr>
        <p:txBody>
          <a:bodyPr/>
          <a:lstStyle/>
          <a:p>
            <a:pPr>
              <a:buFontTx/>
              <a:buNone/>
            </a:pPr>
            <a:r>
              <a:rPr lang="en-US" altLang="fa-IR"/>
              <a:t>   </a:t>
            </a:r>
            <a:r>
              <a:rPr lang="ar-SA" altLang="fa-IR"/>
              <a:t>سهام سرمايه</a:t>
            </a:r>
            <a:r>
              <a:rPr lang="fa-IR" altLang="fa-IR"/>
              <a:t> :</a:t>
            </a:r>
            <a:endParaRPr lang="en-US" altLang="fa-IR"/>
          </a:p>
          <a:p>
            <a:pPr>
              <a:buFontTx/>
              <a:buNone/>
            </a:pPr>
            <a:r>
              <a:rPr lang="en-US" altLang="fa-IR"/>
              <a:t>   </a:t>
            </a:r>
            <a:r>
              <a:rPr lang="ar-SA" altLang="fa-IR"/>
              <a:t>سرمايه </a:t>
            </a:r>
            <a:r>
              <a:rPr lang="en-US" altLang="fa-IR"/>
              <a:t> </a:t>
            </a:r>
            <a:r>
              <a:rPr lang="ar-SA" altLang="fa-IR"/>
              <a:t>شركتها</a:t>
            </a:r>
            <a:r>
              <a:rPr lang="fa-IR" altLang="fa-IR"/>
              <a:t>ی</a:t>
            </a:r>
            <a:r>
              <a:rPr lang="en-US" altLang="fa-IR"/>
              <a:t> </a:t>
            </a:r>
            <a:r>
              <a:rPr lang="ar-SA" altLang="fa-IR"/>
              <a:t>سهام</a:t>
            </a:r>
            <a:r>
              <a:rPr lang="fa-IR" altLang="fa-IR"/>
              <a:t>ی</a:t>
            </a:r>
            <a:r>
              <a:rPr lang="ar-SA" altLang="fa-IR"/>
              <a:t> به صورت سهام سرمايه توسط سهام</a:t>
            </a:r>
            <a:r>
              <a:rPr lang="fa-IR" altLang="fa-IR"/>
              <a:t> </a:t>
            </a:r>
            <a:r>
              <a:rPr lang="ar-SA" altLang="fa-IR"/>
              <a:t>دارا</a:t>
            </a:r>
            <a:r>
              <a:rPr lang="fa-IR" altLang="fa-IR"/>
              <a:t>ن</a:t>
            </a:r>
            <a:r>
              <a:rPr lang="en-US" altLang="fa-IR"/>
              <a:t> </a:t>
            </a:r>
            <a:r>
              <a:rPr lang="ar-SA" altLang="fa-IR"/>
              <a:t>در</a:t>
            </a:r>
            <a:r>
              <a:rPr lang="fa-IR" altLang="fa-IR"/>
              <a:t> </a:t>
            </a:r>
            <a:r>
              <a:rPr lang="ar-SA" altLang="fa-IR"/>
              <a:t>قبال</a:t>
            </a:r>
            <a:r>
              <a:rPr lang="fa-IR" altLang="fa-IR"/>
              <a:t> </a:t>
            </a:r>
            <a:r>
              <a:rPr lang="ar-SA" altLang="fa-IR"/>
              <a:t> وج</a:t>
            </a:r>
            <a:r>
              <a:rPr lang="fa-IR" altLang="fa-IR"/>
              <a:t>ه</a:t>
            </a:r>
            <a:r>
              <a:rPr lang="en-US" altLang="fa-IR"/>
              <a:t>  </a:t>
            </a:r>
            <a:r>
              <a:rPr lang="ar-SA" altLang="fa-IR"/>
              <a:t>نقد</a:t>
            </a:r>
            <a:r>
              <a:rPr lang="fa-IR" altLang="fa-IR"/>
              <a:t> </a:t>
            </a:r>
            <a:r>
              <a:rPr lang="en-US" altLang="fa-IR"/>
              <a:t> </a:t>
            </a:r>
            <a:r>
              <a:rPr lang="ar-SA" altLang="fa-IR"/>
              <a:t>و</a:t>
            </a:r>
            <a:r>
              <a:rPr lang="en-US" altLang="fa-IR"/>
              <a:t> </a:t>
            </a:r>
            <a:r>
              <a:rPr lang="fa-IR" altLang="fa-IR"/>
              <a:t> </a:t>
            </a:r>
            <a:r>
              <a:rPr lang="ar-SA" altLang="fa-IR"/>
              <a:t>يا</a:t>
            </a:r>
            <a:r>
              <a:rPr lang="en-US" altLang="fa-IR"/>
              <a:t> </a:t>
            </a:r>
            <a:r>
              <a:rPr lang="fa-IR" altLang="fa-IR"/>
              <a:t> </a:t>
            </a:r>
            <a:r>
              <a:rPr lang="ar-SA" altLang="fa-IR"/>
              <a:t>ساي</a:t>
            </a:r>
            <a:r>
              <a:rPr lang="fa-IR" altLang="fa-IR"/>
              <a:t>ر</a:t>
            </a:r>
            <a:r>
              <a:rPr lang="en-US" altLang="fa-IR"/>
              <a:t> </a:t>
            </a:r>
            <a:r>
              <a:rPr lang="ar-SA" altLang="fa-IR"/>
              <a:t>داراييها تامين م</a:t>
            </a:r>
            <a:r>
              <a:rPr lang="fa-IR" altLang="fa-IR"/>
              <a:t>ی</a:t>
            </a:r>
            <a:r>
              <a:rPr lang="ar-SA" altLang="fa-IR"/>
              <a:t> گردد.</a:t>
            </a:r>
            <a:r>
              <a:rPr lang="en-US" altLang="fa-IR"/>
              <a:t> </a:t>
            </a:r>
            <a:r>
              <a:rPr lang="ar-SA" altLang="fa-IR"/>
              <a:t>سهام</a:t>
            </a:r>
            <a:r>
              <a:rPr lang="en-US" altLang="fa-IR"/>
              <a:t> </a:t>
            </a:r>
            <a:r>
              <a:rPr lang="ar-SA" altLang="fa-IR"/>
              <a:t> سرمايه</a:t>
            </a:r>
            <a:r>
              <a:rPr lang="en-US" altLang="fa-IR"/>
              <a:t> </a:t>
            </a:r>
            <a:r>
              <a:rPr lang="ar-SA" altLang="fa-IR"/>
              <a:t> شركتها</a:t>
            </a:r>
            <a:r>
              <a:rPr lang="fa-IR" altLang="fa-IR"/>
              <a:t>ی</a:t>
            </a:r>
            <a:r>
              <a:rPr lang="en-US" altLang="fa-IR"/>
              <a:t> </a:t>
            </a:r>
            <a:r>
              <a:rPr lang="ar-SA" altLang="fa-IR"/>
              <a:t> سهام</a:t>
            </a:r>
            <a:r>
              <a:rPr lang="fa-IR" altLang="fa-IR"/>
              <a:t>ی</a:t>
            </a:r>
            <a:r>
              <a:rPr lang="ar-SA" altLang="fa-IR"/>
              <a:t> از اجزاي</a:t>
            </a:r>
            <a:r>
              <a:rPr lang="fa-IR" altLang="fa-IR"/>
              <a:t>ی</a:t>
            </a:r>
            <a:r>
              <a:rPr lang="ar-SA" altLang="fa-IR"/>
              <a:t> به نام</a:t>
            </a:r>
            <a:r>
              <a:rPr lang="en-US" altLang="fa-IR"/>
              <a:t> </a:t>
            </a:r>
            <a:r>
              <a:rPr lang="ar-SA" altLang="fa-IR"/>
              <a:t> سهم</a:t>
            </a:r>
            <a:r>
              <a:rPr lang="en-US" altLang="fa-IR"/>
              <a:t> </a:t>
            </a:r>
            <a:r>
              <a:rPr lang="ar-SA" altLang="fa-IR"/>
              <a:t> تشكيل</a:t>
            </a:r>
            <a:r>
              <a:rPr lang="en-US" altLang="fa-IR"/>
              <a:t>  </a:t>
            </a:r>
            <a:r>
              <a:rPr lang="ar-SA" altLang="fa-IR"/>
              <a:t>م</a:t>
            </a:r>
            <a:r>
              <a:rPr lang="fa-IR" altLang="fa-IR"/>
              <a:t>ی</a:t>
            </a:r>
            <a:r>
              <a:rPr lang="ar-SA" altLang="fa-IR"/>
              <a:t> شود.</a:t>
            </a:r>
            <a:r>
              <a:rPr lang="en-US" altLang="fa-IR"/>
              <a:t> </a:t>
            </a:r>
          </a:p>
        </p:txBody>
      </p:sp>
    </p:spTree>
  </p:cSld>
  <p:clrMapOvr>
    <a:masterClrMapping/>
  </p:clrMapOvr>
  <p:transition spd="med">
    <p:comb/>
  </p:transition>
</p:sld>
</file>

<file path=ppt/slides/slide2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47F0BBAD-47E1-40A6-8A63-3DE95BCC2434}" type="slidenum">
              <a:rPr lang="ar-SA" altLang="fa-IR"/>
              <a:pPr/>
              <a:t>232</a:t>
            </a:fld>
            <a:endParaRPr lang="en-US" altLang="fa-IR"/>
          </a:p>
        </p:txBody>
      </p:sp>
      <p:sp>
        <p:nvSpPr>
          <p:cNvPr id="288770" name="Rectangle 2"/>
          <p:cNvSpPr>
            <a:spLocks noGrp="1" noChangeArrowheads="1"/>
          </p:cNvSpPr>
          <p:nvPr>
            <p:ph type="body" idx="4294967295"/>
          </p:nvPr>
        </p:nvSpPr>
        <p:spPr>
          <a:xfrm>
            <a:off x="395288" y="1628775"/>
            <a:ext cx="8208962" cy="2952750"/>
          </a:xfrm>
        </p:spPr>
        <p:txBody>
          <a:bodyPr/>
          <a:lstStyle/>
          <a:p>
            <a:pPr>
              <a:buFontTx/>
              <a:buNone/>
            </a:pPr>
            <a:r>
              <a:rPr lang="fa-IR" altLang="fa-IR"/>
              <a:t>   ارزش اسمی :</a:t>
            </a:r>
          </a:p>
          <a:p>
            <a:pPr>
              <a:buFontTx/>
              <a:buNone/>
            </a:pPr>
            <a:r>
              <a:rPr lang="fa-IR" altLang="fa-IR"/>
              <a:t>   </a:t>
            </a:r>
            <a:r>
              <a:rPr lang="ar-SA" altLang="fa-IR"/>
              <a:t>مبلغ</a:t>
            </a:r>
            <a:r>
              <a:rPr lang="fa-IR" altLang="fa-IR"/>
              <a:t>ی </a:t>
            </a:r>
            <a:r>
              <a:rPr lang="ar-SA" altLang="fa-IR"/>
              <a:t> كه </a:t>
            </a:r>
            <a:r>
              <a:rPr lang="fa-IR" altLang="fa-IR"/>
              <a:t> </a:t>
            </a:r>
            <a:r>
              <a:rPr lang="ar-SA" altLang="fa-IR"/>
              <a:t>هنگام </a:t>
            </a:r>
            <a:r>
              <a:rPr lang="fa-IR" altLang="fa-IR"/>
              <a:t>  </a:t>
            </a:r>
            <a:r>
              <a:rPr lang="ar-SA" altLang="fa-IR"/>
              <a:t>انتشار </a:t>
            </a:r>
            <a:r>
              <a:rPr lang="fa-IR" altLang="fa-IR"/>
              <a:t> </a:t>
            </a:r>
            <a:r>
              <a:rPr lang="ar-SA" altLang="fa-IR"/>
              <a:t>سهام</a:t>
            </a:r>
            <a:r>
              <a:rPr lang="fa-IR" altLang="fa-IR"/>
              <a:t>  </a:t>
            </a:r>
            <a:r>
              <a:rPr lang="ar-SA" altLang="fa-IR"/>
              <a:t> بر</a:t>
            </a:r>
            <a:r>
              <a:rPr lang="fa-IR" altLang="fa-IR"/>
              <a:t> </a:t>
            </a:r>
            <a:r>
              <a:rPr lang="ar-SA" altLang="fa-IR"/>
              <a:t> رو</a:t>
            </a:r>
            <a:r>
              <a:rPr lang="fa-IR" altLang="fa-IR"/>
              <a:t>ی</a:t>
            </a:r>
            <a:r>
              <a:rPr lang="ar-SA" altLang="fa-IR"/>
              <a:t> </a:t>
            </a:r>
            <a:r>
              <a:rPr lang="fa-IR" altLang="fa-IR"/>
              <a:t>  </a:t>
            </a:r>
            <a:r>
              <a:rPr lang="ar-SA" altLang="fa-IR"/>
              <a:t>هر</a:t>
            </a:r>
            <a:r>
              <a:rPr lang="fa-IR" altLang="fa-IR"/>
              <a:t> </a:t>
            </a:r>
            <a:r>
              <a:rPr lang="ar-SA" altLang="fa-IR"/>
              <a:t> ي</a:t>
            </a:r>
            <a:r>
              <a:rPr lang="fa-IR" altLang="fa-IR"/>
              <a:t>ک </a:t>
            </a:r>
            <a:r>
              <a:rPr lang="ar-SA" altLang="fa-IR"/>
              <a:t> از اوراق</a:t>
            </a:r>
            <a:r>
              <a:rPr lang="fa-IR" altLang="fa-IR"/>
              <a:t> </a:t>
            </a:r>
            <a:r>
              <a:rPr lang="ar-SA" altLang="fa-IR"/>
              <a:t> سهام</a:t>
            </a:r>
            <a:r>
              <a:rPr lang="fa-IR" altLang="fa-IR"/>
              <a:t>  </a:t>
            </a:r>
            <a:r>
              <a:rPr lang="ar-SA" altLang="fa-IR"/>
              <a:t> درج</a:t>
            </a:r>
            <a:r>
              <a:rPr lang="fa-IR" altLang="fa-IR"/>
              <a:t> </a:t>
            </a:r>
            <a:r>
              <a:rPr lang="ar-SA" altLang="fa-IR"/>
              <a:t> م</a:t>
            </a:r>
            <a:r>
              <a:rPr lang="fa-IR" altLang="fa-IR"/>
              <a:t>ی</a:t>
            </a:r>
            <a:r>
              <a:rPr lang="ar-SA" altLang="fa-IR"/>
              <a:t> شود</a:t>
            </a:r>
            <a:r>
              <a:rPr lang="fa-IR" altLang="fa-IR"/>
              <a:t> </a:t>
            </a:r>
            <a:r>
              <a:rPr lang="ar-SA" altLang="fa-IR"/>
              <a:t> معرف</a:t>
            </a:r>
            <a:r>
              <a:rPr lang="fa-IR" altLang="fa-IR"/>
              <a:t> </a:t>
            </a:r>
            <a:r>
              <a:rPr lang="ar-SA" altLang="fa-IR"/>
              <a:t> ارزش </a:t>
            </a:r>
            <a:r>
              <a:rPr lang="fa-IR" altLang="fa-IR"/>
              <a:t>  </a:t>
            </a:r>
            <a:r>
              <a:rPr lang="ar-SA" altLang="fa-IR"/>
              <a:t>قانون</a:t>
            </a:r>
            <a:r>
              <a:rPr lang="fa-IR" altLang="fa-IR"/>
              <a:t>ی</a:t>
            </a:r>
            <a:r>
              <a:rPr lang="ar-SA" altLang="fa-IR"/>
              <a:t> </a:t>
            </a:r>
            <a:r>
              <a:rPr lang="fa-IR" altLang="fa-IR"/>
              <a:t> </a:t>
            </a:r>
            <a:r>
              <a:rPr lang="ar-SA" altLang="fa-IR"/>
              <a:t>هر سهم</a:t>
            </a:r>
            <a:r>
              <a:rPr lang="fa-IR" altLang="fa-IR"/>
              <a:t>  </a:t>
            </a:r>
            <a:r>
              <a:rPr lang="ar-SA" altLang="fa-IR"/>
              <a:t>است </a:t>
            </a:r>
            <a:r>
              <a:rPr lang="fa-IR" altLang="fa-IR"/>
              <a:t> </a:t>
            </a:r>
            <a:r>
              <a:rPr lang="ar-SA" altLang="fa-IR"/>
              <a:t>كه</a:t>
            </a:r>
            <a:r>
              <a:rPr lang="fa-IR" altLang="fa-IR"/>
              <a:t> </a:t>
            </a:r>
            <a:r>
              <a:rPr lang="ar-SA" altLang="fa-IR"/>
              <a:t> در اساسنامه </a:t>
            </a:r>
            <a:r>
              <a:rPr lang="fa-IR" altLang="fa-IR"/>
              <a:t> </a:t>
            </a:r>
            <a:r>
              <a:rPr lang="ar-SA" altLang="fa-IR"/>
              <a:t>ذكر م</a:t>
            </a:r>
            <a:r>
              <a:rPr lang="fa-IR" altLang="fa-IR"/>
              <a:t>ی</a:t>
            </a:r>
            <a:r>
              <a:rPr lang="ar-SA" altLang="fa-IR"/>
              <a:t> شود </a:t>
            </a:r>
            <a:r>
              <a:rPr lang="fa-IR" altLang="fa-IR"/>
              <a:t> </a:t>
            </a:r>
            <a:r>
              <a:rPr lang="ar-SA" altLang="fa-IR"/>
              <a:t>و ارزش اسم</a:t>
            </a:r>
            <a:r>
              <a:rPr lang="fa-IR" altLang="fa-IR"/>
              <a:t>ی</a:t>
            </a:r>
            <a:r>
              <a:rPr lang="ar-SA" altLang="fa-IR"/>
              <a:t> سهام</a:t>
            </a:r>
            <a:r>
              <a:rPr lang="fa-IR" altLang="fa-IR"/>
              <a:t>  </a:t>
            </a:r>
            <a:r>
              <a:rPr lang="ar-SA" altLang="fa-IR"/>
              <a:t>نام</a:t>
            </a:r>
            <a:r>
              <a:rPr lang="fa-IR" altLang="fa-IR"/>
              <a:t> </a:t>
            </a:r>
            <a:r>
              <a:rPr lang="ar-SA" altLang="fa-IR"/>
              <a:t> دارد.</a:t>
            </a:r>
            <a:endParaRPr lang="en-US" altLang="fa-IR"/>
          </a:p>
        </p:txBody>
      </p:sp>
    </p:spTree>
  </p:cSld>
  <p:clrMapOvr>
    <a:masterClrMapping/>
  </p:clrMapOvr>
  <p:transition spd="med">
    <p:comb/>
  </p:transition>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A98B071-8FFC-4C2A-B629-E0F70E8F0867}" type="slidenum">
              <a:rPr lang="ar-SA" altLang="fa-IR"/>
              <a:pPr/>
              <a:t>233</a:t>
            </a:fld>
            <a:endParaRPr lang="en-US" altLang="fa-IR"/>
          </a:p>
        </p:txBody>
      </p:sp>
      <p:sp>
        <p:nvSpPr>
          <p:cNvPr id="289794" name="Rectangle 2"/>
          <p:cNvSpPr>
            <a:spLocks noGrp="1" noChangeArrowheads="1"/>
          </p:cNvSpPr>
          <p:nvPr>
            <p:ph type="body" idx="1"/>
          </p:nvPr>
        </p:nvSpPr>
        <p:spPr>
          <a:xfrm>
            <a:off x="457200" y="1905000"/>
            <a:ext cx="8229600" cy="2382838"/>
          </a:xfrm>
        </p:spPr>
        <p:txBody>
          <a:bodyPr/>
          <a:lstStyle/>
          <a:p>
            <a:pPr>
              <a:buFontTx/>
              <a:buNone/>
            </a:pPr>
            <a:r>
              <a:rPr lang="fa-IR" altLang="fa-IR"/>
              <a:t>   </a:t>
            </a:r>
            <a:r>
              <a:rPr lang="ar-SA" altLang="fa-IR"/>
              <a:t>حاصلضرب</a:t>
            </a:r>
            <a:r>
              <a:rPr lang="fa-IR" altLang="fa-IR"/>
              <a:t> </a:t>
            </a:r>
            <a:r>
              <a:rPr lang="ar-SA" altLang="fa-IR"/>
              <a:t> ارزش اسم</a:t>
            </a:r>
            <a:r>
              <a:rPr lang="fa-IR" altLang="fa-IR"/>
              <a:t>ی  </a:t>
            </a:r>
            <a:r>
              <a:rPr lang="ar-SA" altLang="fa-IR"/>
              <a:t>هر سهم</a:t>
            </a:r>
            <a:r>
              <a:rPr lang="fa-IR" altLang="fa-IR"/>
              <a:t> </a:t>
            </a:r>
            <a:r>
              <a:rPr lang="ar-SA" altLang="fa-IR"/>
              <a:t> در تعداد سهام شركت </a:t>
            </a:r>
            <a:r>
              <a:rPr lang="fa-IR" altLang="fa-IR"/>
              <a:t> </a:t>
            </a:r>
            <a:r>
              <a:rPr lang="ar-SA" altLang="fa-IR"/>
              <a:t>سهام</a:t>
            </a:r>
            <a:r>
              <a:rPr lang="fa-IR" altLang="fa-IR"/>
              <a:t>ی</a:t>
            </a:r>
            <a:r>
              <a:rPr lang="ar-SA" altLang="fa-IR"/>
              <a:t> </a:t>
            </a:r>
            <a:r>
              <a:rPr lang="en-US" altLang="fa-IR"/>
              <a:t> </a:t>
            </a:r>
            <a:r>
              <a:rPr lang="ar-SA" altLang="fa-IR"/>
              <a:t>نشان دهنده </a:t>
            </a:r>
            <a:r>
              <a:rPr lang="en-US" altLang="fa-IR"/>
              <a:t> </a:t>
            </a:r>
            <a:r>
              <a:rPr lang="ar-SA" altLang="fa-IR"/>
              <a:t>جمع سهام</a:t>
            </a:r>
            <a:r>
              <a:rPr lang="en-US" altLang="fa-IR"/>
              <a:t> </a:t>
            </a:r>
            <a:r>
              <a:rPr lang="ar-SA" altLang="fa-IR"/>
              <a:t> سرمايه يا </a:t>
            </a:r>
            <a:r>
              <a:rPr lang="en-US" altLang="fa-IR"/>
              <a:t> </a:t>
            </a:r>
            <a:r>
              <a:rPr lang="ar-SA" altLang="fa-IR"/>
              <a:t>سرمايه قانون</a:t>
            </a:r>
            <a:r>
              <a:rPr lang="fa-IR" altLang="fa-IR"/>
              <a:t>ی</a:t>
            </a:r>
            <a:r>
              <a:rPr lang="ar-SA" altLang="fa-IR"/>
              <a:t> است.</a:t>
            </a:r>
            <a:r>
              <a:rPr lang="en-US" altLang="fa-IR"/>
              <a:t> </a:t>
            </a:r>
            <a:r>
              <a:rPr lang="ar-SA" altLang="fa-IR"/>
              <a:t>ارزش</a:t>
            </a:r>
            <a:r>
              <a:rPr lang="en-US" altLang="fa-IR"/>
              <a:t> </a:t>
            </a:r>
            <a:r>
              <a:rPr lang="ar-SA" altLang="fa-IR"/>
              <a:t>اسم</a:t>
            </a:r>
            <a:r>
              <a:rPr lang="fa-IR" altLang="fa-IR"/>
              <a:t>ی</a:t>
            </a:r>
            <a:r>
              <a:rPr lang="en-US" altLang="fa-IR"/>
              <a:t> </a:t>
            </a:r>
            <a:r>
              <a:rPr lang="fa-IR" altLang="fa-IR"/>
              <a:t> </a:t>
            </a:r>
            <a:r>
              <a:rPr lang="ar-SA" altLang="fa-IR"/>
              <a:t>سهام</a:t>
            </a:r>
            <a:r>
              <a:rPr lang="en-US" altLang="fa-IR"/>
              <a:t> </a:t>
            </a:r>
            <a:r>
              <a:rPr lang="ar-SA" altLang="fa-IR"/>
              <a:t> غالبا </a:t>
            </a:r>
            <a:r>
              <a:rPr lang="en-US" altLang="fa-IR"/>
              <a:t> </a:t>
            </a:r>
            <a:r>
              <a:rPr lang="ar-SA" altLang="fa-IR"/>
              <a:t>معرف</a:t>
            </a:r>
            <a:r>
              <a:rPr lang="en-US" altLang="fa-IR"/>
              <a:t> </a:t>
            </a:r>
            <a:r>
              <a:rPr lang="ar-SA" altLang="fa-IR"/>
              <a:t> ارزش</a:t>
            </a:r>
            <a:r>
              <a:rPr lang="en-US" altLang="fa-IR"/>
              <a:t> </a:t>
            </a:r>
            <a:r>
              <a:rPr lang="ar-SA" altLang="fa-IR"/>
              <a:t> بازار آن نبوده</a:t>
            </a:r>
            <a:r>
              <a:rPr lang="en-US" altLang="fa-IR"/>
              <a:t> </a:t>
            </a:r>
            <a:r>
              <a:rPr lang="ar-SA" altLang="fa-IR"/>
              <a:t> و </a:t>
            </a:r>
            <a:r>
              <a:rPr lang="en-US" altLang="fa-IR"/>
              <a:t> </a:t>
            </a:r>
            <a:r>
              <a:rPr lang="ar-SA" altLang="fa-IR"/>
              <a:t>ممكن </a:t>
            </a:r>
            <a:r>
              <a:rPr lang="en-US" altLang="fa-IR"/>
              <a:t> </a:t>
            </a:r>
            <a:r>
              <a:rPr lang="ar-SA" altLang="fa-IR"/>
              <a:t>است ارزش</a:t>
            </a:r>
            <a:r>
              <a:rPr lang="en-US" altLang="fa-IR"/>
              <a:t> </a:t>
            </a:r>
            <a:r>
              <a:rPr lang="ar-SA" altLang="fa-IR"/>
              <a:t> بازار آن كمتر يا بيشتر باشد.</a:t>
            </a:r>
            <a:endParaRPr lang="en-US" altLang="fa-IR"/>
          </a:p>
        </p:txBody>
      </p:sp>
    </p:spTree>
  </p:cSld>
  <p:clrMapOvr>
    <a:masterClrMapping/>
  </p:clrMapOvr>
  <p:transition spd="med">
    <p:comb/>
  </p:transition>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2D3F423-D90E-4BA4-B157-5A3749BF3873}" type="slidenum">
              <a:rPr lang="ar-SA" altLang="fa-IR"/>
              <a:pPr/>
              <a:t>234</a:t>
            </a:fld>
            <a:endParaRPr lang="en-US" altLang="fa-IR"/>
          </a:p>
        </p:txBody>
      </p:sp>
      <p:sp>
        <p:nvSpPr>
          <p:cNvPr id="290818" name="Rectangle 2"/>
          <p:cNvSpPr>
            <a:spLocks noGrp="1" noChangeArrowheads="1"/>
          </p:cNvSpPr>
          <p:nvPr>
            <p:ph type="body" idx="1"/>
          </p:nvPr>
        </p:nvSpPr>
        <p:spPr>
          <a:xfrm>
            <a:off x="468313" y="1484313"/>
            <a:ext cx="8229600" cy="2881312"/>
          </a:xfrm>
        </p:spPr>
        <p:txBody>
          <a:bodyPr/>
          <a:lstStyle/>
          <a:p>
            <a:pPr>
              <a:buFontTx/>
              <a:buNone/>
            </a:pPr>
            <a:r>
              <a:rPr lang="ar-SA" altLang="fa-IR"/>
              <a:t>	</a:t>
            </a:r>
          </a:p>
          <a:p>
            <a:pPr>
              <a:buFontTx/>
              <a:buNone/>
            </a:pPr>
            <a:r>
              <a:rPr lang="en-US" altLang="fa-IR"/>
              <a:t>  </a:t>
            </a:r>
            <a:r>
              <a:rPr lang="ar-SA" altLang="fa-IR"/>
              <a:t>سهام عاد</a:t>
            </a:r>
            <a:r>
              <a:rPr lang="fa-IR" altLang="fa-IR"/>
              <a:t>ی</a:t>
            </a:r>
            <a:r>
              <a:rPr lang="ar-SA" altLang="fa-IR"/>
              <a:t>:</a:t>
            </a:r>
            <a:endParaRPr lang="en-US" altLang="fa-IR"/>
          </a:p>
          <a:p>
            <a:pPr>
              <a:buFontTx/>
              <a:buNone/>
            </a:pPr>
            <a:r>
              <a:rPr lang="en-US" altLang="fa-IR"/>
              <a:t>    </a:t>
            </a:r>
            <a:r>
              <a:rPr lang="ar-SA" altLang="fa-IR"/>
              <a:t>قسمت</a:t>
            </a:r>
            <a:r>
              <a:rPr lang="fa-IR" altLang="fa-IR"/>
              <a:t>ی</a:t>
            </a:r>
            <a:r>
              <a:rPr lang="ar-SA" altLang="fa-IR"/>
              <a:t> از مالكيت</a:t>
            </a:r>
            <a:r>
              <a:rPr lang="en-US" altLang="fa-IR"/>
              <a:t> </a:t>
            </a:r>
            <a:r>
              <a:rPr lang="ar-SA" altLang="fa-IR"/>
              <a:t> شركت</a:t>
            </a:r>
            <a:r>
              <a:rPr lang="en-US" altLang="fa-IR"/>
              <a:t> </a:t>
            </a:r>
            <a:r>
              <a:rPr lang="ar-SA" altLang="fa-IR"/>
              <a:t> سهام</a:t>
            </a:r>
            <a:r>
              <a:rPr lang="fa-IR" altLang="fa-IR"/>
              <a:t>ی</a:t>
            </a:r>
            <a:r>
              <a:rPr lang="en-US" altLang="fa-IR"/>
              <a:t> </a:t>
            </a:r>
            <a:r>
              <a:rPr lang="ar-SA" altLang="fa-IR"/>
              <a:t> كه</a:t>
            </a:r>
            <a:r>
              <a:rPr lang="en-US" altLang="fa-IR"/>
              <a:t> </a:t>
            </a:r>
            <a:r>
              <a:rPr lang="ar-SA" altLang="fa-IR"/>
              <a:t> مشخص</a:t>
            </a:r>
            <a:r>
              <a:rPr lang="en-US" altLang="fa-IR"/>
              <a:t> </a:t>
            </a:r>
            <a:r>
              <a:rPr lang="ar-SA" altLang="fa-IR"/>
              <a:t> ميزان</a:t>
            </a:r>
            <a:r>
              <a:rPr lang="en-US" altLang="fa-IR"/>
              <a:t> </a:t>
            </a:r>
            <a:r>
              <a:rPr lang="ar-SA" altLang="fa-IR"/>
              <a:t>مشاركت و تعهدات</a:t>
            </a:r>
            <a:r>
              <a:rPr lang="en-US" altLang="fa-IR"/>
              <a:t> </a:t>
            </a:r>
            <a:r>
              <a:rPr lang="ar-SA" altLang="fa-IR"/>
              <a:t> و منافع صاحب آن در شركت سهام</a:t>
            </a:r>
            <a:r>
              <a:rPr lang="fa-IR" altLang="fa-IR"/>
              <a:t>ی</a:t>
            </a:r>
            <a:r>
              <a:rPr lang="ar-SA" altLang="fa-IR"/>
              <a:t> است.</a:t>
            </a:r>
            <a:endParaRPr lang="en-US" altLang="fa-IR"/>
          </a:p>
        </p:txBody>
      </p:sp>
    </p:spTree>
  </p:cSld>
  <p:clrMapOvr>
    <a:masterClrMapping/>
  </p:clrMapOvr>
  <p:transition spd="med">
    <p:comb/>
  </p:transition>
</p:sld>
</file>

<file path=ppt/slides/slide2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87C77CC-9B61-474E-ABD6-7ED0454074BC}" type="slidenum">
              <a:rPr lang="ar-SA" altLang="fa-IR"/>
              <a:pPr/>
              <a:t>235</a:t>
            </a:fld>
            <a:endParaRPr lang="en-US" altLang="fa-IR"/>
          </a:p>
        </p:txBody>
      </p:sp>
      <p:sp>
        <p:nvSpPr>
          <p:cNvPr id="291842" name="Rectangle 2"/>
          <p:cNvSpPr>
            <a:spLocks noGrp="1" noChangeArrowheads="1"/>
          </p:cNvSpPr>
          <p:nvPr>
            <p:ph type="body" idx="1"/>
          </p:nvPr>
        </p:nvSpPr>
        <p:spPr/>
        <p:txBody>
          <a:bodyPr/>
          <a:lstStyle/>
          <a:p>
            <a:pPr>
              <a:buFontTx/>
              <a:buNone/>
            </a:pPr>
            <a:r>
              <a:rPr lang="en-US" altLang="fa-IR"/>
              <a:t>  </a:t>
            </a:r>
            <a:r>
              <a:rPr lang="ar-SA" altLang="fa-IR"/>
              <a:t>سهام ممتاز:</a:t>
            </a:r>
            <a:endParaRPr lang="en-US" altLang="fa-IR"/>
          </a:p>
          <a:p>
            <a:pPr>
              <a:buFontTx/>
              <a:buNone/>
            </a:pPr>
            <a:r>
              <a:rPr lang="en-US" altLang="fa-IR"/>
              <a:t>    </a:t>
            </a:r>
            <a:r>
              <a:rPr lang="ar-SA" altLang="fa-IR"/>
              <a:t>قسمت</a:t>
            </a:r>
            <a:r>
              <a:rPr lang="fa-IR" altLang="fa-IR"/>
              <a:t>ی</a:t>
            </a:r>
            <a:r>
              <a:rPr lang="ar-SA" altLang="fa-IR"/>
              <a:t> از مالكيت </a:t>
            </a:r>
            <a:r>
              <a:rPr lang="en-US" altLang="fa-IR"/>
              <a:t> </a:t>
            </a:r>
            <a:r>
              <a:rPr lang="ar-SA" altLang="fa-IR"/>
              <a:t>شركت</a:t>
            </a:r>
            <a:r>
              <a:rPr lang="en-US" altLang="fa-IR"/>
              <a:t> </a:t>
            </a:r>
            <a:r>
              <a:rPr lang="ar-SA" altLang="fa-IR"/>
              <a:t> سهام</a:t>
            </a:r>
            <a:r>
              <a:rPr lang="fa-IR" altLang="fa-IR"/>
              <a:t>ی</a:t>
            </a:r>
            <a:r>
              <a:rPr lang="ar-SA" altLang="fa-IR"/>
              <a:t> </a:t>
            </a:r>
            <a:r>
              <a:rPr lang="en-US" altLang="fa-IR"/>
              <a:t> </a:t>
            </a:r>
            <a:r>
              <a:rPr lang="ar-SA" altLang="fa-IR"/>
              <a:t>كه</a:t>
            </a:r>
            <a:r>
              <a:rPr lang="en-US" altLang="fa-IR"/>
              <a:t> </a:t>
            </a:r>
            <a:r>
              <a:rPr lang="ar-SA" altLang="fa-IR"/>
              <a:t> امتيازات</a:t>
            </a:r>
            <a:r>
              <a:rPr lang="en-US" altLang="fa-IR"/>
              <a:t> </a:t>
            </a:r>
            <a:r>
              <a:rPr lang="ar-SA" altLang="fa-IR"/>
              <a:t> خاص</a:t>
            </a:r>
            <a:r>
              <a:rPr lang="fa-IR" altLang="fa-IR"/>
              <a:t>ی</a:t>
            </a:r>
            <a:r>
              <a:rPr lang="ar-SA" altLang="fa-IR"/>
              <a:t> </a:t>
            </a:r>
            <a:r>
              <a:rPr lang="en-US" altLang="fa-IR"/>
              <a:t>  </a:t>
            </a:r>
            <a:r>
              <a:rPr lang="ar-SA" altLang="fa-IR"/>
              <a:t>نسبت به</a:t>
            </a:r>
            <a:r>
              <a:rPr lang="en-US" altLang="fa-IR"/>
              <a:t> </a:t>
            </a:r>
            <a:r>
              <a:rPr lang="ar-SA" altLang="fa-IR"/>
              <a:t>سهام عاد</a:t>
            </a:r>
            <a:r>
              <a:rPr lang="fa-IR" altLang="fa-IR"/>
              <a:t>ی</a:t>
            </a:r>
            <a:r>
              <a:rPr lang="ar-SA" altLang="fa-IR"/>
              <a:t> دارد</a:t>
            </a:r>
            <a:r>
              <a:rPr lang="fa-IR" altLang="fa-IR"/>
              <a:t> </a:t>
            </a:r>
            <a:r>
              <a:rPr lang="ar-SA" altLang="fa-IR"/>
              <a:t>.</a:t>
            </a:r>
            <a:r>
              <a:rPr lang="fa-IR" altLang="fa-IR"/>
              <a:t> </a:t>
            </a:r>
            <a:r>
              <a:rPr lang="ar-SA" altLang="fa-IR"/>
              <a:t>برخ</a:t>
            </a:r>
            <a:r>
              <a:rPr lang="fa-IR" altLang="fa-IR"/>
              <a:t>ی</a:t>
            </a:r>
            <a:r>
              <a:rPr lang="ar-SA" altLang="fa-IR"/>
              <a:t> ازاين ويژگيها عبارتند از:</a:t>
            </a:r>
          </a:p>
          <a:p>
            <a:pPr>
              <a:buFontTx/>
              <a:buNone/>
            </a:pPr>
            <a:r>
              <a:rPr lang="fa-IR" altLang="fa-IR"/>
              <a:t>   1-</a:t>
            </a:r>
            <a:r>
              <a:rPr lang="ar-SA" altLang="fa-IR"/>
              <a:t>الويت</a:t>
            </a:r>
            <a:r>
              <a:rPr lang="fa-IR" altLang="fa-IR"/>
              <a:t> </a:t>
            </a:r>
            <a:r>
              <a:rPr lang="ar-SA" altLang="fa-IR"/>
              <a:t> سهام </a:t>
            </a:r>
            <a:r>
              <a:rPr lang="fa-IR" altLang="fa-IR"/>
              <a:t> </a:t>
            </a:r>
            <a:r>
              <a:rPr lang="ar-SA" altLang="fa-IR"/>
              <a:t>ممتاز از نظر تقسيم </a:t>
            </a:r>
            <a:r>
              <a:rPr lang="fa-IR" altLang="fa-IR"/>
              <a:t> </a:t>
            </a:r>
            <a:r>
              <a:rPr lang="ar-SA" altLang="fa-IR"/>
              <a:t>سود</a:t>
            </a:r>
          </a:p>
          <a:p>
            <a:pPr>
              <a:buFontTx/>
              <a:buNone/>
            </a:pPr>
            <a:r>
              <a:rPr lang="fa-IR" altLang="fa-IR"/>
              <a:t>   2</a:t>
            </a:r>
            <a:r>
              <a:rPr lang="ar-SA" altLang="fa-IR"/>
              <a:t>ـ حق</a:t>
            </a:r>
            <a:r>
              <a:rPr lang="fa-IR" altLang="fa-IR"/>
              <a:t> </a:t>
            </a:r>
            <a:r>
              <a:rPr lang="ar-SA" altLang="fa-IR"/>
              <a:t> رأ </a:t>
            </a:r>
            <a:r>
              <a:rPr lang="fa-IR" altLang="fa-IR"/>
              <a:t>ی </a:t>
            </a:r>
            <a:r>
              <a:rPr lang="ar-SA" altLang="fa-IR"/>
              <a:t>بيشتر نسبت </a:t>
            </a:r>
            <a:r>
              <a:rPr lang="fa-IR" altLang="fa-IR"/>
              <a:t> </a:t>
            </a:r>
            <a:r>
              <a:rPr lang="ar-SA" altLang="fa-IR"/>
              <a:t>به </a:t>
            </a:r>
            <a:r>
              <a:rPr lang="fa-IR" altLang="fa-IR"/>
              <a:t> </a:t>
            </a:r>
            <a:r>
              <a:rPr lang="ar-SA" altLang="fa-IR"/>
              <a:t>سهام عاد</a:t>
            </a:r>
            <a:r>
              <a:rPr lang="fa-IR" altLang="fa-IR"/>
              <a:t>ی</a:t>
            </a:r>
            <a:endParaRPr lang="ar-SA" altLang="fa-IR"/>
          </a:p>
          <a:p>
            <a:pPr>
              <a:buFontTx/>
              <a:buNone/>
            </a:pPr>
            <a:r>
              <a:rPr lang="fa-IR" altLang="fa-IR"/>
              <a:t>    3</a:t>
            </a:r>
            <a:r>
              <a:rPr lang="ar-SA" altLang="fa-IR"/>
              <a:t>ـ الويت </a:t>
            </a:r>
            <a:r>
              <a:rPr lang="fa-IR" altLang="fa-IR"/>
              <a:t> </a:t>
            </a:r>
            <a:r>
              <a:rPr lang="ar-SA" altLang="fa-IR"/>
              <a:t>دريافت</a:t>
            </a:r>
            <a:r>
              <a:rPr lang="fa-IR" altLang="fa-IR"/>
              <a:t> </a:t>
            </a:r>
            <a:r>
              <a:rPr lang="ar-SA" altLang="fa-IR"/>
              <a:t> داراييها هنگام</a:t>
            </a:r>
            <a:r>
              <a:rPr lang="fa-IR" altLang="fa-IR"/>
              <a:t> </a:t>
            </a:r>
            <a:r>
              <a:rPr lang="ar-SA" altLang="fa-IR"/>
              <a:t> انحلال</a:t>
            </a:r>
            <a:r>
              <a:rPr lang="fa-IR" altLang="fa-IR"/>
              <a:t> </a:t>
            </a:r>
            <a:r>
              <a:rPr lang="ar-SA" altLang="fa-IR"/>
              <a:t> شركت</a:t>
            </a:r>
          </a:p>
          <a:p>
            <a:pPr>
              <a:buFontTx/>
              <a:buNone/>
            </a:pPr>
            <a:r>
              <a:rPr lang="fa-IR" altLang="fa-IR"/>
              <a:t>    4</a:t>
            </a:r>
            <a:r>
              <a:rPr lang="ar-SA" altLang="fa-IR"/>
              <a:t>ـسهام </a:t>
            </a:r>
            <a:r>
              <a:rPr lang="fa-IR" altLang="fa-IR"/>
              <a:t> </a:t>
            </a:r>
            <a:r>
              <a:rPr lang="ar-SA" altLang="fa-IR"/>
              <a:t>ممتاز قابل</a:t>
            </a:r>
            <a:r>
              <a:rPr lang="fa-IR" altLang="fa-IR"/>
              <a:t> </a:t>
            </a:r>
            <a:r>
              <a:rPr lang="ar-SA" altLang="fa-IR"/>
              <a:t> تبديل</a:t>
            </a:r>
            <a:r>
              <a:rPr lang="fa-IR" altLang="fa-IR"/>
              <a:t> </a:t>
            </a:r>
            <a:r>
              <a:rPr lang="ar-SA" altLang="fa-IR"/>
              <a:t> به</a:t>
            </a:r>
            <a:r>
              <a:rPr lang="fa-IR" altLang="fa-IR"/>
              <a:t> </a:t>
            </a:r>
            <a:r>
              <a:rPr lang="ar-SA" altLang="fa-IR"/>
              <a:t> سهام </a:t>
            </a:r>
            <a:r>
              <a:rPr lang="fa-IR" altLang="fa-IR"/>
              <a:t> </a:t>
            </a:r>
            <a:r>
              <a:rPr lang="ar-SA" altLang="fa-IR"/>
              <a:t>عاد</a:t>
            </a:r>
            <a:r>
              <a:rPr lang="fa-IR" altLang="fa-IR"/>
              <a:t>ی</a:t>
            </a:r>
            <a:endParaRPr lang="en-US" altLang="fa-IR"/>
          </a:p>
        </p:txBody>
      </p:sp>
    </p:spTree>
  </p:cSld>
  <p:clrMapOvr>
    <a:masterClrMapping/>
  </p:clrMapOvr>
  <p:transition spd="med">
    <p:comb/>
  </p:transition>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CD44441-5015-4C67-BCDF-5A8B0DB2FF73}" type="slidenum">
              <a:rPr lang="ar-SA" altLang="fa-IR"/>
              <a:pPr/>
              <a:t>236</a:t>
            </a:fld>
            <a:endParaRPr lang="en-US" altLang="fa-IR"/>
          </a:p>
        </p:txBody>
      </p:sp>
      <p:sp>
        <p:nvSpPr>
          <p:cNvPr id="292866" name="Rectangle 2"/>
          <p:cNvSpPr>
            <a:spLocks noGrp="1" noChangeArrowheads="1"/>
          </p:cNvSpPr>
          <p:nvPr>
            <p:ph type="body" idx="1"/>
          </p:nvPr>
        </p:nvSpPr>
        <p:spPr>
          <a:xfrm>
            <a:off x="323850" y="1268413"/>
            <a:ext cx="8316913" cy="3024187"/>
          </a:xfrm>
        </p:spPr>
        <p:txBody>
          <a:bodyPr/>
          <a:lstStyle/>
          <a:p>
            <a:pPr>
              <a:buFontTx/>
              <a:buNone/>
            </a:pPr>
            <a:r>
              <a:rPr lang="fa-IR" altLang="fa-IR"/>
              <a:t>   </a:t>
            </a:r>
            <a:r>
              <a:rPr lang="ar-SA" altLang="fa-IR"/>
              <a:t>سهام</a:t>
            </a:r>
            <a:r>
              <a:rPr lang="fa-IR" altLang="fa-IR"/>
              <a:t> </a:t>
            </a:r>
            <a:r>
              <a:rPr lang="ar-SA" altLang="fa-IR"/>
              <a:t> سرمايه</a:t>
            </a:r>
            <a:r>
              <a:rPr lang="fa-IR" altLang="fa-IR"/>
              <a:t> </a:t>
            </a:r>
            <a:r>
              <a:rPr lang="ar-SA" altLang="fa-IR"/>
              <a:t> تعهد</a:t>
            </a:r>
            <a:r>
              <a:rPr lang="fa-IR" altLang="fa-IR"/>
              <a:t> </a:t>
            </a:r>
            <a:r>
              <a:rPr lang="ar-SA" altLang="fa-IR"/>
              <a:t> شده</a:t>
            </a:r>
            <a:r>
              <a:rPr lang="fa-IR" altLang="fa-IR"/>
              <a:t>:</a:t>
            </a:r>
            <a:endParaRPr lang="en-US" altLang="fa-IR"/>
          </a:p>
          <a:p>
            <a:pPr>
              <a:buFontTx/>
              <a:buNone/>
            </a:pPr>
            <a:r>
              <a:rPr lang="fa-IR" altLang="fa-IR"/>
              <a:t>   </a:t>
            </a:r>
            <a:r>
              <a:rPr lang="ar-SA" altLang="fa-IR"/>
              <a:t>به موجب مواد</a:t>
            </a:r>
            <a:r>
              <a:rPr lang="fa-IR" altLang="fa-IR"/>
              <a:t> </a:t>
            </a:r>
            <a:r>
              <a:rPr lang="ar-SA" altLang="fa-IR"/>
              <a:t> 16 و 20 قانون تجارت </a:t>
            </a:r>
            <a:r>
              <a:rPr lang="fa-IR" altLang="fa-IR"/>
              <a:t>  </a:t>
            </a:r>
            <a:r>
              <a:rPr lang="ar-SA" altLang="fa-IR"/>
              <a:t>پرداخت </a:t>
            </a:r>
            <a:r>
              <a:rPr lang="fa-IR" altLang="fa-IR"/>
              <a:t> </a:t>
            </a:r>
            <a:r>
              <a:rPr lang="ar-SA" altLang="fa-IR"/>
              <a:t>نقد</a:t>
            </a:r>
            <a:r>
              <a:rPr lang="fa-IR" altLang="fa-IR"/>
              <a:t>ی </a:t>
            </a:r>
            <a:r>
              <a:rPr lang="ar-SA" altLang="fa-IR"/>
              <a:t>حداقل35</a:t>
            </a:r>
            <a:r>
              <a:rPr lang="fa-IR" altLang="fa-IR"/>
              <a:t>% </a:t>
            </a:r>
            <a:r>
              <a:rPr lang="ar-SA" altLang="fa-IR"/>
              <a:t> كل</a:t>
            </a:r>
            <a:r>
              <a:rPr lang="fa-IR" altLang="fa-IR"/>
              <a:t> </a:t>
            </a:r>
            <a:r>
              <a:rPr lang="ar-SA" altLang="fa-IR"/>
              <a:t> ارزش </a:t>
            </a:r>
            <a:r>
              <a:rPr lang="fa-IR" altLang="fa-IR"/>
              <a:t> </a:t>
            </a:r>
            <a:r>
              <a:rPr lang="ar-SA" altLang="fa-IR"/>
              <a:t>اسم</a:t>
            </a:r>
            <a:r>
              <a:rPr lang="fa-IR" altLang="fa-IR"/>
              <a:t>ی</a:t>
            </a:r>
            <a:r>
              <a:rPr lang="ar-SA" altLang="fa-IR"/>
              <a:t> </a:t>
            </a:r>
            <a:r>
              <a:rPr lang="fa-IR" altLang="fa-IR"/>
              <a:t> </a:t>
            </a:r>
            <a:r>
              <a:rPr lang="ar-SA" altLang="fa-IR"/>
              <a:t>سهام</a:t>
            </a:r>
            <a:r>
              <a:rPr lang="fa-IR" altLang="fa-IR"/>
              <a:t>  </a:t>
            </a:r>
            <a:r>
              <a:rPr lang="ar-SA" altLang="fa-IR"/>
              <a:t> ضرور</a:t>
            </a:r>
            <a:r>
              <a:rPr lang="fa-IR" altLang="fa-IR"/>
              <a:t>ی </a:t>
            </a:r>
            <a:r>
              <a:rPr lang="ar-SA" altLang="fa-IR"/>
              <a:t> است.</a:t>
            </a:r>
            <a:endParaRPr lang="en-US" altLang="fa-IR"/>
          </a:p>
        </p:txBody>
      </p:sp>
    </p:spTree>
  </p:cSld>
  <p:clrMapOvr>
    <a:masterClrMapping/>
  </p:clrMapOvr>
  <p:transition spd="med">
    <p:comb/>
  </p:transition>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62FA7F1-4391-46F6-8C1E-AF84585518F1}" type="slidenum">
              <a:rPr lang="ar-SA" altLang="fa-IR"/>
              <a:pPr/>
              <a:t>237</a:t>
            </a:fld>
            <a:endParaRPr lang="en-US" altLang="fa-IR"/>
          </a:p>
        </p:txBody>
      </p:sp>
      <p:sp>
        <p:nvSpPr>
          <p:cNvPr id="293890" name="Rectangle 2"/>
          <p:cNvSpPr>
            <a:spLocks noGrp="1" noChangeArrowheads="1"/>
          </p:cNvSpPr>
          <p:nvPr>
            <p:ph type="body" idx="1"/>
          </p:nvPr>
        </p:nvSpPr>
        <p:spPr>
          <a:xfrm>
            <a:off x="468313" y="1989138"/>
            <a:ext cx="8229600" cy="2592387"/>
          </a:xfrm>
        </p:spPr>
        <p:txBody>
          <a:bodyPr/>
          <a:lstStyle/>
          <a:p>
            <a:pPr>
              <a:buFontTx/>
              <a:buNone/>
            </a:pPr>
            <a:r>
              <a:rPr lang="fa-IR" altLang="fa-IR"/>
              <a:t>   </a:t>
            </a:r>
            <a:r>
              <a:rPr lang="ar-SA" altLang="fa-IR"/>
              <a:t>در</a:t>
            </a:r>
            <a:r>
              <a:rPr lang="fa-IR" altLang="fa-IR"/>
              <a:t> </a:t>
            </a:r>
            <a:r>
              <a:rPr lang="ar-SA" altLang="fa-IR"/>
              <a:t> اين </a:t>
            </a:r>
            <a:r>
              <a:rPr lang="fa-IR" altLang="fa-IR"/>
              <a:t> </a:t>
            </a:r>
            <a:r>
              <a:rPr lang="ar-SA" altLang="fa-IR"/>
              <a:t>موارد</a:t>
            </a:r>
            <a:r>
              <a:rPr lang="fa-IR" altLang="fa-IR"/>
              <a:t> </a:t>
            </a:r>
            <a:r>
              <a:rPr lang="ar-SA" altLang="fa-IR"/>
              <a:t> </a:t>
            </a:r>
            <a:r>
              <a:rPr lang="fa-IR" altLang="fa-IR"/>
              <a:t> </a:t>
            </a:r>
            <a:r>
              <a:rPr lang="ar-SA" altLang="fa-IR"/>
              <a:t>مابق</a:t>
            </a:r>
            <a:r>
              <a:rPr lang="fa-IR" altLang="fa-IR"/>
              <a:t>ی </a:t>
            </a:r>
            <a:r>
              <a:rPr lang="ar-SA" altLang="fa-IR"/>
              <a:t> ارزش</a:t>
            </a:r>
            <a:r>
              <a:rPr lang="fa-IR" altLang="fa-IR"/>
              <a:t> </a:t>
            </a:r>
            <a:r>
              <a:rPr lang="ar-SA" altLang="fa-IR"/>
              <a:t> اسم</a:t>
            </a:r>
            <a:r>
              <a:rPr lang="fa-IR" altLang="fa-IR"/>
              <a:t>ی </a:t>
            </a:r>
            <a:r>
              <a:rPr lang="ar-SA" altLang="fa-IR"/>
              <a:t> سهام</a:t>
            </a:r>
            <a:r>
              <a:rPr lang="fa-IR" altLang="fa-IR"/>
              <a:t>  </a:t>
            </a:r>
            <a:r>
              <a:rPr lang="ar-SA" altLang="fa-IR"/>
              <a:t>(65 درصد)</a:t>
            </a:r>
            <a:r>
              <a:rPr lang="fa-IR" altLang="fa-IR"/>
              <a:t> </a:t>
            </a:r>
            <a:r>
              <a:rPr lang="ar-SA" altLang="fa-IR"/>
              <a:t>در تعهد</a:t>
            </a:r>
            <a:r>
              <a:rPr lang="fa-IR" altLang="fa-IR"/>
              <a:t> </a:t>
            </a:r>
            <a:r>
              <a:rPr lang="ar-SA" altLang="fa-IR"/>
              <a:t> صاحبان </a:t>
            </a:r>
            <a:r>
              <a:rPr lang="fa-IR" altLang="fa-IR"/>
              <a:t> </a:t>
            </a:r>
            <a:r>
              <a:rPr lang="ar-SA" altLang="fa-IR"/>
              <a:t>سهام</a:t>
            </a:r>
            <a:r>
              <a:rPr lang="fa-IR" altLang="fa-IR"/>
              <a:t> </a:t>
            </a:r>
            <a:r>
              <a:rPr lang="ar-SA" altLang="fa-IR"/>
              <a:t> باق</a:t>
            </a:r>
            <a:r>
              <a:rPr lang="fa-IR" altLang="fa-IR"/>
              <a:t>ی</a:t>
            </a:r>
            <a:r>
              <a:rPr lang="ar-SA" altLang="fa-IR"/>
              <a:t> </a:t>
            </a:r>
            <a:r>
              <a:rPr lang="fa-IR" altLang="fa-IR"/>
              <a:t> </a:t>
            </a:r>
            <a:r>
              <a:rPr lang="ar-SA" altLang="fa-IR"/>
              <a:t>خواهد</a:t>
            </a:r>
            <a:r>
              <a:rPr lang="fa-IR" altLang="fa-IR"/>
              <a:t> </a:t>
            </a:r>
            <a:r>
              <a:rPr lang="ar-SA" altLang="fa-IR"/>
              <a:t> ماند</a:t>
            </a:r>
            <a:r>
              <a:rPr lang="fa-IR" altLang="fa-IR"/>
              <a:t> </a:t>
            </a:r>
            <a:r>
              <a:rPr lang="ar-SA" altLang="fa-IR"/>
              <a:t> كه </a:t>
            </a:r>
            <a:r>
              <a:rPr lang="fa-IR" altLang="fa-IR"/>
              <a:t> </a:t>
            </a:r>
            <a:r>
              <a:rPr lang="ar-SA" altLang="fa-IR"/>
              <a:t>به بدهكار حساب</a:t>
            </a:r>
            <a:r>
              <a:rPr lang="fa-IR" altLang="fa-IR"/>
              <a:t>ی </a:t>
            </a:r>
            <a:r>
              <a:rPr lang="ar-SA" altLang="fa-IR"/>
              <a:t> به </a:t>
            </a:r>
            <a:r>
              <a:rPr lang="fa-IR" altLang="fa-IR"/>
              <a:t> </a:t>
            </a:r>
            <a:r>
              <a:rPr lang="ar-SA" altLang="fa-IR"/>
              <a:t>نام </a:t>
            </a:r>
            <a:r>
              <a:rPr lang="fa-IR" altLang="fa-IR"/>
              <a:t> </a:t>
            </a:r>
            <a:r>
              <a:rPr lang="ar-SA" altLang="fa-IR"/>
              <a:t>تعهد</a:t>
            </a:r>
            <a:r>
              <a:rPr lang="fa-IR" altLang="fa-IR"/>
              <a:t> </a:t>
            </a:r>
            <a:r>
              <a:rPr lang="ar-SA" altLang="fa-IR"/>
              <a:t> صاحبان </a:t>
            </a:r>
            <a:r>
              <a:rPr lang="fa-IR" altLang="fa-IR"/>
              <a:t> </a:t>
            </a:r>
            <a:r>
              <a:rPr lang="ar-SA" altLang="fa-IR"/>
              <a:t>سهام</a:t>
            </a:r>
            <a:r>
              <a:rPr lang="fa-IR" altLang="fa-IR"/>
              <a:t> </a:t>
            </a:r>
            <a:r>
              <a:rPr lang="ar-SA" altLang="fa-IR"/>
              <a:t> ثبت</a:t>
            </a:r>
            <a:r>
              <a:rPr lang="fa-IR" altLang="fa-IR"/>
              <a:t> </a:t>
            </a:r>
            <a:r>
              <a:rPr lang="ar-SA" altLang="fa-IR"/>
              <a:t> م</a:t>
            </a:r>
            <a:r>
              <a:rPr lang="fa-IR" altLang="fa-IR"/>
              <a:t>ی</a:t>
            </a:r>
            <a:r>
              <a:rPr lang="ar-SA" altLang="fa-IR"/>
              <a:t> گردد.</a:t>
            </a:r>
            <a:endParaRPr lang="en-US" altLang="fa-IR"/>
          </a:p>
        </p:txBody>
      </p:sp>
    </p:spTree>
  </p:cSld>
  <p:clrMapOvr>
    <a:masterClrMapping/>
  </p:clrMapOvr>
  <p:transition spd="med">
    <p:comb/>
  </p:transition>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89CF42-243E-4527-947C-E0CAD3C50953}" type="slidenum">
              <a:rPr lang="ar-SA" altLang="fa-IR"/>
              <a:pPr/>
              <a:t>238</a:t>
            </a:fld>
            <a:endParaRPr lang="en-US" altLang="fa-IR"/>
          </a:p>
        </p:txBody>
      </p:sp>
      <p:sp>
        <p:nvSpPr>
          <p:cNvPr id="294914" name="Rectangle 2"/>
          <p:cNvSpPr>
            <a:spLocks noGrp="1" noChangeArrowheads="1"/>
          </p:cNvSpPr>
          <p:nvPr>
            <p:ph type="body" idx="1"/>
          </p:nvPr>
        </p:nvSpPr>
        <p:spPr/>
        <p:txBody>
          <a:bodyPr/>
          <a:lstStyle/>
          <a:p>
            <a:pPr>
              <a:buFontTx/>
              <a:buNone/>
            </a:pPr>
            <a:r>
              <a:rPr lang="fa-IR" altLang="fa-IR"/>
              <a:t>    </a:t>
            </a:r>
            <a:r>
              <a:rPr lang="ar-SA" altLang="fa-IR"/>
              <a:t>سرمايه اهداء شده</a:t>
            </a:r>
            <a:r>
              <a:rPr lang="fa-IR" altLang="fa-IR"/>
              <a:t>:</a:t>
            </a:r>
            <a:endParaRPr lang="en-US" altLang="fa-IR"/>
          </a:p>
          <a:p>
            <a:pPr>
              <a:buFontTx/>
              <a:buNone/>
            </a:pPr>
            <a:r>
              <a:rPr lang="fa-IR" altLang="fa-IR"/>
              <a:t>    </a:t>
            </a:r>
            <a:r>
              <a:rPr lang="ar-SA" altLang="fa-IR"/>
              <a:t>در</a:t>
            </a:r>
            <a:r>
              <a:rPr lang="fa-IR" altLang="fa-IR"/>
              <a:t> </a:t>
            </a:r>
            <a:r>
              <a:rPr lang="ar-SA" altLang="fa-IR"/>
              <a:t>موارد</a:t>
            </a:r>
            <a:r>
              <a:rPr lang="fa-IR" altLang="fa-IR"/>
              <a:t>ی</a:t>
            </a:r>
            <a:r>
              <a:rPr lang="ar-SA" altLang="fa-IR"/>
              <a:t> </a:t>
            </a:r>
            <a:r>
              <a:rPr lang="fa-IR" altLang="fa-IR"/>
              <a:t> </a:t>
            </a:r>
            <a:r>
              <a:rPr lang="ar-SA" altLang="fa-IR"/>
              <a:t>دولت </a:t>
            </a:r>
            <a:r>
              <a:rPr lang="fa-IR" altLang="fa-IR"/>
              <a:t> </a:t>
            </a:r>
            <a:r>
              <a:rPr lang="ar-SA" altLang="fa-IR"/>
              <a:t>برا</a:t>
            </a:r>
            <a:r>
              <a:rPr lang="fa-IR" altLang="fa-IR"/>
              <a:t>ی</a:t>
            </a:r>
            <a:r>
              <a:rPr lang="ar-SA" altLang="fa-IR"/>
              <a:t> اعمال </a:t>
            </a:r>
            <a:r>
              <a:rPr lang="fa-IR" altLang="fa-IR"/>
              <a:t> </a:t>
            </a:r>
            <a:r>
              <a:rPr lang="ar-SA" altLang="fa-IR"/>
              <a:t>سياستها</a:t>
            </a:r>
            <a:r>
              <a:rPr lang="fa-IR" altLang="fa-IR"/>
              <a:t>ی </a:t>
            </a:r>
            <a:r>
              <a:rPr lang="ar-SA" altLang="fa-IR"/>
              <a:t> خاص از قبيل ايجاد </a:t>
            </a:r>
            <a:r>
              <a:rPr lang="fa-IR" altLang="fa-IR"/>
              <a:t> </a:t>
            </a:r>
            <a:r>
              <a:rPr lang="ar-SA" altLang="fa-IR"/>
              <a:t>اشتغال درنقاط </a:t>
            </a:r>
            <a:r>
              <a:rPr lang="fa-IR" altLang="fa-IR"/>
              <a:t> </a:t>
            </a:r>
            <a:r>
              <a:rPr lang="ar-SA" altLang="fa-IR"/>
              <a:t>محروم </a:t>
            </a:r>
            <a:r>
              <a:rPr lang="fa-IR" altLang="fa-IR"/>
              <a:t> </a:t>
            </a:r>
            <a:r>
              <a:rPr lang="ar-SA" altLang="fa-IR"/>
              <a:t>و يا حمايت از ي</a:t>
            </a:r>
            <a:r>
              <a:rPr lang="fa-IR" altLang="fa-IR"/>
              <a:t>ک</a:t>
            </a:r>
            <a:r>
              <a:rPr lang="ar-SA" altLang="fa-IR"/>
              <a:t> رشته از صنعت </a:t>
            </a:r>
            <a:r>
              <a:rPr lang="fa-IR" altLang="fa-IR"/>
              <a:t>  </a:t>
            </a:r>
            <a:r>
              <a:rPr lang="ar-SA" altLang="fa-IR"/>
              <a:t>ممكن </a:t>
            </a:r>
            <a:r>
              <a:rPr lang="fa-IR" altLang="fa-IR"/>
              <a:t> </a:t>
            </a:r>
            <a:r>
              <a:rPr lang="ar-SA" altLang="fa-IR"/>
              <a:t>است</a:t>
            </a:r>
            <a:r>
              <a:rPr lang="fa-IR" altLang="fa-IR"/>
              <a:t> </a:t>
            </a:r>
            <a:r>
              <a:rPr lang="ar-SA" altLang="fa-IR"/>
              <a:t>داراييهاي</a:t>
            </a:r>
            <a:r>
              <a:rPr lang="fa-IR" altLang="fa-IR"/>
              <a:t>ی</a:t>
            </a:r>
            <a:r>
              <a:rPr lang="ar-SA" altLang="fa-IR"/>
              <a:t> </a:t>
            </a:r>
            <a:r>
              <a:rPr lang="fa-IR" altLang="fa-IR"/>
              <a:t> </a:t>
            </a:r>
            <a:r>
              <a:rPr lang="ar-SA" altLang="fa-IR"/>
              <a:t>مانند </a:t>
            </a:r>
            <a:r>
              <a:rPr lang="fa-IR" altLang="fa-IR"/>
              <a:t> </a:t>
            </a:r>
            <a:r>
              <a:rPr lang="ar-SA" altLang="fa-IR"/>
              <a:t>زمين</a:t>
            </a:r>
            <a:r>
              <a:rPr lang="fa-IR" altLang="fa-IR"/>
              <a:t> </a:t>
            </a:r>
            <a:r>
              <a:rPr lang="ar-SA" altLang="fa-IR"/>
              <a:t> برا</a:t>
            </a:r>
            <a:r>
              <a:rPr lang="fa-IR" altLang="fa-IR"/>
              <a:t>ی</a:t>
            </a:r>
            <a:r>
              <a:rPr lang="ar-SA" altLang="fa-IR"/>
              <a:t> </a:t>
            </a:r>
            <a:r>
              <a:rPr lang="fa-IR" altLang="fa-IR"/>
              <a:t> </a:t>
            </a:r>
            <a:r>
              <a:rPr lang="ar-SA" altLang="fa-IR"/>
              <a:t>ايجاد كارخانه </a:t>
            </a:r>
            <a:r>
              <a:rPr lang="fa-IR" altLang="fa-IR"/>
              <a:t> </a:t>
            </a:r>
            <a:r>
              <a:rPr lang="ar-SA" altLang="fa-IR"/>
              <a:t>بدون</a:t>
            </a:r>
            <a:r>
              <a:rPr lang="fa-IR" altLang="fa-IR"/>
              <a:t> </a:t>
            </a:r>
            <a:r>
              <a:rPr lang="ar-SA" altLang="fa-IR"/>
              <a:t> دريافت</a:t>
            </a:r>
            <a:r>
              <a:rPr lang="fa-IR" altLang="fa-IR"/>
              <a:t> </a:t>
            </a:r>
            <a:r>
              <a:rPr lang="ar-SA" altLang="fa-IR"/>
              <a:t> وجه</a:t>
            </a:r>
            <a:r>
              <a:rPr lang="fa-IR" altLang="fa-IR"/>
              <a:t>ی</a:t>
            </a:r>
            <a:r>
              <a:rPr lang="ar-SA" altLang="fa-IR"/>
              <a:t> در اختيار شركتها</a:t>
            </a:r>
            <a:r>
              <a:rPr lang="fa-IR" altLang="fa-IR"/>
              <a:t>ی</a:t>
            </a:r>
            <a:r>
              <a:rPr lang="ar-SA" altLang="fa-IR"/>
              <a:t> سهام</a:t>
            </a:r>
            <a:r>
              <a:rPr lang="fa-IR" altLang="fa-IR"/>
              <a:t>ی</a:t>
            </a:r>
            <a:r>
              <a:rPr lang="ar-SA" altLang="fa-IR"/>
              <a:t> قرار دهد.</a:t>
            </a:r>
            <a:endParaRPr lang="en-US" altLang="fa-IR"/>
          </a:p>
        </p:txBody>
      </p:sp>
    </p:spTree>
  </p:cSld>
  <p:clrMapOvr>
    <a:masterClrMapping/>
  </p:clrMapOvr>
  <p:transition spd="med">
    <p:comb/>
  </p:transition>
</p:sld>
</file>

<file path=ppt/slides/slide2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AFA140-D080-4B85-8CBE-619C1322A918}" type="slidenum">
              <a:rPr lang="ar-SA" altLang="fa-IR"/>
              <a:pPr/>
              <a:t>239</a:t>
            </a:fld>
            <a:endParaRPr lang="en-US" altLang="fa-IR"/>
          </a:p>
        </p:txBody>
      </p:sp>
      <p:sp>
        <p:nvSpPr>
          <p:cNvPr id="295938" name="Rectangle 2"/>
          <p:cNvSpPr>
            <a:spLocks noGrp="1" noChangeArrowheads="1"/>
          </p:cNvSpPr>
          <p:nvPr>
            <p:ph type="body" idx="1"/>
          </p:nvPr>
        </p:nvSpPr>
        <p:spPr>
          <a:xfrm>
            <a:off x="457200" y="1905000"/>
            <a:ext cx="8229600" cy="2579688"/>
          </a:xfrm>
        </p:spPr>
        <p:txBody>
          <a:bodyPr/>
          <a:lstStyle/>
          <a:p>
            <a:pPr>
              <a:buFontTx/>
              <a:buNone/>
            </a:pPr>
            <a:r>
              <a:rPr lang="fa-IR" altLang="fa-IR"/>
              <a:t>   </a:t>
            </a:r>
            <a:r>
              <a:rPr lang="ar-SA" altLang="fa-IR"/>
              <a:t>تحصيل</a:t>
            </a:r>
            <a:r>
              <a:rPr lang="fa-IR" altLang="fa-IR"/>
              <a:t> </a:t>
            </a:r>
            <a:r>
              <a:rPr lang="ar-SA" altLang="fa-IR"/>
              <a:t> داراييها از طريق</a:t>
            </a:r>
            <a:r>
              <a:rPr lang="fa-IR" altLang="fa-IR"/>
              <a:t> </a:t>
            </a:r>
            <a:r>
              <a:rPr lang="ar-SA" altLang="fa-IR"/>
              <a:t> اهداء</a:t>
            </a:r>
            <a:r>
              <a:rPr lang="fa-IR" altLang="fa-IR"/>
              <a:t> </a:t>
            </a:r>
            <a:r>
              <a:rPr lang="ar-SA" altLang="fa-IR"/>
              <a:t> موجب افزايش </a:t>
            </a:r>
            <a:r>
              <a:rPr lang="fa-IR" altLang="fa-IR"/>
              <a:t> </a:t>
            </a:r>
            <a:r>
              <a:rPr lang="ar-SA" altLang="fa-IR"/>
              <a:t>داراييها </a:t>
            </a:r>
            <a:r>
              <a:rPr lang="fa-IR" altLang="fa-IR"/>
              <a:t>  </a:t>
            </a:r>
            <a:r>
              <a:rPr lang="ar-SA" altLang="fa-IR"/>
              <a:t>و حقوق</a:t>
            </a:r>
            <a:r>
              <a:rPr lang="fa-IR" altLang="fa-IR"/>
              <a:t> </a:t>
            </a:r>
            <a:r>
              <a:rPr lang="ar-SA" altLang="fa-IR"/>
              <a:t> صاحبان</a:t>
            </a:r>
            <a:r>
              <a:rPr lang="fa-IR" altLang="fa-IR"/>
              <a:t> </a:t>
            </a:r>
            <a:r>
              <a:rPr lang="ar-SA" altLang="fa-IR"/>
              <a:t> سهام</a:t>
            </a:r>
            <a:r>
              <a:rPr lang="fa-IR" altLang="fa-IR"/>
              <a:t> </a:t>
            </a:r>
            <a:r>
              <a:rPr lang="ar-SA" altLang="fa-IR"/>
              <a:t> به ميزان ارزش</a:t>
            </a:r>
            <a:r>
              <a:rPr lang="fa-IR" altLang="fa-IR"/>
              <a:t> </a:t>
            </a:r>
            <a:r>
              <a:rPr lang="ar-SA" altLang="fa-IR"/>
              <a:t>بازار داراييها</a:t>
            </a:r>
            <a:r>
              <a:rPr lang="fa-IR" altLang="fa-IR"/>
              <a:t>ی</a:t>
            </a:r>
            <a:r>
              <a:rPr lang="ar-SA" altLang="fa-IR"/>
              <a:t> </a:t>
            </a:r>
            <a:r>
              <a:rPr lang="fa-IR" altLang="fa-IR"/>
              <a:t> </a:t>
            </a:r>
            <a:r>
              <a:rPr lang="ar-SA" altLang="fa-IR"/>
              <a:t>اهداء</a:t>
            </a:r>
            <a:r>
              <a:rPr lang="fa-IR" altLang="fa-IR"/>
              <a:t> </a:t>
            </a:r>
            <a:r>
              <a:rPr lang="ar-SA" altLang="fa-IR"/>
              <a:t> شده</a:t>
            </a:r>
            <a:r>
              <a:rPr lang="fa-IR" altLang="fa-IR"/>
              <a:t> </a:t>
            </a:r>
            <a:r>
              <a:rPr lang="ar-SA" altLang="fa-IR"/>
              <a:t> م</a:t>
            </a:r>
            <a:r>
              <a:rPr lang="fa-IR" altLang="fa-IR"/>
              <a:t>ی</a:t>
            </a:r>
            <a:r>
              <a:rPr lang="ar-SA" altLang="fa-IR"/>
              <a:t> گردد </a:t>
            </a:r>
            <a:r>
              <a:rPr lang="fa-IR" altLang="fa-IR"/>
              <a:t> </a:t>
            </a:r>
            <a:r>
              <a:rPr lang="ar-SA" altLang="fa-IR"/>
              <a:t>و هيچ </a:t>
            </a:r>
            <a:r>
              <a:rPr lang="fa-IR" altLang="fa-IR"/>
              <a:t>  </a:t>
            </a:r>
            <a:r>
              <a:rPr lang="ar-SA" altLang="fa-IR"/>
              <a:t>گونه</a:t>
            </a:r>
            <a:r>
              <a:rPr lang="fa-IR" altLang="fa-IR"/>
              <a:t> </a:t>
            </a:r>
            <a:r>
              <a:rPr lang="ar-SA" altLang="fa-IR"/>
              <a:t> سود</a:t>
            </a:r>
            <a:r>
              <a:rPr lang="fa-IR" altLang="fa-IR"/>
              <a:t>ی</a:t>
            </a:r>
            <a:r>
              <a:rPr lang="ar-SA" altLang="fa-IR"/>
              <a:t> </a:t>
            </a:r>
            <a:r>
              <a:rPr lang="fa-IR" altLang="fa-IR"/>
              <a:t> </a:t>
            </a:r>
            <a:r>
              <a:rPr lang="ar-SA" altLang="fa-IR"/>
              <a:t>از اين </a:t>
            </a:r>
            <a:r>
              <a:rPr lang="fa-IR" altLang="fa-IR"/>
              <a:t> </a:t>
            </a:r>
            <a:r>
              <a:rPr lang="ar-SA" altLang="fa-IR"/>
              <a:t>بابت شناساي</a:t>
            </a:r>
            <a:r>
              <a:rPr lang="fa-IR" altLang="fa-IR"/>
              <a:t>ی  </a:t>
            </a:r>
            <a:r>
              <a:rPr lang="ar-SA" altLang="fa-IR"/>
              <a:t>نم</a:t>
            </a:r>
            <a:r>
              <a:rPr lang="fa-IR" altLang="fa-IR"/>
              <a:t>ی</a:t>
            </a:r>
            <a:r>
              <a:rPr lang="ar-SA" altLang="fa-IR"/>
              <a:t> شود.</a:t>
            </a:r>
            <a:endParaRPr lang="en-US" altLang="fa-IR"/>
          </a:p>
        </p:txBody>
      </p:sp>
    </p:spTree>
  </p:cSld>
  <p:clrMapOvr>
    <a:masterClrMapping/>
  </p:clrMapOvr>
  <p:transition spd="med">
    <p:comb/>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02984FF-D6DE-49E9-BA7A-5B6B72EF3D22}" type="slidenum">
              <a:rPr lang="ar-SA" altLang="fa-IR"/>
              <a:pPr/>
              <a:t>24</a:t>
            </a:fld>
            <a:endParaRPr lang="en-US" altLang="fa-IR"/>
          </a:p>
        </p:txBody>
      </p:sp>
      <p:sp>
        <p:nvSpPr>
          <p:cNvPr id="617475" name="Rectangle 3"/>
          <p:cNvSpPr>
            <a:spLocks noGrp="1" noChangeArrowheads="1"/>
          </p:cNvSpPr>
          <p:nvPr>
            <p:ph type="body" idx="1"/>
          </p:nvPr>
        </p:nvSpPr>
        <p:spPr/>
        <p:txBody>
          <a:bodyPr/>
          <a:lstStyle/>
          <a:p>
            <a:pPr>
              <a:buFontTx/>
              <a:buNone/>
            </a:pPr>
            <a:r>
              <a:rPr lang="fa-IR" altLang="fa-IR"/>
              <a:t>   </a:t>
            </a:r>
            <a:r>
              <a:rPr lang="fa-IR" altLang="fa-IR">
                <a:effectLst/>
              </a:rPr>
              <a:t>حسابهای دفتر کل:</a:t>
            </a:r>
          </a:p>
          <a:p>
            <a:pPr>
              <a:buFontTx/>
              <a:buNone/>
            </a:pPr>
            <a:r>
              <a:rPr lang="fa-IR" altLang="fa-IR">
                <a:effectLst/>
              </a:rPr>
              <a:t>   حسابهای دفاتر کل و دفاتر معین نشان دهنده انتقالات انجام شده به این حسابهااز دفاتر روزنامه عمومی</a:t>
            </a:r>
            <a:r>
              <a:rPr lang="en-US" altLang="fa-IR">
                <a:effectLst/>
              </a:rPr>
              <a:t> </a:t>
            </a:r>
            <a:r>
              <a:rPr lang="fa-IR" altLang="fa-IR">
                <a:effectLst/>
              </a:rPr>
              <a:t> و اختصاصی است .ارتباط منطقی بر قرار شده بین دفاتر معین ٬دفتر کل و دفاتر روزنامه در ستونهای عطف منعکس می شود.</a:t>
            </a:r>
          </a:p>
        </p:txBody>
      </p:sp>
    </p:spTree>
  </p:cSld>
  <p:clrMapOvr>
    <a:masterClrMapping/>
  </p:clrMapOvr>
  <p:transition spd="med">
    <p:comb/>
  </p:transition>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09D186-9B8D-4DD2-81EE-AEC52C6E3479}" type="slidenum">
              <a:rPr lang="ar-SA" altLang="fa-IR"/>
              <a:pPr/>
              <a:t>240</a:t>
            </a:fld>
            <a:endParaRPr lang="en-US" altLang="fa-IR"/>
          </a:p>
        </p:txBody>
      </p:sp>
      <p:sp>
        <p:nvSpPr>
          <p:cNvPr id="296962" name="Rectangle 2"/>
          <p:cNvSpPr>
            <a:spLocks noGrp="1" noChangeArrowheads="1"/>
          </p:cNvSpPr>
          <p:nvPr>
            <p:ph type="body" idx="1"/>
          </p:nvPr>
        </p:nvSpPr>
        <p:spPr>
          <a:xfrm>
            <a:off x="457200" y="1905000"/>
            <a:ext cx="8229600" cy="2644775"/>
          </a:xfrm>
        </p:spPr>
        <p:txBody>
          <a:bodyPr/>
          <a:lstStyle/>
          <a:p>
            <a:pPr>
              <a:buFontTx/>
              <a:buNone/>
            </a:pPr>
            <a:r>
              <a:rPr lang="fa-IR" altLang="fa-IR"/>
              <a:t>   </a:t>
            </a:r>
            <a:r>
              <a:rPr lang="ar-SA" altLang="fa-IR"/>
              <a:t>داراييها</a:t>
            </a:r>
            <a:r>
              <a:rPr lang="fa-IR" altLang="fa-IR"/>
              <a:t>ی</a:t>
            </a:r>
            <a:r>
              <a:rPr lang="ar-SA" altLang="fa-IR"/>
              <a:t> اهداء </a:t>
            </a:r>
            <a:r>
              <a:rPr lang="fa-IR" altLang="fa-IR"/>
              <a:t> </a:t>
            </a:r>
            <a:r>
              <a:rPr lang="ar-SA" altLang="fa-IR"/>
              <a:t>شده به حساب </a:t>
            </a:r>
            <a:r>
              <a:rPr lang="fa-IR" altLang="fa-IR"/>
              <a:t> </a:t>
            </a:r>
            <a:r>
              <a:rPr lang="ar-SA" altLang="fa-IR"/>
              <a:t>داراييها</a:t>
            </a:r>
            <a:r>
              <a:rPr lang="fa-IR" altLang="fa-IR"/>
              <a:t>ی </a:t>
            </a:r>
            <a:r>
              <a:rPr lang="ar-SA" altLang="fa-IR"/>
              <a:t> مربوطه بدهكار و حساب</a:t>
            </a:r>
            <a:r>
              <a:rPr lang="fa-IR" altLang="fa-IR"/>
              <a:t> </a:t>
            </a:r>
            <a:r>
              <a:rPr lang="ar-SA" altLang="fa-IR"/>
              <a:t> سرمايه اهداء شده </a:t>
            </a:r>
            <a:r>
              <a:rPr lang="fa-IR" altLang="fa-IR"/>
              <a:t> </a:t>
            </a:r>
            <a:r>
              <a:rPr lang="ar-SA" altLang="fa-IR"/>
              <a:t>كه بخش</a:t>
            </a:r>
            <a:r>
              <a:rPr lang="fa-IR" altLang="fa-IR"/>
              <a:t>ی</a:t>
            </a:r>
            <a:r>
              <a:rPr lang="ar-SA" altLang="fa-IR"/>
              <a:t> از سرمايه پرداخت شده</a:t>
            </a:r>
            <a:r>
              <a:rPr lang="fa-IR" altLang="fa-IR"/>
              <a:t> </a:t>
            </a:r>
            <a:r>
              <a:rPr lang="ar-SA" altLang="fa-IR"/>
              <a:t> شركت</a:t>
            </a:r>
            <a:r>
              <a:rPr lang="fa-IR" altLang="fa-IR"/>
              <a:t> </a:t>
            </a:r>
            <a:r>
              <a:rPr lang="ar-SA" altLang="fa-IR"/>
              <a:t> سهام</a:t>
            </a:r>
            <a:r>
              <a:rPr lang="fa-IR" altLang="fa-IR"/>
              <a:t>ی</a:t>
            </a:r>
            <a:r>
              <a:rPr lang="ar-SA" altLang="fa-IR"/>
              <a:t> </a:t>
            </a:r>
            <a:r>
              <a:rPr lang="fa-IR" altLang="fa-IR"/>
              <a:t> </a:t>
            </a:r>
            <a:r>
              <a:rPr lang="ar-SA" altLang="fa-IR"/>
              <a:t>است</a:t>
            </a:r>
            <a:r>
              <a:rPr lang="fa-IR" altLang="fa-IR"/>
              <a:t> </a:t>
            </a:r>
            <a:r>
              <a:rPr lang="ar-SA" altLang="fa-IR"/>
              <a:t> بستانكار م</a:t>
            </a:r>
            <a:r>
              <a:rPr lang="fa-IR" altLang="fa-IR"/>
              <a:t>ی</a:t>
            </a:r>
            <a:r>
              <a:rPr lang="ar-SA" altLang="fa-IR"/>
              <a:t> گردد.</a:t>
            </a:r>
            <a:endParaRPr lang="en-US" altLang="fa-IR"/>
          </a:p>
        </p:txBody>
      </p:sp>
    </p:spTree>
  </p:cSld>
  <p:clrMapOvr>
    <a:masterClrMapping/>
  </p:clrMapOvr>
  <p:transition spd="med">
    <p:comb/>
  </p:transition>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1381B2A-16D2-4D3C-B26B-F4EA72199228}" type="slidenum">
              <a:rPr lang="ar-SA" altLang="fa-IR"/>
              <a:pPr/>
              <a:t>241</a:t>
            </a:fld>
            <a:endParaRPr lang="en-US" altLang="fa-IR"/>
          </a:p>
        </p:txBody>
      </p:sp>
      <p:sp>
        <p:nvSpPr>
          <p:cNvPr id="297986" name="Rectangle 2"/>
          <p:cNvSpPr>
            <a:spLocks noGrp="1" noChangeArrowheads="1"/>
          </p:cNvSpPr>
          <p:nvPr>
            <p:ph type="body" idx="1"/>
          </p:nvPr>
        </p:nvSpPr>
        <p:spPr>
          <a:xfrm>
            <a:off x="0" y="1268413"/>
            <a:ext cx="8675688" cy="4044950"/>
          </a:xfrm>
        </p:spPr>
        <p:txBody>
          <a:bodyPr/>
          <a:lstStyle/>
          <a:p>
            <a:pPr>
              <a:buFontTx/>
              <a:buNone/>
            </a:pPr>
            <a:r>
              <a:rPr lang="fa-IR" altLang="fa-IR"/>
              <a:t>    </a:t>
            </a:r>
            <a:endParaRPr lang="ar-SA" altLang="fa-IR"/>
          </a:p>
          <a:p>
            <a:pPr>
              <a:buFontTx/>
              <a:buNone/>
            </a:pPr>
            <a:r>
              <a:rPr lang="fa-IR" altLang="fa-IR"/>
              <a:t>   </a:t>
            </a:r>
            <a:r>
              <a:rPr lang="ar-SA" altLang="fa-IR"/>
              <a:t>صرف سهام:</a:t>
            </a:r>
            <a:endParaRPr lang="fa-IR" altLang="fa-IR"/>
          </a:p>
          <a:p>
            <a:pPr>
              <a:buFontTx/>
              <a:buNone/>
            </a:pPr>
            <a:r>
              <a:rPr lang="fa-IR" altLang="fa-IR"/>
              <a:t>   </a:t>
            </a:r>
            <a:r>
              <a:rPr lang="ar-SA" altLang="fa-IR"/>
              <a:t>تفاوت</a:t>
            </a:r>
            <a:r>
              <a:rPr lang="fa-IR" altLang="fa-IR"/>
              <a:t> </a:t>
            </a:r>
            <a:r>
              <a:rPr lang="ar-SA" altLang="fa-IR"/>
              <a:t> قيمت </a:t>
            </a:r>
            <a:r>
              <a:rPr lang="fa-IR" altLang="fa-IR"/>
              <a:t> </a:t>
            </a:r>
            <a:r>
              <a:rPr lang="ar-SA" altLang="fa-IR"/>
              <a:t>فروش</a:t>
            </a:r>
            <a:r>
              <a:rPr lang="fa-IR" altLang="fa-IR"/>
              <a:t> </a:t>
            </a:r>
            <a:r>
              <a:rPr lang="ar-SA" altLang="fa-IR"/>
              <a:t> بيشتر از ارزش اسم</a:t>
            </a:r>
            <a:r>
              <a:rPr lang="fa-IR" altLang="fa-IR"/>
              <a:t>ی </a:t>
            </a:r>
            <a:r>
              <a:rPr lang="ar-SA" altLang="fa-IR"/>
              <a:t> سهام (عاد</a:t>
            </a:r>
            <a:r>
              <a:rPr lang="fa-IR" altLang="fa-IR"/>
              <a:t>ی</a:t>
            </a:r>
            <a:r>
              <a:rPr lang="ar-SA" altLang="fa-IR"/>
              <a:t> يا ممتاز)</a:t>
            </a:r>
          </a:p>
          <a:p>
            <a:pPr>
              <a:buFontTx/>
              <a:buNone/>
            </a:pPr>
            <a:r>
              <a:rPr lang="fa-IR" altLang="fa-IR"/>
              <a:t>   </a:t>
            </a:r>
            <a:r>
              <a:rPr lang="ar-SA" altLang="fa-IR"/>
              <a:t>كسر سهام:</a:t>
            </a:r>
            <a:endParaRPr lang="fa-IR" altLang="fa-IR"/>
          </a:p>
          <a:p>
            <a:pPr>
              <a:buFontTx/>
              <a:buNone/>
            </a:pPr>
            <a:r>
              <a:rPr lang="fa-IR" altLang="fa-IR"/>
              <a:t>   </a:t>
            </a:r>
            <a:r>
              <a:rPr lang="ar-SA" altLang="fa-IR"/>
              <a:t>تفاوت </a:t>
            </a:r>
            <a:r>
              <a:rPr lang="fa-IR" altLang="fa-IR"/>
              <a:t> </a:t>
            </a:r>
            <a:r>
              <a:rPr lang="ar-SA" altLang="fa-IR"/>
              <a:t>قيمت</a:t>
            </a:r>
            <a:r>
              <a:rPr lang="fa-IR" altLang="fa-IR"/>
              <a:t> </a:t>
            </a:r>
            <a:r>
              <a:rPr lang="ar-SA" altLang="fa-IR"/>
              <a:t> فروش</a:t>
            </a:r>
            <a:r>
              <a:rPr lang="fa-IR" altLang="fa-IR"/>
              <a:t> </a:t>
            </a:r>
            <a:r>
              <a:rPr lang="ar-SA" altLang="fa-IR"/>
              <a:t> كمتر از ارزش</a:t>
            </a:r>
            <a:r>
              <a:rPr lang="fa-IR" altLang="fa-IR"/>
              <a:t> </a:t>
            </a:r>
            <a:r>
              <a:rPr lang="ar-SA" altLang="fa-IR"/>
              <a:t> اسم</a:t>
            </a:r>
            <a:r>
              <a:rPr lang="fa-IR" altLang="fa-IR"/>
              <a:t>ی </a:t>
            </a:r>
            <a:r>
              <a:rPr lang="ar-SA" altLang="fa-IR"/>
              <a:t> سهام (عاد</a:t>
            </a:r>
            <a:r>
              <a:rPr lang="fa-IR" altLang="fa-IR"/>
              <a:t>ی</a:t>
            </a:r>
            <a:r>
              <a:rPr lang="ar-SA" altLang="fa-IR"/>
              <a:t> يا </a:t>
            </a:r>
            <a:r>
              <a:rPr lang="fa-IR" altLang="fa-IR"/>
              <a:t>مم</a:t>
            </a:r>
            <a:r>
              <a:rPr lang="ar-SA" altLang="fa-IR"/>
              <a:t>تاز)</a:t>
            </a:r>
            <a:endParaRPr lang="en-US" altLang="fa-IR"/>
          </a:p>
        </p:txBody>
      </p:sp>
    </p:spTree>
  </p:cSld>
  <p:clrMapOvr>
    <a:masterClrMapping/>
  </p:clrMapOvr>
  <p:transition spd="med">
    <p:comb/>
  </p:transition>
</p:sld>
</file>

<file path=ppt/slides/slide2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B8D12A0B-6CF7-42AD-846B-D2456BDBEF11}" type="slidenum">
              <a:rPr lang="ar-SA" altLang="fa-IR"/>
              <a:pPr/>
              <a:t>242</a:t>
            </a:fld>
            <a:endParaRPr lang="en-US" altLang="fa-IR"/>
          </a:p>
        </p:txBody>
      </p:sp>
      <p:sp>
        <p:nvSpPr>
          <p:cNvPr id="406530" name="Rectangle 2"/>
          <p:cNvSpPr>
            <a:spLocks noGrp="1" noChangeArrowheads="1"/>
          </p:cNvSpPr>
          <p:nvPr>
            <p:ph type="subTitle" idx="1"/>
          </p:nvPr>
        </p:nvSpPr>
        <p:spPr>
          <a:xfrm>
            <a:off x="1258888" y="1700213"/>
            <a:ext cx="6400800" cy="3913187"/>
          </a:xfrm>
        </p:spPr>
        <p:txBody>
          <a:bodyPr/>
          <a:lstStyle/>
          <a:p>
            <a:r>
              <a:rPr lang="fa-IR" altLang="fa-IR" sz="4800" b="1"/>
              <a:t>فصل دهم</a:t>
            </a:r>
          </a:p>
          <a:p>
            <a:r>
              <a:rPr lang="fa-IR" altLang="fa-IR" sz="4000" b="1"/>
              <a:t>شرکت سهامی</a:t>
            </a:r>
            <a:r>
              <a:rPr lang="fa-IR" altLang="fa-IR" b="1"/>
              <a:t> </a:t>
            </a:r>
          </a:p>
          <a:p>
            <a:r>
              <a:rPr lang="fa-IR" altLang="fa-IR" sz="4000" b="1"/>
              <a:t>عمليات،سودهرسهم وتقسيم سود</a:t>
            </a:r>
            <a:endParaRPr lang="en-US" altLang="fa-IR" sz="4000" b="1"/>
          </a:p>
        </p:txBody>
      </p:sp>
    </p:spTree>
  </p:cSld>
  <p:clrMapOvr>
    <a:masterClrMapping/>
  </p:clrMapOvr>
  <p:transition spd="med">
    <p:comb/>
  </p:transition>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84F9F97-84FA-4A1A-85B7-5EB6C8CFE764}" type="slidenum">
              <a:rPr lang="ar-SA" altLang="fa-IR"/>
              <a:pPr/>
              <a:t>243</a:t>
            </a:fld>
            <a:endParaRPr lang="en-US" altLang="fa-IR"/>
          </a:p>
        </p:txBody>
      </p:sp>
      <p:sp>
        <p:nvSpPr>
          <p:cNvPr id="407554" name="Rectangle 2"/>
          <p:cNvSpPr>
            <a:spLocks noGrp="1" noChangeArrowheads="1"/>
          </p:cNvSpPr>
          <p:nvPr>
            <p:ph type="body" idx="1"/>
          </p:nvPr>
        </p:nvSpPr>
        <p:spPr>
          <a:xfrm>
            <a:off x="395288" y="1052513"/>
            <a:ext cx="8302625" cy="3313112"/>
          </a:xfrm>
        </p:spPr>
        <p:txBody>
          <a:bodyPr/>
          <a:lstStyle/>
          <a:p>
            <a:pPr>
              <a:buFontTx/>
              <a:buNone/>
            </a:pPr>
            <a:r>
              <a:rPr lang="fa-IR" altLang="fa-IR"/>
              <a:t>    اهميت گزارشگری سود درشرکتهای سهامی</a:t>
            </a:r>
            <a:r>
              <a:rPr lang="fa-IR" altLang="fa-IR" b="1"/>
              <a:t> :</a:t>
            </a:r>
            <a:r>
              <a:rPr lang="en-US" altLang="fa-IR" b="1"/>
              <a:t>            </a:t>
            </a:r>
            <a:r>
              <a:rPr lang="fa-IR" altLang="fa-IR"/>
              <a:t>ازنظراستفاده کنندگان گزارشهای مالی ويژه سرمایه گذاران  </a:t>
            </a:r>
            <a:r>
              <a:rPr lang="en-US" altLang="fa-IR"/>
              <a:t> </a:t>
            </a:r>
            <a:r>
              <a:rPr lang="fa-IR" altLang="fa-IR"/>
              <a:t>يکی از مهمترين  جنبه های  گزارشگری  مالی  شرکتهای  </a:t>
            </a:r>
            <a:r>
              <a:rPr lang="en-US" altLang="fa-IR"/>
              <a:t> </a:t>
            </a:r>
            <a:r>
              <a:rPr lang="fa-IR" altLang="fa-IR"/>
              <a:t>سهامی ، تعيين  سود ويژه است.  </a:t>
            </a:r>
            <a:endParaRPr lang="en-US" altLang="fa-IR"/>
          </a:p>
        </p:txBody>
      </p:sp>
    </p:spTree>
  </p:cSld>
  <p:clrMapOvr>
    <a:masterClrMapping/>
  </p:clrMapOvr>
  <p:transition spd="med">
    <p:comb/>
  </p:transition>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53476B2-09BD-45DF-BE21-D03E4E33AACA}" type="slidenum">
              <a:rPr lang="ar-SA" altLang="fa-IR"/>
              <a:pPr/>
              <a:t>244</a:t>
            </a:fld>
            <a:endParaRPr lang="en-US" altLang="fa-IR"/>
          </a:p>
        </p:txBody>
      </p:sp>
      <p:sp>
        <p:nvSpPr>
          <p:cNvPr id="408578" name="Rectangle 2"/>
          <p:cNvSpPr>
            <a:spLocks noGrp="1" noChangeArrowheads="1"/>
          </p:cNvSpPr>
          <p:nvPr>
            <p:ph type="body" idx="1"/>
          </p:nvPr>
        </p:nvSpPr>
        <p:spPr>
          <a:xfrm>
            <a:off x="457200" y="1905000"/>
            <a:ext cx="8229600" cy="2579688"/>
          </a:xfrm>
        </p:spPr>
        <p:txBody>
          <a:bodyPr/>
          <a:lstStyle/>
          <a:p>
            <a:pPr>
              <a:buFontTx/>
              <a:buNone/>
            </a:pPr>
            <a:r>
              <a:rPr lang="fa-IR" altLang="fa-IR"/>
              <a:t>   قيمت سهام عادی و مبلغ سود هرسهم  به مقدار سود ويژه     گزارش  شده  د ر صورتها  و گزارشهای  مالی  و روند    سودآوری  شرکتهای  سهامی  در سالهای مختلف بستگی    دارد. </a:t>
            </a:r>
            <a:endParaRPr lang="en-US" altLang="fa-IR"/>
          </a:p>
        </p:txBody>
      </p:sp>
    </p:spTree>
  </p:cSld>
  <p:clrMapOvr>
    <a:masterClrMapping/>
  </p:clrMapOvr>
  <p:transition spd="med">
    <p:comb/>
  </p:transition>
</p:sld>
</file>

<file path=ppt/slides/slide2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38DCC8A-6E7A-407B-A5BC-4FC800773030}" type="slidenum">
              <a:rPr lang="ar-SA" altLang="fa-IR"/>
              <a:pPr/>
              <a:t>245</a:t>
            </a:fld>
            <a:endParaRPr lang="en-US" altLang="fa-IR"/>
          </a:p>
        </p:txBody>
      </p:sp>
      <p:sp>
        <p:nvSpPr>
          <p:cNvPr id="409602" name="Rectangle 2"/>
          <p:cNvSpPr>
            <a:spLocks noGrp="1" noChangeArrowheads="1"/>
          </p:cNvSpPr>
          <p:nvPr>
            <p:ph type="body" idx="1"/>
          </p:nvPr>
        </p:nvSpPr>
        <p:spPr>
          <a:xfrm>
            <a:off x="0" y="1628775"/>
            <a:ext cx="8229600" cy="2620963"/>
          </a:xfrm>
        </p:spPr>
        <p:txBody>
          <a:bodyPr/>
          <a:lstStyle/>
          <a:p>
            <a:pPr>
              <a:buFontTx/>
              <a:buNone/>
            </a:pPr>
            <a:r>
              <a:rPr lang="fa-IR" altLang="fa-IR"/>
              <a:t>   افزايش  مداوم  سود  شرکت   سهامی   موجب  اطمينان     سهامداران  و جلب  سرمايه  گذاران  جديد برای   خريد    سهام  شرکت  شده  و بانکها  و ساير مؤسسات اعتباری  را برای اعطای اعتبارات  بيشتر ترغيب  خواهد نمود .  </a:t>
            </a:r>
            <a:endParaRPr lang="en-US" altLang="fa-IR"/>
          </a:p>
        </p:txBody>
      </p:sp>
    </p:spTree>
  </p:cSld>
  <p:clrMapOvr>
    <a:masterClrMapping/>
  </p:clrMapOvr>
  <p:transition spd="med">
    <p:comb/>
  </p:transition>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EEDC4F0-9355-47AF-8A92-5C56393026AA}" type="slidenum">
              <a:rPr lang="ar-SA" altLang="fa-IR"/>
              <a:pPr/>
              <a:t>246</a:t>
            </a:fld>
            <a:endParaRPr lang="en-US" altLang="fa-IR"/>
          </a:p>
        </p:txBody>
      </p:sp>
      <p:sp>
        <p:nvSpPr>
          <p:cNvPr id="410626" name="Rectangle 2"/>
          <p:cNvSpPr>
            <a:spLocks noGrp="1" noChangeArrowheads="1"/>
          </p:cNvSpPr>
          <p:nvPr>
            <p:ph type="body" idx="1"/>
          </p:nvPr>
        </p:nvSpPr>
        <p:spPr>
          <a:xfrm>
            <a:off x="0" y="1600200"/>
            <a:ext cx="8686800" cy="3413125"/>
          </a:xfrm>
        </p:spPr>
        <p:txBody>
          <a:bodyPr/>
          <a:lstStyle/>
          <a:p>
            <a:pPr>
              <a:buFontTx/>
              <a:buNone/>
            </a:pPr>
            <a:r>
              <a:rPr lang="fa-IR" altLang="fa-IR"/>
              <a:t>   تهيه وقابل استفاده نمودن اطلاعات برای پيش بينی:</a:t>
            </a:r>
          </a:p>
          <a:p>
            <a:pPr>
              <a:buFontTx/>
              <a:buNone/>
            </a:pPr>
            <a:r>
              <a:rPr lang="fa-IR" altLang="fa-IR"/>
              <a:t>   صورت حساب سود و زيان شرکتهای  سهامی مانند  صورت        حساب  ساير مؤسسات    تک  مالکی  يا  شرکتهای  تضامنی    بيانگر نتايج عمليات طی يک دوره مالی است.</a:t>
            </a:r>
            <a:endParaRPr lang="en-US" altLang="fa-IR"/>
          </a:p>
        </p:txBody>
      </p:sp>
    </p:spTree>
  </p:cSld>
  <p:clrMapOvr>
    <a:masterClrMapping/>
  </p:clrMapOvr>
  <p:transition spd="med">
    <p:comb/>
  </p:transition>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23D35F2-44D0-49F8-BA22-F2B1B7311BA3}" type="slidenum">
              <a:rPr lang="ar-SA" altLang="fa-IR"/>
              <a:pPr/>
              <a:t>247</a:t>
            </a:fld>
            <a:endParaRPr lang="en-US" altLang="fa-IR"/>
          </a:p>
        </p:txBody>
      </p:sp>
      <p:sp>
        <p:nvSpPr>
          <p:cNvPr id="411650" name="Rectangle 2"/>
          <p:cNvSpPr>
            <a:spLocks noGrp="1" noChangeArrowheads="1"/>
          </p:cNvSpPr>
          <p:nvPr>
            <p:ph type="body" idx="1"/>
          </p:nvPr>
        </p:nvSpPr>
        <p:spPr>
          <a:xfrm>
            <a:off x="457200" y="1905000"/>
            <a:ext cx="8229600" cy="3363913"/>
          </a:xfrm>
        </p:spPr>
        <p:txBody>
          <a:bodyPr/>
          <a:lstStyle/>
          <a:p>
            <a:pPr>
              <a:buFontTx/>
              <a:buNone/>
            </a:pPr>
            <a:r>
              <a:rPr lang="fa-IR" altLang="fa-IR"/>
              <a:t>   اما اطلاعاتی که در صورت حساب سود  و زيان شرکتهای    سهامی افشاء می شود نسبت  به ساير مؤسسات  گسترده تر  و در عين حال پيچيده تراست.  </a:t>
            </a:r>
          </a:p>
          <a:p>
            <a:pPr>
              <a:buFontTx/>
              <a:buNone/>
            </a:pPr>
            <a:r>
              <a:rPr lang="fa-IR" altLang="fa-IR"/>
              <a:t>   يکی ازاهداف مهم تهيه  صورتها و گزارشهای مالی ، ارائه    اطلاعات لازم  برای  پيش  بينی های آتی استفاده  کنندگان  ازآنها است.</a:t>
            </a:r>
            <a:endParaRPr lang="en-US" altLang="fa-IR"/>
          </a:p>
        </p:txBody>
      </p:sp>
    </p:spTree>
  </p:cSld>
  <p:clrMapOvr>
    <a:masterClrMapping/>
  </p:clrMapOvr>
  <p:transition spd="med">
    <p:comb/>
  </p:transition>
</p:sld>
</file>

<file path=ppt/slides/slide2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9E516BF-B3AA-4C12-ACDE-BE0C9F5E35E8}" type="slidenum">
              <a:rPr lang="ar-SA" altLang="fa-IR"/>
              <a:pPr/>
              <a:t>248</a:t>
            </a:fld>
            <a:endParaRPr lang="en-US" altLang="fa-IR"/>
          </a:p>
        </p:txBody>
      </p:sp>
      <p:sp>
        <p:nvSpPr>
          <p:cNvPr id="412674" name="Rectangle 2"/>
          <p:cNvSpPr>
            <a:spLocks noGrp="1" noChangeArrowheads="1"/>
          </p:cNvSpPr>
          <p:nvPr>
            <p:ph type="body" idx="1"/>
          </p:nvPr>
        </p:nvSpPr>
        <p:spPr>
          <a:xfrm>
            <a:off x="457200" y="1905000"/>
            <a:ext cx="8229600" cy="2906713"/>
          </a:xfrm>
        </p:spPr>
        <p:txBody>
          <a:bodyPr/>
          <a:lstStyle/>
          <a:p>
            <a:pPr>
              <a:buFontTx/>
              <a:buNone/>
            </a:pPr>
            <a:r>
              <a:rPr lang="fa-IR" altLang="fa-IR"/>
              <a:t>  ميزان  سود  ناويژه  فروش  سال جاری ، ميزان  سود هر     سهم، ارائه ارقام  مشابه  و مقايسه ای سال  قبل ، تفکيک   نتايج  عمليات  عادی  که ماهيتی  تکراری دارند  ازاقلام   ديگر و...   می تواند  برای  پيش بينی نتايج عمليات سال   آتی  مؤثر باشد.      </a:t>
            </a:r>
            <a:endParaRPr lang="en-US" altLang="fa-IR"/>
          </a:p>
        </p:txBody>
      </p:sp>
    </p:spTree>
  </p:cSld>
  <p:clrMapOvr>
    <a:masterClrMapping/>
  </p:clrMapOvr>
  <p:transition spd="med">
    <p:comb/>
  </p:transition>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DF589D-4B53-44E8-AFBF-9FD5FDA2D02F}" type="slidenum">
              <a:rPr lang="ar-SA" altLang="fa-IR"/>
              <a:pPr/>
              <a:t>249</a:t>
            </a:fld>
            <a:endParaRPr lang="en-US" altLang="fa-IR"/>
          </a:p>
        </p:txBody>
      </p:sp>
      <p:sp>
        <p:nvSpPr>
          <p:cNvPr id="413698" name="Rectangle 2"/>
          <p:cNvSpPr>
            <a:spLocks noGrp="1" noChangeArrowheads="1"/>
          </p:cNvSpPr>
          <p:nvPr>
            <p:ph type="body" idx="1"/>
          </p:nvPr>
        </p:nvSpPr>
        <p:spPr>
          <a:xfrm>
            <a:off x="457200" y="1905000"/>
            <a:ext cx="8229600" cy="3038475"/>
          </a:xfrm>
        </p:spPr>
        <p:txBody>
          <a:bodyPr/>
          <a:lstStyle/>
          <a:p>
            <a:pPr>
              <a:buFontTx/>
              <a:buNone/>
            </a:pPr>
            <a:r>
              <a:rPr lang="fa-IR" altLang="fa-IR"/>
              <a:t>   ارائه  نتايج عمليات  عادی ، از  قبيل  درآمد  فروش   کالا      يا ارائه خدمات، پرداخت حقوق و دستمزد،حمل هزينه های   معمول ، به  طورجداگانه  در صورت حساب  سود و زيان  و تفکيک  آنها  ازساير اقلام ، برای پيش بينی اقلام  مشابه   مورد انتظار از فعاليتهای عادی  سال آتی  شرکت  سهامی  مؤثر خواهد  بود.</a:t>
            </a:r>
            <a:endParaRPr lang="en-US" altLang="fa-IR"/>
          </a:p>
        </p:txBody>
      </p:sp>
    </p:spTree>
  </p:cSld>
  <p:clrMapOvr>
    <a:masterClrMapping/>
  </p:clrMapOvr>
  <p:transition spd="med">
    <p:comb/>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2233EA7-A23A-4BEB-B067-2DE4CFBD03A5}" type="slidenum">
              <a:rPr lang="ar-SA" altLang="fa-IR"/>
              <a:pPr/>
              <a:t>25</a:t>
            </a:fld>
            <a:endParaRPr lang="en-US" altLang="fa-IR"/>
          </a:p>
        </p:txBody>
      </p:sp>
      <p:sp>
        <p:nvSpPr>
          <p:cNvPr id="386050" name="Rectangle 2"/>
          <p:cNvSpPr>
            <a:spLocks noGrp="1" noChangeArrowheads="1"/>
          </p:cNvSpPr>
          <p:nvPr>
            <p:ph type="body" idx="1"/>
          </p:nvPr>
        </p:nvSpPr>
        <p:spPr>
          <a:xfrm>
            <a:off x="684213" y="1700213"/>
            <a:ext cx="8147050" cy="2663825"/>
          </a:xfrm>
        </p:spPr>
        <p:txBody>
          <a:bodyPr/>
          <a:lstStyle/>
          <a:p>
            <a:pPr>
              <a:buFontTx/>
              <a:buNone/>
            </a:pPr>
            <a:r>
              <a:rPr lang="fa-IR" altLang="fa-IR">
                <a:effectLst/>
              </a:rPr>
              <a:t>  </a:t>
            </a:r>
            <a:r>
              <a:rPr lang="en-US" altLang="fa-IR">
                <a:effectLst/>
              </a:rPr>
              <a:t> </a:t>
            </a:r>
            <a:r>
              <a:rPr lang="fa-IR" altLang="fa-IR">
                <a:effectLst/>
              </a:rPr>
              <a:t>تطبیق دفاتر معین با حساب های کنترل :</a:t>
            </a:r>
          </a:p>
          <a:p>
            <a:pPr>
              <a:buFontTx/>
              <a:buNone/>
            </a:pPr>
            <a:r>
              <a:rPr lang="fa-IR" altLang="fa-IR">
                <a:effectLst/>
                <a:latin typeface="Arial" panose="020B0604020202020204" pitchFamily="34" charset="0"/>
              </a:rPr>
              <a:t>   برای  اطمینان  از صحت  انتقالات  انجام  شده  از دفاتر روزنامه  عمومی و اختصاصی به دفتركل و دفاتر معین ، تراز آزمایشی  به  عنوان  ستاده  سیستم  حسابداری  تهیه   می شود.</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EE9F08D-4DA2-4F65-AED4-D9C8C7AB551D}" type="slidenum">
              <a:rPr lang="ar-SA" altLang="fa-IR"/>
              <a:pPr/>
              <a:t>250</a:t>
            </a:fld>
            <a:endParaRPr lang="en-US" altLang="fa-IR"/>
          </a:p>
        </p:txBody>
      </p:sp>
      <p:sp>
        <p:nvSpPr>
          <p:cNvPr id="414722" name="Rectangle 2"/>
          <p:cNvSpPr>
            <a:spLocks noGrp="1" noChangeArrowheads="1"/>
          </p:cNvSpPr>
          <p:nvPr>
            <p:ph type="body" idx="1"/>
          </p:nvPr>
        </p:nvSpPr>
        <p:spPr>
          <a:xfrm>
            <a:off x="457200" y="1905000"/>
            <a:ext cx="8229600" cy="2251075"/>
          </a:xfrm>
        </p:spPr>
        <p:txBody>
          <a:bodyPr/>
          <a:lstStyle/>
          <a:p>
            <a:pPr>
              <a:buFontTx/>
              <a:buNone/>
            </a:pPr>
            <a:r>
              <a:rPr lang="fa-IR" altLang="fa-IR"/>
              <a:t>   در برخی  از  موارد ،  رويدادهای  مالی غير  تکراری،        موجب  افزايش  ياکاهش  سود دوره مالی  شده و تفاوت     زيادی  در سود مورد انتظار ايجاد  خواهند کرد.  </a:t>
            </a:r>
            <a:endParaRPr lang="en-US" altLang="fa-IR"/>
          </a:p>
        </p:txBody>
      </p:sp>
    </p:spTree>
  </p:cSld>
  <p:clrMapOvr>
    <a:masterClrMapping/>
  </p:clrMapOvr>
  <p:transition spd="med">
    <p:comb/>
  </p:transition>
</p:sld>
</file>

<file path=ppt/slides/slide2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705B89B-1D3C-4F39-B020-2EFA269E2A8D}" type="slidenum">
              <a:rPr lang="ar-SA" altLang="fa-IR"/>
              <a:pPr/>
              <a:t>251</a:t>
            </a:fld>
            <a:endParaRPr lang="en-US" altLang="fa-IR"/>
          </a:p>
        </p:txBody>
      </p:sp>
      <p:sp>
        <p:nvSpPr>
          <p:cNvPr id="415746" name="Rectangle 2"/>
          <p:cNvSpPr>
            <a:spLocks noGrp="1" noChangeArrowheads="1"/>
          </p:cNvSpPr>
          <p:nvPr>
            <p:ph type="body" idx="1"/>
          </p:nvPr>
        </p:nvSpPr>
        <p:spPr>
          <a:xfrm>
            <a:off x="457200" y="1905000"/>
            <a:ext cx="8229600" cy="2579688"/>
          </a:xfrm>
        </p:spPr>
        <p:txBody>
          <a:bodyPr/>
          <a:lstStyle/>
          <a:p>
            <a:pPr>
              <a:buFontTx/>
              <a:buNone/>
            </a:pPr>
            <a:r>
              <a:rPr lang="fa-IR" altLang="fa-IR"/>
              <a:t>   ارائه  نتايج  رويدادهای مالی غيرتکراری  به طور جداگانه درصورت حساب سودوزيان درتصميم گيری ها وپيش بينی نتايج عمليات آتی  سرمايه گذاران و سهامداران تأثير زيادی دارد.</a:t>
            </a:r>
            <a:endParaRPr lang="en-US" altLang="fa-IR"/>
          </a:p>
        </p:txBody>
      </p:sp>
    </p:spTree>
  </p:cSld>
  <p:clrMapOvr>
    <a:masterClrMapping/>
  </p:clrMapOvr>
  <p:transition spd="med">
    <p:comb/>
  </p:transition>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C456866-4E58-40F8-88B9-52CC9CA5CF08}" type="slidenum">
              <a:rPr lang="ar-SA" altLang="fa-IR"/>
              <a:pPr/>
              <a:t>252</a:t>
            </a:fld>
            <a:endParaRPr lang="en-US" altLang="fa-IR"/>
          </a:p>
        </p:txBody>
      </p:sp>
      <p:sp>
        <p:nvSpPr>
          <p:cNvPr id="416770" name="Rectangle 2"/>
          <p:cNvSpPr>
            <a:spLocks noGrp="1" noChangeArrowheads="1"/>
          </p:cNvSpPr>
          <p:nvPr>
            <p:ph type="body" idx="1"/>
          </p:nvPr>
        </p:nvSpPr>
        <p:spPr>
          <a:xfrm>
            <a:off x="457200" y="1557338"/>
            <a:ext cx="8218488" cy="3311525"/>
          </a:xfrm>
        </p:spPr>
        <p:txBody>
          <a:bodyPr/>
          <a:lstStyle/>
          <a:p>
            <a:pPr>
              <a:buFontTx/>
              <a:buNone/>
            </a:pPr>
            <a:r>
              <a:rPr lang="fa-IR" altLang="fa-IR"/>
              <a:t>  صاحب نظران وانجمن های حرفه ای حسابداری با توجه به    معيارهای خاصی اين  نوع  رويدادهای  مالی را عمدتاً به   دوطبقه اصلی زير تقسيم نموده اند: </a:t>
            </a:r>
          </a:p>
          <a:p>
            <a:pPr>
              <a:buFontTx/>
              <a:buNone/>
            </a:pPr>
            <a:r>
              <a:rPr lang="fa-IR" altLang="fa-IR"/>
              <a:t>  1-نتايج عمليات متوقف شده</a:t>
            </a:r>
          </a:p>
          <a:p>
            <a:pPr>
              <a:buFontTx/>
              <a:buNone/>
            </a:pPr>
            <a:r>
              <a:rPr lang="fa-IR" altLang="fa-IR"/>
              <a:t>  2-اقلام غير مترقبه  </a:t>
            </a:r>
            <a:endParaRPr lang="en-US" altLang="fa-IR"/>
          </a:p>
        </p:txBody>
      </p:sp>
    </p:spTree>
  </p:cSld>
  <p:clrMapOvr>
    <a:masterClrMapping/>
  </p:clrMapOvr>
  <p:transition spd="med">
    <p:comb/>
  </p:transition>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73C389F-C150-4B94-809C-EB02A0980AF9}" type="slidenum">
              <a:rPr lang="ar-SA" altLang="fa-IR"/>
              <a:pPr/>
              <a:t>253</a:t>
            </a:fld>
            <a:endParaRPr lang="en-US" altLang="fa-IR"/>
          </a:p>
        </p:txBody>
      </p:sp>
      <p:sp>
        <p:nvSpPr>
          <p:cNvPr id="417794" name="Rectangle 2"/>
          <p:cNvSpPr>
            <a:spLocks noGrp="1" noChangeArrowheads="1"/>
          </p:cNvSpPr>
          <p:nvPr>
            <p:ph type="body" idx="1"/>
          </p:nvPr>
        </p:nvSpPr>
        <p:spPr>
          <a:xfrm>
            <a:off x="971550" y="1930400"/>
            <a:ext cx="7632700" cy="2814638"/>
          </a:xfrm>
        </p:spPr>
        <p:txBody>
          <a:bodyPr/>
          <a:lstStyle/>
          <a:p>
            <a:pPr>
              <a:buFontTx/>
              <a:buNone/>
            </a:pPr>
            <a:r>
              <a:rPr lang="fa-IR" altLang="fa-IR"/>
              <a:t>  عمليات متوقف شده :</a:t>
            </a:r>
            <a:r>
              <a:rPr lang="en-US" altLang="fa-IR"/>
              <a:t> </a:t>
            </a:r>
            <a:endParaRPr lang="fa-IR" altLang="fa-IR"/>
          </a:p>
          <a:p>
            <a:pPr>
              <a:buFontTx/>
              <a:buNone/>
            </a:pPr>
            <a:r>
              <a:rPr lang="fa-IR" altLang="fa-IR"/>
              <a:t>  عمليات شرکتهای سهامی معمولاً در يک قسمت تجاری   خلاصه نمی شود. اغلب شرکتهای سهامی در قسمتهای   مختلف صنعت وتجارت فعاليت می کنند.</a:t>
            </a:r>
            <a:endParaRPr lang="en-US" altLang="fa-IR"/>
          </a:p>
        </p:txBody>
      </p:sp>
    </p:spTree>
  </p:cSld>
  <p:clrMapOvr>
    <a:masterClrMapping/>
  </p:clrMapOvr>
  <p:transition spd="med">
    <p:comb/>
  </p:transition>
</p:sld>
</file>

<file path=ppt/slides/slide2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036535-7FA5-44F8-B10A-E0D7ACC2BC9A}" type="slidenum">
              <a:rPr lang="ar-SA" altLang="fa-IR"/>
              <a:pPr/>
              <a:t>254</a:t>
            </a:fld>
            <a:endParaRPr lang="en-US" altLang="fa-IR"/>
          </a:p>
        </p:txBody>
      </p:sp>
      <p:sp>
        <p:nvSpPr>
          <p:cNvPr id="418818" name="Rectangle 2"/>
          <p:cNvSpPr>
            <a:spLocks noGrp="1" noChangeArrowheads="1"/>
          </p:cNvSpPr>
          <p:nvPr>
            <p:ph type="body" idx="1"/>
          </p:nvPr>
        </p:nvSpPr>
        <p:spPr>
          <a:xfrm>
            <a:off x="457200" y="1905000"/>
            <a:ext cx="8229600" cy="2251075"/>
          </a:xfrm>
        </p:spPr>
        <p:txBody>
          <a:bodyPr/>
          <a:lstStyle/>
          <a:p>
            <a:pPr>
              <a:buFontTx/>
              <a:buNone/>
            </a:pPr>
            <a:r>
              <a:rPr lang="fa-IR" altLang="fa-IR"/>
              <a:t>   به عنوان  مثال يک  شرکت هواپيمايی  که  به حمل  و نقل     مسافر و بار اشتغال دارد (عمليات عادی ومستمر) درقسمت   هتل  داری نيز فعاليت کرده  ودارای تعدادی  هتل در سطح    کشوراست. </a:t>
            </a:r>
            <a:endParaRPr lang="en-US" altLang="fa-IR"/>
          </a:p>
        </p:txBody>
      </p:sp>
    </p:spTree>
  </p:cSld>
  <p:clrMapOvr>
    <a:masterClrMapping/>
  </p:clrMapOvr>
  <p:transition spd="med">
    <p:comb/>
  </p:transition>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A70E5D9-7A1B-49FE-9431-B81227D703C4}" type="slidenum">
              <a:rPr lang="ar-SA" altLang="fa-IR"/>
              <a:pPr/>
              <a:t>255</a:t>
            </a:fld>
            <a:endParaRPr lang="en-US" altLang="fa-IR"/>
          </a:p>
        </p:txBody>
      </p:sp>
      <p:sp>
        <p:nvSpPr>
          <p:cNvPr id="419842" name="Rectangle 2"/>
          <p:cNvSpPr>
            <a:spLocks noGrp="1" noChangeArrowheads="1"/>
          </p:cNvSpPr>
          <p:nvPr>
            <p:ph type="body" idx="1"/>
          </p:nvPr>
        </p:nvSpPr>
        <p:spPr>
          <a:xfrm>
            <a:off x="323850" y="1916113"/>
            <a:ext cx="8820150" cy="2971800"/>
          </a:xfrm>
        </p:spPr>
        <p:txBody>
          <a:bodyPr/>
          <a:lstStyle/>
          <a:p>
            <a:pPr>
              <a:buFontTx/>
              <a:buNone/>
            </a:pPr>
            <a:r>
              <a:rPr lang="fa-IR" altLang="fa-IR"/>
              <a:t>   فعاليت هتل داری که جدای از فعاليت اصلی  شرکت می  باشد، به عنوان  يک  قسمت  تجاری از شرکت هواپيمايی    است که نتايج  آن بايستی ازنتايج  اصلی فعاليت  شرکت مجزا شده و در صورت  حساب  سود و زيان  به  طور    جداگانه  ارائه  شود.  </a:t>
            </a:r>
            <a:endParaRPr lang="en-US" altLang="fa-IR"/>
          </a:p>
        </p:txBody>
      </p:sp>
    </p:spTree>
  </p:cSld>
  <p:clrMapOvr>
    <a:masterClrMapping/>
  </p:clrMapOvr>
  <p:transition spd="med">
    <p:comb/>
  </p:transition>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C2915DB-26E8-4D99-8969-8E5AD47B0B91}" type="slidenum">
              <a:rPr lang="ar-SA" altLang="fa-IR"/>
              <a:pPr/>
              <a:t>256</a:t>
            </a:fld>
            <a:endParaRPr lang="en-US" altLang="fa-IR"/>
          </a:p>
        </p:txBody>
      </p:sp>
      <p:sp>
        <p:nvSpPr>
          <p:cNvPr id="420866" name="Rectangle 2"/>
          <p:cNvSpPr>
            <a:spLocks noGrp="1" noChangeArrowheads="1"/>
          </p:cNvSpPr>
          <p:nvPr>
            <p:ph type="body" idx="1"/>
          </p:nvPr>
        </p:nvSpPr>
        <p:spPr>
          <a:xfrm>
            <a:off x="457200" y="1905000"/>
            <a:ext cx="8229600" cy="2447925"/>
          </a:xfrm>
        </p:spPr>
        <p:txBody>
          <a:bodyPr/>
          <a:lstStyle/>
          <a:p>
            <a:pPr>
              <a:buFontTx/>
              <a:buNone/>
            </a:pPr>
            <a:r>
              <a:rPr lang="fa-IR" altLang="fa-IR"/>
              <a:t>   سود وزيان حاصل از توقف بخشی ازفعاليتهای شرکتهای      سهامی  بايستی  به  طور جداگانه  و بعد  از سود وزيان    حاصل از عمليات اصلی  وعادی  ومستمر ارائه گردد.</a:t>
            </a:r>
            <a:endParaRPr lang="en-US" altLang="fa-IR"/>
          </a:p>
        </p:txBody>
      </p:sp>
    </p:spTree>
  </p:cSld>
  <p:clrMapOvr>
    <a:masterClrMapping/>
  </p:clrMapOvr>
  <p:transition spd="med">
    <p:comb/>
  </p:transition>
</p:sld>
</file>

<file path=ppt/slides/slide2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372FB44-1141-4F22-AAC0-BE861A28402D}" type="slidenum">
              <a:rPr lang="ar-SA" altLang="fa-IR"/>
              <a:pPr/>
              <a:t>257</a:t>
            </a:fld>
            <a:endParaRPr lang="en-US" altLang="fa-IR"/>
          </a:p>
        </p:txBody>
      </p:sp>
      <p:sp>
        <p:nvSpPr>
          <p:cNvPr id="421890" name="Rectangle 2"/>
          <p:cNvSpPr>
            <a:spLocks noGrp="1" noChangeArrowheads="1"/>
          </p:cNvSpPr>
          <p:nvPr>
            <p:ph type="body" idx="1"/>
          </p:nvPr>
        </p:nvSpPr>
        <p:spPr>
          <a:xfrm>
            <a:off x="457200" y="1905000"/>
            <a:ext cx="8229600" cy="2709863"/>
          </a:xfrm>
        </p:spPr>
        <p:txBody>
          <a:bodyPr/>
          <a:lstStyle/>
          <a:p>
            <a:pPr>
              <a:buFontTx/>
              <a:buNone/>
            </a:pPr>
            <a:r>
              <a:rPr lang="fa-IR" altLang="fa-IR"/>
              <a:t>  هدف  از افشاء  جداگانه  سود و زيان ناشی از توقف  يک      قسمت ازعمليات شرکتهای  سهامی، فراهم  نمودن  امکان   قضاوت  و پيش بينی  برای سرمايه گذاران درمورد نتايج   عمليات عادی  و مستمر سالهای  آتی است. </a:t>
            </a:r>
            <a:endParaRPr lang="en-US" altLang="fa-IR"/>
          </a:p>
        </p:txBody>
      </p:sp>
    </p:spTree>
  </p:cSld>
  <p:clrMapOvr>
    <a:masterClrMapping/>
  </p:clrMapOvr>
  <p:transition spd="med">
    <p:comb/>
  </p:transition>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650DD59-BCB1-4E0C-9F4D-55A4B5CDDF99}" type="slidenum">
              <a:rPr lang="ar-SA" altLang="fa-IR"/>
              <a:pPr/>
              <a:t>258</a:t>
            </a:fld>
            <a:endParaRPr lang="en-US" altLang="fa-IR"/>
          </a:p>
        </p:txBody>
      </p:sp>
      <p:sp>
        <p:nvSpPr>
          <p:cNvPr id="422914" name="Rectangle 2"/>
          <p:cNvSpPr>
            <a:spLocks noGrp="1" noChangeArrowheads="1"/>
          </p:cNvSpPr>
          <p:nvPr>
            <p:ph type="body" idx="1"/>
          </p:nvPr>
        </p:nvSpPr>
        <p:spPr>
          <a:xfrm>
            <a:off x="457200" y="1905000"/>
            <a:ext cx="8229600" cy="3038475"/>
          </a:xfrm>
        </p:spPr>
        <p:txBody>
          <a:bodyPr/>
          <a:lstStyle/>
          <a:p>
            <a:pPr>
              <a:buFontTx/>
              <a:buNone/>
            </a:pPr>
            <a:r>
              <a:rPr lang="fa-IR" altLang="fa-IR"/>
              <a:t>    فرض  کنيد ، اطلاعات زير از  دفاتر  شرکت  هواپيمايی         سهيل که  ابتدای  سال مالی قسمت هتل داری  (شامل تمام    هتل های شرکت ) خود را به فروش رسانده در پايان سال     مالی 1370 استخراج شده است.</a:t>
            </a:r>
            <a:endParaRPr lang="en-US" altLang="fa-IR"/>
          </a:p>
        </p:txBody>
      </p:sp>
    </p:spTree>
  </p:cSld>
  <p:clrMapOvr>
    <a:masterClrMapping/>
  </p:clrMapOvr>
  <p:transition spd="med">
    <p:comb/>
  </p:transition>
</p:sld>
</file>

<file path=ppt/slides/slide2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60BDC8D-7E61-4B94-940E-82B0621A5686}" type="slidenum">
              <a:rPr lang="ar-SA" altLang="fa-IR"/>
              <a:pPr/>
              <a:t>259</a:t>
            </a:fld>
            <a:endParaRPr lang="en-US" altLang="fa-IR"/>
          </a:p>
        </p:txBody>
      </p:sp>
      <p:sp>
        <p:nvSpPr>
          <p:cNvPr id="423938" name="Rectangle 2"/>
          <p:cNvSpPr>
            <a:spLocks noGrp="1" noChangeArrowheads="1"/>
          </p:cNvSpPr>
          <p:nvPr>
            <p:ph type="body" idx="1"/>
          </p:nvPr>
        </p:nvSpPr>
        <p:spPr/>
        <p:txBody>
          <a:bodyPr/>
          <a:lstStyle/>
          <a:p>
            <a:pPr>
              <a:buFontTx/>
              <a:buNone/>
            </a:pPr>
            <a:r>
              <a:rPr lang="fa-IR" altLang="fa-IR"/>
              <a:t>   درآمدحاصل ازخدمات حمل مسافر وبار    580000000</a:t>
            </a:r>
          </a:p>
          <a:p>
            <a:pPr>
              <a:buFontTx/>
              <a:buNone/>
            </a:pPr>
            <a:r>
              <a:rPr lang="fa-IR" altLang="fa-IR"/>
              <a:t> </a:t>
            </a:r>
            <a:r>
              <a:rPr lang="en-US" altLang="fa-IR"/>
              <a:t>  </a:t>
            </a:r>
            <a:r>
              <a:rPr lang="fa-IR" altLang="fa-IR"/>
              <a:t>بهای تمام شده خدمات</a:t>
            </a:r>
            <a:r>
              <a:rPr lang="en-US" altLang="fa-IR"/>
              <a:t> </a:t>
            </a:r>
            <a:r>
              <a:rPr lang="fa-IR" altLang="fa-IR"/>
              <a:t> ارائه</a:t>
            </a:r>
            <a:r>
              <a:rPr lang="en-US" altLang="fa-IR"/>
              <a:t> </a:t>
            </a:r>
            <a:r>
              <a:rPr lang="fa-IR" altLang="fa-IR"/>
              <a:t> شده</a:t>
            </a:r>
            <a:r>
              <a:rPr lang="en-US" altLang="fa-IR"/>
              <a:t>  </a:t>
            </a:r>
            <a:r>
              <a:rPr lang="fa-IR" altLang="fa-IR"/>
              <a:t> </a:t>
            </a:r>
            <a:r>
              <a:rPr lang="en-US" altLang="fa-IR"/>
              <a:t> </a:t>
            </a:r>
            <a:r>
              <a:rPr lang="fa-IR" altLang="fa-IR"/>
              <a:t> </a:t>
            </a:r>
            <a:r>
              <a:rPr lang="en-US" altLang="fa-IR"/>
              <a:t>    </a:t>
            </a:r>
            <a:r>
              <a:rPr lang="fa-IR" altLang="fa-IR"/>
              <a:t>500000000 وهزينه های عمومی واداری</a:t>
            </a:r>
          </a:p>
          <a:p>
            <a:pPr>
              <a:buFontTx/>
              <a:buNone/>
            </a:pPr>
            <a:r>
              <a:rPr lang="fa-IR" altLang="fa-IR"/>
              <a:t>   منافع (سود)حاصل از فروش و            </a:t>
            </a:r>
            <a:r>
              <a:rPr lang="en-US" altLang="fa-IR"/>
              <a:t> </a:t>
            </a:r>
            <a:r>
              <a:rPr lang="fa-IR" altLang="fa-IR"/>
              <a:t>120000000</a:t>
            </a:r>
            <a:r>
              <a:rPr lang="en-US" altLang="fa-IR"/>
              <a:t> </a:t>
            </a:r>
          </a:p>
          <a:p>
            <a:pPr>
              <a:buFontTx/>
              <a:buNone/>
            </a:pPr>
            <a:r>
              <a:rPr lang="fa-IR" altLang="fa-IR"/>
              <a:t>   قسمت هتل داری</a:t>
            </a:r>
            <a:endParaRPr lang="en-US" altLang="fa-IR"/>
          </a:p>
        </p:txBody>
      </p:sp>
    </p:spTree>
  </p:cSld>
  <p:clrMapOvr>
    <a:masterClrMapping/>
  </p:clrMapOvr>
  <p:transition spd="med">
    <p:comb/>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1821B2-4D78-40EF-A292-BF970DEDB1D6}" type="slidenum">
              <a:rPr lang="ar-SA" altLang="fa-IR"/>
              <a:pPr/>
              <a:t>26</a:t>
            </a:fld>
            <a:endParaRPr lang="en-US" altLang="fa-IR"/>
          </a:p>
        </p:txBody>
      </p:sp>
      <p:sp>
        <p:nvSpPr>
          <p:cNvPr id="387074" name="Rectangle 2"/>
          <p:cNvSpPr>
            <a:spLocks noGrp="1" noChangeArrowheads="1"/>
          </p:cNvSpPr>
          <p:nvPr>
            <p:ph type="body" idx="1"/>
          </p:nvPr>
        </p:nvSpPr>
        <p:spPr>
          <a:xfrm>
            <a:off x="457200" y="620713"/>
            <a:ext cx="8218488" cy="3455987"/>
          </a:xfrm>
        </p:spPr>
        <p:txBody>
          <a:bodyPr/>
          <a:lstStyle/>
          <a:p>
            <a:pPr>
              <a:buFontTx/>
              <a:buNone/>
            </a:pPr>
            <a:r>
              <a:rPr lang="fa-IR" altLang="fa-IR">
                <a:effectLst/>
                <a:cs typeface="Zar" pitchFamily="2" charset="0"/>
              </a:rPr>
              <a:t>  تغييرات در دفاتر روزنامه اختصاصی: </a:t>
            </a:r>
          </a:p>
          <a:p>
            <a:pPr>
              <a:buFontTx/>
              <a:buNone/>
            </a:pPr>
            <a:r>
              <a:rPr lang="fa-IR" altLang="fa-IR">
                <a:effectLst/>
                <a:latin typeface="Arial" panose="020B0604020202020204" pitchFamily="34" charset="0"/>
              </a:rPr>
              <a:t>  ازنكات  اساسی  در طراحی  دفاتر روزنامه  اختصاصی صرفه جويی  در زمان  ثبت رويداد مالی و فراهم نمودن تقسيم كار بين دو يا چند كارمند حسابداری است ، كه دفتر روزنامه  اختصاصی  برای آن  نوع  رويداد مالی طراحی  شده است.</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F4EEB43-2A4B-41FF-A7E7-9187BCD685CA}" type="slidenum">
              <a:rPr lang="ar-SA" altLang="fa-IR"/>
              <a:pPr/>
              <a:t>260</a:t>
            </a:fld>
            <a:endParaRPr lang="en-US" altLang="fa-IR"/>
          </a:p>
        </p:txBody>
      </p:sp>
      <p:sp>
        <p:nvSpPr>
          <p:cNvPr id="424962" name="Rectangle 2"/>
          <p:cNvSpPr>
            <a:spLocks noGrp="1" noChangeArrowheads="1"/>
          </p:cNvSpPr>
          <p:nvPr>
            <p:ph type="body" idx="1"/>
          </p:nvPr>
        </p:nvSpPr>
        <p:spPr>
          <a:xfrm>
            <a:off x="539750" y="836613"/>
            <a:ext cx="8229600" cy="5229225"/>
          </a:xfrm>
        </p:spPr>
        <p:txBody>
          <a:bodyPr/>
          <a:lstStyle/>
          <a:p>
            <a:pPr>
              <a:buFontTx/>
              <a:buNone/>
            </a:pPr>
            <a:r>
              <a:rPr lang="fa-IR" altLang="fa-IR"/>
              <a:t>صورت حساب  سود و زيان شرکت  سهامی سهيل  به شرح زير می باشد: </a:t>
            </a:r>
            <a:endParaRPr lang="fa-IR" altLang="fa-IR" b="1"/>
          </a:p>
          <a:p>
            <a:pPr algn="ctr">
              <a:buFontTx/>
              <a:buNone/>
            </a:pPr>
            <a:r>
              <a:rPr lang="fa-IR" altLang="fa-IR"/>
              <a:t>  شرکت سهامی سهيل</a:t>
            </a:r>
          </a:p>
          <a:p>
            <a:pPr algn="ctr">
              <a:buFontTx/>
              <a:buNone/>
            </a:pPr>
            <a:r>
              <a:rPr lang="fa-IR" altLang="fa-IR"/>
              <a:t>  صورت حساب سود و زيان</a:t>
            </a:r>
          </a:p>
          <a:p>
            <a:pPr algn="ctr">
              <a:buFontTx/>
              <a:buNone/>
            </a:pPr>
            <a:r>
              <a:rPr lang="fa-IR" altLang="fa-IR"/>
              <a:t>  برای سال مالی منتهی به 30 /12/1370 </a:t>
            </a:r>
          </a:p>
          <a:p>
            <a:pPr>
              <a:buFontTx/>
              <a:buNone/>
            </a:pPr>
            <a:r>
              <a:rPr lang="fa-IR" altLang="fa-IR"/>
              <a:t>درآمدحاصل ازخدمات حمل مسافر وبار       580000000</a:t>
            </a:r>
          </a:p>
          <a:p>
            <a:pPr>
              <a:buFontTx/>
              <a:buNone/>
            </a:pPr>
            <a:r>
              <a:rPr lang="fa-IR" altLang="fa-IR"/>
              <a:t>کسرمی شود:</a:t>
            </a:r>
          </a:p>
          <a:p>
            <a:pPr>
              <a:buFontTx/>
              <a:buNone/>
            </a:pPr>
            <a:r>
              <a:rPr lang="fa-IR" altLang="fa-IR"/>
              <a:t>بهای تمام شده خدمات ارائه شده                500000000  </a:t>
            </a:r>
            <a:endParaRPr lang="en-US" altLang="fa-IR"/>
          </a:p>
        </p:txBody>
      </p:sp>
      <p:sp>
        <p:nvSpPr>
          <p:cNvPr id="424963" name="Line 3"/>
          <p:cNvSpPr>
            <a:spLocks noChangeShapeType="1"/>
          </p:cNvSpPr>
          <p:nvPr/>
        </p:nvSpPr>
        <p:spPr bwMode="auto">
          <a:xfrm>
            <a:off x="468313" y="3644900"/>
            <a:ext cx="8424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7252B53-4C42-4344-8F88-546CC0101329}" type="slidenum">
              <a:rPr lang="ar-SA" altLang="fa-IR"/>
              <a:pPr/>
              <a:t>261</a:t>
            </a:fld>
            <a:endParaRPr lang="en-US" altLang="fa-IR"/>
          </a:p>
        </p:txBody>
      </p:sp>
      <p:sp>
        <p:nvSpPr>
          <p:cNvPr id="425986" name="Rectangle 2"/>
          <p:cNvSpPr>
            <a:spLocks noGrp="1" noChangeArrowheads="1"/>
          </p:cNvSpPr>
          <p:nvPr>
            <p:ph type="body" idx="1"/>
          </p:nvPr>
        </p:nvSpPr>
        <p:spPr>
          <a:xfrm>
            <a:off x="250825" y="1844675"/>
            <a:ext cx="8893175" cy="3529013"/>
          </a:xfrm>
        </p:spPr>
        <p:txBody>
          <a:bodyPr/>
          <a:lstStyle/>
          <a:p>
            <a:pPr>
              <a:buFontTx/>
              <a:buNone/>
            </a:pPr>
            <a:r>
              <a:rPr lang="fa-IR" altLang="fa-IR"/>
              <a:t>   </a:t>
            </a:r>
            <a:r>
              <a:rPr lang="fa-IR" altLang="fa-IR">
                <a:effectLst/>
              </a:rPr>
              <a:t>هزينه های عمومی واداری</a:t>
            </a:r>
          </a:p>
          <a:p>
            <a:pPr>
              <a:buFontTx/>
              <a:buNone/>
            </a:pPr>
            <a:r>
              <a:rPr lang="fa-IR" altLang="fa-IR">
                <a:effectLst/>
              </a:rPr>
              <a:t>   سودحاصل ازعمليات عادی ومستمر              80000000    </a:t>
            </a:r>
            <a:endParaRPr lang="en-US" altLang="fa-IR">
              <a:effectLst/>
            </a:endParaRPr>
          </a:p>
          <a:p>
            <a:pPr>
              <a:buFontTx/>
              <a:buNone/>
            </a:pPr>
            <a:r>
              <a:rPr lang="fa-IR" altLang="fa-IR">
                <a:effectLst/>
              </a:rPr>
              <a:t>   منافع (سود)حاصل ازفروش قسمت هتل داری   120000000 سودويژه</a:t>
            </a:r>
            <a:r>
              <a:rPr lang="en-US" altLang="fa-IR">
                <a:effectLst/>
              </a:rPr>
              <a:t> </a:t>
            </a:r>
            <a:r>
              <a:rPr lang="fa-IR" altLang="fa-IR">
                <a:effectLst/>
              </a:rPr>
              <a:t>قبل ازاقلام غيرمترقبه وماليات</a:t>
            </a:r>
            <a:r>
              <a:rPr lang="en-US" altLang="fa-IR">
                <a:effectLst/>
              </a:rPr>
              <a:t> </a:t>
            </a:r>
            <a:r>
              <a:rPr lang="fa-IR" altLang="fa-IR">
                <a:effectLst/>
              </a:rPr>
              <a:t>        </a:t>
            </a:r>
            <a:r>
              <a:rPr lang="fa-IR" altLang="fa-IR" u="sng">
                <a:effectLst/>
              </a:rPr>
              <a:t>200000000 </a:t>
            </a:r>
            <a:r>
              <a:rPr lang="fa-IR" altLang="fa-IR">
                <a:effectLst/>
              </a:rPr>
              <a:t> </a:t>
            </a:r>
            <a:endParaRPr lang="en-US" altLang="fa-IR">
              <a:effectLst/>
            </a:endParaRPr>
          </a:p>
        </p:txBody>
      </p:sp>
      <p:sp>
        <p:nvSpPr>
          <p:cNvPr id="425987" name="Line 3"/>
          <p:cNvSpPr>
            <a:spLocks noChangeShapeType="1"/>
          </p:cNvSpPr>
          <p:nvPr/>
        </p:nvSpPr>
        <p:spPr bwMode="auto">
          <a:xfrm>
            <a:off x="611188" y="4149725"/>
            <a:ext cx="1873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25988" name="Freeform 4"/>
          <p:cNvSpPr>
            <a:spLocks/>
          </p:cNvSpPr>
          <p:nvPr/>
        </p:nvSpPr>
        <p:spPr bwMode="auto">
          <a:xfrm>
            <a:off x="539750" y="3644900"/>
            <a:ext cx="1919288" cy="6350"/>
          </a:xfrm>
          <a:custGeom>
            <a:avLst/>
            <a:gdLst>
              <a:gd name="T0" fmla="*/ 0 w 1209"/>
              <a:gd name="T1" fmla="*/ 0 h 4"/>
              <a:gd name="T2" fmla="*/ 1209 w 1209"/>
              <a:gd name="T3" fmla="*/ 4 h 4"/>
            </a:gdLst>
            <a:ahLst/>
            <a:cxnLst>
              <a:cxn ang="0">
                <a:pos x="T0" y="T1"/>
              </a:cxn>
              <a:cxn ang="0">
                <a:pos x="T2" y="T3"/>
              </a:cxn>
            </a:cxnLst>
            <a:rect l="0" t="0" r="r" b="b"/>
            <a:pathLst>
              <a:path w="1209" h="4">
                <a:moveTo>
                  <a:pt x="0" y="0"/>
                </a:moveTo>
                <a:lnTo>
                  <a:pt x="1209" y="4"/>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B146B8-037A-4539-943B-BEA1FB45CD1F}" type="slidenum">
              <a:rPr lang="ar-SA" altLang="fa-IR"/>
              <a:pPr/>
              <a:t>262</a:t>
            </a:fld>
            <a:endParaRPr lang="en-US" altLang="fa-IR"/>
          </a:p>
        </p:txBody>
      </p:sp>
      <p:sp>
        <p:nvSpPr>
          <p:cNvPr id="427010" name="Rectangle 2"/>
          <p:cNvSpPr>
            <a:spLocks noGrp="1" noChangeArrowheads="1"/>
          </p:cNvSpPr>
          <p:nvPr>
            <p:ph type="body" idx="1"/>
          </p:nvPr>
        </p:nvSpPr>
        <p:spPr>
          <a:xfrm>
            <a:off x="457200" y="1905000"/>
            <a:ext cx="8229600" cy="2906713"/>
          </a:xfrm>
        </p:spPr>
        <p:txBody>
          <a:bodyPr/>
          <a:lstStyle/>
          <a:p>
            <a:pPr>
              <a:buFontTx/>
              <a:buNone/>
            </a:pPr>
            <a:r>
              <a:rPr lang="fa-IR" altLang="fa-IR"/>
              <a:t>   </a:t>
            </a:r>
            <a:r>
              <a:rPr lang="fa-IR" altLang="fa-IR">
                <a:effectLst/>
              </a:rPr>
              <a:t>سود (زيان) حاصل از عمليات عادی و مستمر: </a:t>
            </a:r>
          </a:p>
          <a:p>
            <a:pPr>
              <a:buFontTx/>
              <a:buNone/>
            </a:pPr>
            <a:r>
              <a:rPr lang="fa-IR" altLang="fa-IR">
                <a:effectLst/>
              </a:rPr>
              <a:t>   درآمد،هزينه وسود حاصل از عمليات عادی ومستمرشرکت   سهامی سهيل دربالاترين قسمت صورت حساب سودو زيان ارائه شده است .</a:t>
            </a:r>
            <a:endParaRPr lang="en-US" altLang="fa-IR">
              <a:effectLst/>
            </a:endParaRPr>
          </a:p>
        </p:txBody>
      </p:sp>
    </p:spTree>
  </p:cSld>
  <p:clrMapOvr>
    <a:masterClrMapping/>
  </p:clrMapOvr>
  <p:transition spd="med">
    <p:comb/>
  </p:transition>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8DB17D9-270E-4073-B9C8-9DA0EA90B622}" type="slidenum">
              <a:rPr lang="ar-SA" altLang="fa-IR"/>
              <a:pPr/>
              <a:t>263</a:t>
            </a:fld>
            <a:endParaRPr lang="en-US" altLang="fa-IR"/>
          </a:p>
        </p:txBody>
      </p:sp>
      <p:sp>
        <p:nvSpPr>
          <p:cNvPr id="428034" name="Rectangle 2"/>
          <p:cNvSpPr>
            <a:spLocks noGrp="1" noChangeArrowheads="1"/>
          </p:cNvSpPr>
          <p:nvPr>
            <p:ph type="body" idx="1"/>
          </p:nvPr>
        </p:nvSpPr>
        <p:spPr/>
        <p:txBody>
          <a:bodyPr/>
          <a:lstStyle/>
          <a:p>
            <a:pPr>
              <a:buFontTx/>
              <a:buNone/>
            </a:pPr>
            <a:r>
              <a:rPr lang="fa-IR" altLang="fa-IR"/>
              <a:t>   </a:t>
            </a:r>
            <a:r>
              <a:rPr lang="fa-IR" altLang="fa-IR">
                <a:effectLst/>
              </a:rPr>
              <a:t>سود حاصل ازعمليات مستمر: </a:t>
            </a:r>
          </a:p>
          <a:p>
            <a:pPr>
              <a:buFontTx/>
              <a:buNone/>
            </a:pPr>
            <a:r>
              <a:rPr lang="fa-IR" altLang="fa-IR">
                <a:effectLst/>
              </a:rPr>
              <a:t>   به طورجداگانه و در اولين  قسمت  صورت حساب  سود و    زيان  آمده ، نشان دهنده  وضعيت سودآوری عمليات عادی  و مستمر شرکت است  که  برای   پيش  بينی   سود  آوری  سالهای  آتی مورد استفاده  سرمايه گذاران  قرار می گيرد.    </a:t>
            </a:r>
            <a:endParaRPr lang="en-US" altLang="fa-IR">
              <a:effectLst/>
            </a:endParaRPr>
          </a:p>
        </p:txBody>
      </p:sp>
    </p:spTree>
  </p:cSld>
  <p:clrMapOvr>
    <a:masterClrMapping/>
  </p:clrMapOvr>
  <p:transition spd="med">
    <p:comb/>
  </p:transition>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85657E7-7780-42E9-801E-9D5541D7E787}" type="slidenum">
              <a:rPr lang="ar-SA" altLang="fa-IR"/>
              <a:pPr/>
              <a:t>264</a:t>
            </a:fld>
            <a:endParaRPr lang="en-US" altLang="fa-IR"/>
          </a:p>
        </p:txBody>
      </p:sp>
      <p:sp>
        <p:nvSpPr>
          <p:cNvPr id="429058" name="Rectangle 2"/>
          <p:cNvSpPr>
            <a:spLocks noGrp="1" noChangeArrowheads="1"/>
          </p:cNvSpPr>
          <p:nvPr>
            <p:ph type="body" idx="1"/>
          </p:nvPr>
        </p:nvSpPr>
        <p:spPr>
          <a:xfrm>
            <a:off x="457200" y="1905000"/>
            <a:ext cx="8229600" cy="2774950"/>
          </a:xfrm>
        </p:spPr>
        <p:txBody>
          <a:bodyPr/>
          <a:lstStyle/>
          <a:p>
            <a:pPr>
              <a:buFontTx/>
              <a:buNone/>
            </a:pPr>
            <a:r>
              <a:rPr lang="fa-IR" altLang="fa-IR"/>
              <a:t>   به عنوان مثال  سود ويژه  80000000 حاصل از عمليات عادی و مستمر مبين آن است که سرمايه گذاران  می توانند پيش بينی  نمايند که در روال  عادی  عمليات  اين   شرکت  در سال آتی به  سود ويژه حدود  مبلغ  مذکور دست  خواهد يافت.</a:t>
            </a:r>
            <a:endParaRPr lang="en-US" altLang="fa-IR"/>
          </a:p>
        </p:txBody>
      </p:sp>
    </p:spTree>
  </p:cSld>
  <p:clrMapOvr>
    <a:masterClrMapping/>
  </p:clrMapOvr>
  <p:transition spd="med">
    <p:comb/>
  </p:transition>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5DCD582-A2D6-4CC2-867B-845C207FAA09}" type="slidenum">
              <a:rPr lang="ar-SA" altLang="fa-IR"/>
              <a:pPr/>
              <a:t>265</a:t>
            </a:fld>
            <a:endParaRPr lang="en-US" altLang="fa-IR"/>
          </a:p>
        </p:txBody>
      </p:sp>
      <p:sp>
        <p:nvSpPr>
          <p:cNvPr id="430082" name="Rectangle 2"/>
          <p:cNvSpPr>
            <a:spLocks noGrp="1" noChangeArrowheads="1"/>
          </p:cNvSpPr>
          <p:nvPr>
            <p:ph type="body" idx="1"/>
          </p:nvPr>
        </p:nvSpPr>
        <p:spPr>
          <a:xfrm>
            <a:off x="457200" y="1905000"/>
            <a:ext cx="8229600" cy="2906713"/>
          </a:xfrm>
        </p:spPr>
        <p:txBody>
          <a:bodyPr/>
          <a:lstStyle/>
          <a:p>
            <a:pPr>
              <a:buFontTx/>
              <a:buNone/>
            </a:pPr>
            <a:r>
              <a:rPr lang="fa-IR" altLang="fa-IR"/>
              <a:t>   گزارش صورت حساب سودوزيان سالانه شرکتهای سهامی   به ترتيب  فوق ، همراه ارقام  مشابه  سال يا سالهای  قبل   استفاده کنندگان ازصورتها وگزارشهای مالی راقادر می -   نمايد  که  روند  سودآوری شرکت رامورد بررسی وپيش   بينی  قرار دهند. </a:t>
            </a:r>
            <a:endParaRPr lang="en-US" altLang="fa-IR"/>
          </a:p>
        </p:txBody>
      </p:sp>
    </p:spTree>
  </p:cSld>
  <p:clrMapOvr>
    <a:masterClrMapping/>
  </p:clrMapOvr>
  <p:transition spd="med">
    <p:comb/>
  </p:transition>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DCBF18-A1C9-4492-AFFD-64A0DF531D73}" type="slidenum">
              <a:rPr lang="ar-SA" altLang="fa-IR"/>
              <a:pPr/>
              <a:t>266</a:t>
            </a:fld>
            <a:endParaRPr lang="en-US" altLang="fa-IR"/>
          </a:p>
        </p:txBody>
      </p:sp>
      <p:sp>
        <p:nvSpPr>
          <p:cNvPr id="431106" name="Rectangle 2"/>
          <p:cNvSpPr>
            <a:spLocks noGrp="1" noChangeArrowheads="1"/>
          </p:cNvSpPr>
          <p:nvPr>
            <p:ph type="body" idx="1"/>
          </p:nvPr>
        </p:nvSpPr>
        <p:spPr>
          <a:xfrm>
            <a:off x="611188" y="1557338"/>
            <a:ext cx="8229600" cy="3311525"/>
          </a:xfrm>
        </p:spPr>
        <p:txBody>
          <a:bodyPr/>
          <a:lstStyle/>
          <a:p>
            <a:pPr>
              <a:buFontTx/>
              <a:buNone/>
            </a:pPr>
            <a:r>
              <a:rPr lang="fa-IR" altLang="fa-IR"/>
              <a:t>   افشاءعمليات متوقف شده:</a:t>
            </a:r>
          </a:p>
          <a:p>
            <a:pPr>
              <a:buFontTx/>
              <a:buNone/>
            </a:pPr>
            <a:r>
              <a:rPr lang="fa-IR" altLang="fa-IR"/>
              <a:t>   درصورت حساب سودوزيان شرکت سهامی سهيل ، بعداز    تعيين سود ويژه حاصل  از عمليات عادی  ومستمر، نتايج   عمليات  قسمت هتل  داری  که متوقف  شده ، پس از سود    حاصل  از عمليات  عادی  و مستمر ارائه شده است.</a:t>
            </a:r>
            <a:endParaRPr lang="en-US" altLang="fa-IR"/>
          </a:p>
        </p:txBody>
      </p:sp>
    </p:spTree>
  </p:cSld>
  <p:clrMapOvr>
    <a:masterClrMapping/>
  </p:clrMapOvr>
  <p:transition spd="med">
    <p:comb/>
  </p:transition>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B937F36-768F-43BB-8ADD-D6342ED363F0}" type="slidenum">
              <a:rPr lang="ar-SA" altLang="fa-IR"/>
              <a:pPr/>
              <a:t>267</a:t>
            </a:fld>
            <a:endParaRPr lang="en-US" altLang="fa-IR"/>
          </a:p>
        </p:txBody>
      </p:sp>
      <p:sp>
        <p:nvSpPr>
          <p:cNvPr id="432130" name="Rectangle 2"/>
          <p:cNvSpPr>
            <a:spLocks noGrp="1" noChangeArrowheads="1"/>
          </p:cNvSpPr>
          <p:nvPr>
            <p:ph type="body" idx="1"/>
          </p:nvPr>
        </p:nvSpPr>
        <p:spPr>
          <a:xfrm>
            <a:off x="323850" y="1905000"/>
            <a:ext cx="8362950" cy="3324225"/>
          </a:xfrm>
        </p:spPr>
        <p:txBody>
          <a:bodyPr/>
          <a:lstStyle/>
          <a:p>
            <a:pPr>
              <a:buFontTx/>
              <a:buNone/>
            </a:pPr>
            <a:r>
              <a:rPr lang="fa-IR" altLang="fa-IR"/>
              <a:t>   در اين مثال ، عمليات  هتل  داری  از ابتدای   سال 1370       یعنی زمان  فروش قسمت هتل داری متوقف بوده است . در صورتی  که  سود يا زيانی ازعمليات قسمت هتل  داری در سال 1370حاصل  شده بود، مبلغ آن نيز بعد ازسود حاصل از عمليات عادی و مستمر و مشابه منافع  حاصل از فروش قسمت هتل داری ارائه می گرديد.</a:t>
            </a:r>
            <a:endParaRPr lang="en-US" altLang="fa-IR"/>
          </a:p>
        </p:txBody>
      </p:sp>
    </p:spTree>
  </p:cSld>
  <p:clrMapOvr>
    <a:masterClrMapping/>
  </p:clrMapOvr>
  <p:transition spd="med">
    <p:comb/>
  </p:transition>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5A2260-AFF4-4B7B-84F4-B20D81E323AB}" type="slidenum">
              <a:rPr lang="ar-SA" altLang="fa-IR"/>
              <a:pPr/>
              <a:t>268</a:t>
            </a:fld>
            <a:endParaRPr lang="en-US" altLang="fa-IR"/>
          </a:p>
        </p:txBody>
      </p:sp>
      <p:sp>
        <p:nvSpPr>
          <p:cNvPr id="433154" name="Rectangle 2"/>
          <p:cNvSpPr>
            <a:spLocks noGrp="1" noChangeArrowheads="1"/>
          </p:cNvSpPr>
          <p:nvPr>
            <p:ph type="body" idx="1"/>
          </p:nvPr>
        </p:nvSpPr>
        <p:spPr>
          <a:xfrm>
            <a:off x="457200" y="1905000"/>
            <a:ext cx="8229600" cy="2709863"/>
          </a:xfrm>
        </p:spPr>
        <p:txBody>
          <a:bodyPr/>
          <a:lstStyle/>
          <a:p>
            <a:pPr>
              <a:buFontTx/>
              <a:buNone/>
            </a:pPr>
            <a:r>
              <a:rPr lang="fa-IR" altLang="fa-IR"/>
              <a:t>  در هرحال  صورت  ريزعمليات قسمتهايی که جزء عمليات    عادی  و مستمر شرکت  سهامی  نيست بايستی  به صورت   يادداشت  پيوست  صورتها  و گزارشهای مالی افشاء شوند.  </a:t>
            </a:r>
            <a:endParaRPr lang="en-US" altLang="fa-IR"/>
          </a:p>
        </p:txBody>
      </p:sp>
    </p:spTree>
  </p:cSld>
  <p:clrMapOvr>
    <a:masterClrMapping/>
  </p:clrMapOvr>
  <p:transition spd="med">
    <p:comb/>
  </p:transition>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7D92ADC-1100-4876-A717-623415DBCB04}" type="slidenum">
              <a:rPr lang="ar-SA" altLang="fa-IR"/>
              <a:pPr/>
              <a:t>269</a:t>
            </a:fld>
            <a:endParaRPr lang="en-US" altLang="fa-IR"/>
          </a:p>
        </p:txBody>
      </p:sp>
      <p:sp>
        <p:nvSpPr>
          <p:cNvPr id="434178" name="Rectangle 2"/>
          <p:cNvSpPr>
            <a:spLocks noGrp="1" noChangeArrowheads="1"/>
          </p:cNvSpPr>
          <p:nvPr>
            <p:ph type="body" idx="1"/>
          </p:nvPr>
        </p:nvSpPr>
        <p:spPr>
          <a:xfrm>
            <a:off x="457200" y="1905000"/>
            <a:ext cx="8229600" cy="2514600"/>
          </a:xfrm>
        </p:spPr>
        <p:txBody>
          <a:bodyPr/>
          <a:lstStyle/>
          <a:p>
            <a:pPr>
              <a:buFontTx/>
              <a:buNone/>
            </a:pPr>
            <a:r>
              <a:rPr lang="fa-IR" altLang="fa-IR"/>
              <a:t>   اقلام غيرمترقبه:</a:t>
            </a:r>
          </a:p>
          <a:p>
            <a:pPr>
              <a:buFontTx/>
              <a:buNone/>
            </a:pPr>
            <a:r>
              <a:rPr lang="fa-IR" altLang="fa-IR"/>
              <a:t>   دومين طبقه ازرويدادهای مالی که بايستی به طورجداگانه      در صورت  حساب سود و زيان  افشاء  می شوند  ، اقلام   غير مترقبه می باشند.</a:t>
            </a:r>
            <a:endParaRPr lang="en-US" altLang="fa-IR"/>
          </a:p>
        </p:txBody>
      </p:sp>
    </p:spTree>
  </p:cSld>
  <p:clrMapOvr>
    <a:masterClrMapping/>
  </p:clrMapOvr>
  <p:transition spd="med">
    <p:comb/>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EBED0C9-FBD5-4318-923B-967740F2BC77}" type="slidenum">
              <a:rPr lang="ar-SA" altLang="fa-IR"/>
              <a:pPr/>
              <a:t>27</a:t>
            </a:fld>
            <a:endParaRPr lang="en-US" altLang="fa-IR"/>
          </a:p>
        </p:txBody>
      </p:sp>
      <p:sp>
        <p:nvSpPr>
          <p:cNvPr id="388098" name="Rectangle 2"/>
          <p:cNvSpPr>
            <a:spLocks noGrp="1" noChangeArrowheads="1"/>
          </p:cNvSpPr>
          <p:nvPr>
            <p:ph type="body" idx="1"/>
          </p:nvPr>
        </p:nvSpPr>
        <p:spPr>
          <a:xfrm>
            <a:off x="611188" y="1196975"/>
            <a:ext cx="8229600" cy="3744913"/>
          </a:xfrm>
        </p:spPr>
        <p:txBody>
          <a:bodyPr/>
          <a:lstStyle/>
          <a:p>
            <a:pPr>
              <a:buFontTx/>
              <a:buNone/>
            </a:pPr>
            <a:r>
              <a:rPr lang="fa-IR" altLang="fa-IR">
                <a:effectLst/>
                <a:latin typeface="Arial" panose="020B0604020202020204" pitchFamily="34" charset="0"/>
              </a:rPr>
              <a:t>  تراز آزمایشی اهداف زیر را تامین می كند :</a:t>
            </a:r>
          </a:p>
          <a:p>
            <a:pPr>
              <a:buFontTx/>
              <a:buNone/>
            </a:pPr>
            <a:r>
              <a:rPr lang="fa-IR" altLang="fa-IR">
                <a:effectLst/>
                <a:latin typeface="Arial" panose="020B0604020202020204" pitchFamily="34" charset="0"/>
              </a:rPr>
              <a:t> 1-تساوی ثبت و انتقال بدهکار و بستانکار</a:t>
            </a:r>
          </a:p>
          <a:p>
            <a:pPr>
              <a:buFontTx/>
              <a:buNone/>
            </a:pPr>
            <a:r>
              <a:rPr lang="fa-IR" altLang="fa-IR">
                <a:effectLst/>
                <a:latin typeface="Arial" panose="020B0604020202020204" pitchFamily="34" charset="0"/>
              </a:rPr>
              <a:t> 2-تساوی حاصل جمع مانده های حساب های دفاترمعین با مانده های حساب های کنترل مربوطه دركل</a:t>
            </a:r>
          </a:p>
          <a:p>
            <a:pPr>
              <a:buFontTx/>
              <a:buNone/>
            </a:pPr>
            <a:r>
              <a:rPr lang="fa-IR" altLang="fa-IR">
                <a:effectLst/>
                <a:latin typeface="Arial" panose="020B0604020202020204" pitchFamily="34" charset="0"/>
              </a:rPr>
              <a:t> 3-تهیه اطلاعات ، به عنوان بازخوربرای انجام اصلاحات لازم در سیستم حسابداری</a:t>
            </a:r>
            <a:endParaRPr lang="en-US" altLang="fa-IR">
              <a:effectLst/>
              <a:latin typeface="Arial" panose="020B0604020202020204" pitchFamily="34" charset="0"/>
            </a:endParaRPr>
          </a:p>
          <a:p>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4BBB91F-539F-4F4F-9A28-795E339EFAA3}" type="slidenum">
              <a:rPr lang="ar-SA" altLang="fa-IR"/>
              <a:pPr/>
              <a:t>270</a:t>
            </a:fld>
            <a:endParaRPr lang="en-US" altLang="fa-IR"/>
          </a:p>
        </p:txBody>
      </p:sp>
      <p:sp>
        <p:nvSpPr>
          <p:cNvPr id="435202" name="Rectangle 2"/>
          <p:cNvSpPr>
            <a:spLocks noGrp="1" noChangeArrowheads="1"/>
          </p:cNvSpPr>
          <p:nvPr>
            <p:ph type="body" idx="1"/>
          </p:nvPr>
        </p:nvSpPr>
        <p:spPr>
          <a:xfrm>
            <a:off x="395288" y="1628775"/>
            <a:ext cx="8229600" cy="4525963"/>
          </a:xfrm>
        </p:spPr>
        <p:txBody>
          <a:bodyPr/>
          <a:lstStyle/>
          <a:p>
            <a:pPr>
              <a:buFontTx/>
              <a:buNone/>
            </a:pPr>
            <a:r>
              <a:rPr lang="fa-IR" altLang="fa-IR"/>
              <a:t>  يک رويداد  مالی  غير مترقبه  مشخصات  زير  را دارد:</a:t>
            </a:r>
          </a:p>
          <a:p>
            <a:pPr>
              <a:buFontTx/>
              <a:buNone/>
            </a:pPr>
            <a:r>
              <a:rPr lang="fa-IR" altLang="fa-IR"/>
              <a:t>  1- از نظر مبلغ  با  اهميت  است</a:t>
            </a:r>
          </a:p>
          <a:p>
            <a:pPr>
              <a:buFontTx/>
              <a:buNone/>
            </a:pPr>
            <a:r>
              <a:rPr lang="fa-IR" altLang="fa-IR"/>
              <a:t>  2-  ماهيت غير عادی  دارد</a:t>
            </a:r>
          </a:p>
          <a:p>
            <a:pPr>
              <a:buFontTx/>
              <a:buNone/>
            </a:pPr>
            <a:r>
              <a:rPr lang="fa-IR" altLang="fa-IR"/>
              <a:t>  3- انتظار نمی رود  که  در آينده  قابل پيش بينی تکرارشود      با توجه  به  مشخصات  فوق ، اقلام غير مترقبه بسیار نادر و غير تکراری  بوده  وندرتاً درصورتها وگزارشهای مالی ظاهر می شوند.</a:t>
            </a:r>
            <a:endParaRPr lang="en-US" altLang="fa-IR"/>
          </a:p>
        </p:txBody>
      </p:sp>
    </p:spTree>
  </p:cSld>
  <p:clrMapOvr>
    <a:masterClrMapping/>
  </p:clrMapOvr>
  <p:transition spd="med">
    <p:comb/>
  </p:transition>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A6680C1-8EE2-4362-8892-03FF09CC0313}" type="slidenum">
              <a:rPr lang="ar-SA" altLang="fa-IR"/>
              <a:pPr/>
              <a:t>271</a:t>
            </a:fld>
            <a:endParaRPr lang="en-US" altLang="fa-IR"/>
          </a:p>
        </p:txBody>
      </p:sp>
      <p:sp>
        <p:nvSpPr>
          <p:cNvPr id="436226" name="Rectangle 2"/>
          <p:cNvSpPr>
            <a:spLocks noGrp="1" noChangeArrowheads="1"/>
          </p:cNvSpPr>
          <p:nvPr>
            <p:ph type="body" idx="1"/>
          </p:nvPr>
        </p:nvSpPr>
        <p:spPr/>
        <p:txBody>
          <a:bodyPr/>
          <a:lstStyle/>
          <a:p>
            <a:pPr>
              <a:buFontTx/>
              <a:buNone/>
            </a:pPr>
            <a:r>
              <a:rPr lang="fa-IR" altLang="fa-IR"/>
              <a:t>   سود  و  زيان  ناشی از رويداد های  مالی از قبيل  فروش      اموال ، ماشين آلات وتجهيزات پرداخت خسارت  ناشی از محکوميت درمحاکم قضايی رويدادهايی هستند که در روال عادی عمليات تجاری واقع می شوند ولی تکراری  نبوده  و از  فعاليتهای  اصلی  شرکتهای  سهامی  نيستند ، اين  نوع رويدادهای  مالی  به  عنوان  اقلام  غير مترقبه  طبقه بندی  نمی شوند.</a:t>
            </a:r>
            <a:endParaRPr lang="en-US" altLang="fa-IR"/>
          </a:p>
        </p:txBody>
      </p:sp>
    </p:spTree>
  </p:cSld>
  <p:clrMapOvr>
    <a:masterClrMapping/>
  </p:clrMapOvr>
  <p:transition spd="med">
    <p:comb/>
  </p:transition>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125602A-A4E5-4F53-88C5-1097C3558866}" type="slidenum">
              <a:rPr lang="ar-SA" altLang="fa-IR"/>
              <a:pPr/>
              <a:t>272</a:t>
            </a:fld>
            <a:endParaRPr lang="en-US" altLang="fa-IR"/>
          </a:p>
        </p:txBody>
      </p:sp>
      <p:sp>
        <p:nvSpPr>
          <p:cNvPr id="437250" name="Rectangle 2"/>
          <p:cNvSpPr>
            <a:spLocks noGrp="1" noChangeArrowheads="1"/>
          </p:cNvSpPr>
          <p:nvPr>
            <p:ph type="body" idx="1"/>
          </p:nvPr>
        </p:nvSpPr>
        <p:spPr>
          <a:xfrm>
            <a:off x="395288" y="260350"/>
            <a:ext cx="8229600" cy="6121400"/>
          </a:xfrm>
        </p:spPr>
        <p:txBody>
          <a:bodyPr/>
          <a:lstStyle/>
          <a:p>
            <a:pPr>
              <a:lnSpc>
                <a:spcPct val="90000"/>
              </a:lnSpc>
              <a:buFontTx/>
              <a:buNone/>
            </a:pPr>
            <a:r>
              <a:rPr lang="fa-IR" altLang="fa-IR"/>
              <a:t>  ارائه اقلام غير مترقبه  در صورت حساب  سود و زيان       شرکتهای سهامی به شرح زير می باشد:</a:t>
            </a:r>
            <a:endParaRPr lang="fa-IR" altLang="fa-IR" b="1"/>
          </a:p>
          <a:p>
            <a:pPr algn="ctr">
              <a:lnSpc>
                <a:spcPct val="90000"/>
              </a:lnSpc>
              <a:buFontTx/>
              <a:buNone/>
            </a:pPr>
            <a:r>
              <a:rPr lang="fa-IR" altLang="fa-IR"/>
              <a:t>شرکت سهامی سپهر</a:t>
            </a:r>
          </a:p>
          <a:p>
            <a:pPr algn="ctr">
              <a:lnSpc>
                <a:spcPct val="90000"/>
              </a:lnSpc>
              <a:buFontTx/>
              <a:buNone/>
            </a:pPr>
            <a:r>
              <a:rPr lang="fa-IR" altLang="fa-IR"/>
              <a:t>صورت حساب سودوزيان</a:t>
            </a:r>
          </a:p>
          <a:p>
            <a:pPr algn="ctr">
              <a:lnSpc>
                <a:spcPct val="90000"/>
              </a:lnSpc>
              <a:buFontTx/>
              <a:buNone/>
            </a:pPr>
            <a:r>
              <a:rPr lang="fa-IR" altLang="fa-IR"/>
              <a:t>برای سال مالی منتهی به 29/اسفند/1369</a:t>
            </a:r>
          </a:p>
          <a:p>
            <a:pPr>
              <a:lnSpc>
                <a:spcPct val="90000"/>
              </a:lnSpc>
              <a:buFontTx/>
              <a:buNone/>
            </a:pPr>
            <a:endParaRPr lang="fa-IR" altLang="fa-IR"/>
          </a:p>
          <a:p>
            <a:pPr>
              <a:lnSpc>
                <a:spcPct val="90000"/>
              </a:lnSpc>
              <a:buFontTx/>
              <a:buNone/>
            </a:pPr>
            <a:r>
              <a:rPr lang="fa-IR" altLang="fa-IR"/>
              <a:t> فروش خالص                                   50000000</a:t>
            </a:r>
          </a:p>
          <a:p>
            <a:pPr>
              <a:lnSpc>
                <a:spcPct val="90000"/>
              </a:lnSpc>
              <a:buFontTx/>
              <a:buNone/>
            </a:pPr>
            <a:r>
              <a:rPr lang="fa-IR" altLang="fa-IR"/>
              <a:t> بهای تمام شده کالای فروش رفته وهزينه ها:    </a:t>
            </a:r>
          </a:p>
          <a:p>
            <a:pPr>
              <a:lnSpc>
                <a:spcPct val="90000"/>
              </a:lnSpc>
              <a:buFontTx/>
              <a:buNone/>
            </a:pPr>
            <a:r>
              <a:rPr lang="fa-IR" altLang="fa-IR"/>
              <a:t> بهای تمام شده کالای فروش رفته             30000000</a:t>
            </a:r>
          </a:p>
          <a:p>
            <a:pPr>
              <a:lnSpc>
                <a:spcPct val="90000"/>
              </a:lnSpc>
              <a:buFontTx/>
              <a:buNone/>
            </a:pPr>
            <a:r>
              <a:rPr lang="fa-IR" altLang="fa-IR"/>
              <a:t> هزينه های توزيع وفروش                       5500000  </a:t>
            </a:r>
            <a:endParaRPr lang="en-US" altLang="fa-IR"/>
          </a:p>
        </p:txBody>
      </p:sp>
      <p:sp>
        <p:nvSpPr>
          <p:cNvPr id="437251" name="Line 3"/>
          <p:cNvSpPr>
            <a:spLocks noChangeShapeType="1"/>
          </p:cNvSpPr>
          <p:nvPr/>
        </p:nvSpPr>
        <p:spPr bwMode="auto">
          <a:xfrm>
            <a:off x="468313" y="2924175"/>
            <a:ext cx="8207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9B0FAE2-75E2-450F-91AC-2B2DF2B73DFD}" type="slidenum">
              <a:rPr lang="ar-SA" altLang="fa-IR"/>
              <a:pPr/>
              <a:t>273</a:t>
            </a:fld>
            <a:endParaRPr lang="en-US" altLang="fa-IR"/>
          </a:p>
        </p:txBody>
      </p:sp>
      <p:sp>
        <p:nvSpPr>
          <p:cNvPr id="438274" name="Rectangle 2"/>
          <p:cNvSpPr>
            <a:spLocks noGrp="1" noChangeArrowheads="1"/>
          </p:cNvSpPr>
          <p:nvPr>
            <p:ph type="body" idx="1"/>
          </p:nvPr>
        </p:nvSpPr>
        <p:spPr>
          <a:xfrm>
            <a:off x="457200" y="333375"/>
            <a:ext cx="8229600" cy="6119813"/>
          </a:xfrm>
        </p:spPr>
        <p:txBody>
          <a:bodyPr/>
          <a:lstStyle/>
          <a:p>
            <a:pPr>
              <a:buFontTx/>
              <a:buNone/>
            </a:pPr>
            <a:r>
              <a:rPr lang="fa-IR" altLang="fa-IR" sz="2800"/>
              <a:t> </a:t>
            </a:r>
            <a:r>
              <a:rPr lang="fa-IR" altLang="fa-IR" sz="2800">
                <a:effectLst/>
              </a:rPr>
              <a:t>هزينه های عمومی واداری                                3500000  </a:t>
            </a:r>
          </a:p>
          <a:p>
            <a:pPr>
              <a:buFontTx/>
              <a:buNone/>
            </a:pPr>
            <a:r>
              <a:rPr lang="fa-IR" altLang="fa-IR" sz="2800">
                <a:effectLst/>
              </a:rPr>
              <a:t>جمع بهای تمام شده کالای فروش رفته وهزينه ها       39000000       </a:t>
            </a:r>
          </a:p>
          <a:p>
            <a:pPr>
              <a:buFontTx/>
              <a:buNone/>
            </a:pPr>
            <a:r>
              <a:rPr lang="fa-IR" altLang="fa-IR" sz="2800">
                <a:effectLst/>
              </a:rPr>
              <a:t> </a:t>
            </a:r>
          </a:p>
          <a:p>
            <a:pPr>
              <a:buFontTx/>
              <a:buNone/>
            </a:pPr>
            <a:r>
              <a:rPr lang="fa-IR" altLang="fa-IR" sz="2800">
                <a:effectLst/>
              </a:rPr>
              <a:t>خسارت ناشی ازمحکوميت درمحاکم قضايی               1000000</a:t>
            </a:r>
          </a:p>
          <a:p>
            <a:pPr>
              <a:buFontTx/>
              <a:buNone/>
            </a:pPr>
            <a:r>
              <a:rPr lang="fa-IR" altLang="fa-IR" sz="2800">
                <a:effectLst/>
              </a:rPr>
              <a:t>سایردرآمدها وهزينه های غيرعملياتی:                   40000000</a:t>
            </a:r>
          </a:p>
          <a:p>
            <a:pPr>
              <a:buFontTx/>
              <a:buNone/>
            </a:pPr>
            <a:endParaRPr lang="fa-IR" altLang="fa-IR" sz="2800">
              <a:effectLst/>
            </a:endParaRPr>
          </a:p>
          <a:p>
            <a:pPr>
              <a:buFontTx/>
              <a:buNone/>
            </a:pPr>
            <a:r>
              <a:rPr lang="fa-IR" altLang="fa-IR" sz="2800">
                <a:effectLst/>
              </a:rPr>
              <a:t>سودحاصل ازعمليات عادی ومستمر                      10000000</a:t>
            </a:r>
          </a:p>
          <a:p>
            <a:pPr>
              <a:buFontTx/>
              <a:buNone/>
            </a:pPr>
            <a:r>
              <a:rPr lang="fa-IR" altLang="fa-IR" sz="2800">
                <a:effectLst/>
              </a:rPr>
              <a:t>اقلام غيرمترقبه:</a:t>
            </a:r>
          </a:p>
          <a:p>
            <a:pPr>
              <a:buFontTx/>
              <a:buNone/>
            </a:pPr>
            <a:r>
              <a:rPr lang="fa-IR" altLang="fa-IR" sz="2800">
                <a:effectLst/>
              </a:rPr>
              <a:t>زيان ناشی اززلزله                                           5500000</a:t>
            </a:r>
          </a:p>
          <a:p>
            <a:pPr>
              <a:buFontTx/>
              <a:buNone/>
            </a:pPr>
            <a:r>
              <a:rPr lang="fa-IR" altLang="fa-IR" sz="2800">
                <a:effectLst/>
              </a:rPr>
              <a:t>سودويژه(خالص) قبل ازماليات                              4500000</a:t>
            </a:r>
            <a:endParaRPr lang="en-US" altLang="fa-IR" sz="2800" u="sng">
              <a:effectLst/>
            </a:endParaRPr>
          </a:p>
        </p:txBody>
      </p:sp>
      <p:sp>
        <p:nvSpPr>
          <p:cNvPr id="438275" name="Line 3"/>
          <p:cNvSpPr>
            <a:spLocks noChangeShapeType="1"/>
          </p:cNvSpPr>
          <p:nvPr/>
        </p:nvSpPr>
        <p:spPr bwMode="auto">
          <a:xfrm>
            <a:off x="755650" y="14128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38276" name="Line 4"/>
          <p:cNvSpPr>
            <a:spLocks noChangeShapeType="1"/>
          </p:cNvSpPr>
          <p:nvPr/>
        </p:nvSpPr>
        <p:spPr bwMode="auto">
          <a:xfrm>
            <a:off x="755650" y="2781300"/>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38277" name="Line 5"/>
          <p:cNvSpPr>
            <a:spLocks noChangeShapeType="1"/>
          </p:cNvSpPr>
          <p:nvPr/>
        </p:nvSpPr>
        <p:spPr bwMode="auto">
          <a:xfrm>
            <a:off x="755650" y="2852738"/>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38278" name="Line 6"/>
          <p:cNvSpPr>
            <a:spLocks noChangeShapeType="1"/>
          </p:cNvSpPr>
          <p:nvPr/>
        </p:nvSpPr>
        <p:spPr bwMode="auto">
          <a:xfrm>
            <a:off x="827088" y="5013325"/>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38279" name="Line 7"/>
          <p:cNvSpPr>
            <a:spLocks noChangeShapeType="1"/>
          </p:cNvSpPr>
          <p:nvPr/>
        </p:nvSpPr>
        <p:spPr bwMode="auto">
          <a:xfrm>
            <a:off x="900113" y="54451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C686B1F-6655-4334-A645-952B7A11290E}" type="slidenum">
              <a:rPr lang="ar-SA" altLang="fa-IR"/>
              <a:pPr/>
              <a:t>274</a:t>
            </a:fld>
            <a:endParaRPr lang="en-US" altLang="fa-IR"/>
          </a:p>
        </p:txBody>
      </p:sp>
      <p:sp>
        <p:nvSpPr>
          <p:cNvPr id="439298" name="Rectangle 2"/>
          <p:cNvSpPr>
            <a:spLocks noGrp="1" noChangeArrowheads="1"/>
          </p:cNvSpPr>
          <p:nvPr>
            <p:ph type="body" idx="1"/>
          </p:nvPr>
        </p:nvSpPr>
        <p:spPr>
          <a:xfrm>
            <a:off x="250825" y="1600200"/>
            <a:ext cx="8435975" cy="2981325"/>
          </a:xfrm>
        </p:spPr>
        <p:txBody>
          <a:bodyPr/>
          <a:lstStyle/>
          <a:p>
            <a:pPr>
              <a:buFontTx/>
              <a:buNone/>
            </a:pPr>
            <a:r>
              <a:rPr lang="fa-IR" altLang="fa-IR"/>
              <a:t>   </a:t>
            </a:r>
            <a:r>
              <a:rPr lang="fa-IR" altLang="fa-IR">
                <a:effectLst/>
              </a:rPr>
              <a:t>سايردرآمدهاوهزينه های غيرعملياتی: </a:t>
            </a:r>
          </a:p>
          <a:p>
            <a:pPr>
              <a:buFontTx/>
              <a:buNone/>
            </a:pPr>
            <a:r>
              <a:rPr lang="fa-IR" altLang="fa-IR">
                <a:effectLst/>
              </a:rPr>
              <a:t>   برخی  از رويدادهای مالی ازنوع عمليات عادی ومستمر شرکتهای سهامی  نبوده ومشخصات اقلام غير مترقبه را       نيز ندارند.</a:t>
            </a:r>
            <a:endParaRPr lang="en-US" altLang="fa-IR">
              <a:effectLst/>
            </a:endParaRPr>
          </a:p>
        </p:txBody>
      </p:sp>
    </p:spTree>
  </p:cSld>
  <p:clrMapOvr>
    <a:masterClrMapping/>
  </p:clrMapOvr>
  <p:transition spd="med">
    <p:comb/>
  </p:transition>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4ED784-8E24-4DF1-B7D5-DA09BC8905DC}" type="slidenum">
              <a:rPr lang="ar-SA" altLang="fa-IR"/>
              <a:pPr/>
              <a:t>275</a:t>
            </a:fld>
            <a:endParaRPr lang="en-US" altLang="fa-IR"/>
          </a:p>
        </p:txBody>
      </p:sp>
      <p:sp>
        <p:nvSpPr>
          <p:cNvPr id="440322" name="Rectangle 2"/>
          <p:cNvSpPr>
            <a:spLocks noGrp="1" noChangeArrowheads="1"/>
          </p:cNvSpPr>
          <p:nvPr>
            <p:ph type="body" idx="1"/>
          </p:nvPr>
        </p:nvSpPr>
        <p:spPr>
          <a:xfrm>
            <a:off x="539750" y="1844675"/>
            <a:ext cx="8229600" cy="3627438"/>
          </a:xfrm>
        </p:spPr>
        <p:txBody>
          <a:bodyPr/>
          <a:lstStyle/>
          <a:p>
            <a:pPr>
              <a:buFontTx/>
              <a:buNone/>
            </a:pPr>
            <a:r>
              <a:rPr lang="fa-IR" altLang="fa-IR"/>
              <a:t>   </a:t>
            </a:r>
            <a:r>
              <a:rPr lang="fa-IR" altLang="fa-IR">
                <a:effectLst/>
              </a:rPr>
              <a:t>رويدادهای مالی مانند فروش اموال ، ماشين آلات</a:t>
            </a:r>
            <a:r>
              <a:rPr lang="en-US" altLang="fa-IR">
                <a:effectLst/>
              </a:rPr>
              <a:t> </a:t>
            </a:r>
            <a:r>
              <a:rPr lang="fa-IR" altLang="fa-IR">
                <a:effectLst/>
              </a:rPr>
              <a:t>تجهيزات خسارات  ناشی از محکوميت  در محاکم  قضايی  و فروش سرمايه گذاریهای بلند مدت، از اين  نوع  رويدادهای  مالی هستند . این رویدادهای مالی اگربا اهميت  باشند ، به عنوان  يکی ازاقلام درآمديا هزينه در صورت  حساب سود و زيان ارائه شوند .</a:t>
            </a:r>
            <a:endParaRPr lang="en-US" altLang="fa-IR">
              <a:effectLst/>
            </a:endParaRPr>
          </a:p>
        </p:txBody>
      </p:sp>
    </p:spTree>
  </p:cSld>
  <p:clrMapOvr>
    <a:masterClrMapping/>
  </p:clrMapOvr>
  <p:transition spd="med">
    <p:comb/>
  </p:transition>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E3C53BB-3DA6-4E30-8CD2-D1037A48789A}" type="slidenum">
              <a:rPr lang="ar-SA" altLang="fa-IR"/>
              <a:pPr/>
              <a:t>276</a:t>
            </a:fld>
            <a:endParaRPr lang="en-US" altLang="fa-IR"/>
          </a:p>
        </p:txBody>
      </p:sp>
      <p:sp>
        <p:nvSpPr>
          <p:cNvPr id="441346" name="Rectangle 2"/>
          <p:cNvSpPr>
            <a:spLocks noGrp="1" noChangeArrowheads="1"/>
          </p:cNvSpPr>
          <p:nvPr>
            <p:ph type="body" idx="1"/>
          </p:nvPr>
        </p:nvSpPr>
        <p:spPr>
          <a:xfrm>
            <a:off x="457200" y="1905000"/>
            <a:ext cx="8229600" cy="2447925"/>
          </a:xfrm>
        </p:spPr>
        <p:txBody>
          <a:bodyPr/>
          <a:lstStyle/>
          <a:p>
            <a:pPr>
              <a:buFontTx/>
              <a:buNone/>
            </a:pPr>
            <a:r>
              <a:rPr lang="fa-IR" altLang="fa-IR"/>
              <a:t>   </a:t>
            </a:r>
            <a:r>
              <a:rPr lang="fa-IR" altLang="fa-IR">
                <a:effectLst/>
              </a:rPr>
              <a:t>درصورت حساب سودوزيان شرکت سهامی سپهر،خسارت    ناشی از محکوميت  درمحاکم  قضايی به مبلغ  1000000  ريال به طور جداگانه افشاءشده است.بايستی توجه نمود که  اين نوع رويدادهای مالی از نوع اقلام  غير مترقبه  نيستند.</a:t>
            </a:r>
            <a:endParaRPr lang="en-US" altLang="fa-IR">
              <a:effectLst/>
            </a:endParaRPr>
          </a:p>
        </p:txBody>
      </p:sp>
    </p:spTree>
  </p:cSld>
  <p:clrMapOvr>
    <a:masterClrMapping/>
  </p:clrMapOvr>
  <p:transition spd="med">
    <p:comb/>
  </p:transition>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2C9FD19-B124-4830-83BA-0A3ED197A75D}" type="slidenum">
              <a:rPr lang="ar-SA" altLang="fa-IR"/>
              <a:pPr/>
              <a:t>277</a:t>
            </a:fld>
            <a:endParaRPr lang="en-US" altLang="fa-IR"/>
          </a:p>
        </p:txBody>
      </p:sp>
      <p:sp>
        <p:nvSpPr>
          <p:cNvPr id="442370" name="Rectangle 2"/>
          <p:cNvSpPr>
            <a:spLocks noGrp="1" noChangeArrowheads="1"/>
          </p:cNvSpPr>
          <p:nvPr>
            <p:ph type="body" idx="1"/>
          </p:nvPr>
        </p:nvSpPr>
        <p:spPr>
          <a:xfrm>
            <a:off x="395288" y="1628775"/>
            <a:ext cx="8229600" cy="3168650"/>
          </a:xfrm>
        </p:spPr>
        <p:txBody>
          <a:bodyPr/>
          <a:lstStyle/>
          <a:p>
            <a:pPr>
              <a:buFontTx/>
              <a:buNone/>
            </a:pPr>
            <a:r>
              <a:rPr lang="fa-IR" altLang="fa-IR"/>
              <a:t>   </a:t>
            </a:r>
            <a:r>
              <a:rPr lang="fa-IR" altLang="fa-IR">
                <a:effectLst/>
              </a:rPr>
              <a:t>ارائه اين رقم به طورجداگانه درصورت حساب سودو زيان    مورد توجه استفاده کنندگان  صورتها و گزارش های  مالی  واقع  می شود. از آنجا  که  خسارت  ناشی  از محکوميت  درمحاکم  قضايی  در روال  فعاليتهای تجاری ممکن است  روی دهد  اين  رقم  جز ءاقلام  غيرمترقبه نشان داده نشده  است.</a:t>
            </a:r>
            <a:endParaRPr lang="en-US" altLang="fa-IR">
              <a:effectLst/>
            </a:endParaRPr>
          </a:p>
        </p:txBody>
      </p:sp>
    </p:spTree>
  </p:cSld>
  <p:clrMapOvr>
    <a:masterClrMapping/>
  </p:clrMapOvr>
  <p:transition spd="med">
    <p:comb/>
  </p:transition>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A26DCA5-25DB-4593-B9D4-9830B81D0D4B}" type="slidenum">
              <a:rPr lang="ar-SA" altLang="fa-IR"/>
              <a:pPr/>
              <a:t>278</a:t>
            </a:fld>
            <a:endParaRPr lang="en-US" altLang="fa-IR"/>
          </a:p>
        </p:txBody>
      </p:sp>
      <p:sp>
        <p:nvSpPr>
          <p:cNvPr id="443394" name="Rectangle 2"/>
          <p:cNvSpPr>
            <a:spLocks noGrp="1" noChangeArrowheads="1"/>
          </p:cNvSpPr>
          <p:nvPr>
            <p:ph type="body" idx="1"/>
          </p:nvPr>
        </p:nvSpPr>
        <p:spPr>
          <a:xfrm>
            <a:off x="457200" y="1905000"/>
            <a:ext cx="8229600" cy="3495675"/>
          </a:xfrm>
        </p:spPr>
        <p:txBody>
          <a:bodyPr/>
          <a:lstStyle/>
          <a:p>
            <a:pPr>
              <a:buFontTx/>
              <a:buNone/>
            </a:pPr>
            <a:r>
              <a:rPr lang="fa-IR" altLang="fa-IR"/>
              <a:t>  سود  و زيان  ناشی از توقف  قسمتی  از عمليات  شرکت     سهامی  در زمره  اقلام   غير مترقبه  نيست.</a:t>
            </a:r>
          </a:p>
          <a:p>
            <a:pPr>
              <a:buFontTx/>
              <a:buNone/>
            </a:pPr>
            <a:r>
              <a:rPr lang="fa-IR" altLang="fa-IR"/>
              <a:t>  هنگامی که سود و زيان ناشی از توقف بخشی از قسمتهای    شرکت و اقلام  غير مترقبه  در يکسال مالی  وجود داشته   باشد ، در صورت حساب سود و زيان،ابتداء سود و زيان   ناشی از عمليات  قسمتهای متوقف  شده و سپس اقلام غير  مترقبه  افشاء  می شوند. </a:t>
            </a:r>
            <a:endParaRPr lang="en-US" altLang="fa-IR"/>
          </a:p>
        </p:txBody>
      </p:sp>
    </p:spTree>
  </p:cSld>
  <p:clrMapOvr>
    <a:masterClrMapping/>
  </p:clrMapOvr>
  <p:transition spd="med">
    <p:comb/>
  </p:transition>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A06C03-9AA9-4B58-A8D0-E80D4CB9DCA4}" type="slidenum">
              <a:rPr lang="ar-SA" altLang="fa-IR"/>
              <a:pPr/>
              <a:t>279</a:t>
            </a:fld>
            <a:endParaRPr lang="en-US" altLang="fa-IR"/>
          </a:p>
        </p:txBody>
      </p:sp>
      <p:sp>
        <p:nvSpPr>
          <p:cNvPr id="444418" name="Rectangle 2"/>
          <p:cNvSpPr>
            <a:spLocks noGrp="1" noChangeArrowheads="1"/>
          </p:cNvSpPr>
          <p:nvPr>
            <p:ph type="body" idx="1"/>
          </p:nvPr>
        </p:nvSpPr>
        <p:spPr>
          <a:xfrm>
            <a:off x="457200" y="1905000"/>
            <a:ext cx="8229600" cy="3233738"/>
          </a:xfrm>
        </p:spPr>
        <p:txBody>
          <a:bodyPr/>
          <a:lstStyle/>
          <a:p>
            <a:pPr>
              <a:buFontTx/>
              <a:buNone/>
            </a:pPr>
            <a:r>
              <a:rPr lang="fa-IR" altLang="fa-IR"/>
              <a:t>  تغيير در اصول و روشهای پذيرفته شده حسابداری:</a:t>
            </a:r>
          </a:p>
          <a:p>
            <a:pPr>
              <a:buFontTx/>
              <a:buNone/>
            </a:pPr>
            <a:r>
              <a:rPr lang="fa-IR" altLang="fa-IR"/>
              <a:t>  يک شرکت سهامی ممکن است،برای ارائه بهتر وضعيت      مالی و يا  نتايج عمليات ، يک  اصل  يا روش حسابداری   پذيرفته شده که   تا  کنون استفاده می نموده را تغيير داده   و از يک  اصل  يا روش پذيرفته شده  حسابداری ديگری   استفاده نمايد. </a:t>
            </a:r>
            <a:endParaRPr lang="en-US" altLang="fa-IR"/>
          </a:p>
        </p:txBody>
      </p:sp>
    </p:spTree>
  </p:cSld>
  <p:clrMapOvr>
    <a:masterClrMapping/>
  </p:clrMapOvr>
  <p:transition spd="med">
    <p:comb/>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EB9E14D-6217-4C99-B7CF-C6CC57FAEB60}" type="slidenum">
              <a:rPr lang="ar-SA" altLang="fa-IR"/>
              <a:pPr/>
              <a:t>28</a:t>
            </a:fld>
            <a:endParaRPr lang="en-US" altLang="fa-IR"/>
          </a:p>
        </p:txBody>
      </p:sp>
      <p:sp>
        <p:nvSpPr>
          <p:cNvPr id="389122" name="Rectangle 2"/>
          <p:cNvSpPr>
            <a:spLocks noGrp="1" noChangeArrowheads="1"/>
          </p:cNvSpPr>
          <p:nvPr>
            <p:ph type="body" idx="1"/>
          </p:nvPr>
        </p:nvSpPr>
        <p:spPr>
          <a:xfrm>
            <a:off x="539750" y="908050"/>
            <a:ext cx="8135938" cy="4392613"/>
          </a:xfrm>
        </p:spPr>
        <p:txBody>
          <a:bodyPr/>
          <a:lstStyle/>
          <a:p>
            <a:pPr>
              <a:buFontTx/>
              <a:buNone/>
            </a:pPr>
            <a:r>
              <a:rPr lang="fa-IR" altLang="fa-IR">
                <a:effectLst/>
              </a:rPr>
              <a:t>  دفترروزنامه برگشت ازخرید</a:t>
            </a:r>
            <a:r>
              <a:rPr lang="en-US" altLang="fa-IR">
                <a:effectLst/>
              </a:rPr>
              <a:t> </a:t>
            </a:r>
            <a:r>
              <a:rPr lang="fa-IR" altLang="fa-IR">
                <a:effectLst/>
              </a:rPr>
              <a:t>وتخفیفات :</a:t>
            </a:r>
          </a:p>
          <a:p>
            <a:pPr>
              <a:buFontTx/>
              <a:buNone/>
            </a:pPr>
            <a:r>
              <a:rPr lang="en-US" altLang="fa-IR">
                <a:effectLst/>
                <a:latin typeface="Arial" panose="020B0604020202020204" pitchFamily="34" charset="0"/>
              </a:rPr>
              <a:t>   </a:t>
            </a:r>
            <a:r>
              <a:rPr lang="fa-IR" altLang="fa-IR">
                <a:effectLst/>
                <a:latin typeface="Arial" panose="020B0604020202020204" pitchFamily="34" charset="0"/>
              </a:rPr>
              <a:t>1-انتقال اقلام ثبت شده در دفترروزنامه به حساب هر</a:t>
            </a:r>
            <a:r>
              <a:rPr lang="en-US" altLang="fa-IR">
                <a:effectLst/>
                <a:latin typeface="Arial" panose="020B0604020202020204" pitchFamily="34" charset="0"/>
              </a:rPr>
              <a:t> </a:t>
            </a:r>
            <a:r>
              <a:rPr lang="fa-IR" altLang="fa-IR">
                <a:effectLst/>
                <a:latin typeface="Arial" panose="020B0604020202020204" pitchFamily="34" charset="0"/>
              </a:rPr>
              <a:t>يک ازفروشندگان دردفتر</a:t>
            </a:r>
            <a:r>
              <a:rPr lang="en-US" altLang="fa-IR">
                <a:effectLst/>
                <a:latin typeface="Arial" panose="020B0604020202020204" pitchFamily="34" charset="0"/>
              </a:rPr>
              <a:t> </a:t>
            </a:r>
            <a:r>
              <a:rPr lang="fa-IR" altLang="fa-IR">
                <a:effectLst/>
                <a:latin typeface="Arial" panose="020B0604020202020204" pitchFamily="34" charset="0"/>
              </a:rPr>
              <a:t>معين حساب های پرداختنی</a:t>
            </a:r>
            <a:r>
              <a:rPr lang="en-US" altLang="fa-IR">
                <a:effectLst/>
                <a:latin typeface="Arial" panose="020B0604020202020204" pitchFamily="34" charset="0"/>
              </a:rPr>
              <a:t> </a:t>
            </a:r>
            <a:r>
              <a:rPr lang="fa-IR" altLang="fa-IR">
                <a:effectLst/>
                <a:latin typeface="Arial" panose="020B0604020202020204" pitchFamily="34" charset="0"/>
              </a:rPr>
              <a:t>،علامت </a:t>
            </a:r>
            <a:r>
              <a:rPr lang="en-US" altLang="fa-IR">
                <a:effectLst/>
                <a:latin typeface="Arial" panose="020B0604020202020204" pitchFamily="34" charset="0"/>
              </a:rPr>
              <a:t> </a:t>
            </a:r>
            <a:r>
              <a:rPr lang="fa-IR" altLang="fa-IR">
                <a:effectLst/>
                <a:latin typeface="Arial" panose="020B0604020202020204" pitchFamily="34" charset="0"/>
              </a:rPr>
              <a:t>(</a:t>
            </a:r>
            <a:r>
              <a:rPr lang="en-US" altLang="fa-IR">
                <a:effectLst/>
                <a:latin typeface="Arial" panose="020B0604020202020204" pitchFamily="34" charset="0"/>
                <a:sym typeface="Bookshelf Symbol 7" panose="05010101010101010101" pitchFamily="2" charset="2"/>
              </a:rPr>
              <a:t></a:t>
            </a:r>
            <a:r>
              <a:rPr lang="fa-IR" altLang="fa-IR">
                <a:effectLst/>
                <a:latin typeface="Arial" panose="020B0604020202020204" pitchFamily="34" charset="0"/>
              </a:rPr>
              <a:t>) درستون نشان دهنده انجام انتقال ها است.</a:t>
            </a:r>
          </a:p>
          <a:p>
            <a:pPr>
              <a:buFontTx/>
              <a:buNone/>
            </a:pPr>
            <a:r>
              <a:rPr lang="fa-IR" altLang="fa-IR">
                <a:effectLst/>
                <a:latin typeface="Arial" panose="020B0604020202020204" pitchFamily="34" charset="0"/>
              </a:rPr>
              <a:t>  2-انتقال جمع </a:t>
            </a:r>
            <a:r>
              <a:rPr lang="en-US" altLang="fa-IR">
                <a:effectLst/>
                <a:latin typeface="Arial" panose="020B0604020202020204" pitchFamily="34" charset="0"/>
              </a:rPr>
              <a:t> </a:t>
            </a:r>
            <a:r>
              <a:rPr lang="fa-IR" altLang="fa-IR">
                <a:effectLst/>
                <a:latin typeface="Arial" panose="020B0604020202020204" pitchFamily="34" charset="0"/>
              </a:rPr>
              <a:t>ستون مبلغ</a:t>
            </a:r>
            <a:r>
              <a:rPr lang="en-US" altLang="fa-IR">
                <a:effectLst/>
                <a:latin typeface="Arial" panose="020B0604020202020204" pitchFamily="34" charset="0"/>
              </a:rPr>
              <a:t> </a:t>
            </a:r>
            <a:r>
              <a:rPr lang="fa-IR" altLang="fa-IR">
                <a:effectLst/>
                <a:latin typeface="Arial" panose="020B0604020202020204" pitchFamily="34" charset="0"/>
              </a:rPr>
              <a:t> دفتر روزنامه به حساب برگشت ازخرید</a:t>
            </a:r>
            <a:r>
              <a:rPr lang="en-US" altLang="fa-IR">
                <a:effectLst/>
                <a:latin typeface="Arial" panose="020B0604020202020204" pitchFamily="34" charset="0"/>
              </a:rPr>
              <a:t> </a:t>
            </a:r>
            <a:r>
              <a:rPr lang="fa-IR" altLang="fa-IR">
                <a:effectLst/>
                <a:latin typeface="Arial" panose="020B0604020202020204" pitchFamily="34" charset="0"/>
              </a:rPr>
              <a:t>و تخفیفات و حساب های پرداختنی دردفتركل.</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CA705CA-8CA1-4DF1-891E-86C06B0ED123}" type="slidenum">
              <a:rPr lang="ar-SA" altLang="fa-IR"/>
              <a:pPr/>
              <a:t>280</a:t>
            </a:fld>
            <a:endParaRPr lang="en-US" altLang="fa-IR"/>
          </a:p>
        </p:txBody>
      </p:sp>
      <p:sp>
        <p:nvSpPr>
          <p:cNvPr id="445442" name="Rectangle 2"/>
          <p:cNvSpPr>
            <a:spLocks noGrp="1" noChangeArrowheads="1"/>
          </p:cNvSpPr>
          <p:nvPr>
            <p:ph type="body" idx="1"/>
          </p:nvPr>
        </p:nvSpPr>
        <p:spPr>
          <a:xfrm>
            <a:off x="457200" y="1905000"/>
            <a:ext cx="8229600" cy="2971800"/>
          </a:xfrm>
        </p:spPr>
        <p:txBody>
          <a:bodyPr/>
          <a:lstStyle/>
          <a:p>
            <a:pPr>
              <a:buFontTx/>
              <a:buNone/>
            </a:pPr>
            <a:r>
              <a:rPr lang="fa-IR" altLang="fa-IR"/>
              <a:t>  يکی از اصول پذيرفته شده حسابداری ثبات رويه است.به     موجب اين اصل،اصول و روشهای حسابداری بايستی  به   طور يکنواخت  در سالهای مالی  مختلف  استفاده  گردد.</a:t>
            </a:r>
          </a:p>
          <a:p>
            <a:pPr>
              <a:buFontTx/>
              <a:buNone/>
            </a:pPr>
            <a:r>
              <a:rPr lang="fa-IR" altLang="fa-IR"/>
              <a:t>  توجه کنيد که رعايت اصل ثبات رويه به مفهوم عدم تغيير     در اصول  و روشهای  پذيرفته  شده وحسابداری به طور   مطلق نيست.</a:t>
            </a:r>
            <a:endParaRPr lang="en-US" altLang="fa-IR"/>
          </a:p>
        </p:txBody>
      </p:sp>
    </p:spTree>
  </p:cSld>
  <p:clrMapOvr>
    <a:masterClrMapping/>
  </p:clrMapOvr>
  <p:transition spd="med">
    <p:comb/>
  </p:transition>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22841DF-0B18-4295-A8C8-FFA77922345D}" type="slidenum">
              <a:rPr lang="ar-SA" altLang="fa-IR"/>
              <a:pPr/>
              <a:t>281</a:t>
            </a:fld>
            <a:endParaRPr lang="en-US" altLang="fa-IR"/>
          </a:p>
        </p:txBody>
      </p:sp>
      <p:sp>
        <p:nvSpPr>
          <p:cNvPr id="446466" name="Rectangle 2"/>
          <p:cNvSpPr>
            <a:spLocks noGrp="1" noChangeArrowheads="1"/>
          </p:cNvSpPr>
          <p:nvPr>
            <p:ph type="body" idx="1"/>
          </p:nvPr>
        </p:nvSpPr>
        <p:spPr>
          <a:xfrm>
            <a:off x="457200" y="1905000"/>
            <a:ext cx="8229600" cy="2579688"/>
          </a:xfrm>
        </p:spPr>
        <p:txBody>
          <a:bodyPr/>
          <a:lstStyle/>
          <a:p>
            <a:pPr>
              <a:buFontTx/>
              <a:buNone/>
            </a:pPr>
            <a:r>
              <a:rPr lang="fa-IR" altLang="fa-IR"/>
              <a:t>  در صورتی که تغيير اصول و روشهای حسابداری منجر      به ارائه بهتر وضعيت مالی و يا نتايج عمليات شود، لازم   است  که اصول  و يا روشهای  پذيرفته شده بهتر استفاده   گردد.</a:t>
            </a:r>
            <a:endParaRPr lang="en-US" altLang="fa-IR"/>
          </a:p>
        </p:txBody>
      </p:sp>
    </p:spTree>
  </p:cSld>
  <p:clrMapOvr>
    <a:masterClrMapping/>
  </p:clrMapOvr>
  <p:transition spd="med">
    <p:comb/>
  </p:transition>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8D7B26-7AC1-47FB-87BA-70AE7AF25FA9}" type="slidenum">
              <a:rPr lang="ar-SA" altLang="fa-IR"/>
              <a:pPr/>
              <a:t>282</a:t>
            </a:fld>
            <a:endParaRPr lang="en-US" altLang="fa-IR"/>
          </a:p>
        </p:txBody>
      </p:sp>
      <p:sp>
        <p:nvSpPr>
          <p:cNvPr id="447490" name="Rectangle 2"/>
          <p:cNvSpPr>
            <a:spLocks noGrp="1" noChangeArrowheads="1"/>
          </p:cNvSpPr>
          <p:nvPr>
            <p:ph type="body" idx="1"/>
          </p:nvPr>
        </p:nvSpPr>
        <p:spPr>
          <a:xfrm>
            <a:off x="457200" y="1905000"/>
            <a:ext cx="8229600" cy="2774950"/>
          </a:xfrm>
        </p:spPr>
        <p:txBody>
          <a:bodyPr/>
          <a:lstStyle/>
          <a:p>
            <a:pPr>
              <a:buFontTx/>
              <a:buNone/>
            </a:pPr>
            <a:r>
              <a:rPr lang="fa-IR" altLang="fa-IR"/>
              <a:t>  آثار انباشته  ناشی ازهر گونه تغيير دراصول  و روشهای     پذيرفته شده حسابداری ،بايستی به طورجداگانه ودرانتهای   صورتحساب  سود و زيان ارائه  شده  و طی  يادداشتهای   پيوست  صورتها  و گزارش های مالی  جزئيات آن افشاء   گردد.  </a:t>
            </a:r>
            <a:endParaRPr lang="en-US" altLang="fa-IR"/>
          </a:p>
        </p:txBody>
      </p:sp>
    </p:spTree>
  </p:cSld>
  <p:clrMapOvr>
    <a:masterClrMapping/>
  </p:clrMapOvr>
  <p:transition spd="med">
    <p:comb/>
  </p:transition>
</p:sld>
</file>

<file path=ppt/slides/slide2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10EDB90-EB87-4AC9-8F41-4BBBF39B33B4}" type="slidenum">
              <a:rPr lang="ar-SA" altLang="fa-IR"/>
              <a:pPr/>
              <a:t>283</a:t>
            </a:fld>
            <a:endParaRPr lang="en-US" altLang="fa-IR"/>
          </a:p>
        </p:txBody>
      </p:sp>
      <p:sp>
        <p:nvSpPr>
          <p:cNvPr id="448514" name="Rectangle 2"/>
          <p:cNvSpPr>
            <a:spLocks noGrp="1" noChangeArrowheads="1"/>
          </p:cNvSpPr>
          <p:nvPr>
            <p:ph type="body" idx="1"/>
          </p:nvPr>
        </p:nvSpPr>
        <p:spPr>
          <a:xfrm>
            <a:off x="457200" y="1905000"/>
            <a:ext cx="8229600" cy="2382838"/>
          </a:xfrm>
        </p:spPr>
        <p:txBody>
          <a:bodyPr/>
          <a:lstStyle/>
          <a:p>
            <a:pPr>
              <a:buFontTx/>
              <a:buNone/>
            </a:pPr>
            <a:r>
              <a:rPr lang="fa-IR" altLang="fa-IR"/>
              <a:t> فرض کنيد ، شرکت سهامی سهیل وسائط نقلیه  خود را که    مبلغ 5000000 ریال بوده و در سالهای 1368٬ ٬ 1369 </a:t>
            </a:r>
          </a:p>
          <a:p>
            <a:pPr>
              <a:buFontTx/>
              <a:buNone/>
            </a:pPr>
            <a:r>
              <a:rPr lang="fa-IR" altLang="fa-IR"/>
              <a:t> و1370،   10 ساله  به  روش  خط  مستقیم  به  شرح زیر   مستهلک نموده است . </a:t>
            </a:r>
          </a:p>
        </p:txBody>
      </p:sp>
    </p:spTree>
  </p:cSld>
  <p:clrMapOvr>
    <a:masterClrMapping/>
  </p:clrMapOvr>
  <p:transition spd="med">
    <p:comb/>
  </p:transition>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47FA19F-F2CE-4871-9A84-911BA54662E2}" type="slidenum">
              <a:rPr lang="ar-SA" altLang="fa-IR"/>
              <a:pPr/>
              <a:t>284</a:t>
            </a:fld>
            <a:endParaRPr lang="en-US" altLang="fa-IR"/>
          </a:p>
        </p:txBody>
      </p:sp>
      <p:sp>
        <p:nvSpPr>
          <p:cNvPr id="449538" name="Rectangle 2"/>
          <p:cNvSpPr>
            <a:spLocks noGrp="1" noChangeArrowheads="1"/>
          </p:cNvSpPr>
          <p:nvPr>
            <p:ph type="body" idx="1"/>
          </p:nvPr>
        </p:nvSpPr>
        <p:spPr>
          <a:xfrm>
            <a:off x="457200" y="1905000"/>
            <a:ext cx="8229600" cy="3757613"/>
          </a:xfrm>
        </p:spPr>
        <p:txBody>
          <a:bodyPr/>
          <a:lstStyle/>
          <a:p>
            <a:pPr>
              <a:buFontTx/>
              <a:buNone/>
            </a:pPr>
            <a:r>
              <a:rPr lang="fa-IR" altLang="fa-IR"/>
              <a:t>                                                            000000 5                                                        </a:t>
            </a:r>
          </a:p>
          <a:p>
            <a:pPr>
              <a:buFontTx/>
              <a:buNone/>
            </a:pPr>
            <a:r>
              <a:rPr lang="fa-IR" altLang="fa-IR"/>
              <a:t>استهلاک هرسال به روش خط مستقيم                    10</a:t>
            </a:r>
          </a:p>
          <a:p>
            <a:pPr>
              <a:buFontTx/>
              <a:buNone/>
            </a:pPr>
            <a:r>
              <a:rPr lang="fa-IR" altLang="fa-IR"/>
              <a:t>                                                         500000 </a:t>
            </a:r>
          </a:p>
          <a:p>
            <a:pPr>
              <a:buFontTx/>
              <a:buNone/>
            </a:pPr>
            <a:r>
              <a:rPr lang="fa-IR" altLang="fa-IR"/>
              <a:t>استهلاک انباشته به روش خط مستقيم برای سه سال</a:t>
            </a:r>
          </a:p>
          <a:p>
            <a:pPr>
              <a:buFontTx/>
              <a:buNone/>
            </a:pPr>
            <a:r>
              <a:rPr lang="fa-IR" altLang="fa-IR">
                <a:latin typeface="BatangChe" pitchFamily="49" charset="-128"/>
                <a:ea typeface="BatangChe" pitchFamily="49" charset="-128"/>
              </a:rPr>
              <a:t>500000</a:t>
            </a:r>
            <a:r>
              <a:rPr lang="en-US" altLang="fa-IR">
                <a:latin typeface="BatangChe" pitchFamily="49" charset="-128"/>
                <a:ea typeface="BatangChe" pitchFamily="49" charset="-128"/>
              </a:rPr>
              <a:t>×</a:t>
            </a:r>
            <a:r>
              <a:rPr lang="fa-IR" altLang="fa-IR">
                <a:latin typeface="BatangChe" pitchFamily="49" charset="-128"/>
                <a:ea typeface="BatangChe" pitchFamily="49" charset="-128"/>
              </a:rPr>
              <a:t>1500000=3</a:t>
            </a:r>
            <a:endParaRPr lang="en-US" altLang="fa-IR">
              <a:latin typeface="BatangChe" pitchFamily="49" charset="-128"/>
              <a:ea typeface="BatangChe" pitchFamily="49" charset="-128"/>
            </a:endParaRPr>
          </a:p>
        </p:txBody>
      </p:sp>
      <p:sp>
        <p:nvSpPr>
          <p:cNvPr id="449539" name="Line 3"/>
          <p:cNvSpPr>
            <a:spLocks noChangeShapeType="1"/>
          </p:cNvSpPr>
          <p:nvPr/>
        </p:nvSpPr>
        <p:spPr bwMode="auto">
          <a:xfrm>
            <a:off x="900113" y="3644900"/>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35F99A-5D67-44E8-8634-1E2AF5B549ED}" type="slidenum">
              <a:rPr lang="ar-SA" altLang="fa-IR"/>
              <a:pPr/>
              <a:t>285</a:t>
            </a:fld>
            <a:endParaRPr lang="en-US" altLang="fa-IR"/>
          </a:p>
        </p:txBody>
      </p:sp>
      <p:sp>
        <p:nvSpPr>
          <p:cNvPr id="450562" name="Rectangle 2"/>
          <p:cNvSpPr>
            <a:spLocks noGrp="1" noChangeArrowheads="1"/>
          </p:cNvSpPr>
          <p:nvPr>
            <p:ph type="body" idx="1"/>
          </p:nvPr>
        </p:nvSpPr>
        <p:spPr>
          <a:xfrm>
            <a:off x="457200" y="1905000"/>
            <a:ext cx="8229600" cy="2709863"/>
          </a:xfrm>
        </p:spPr>
        <p:txBody>
          <a:bodyPr/>
          <a:lstStyle/>
          <a:p>
            <a:pPr>
              <a:buFontTx/>
              <a:buNone/>
            </a:pPr>
            <a:r>
              <a:rPr lang="fa-IR" altLang="fa-IR"/>
              <a:t>  در  سال  چهارم (1371)  مديران اين  شرکت  برای بهتر   نشان دادن  و ضعيت مالی  ونتايج  عمليات روش محاسبه   استهلاک  را  از دو روش  خط  مستقيم به روش  نزولی   با  نرخ 20%  تغيير می دهند.  </a:t>
            </a:r>
            <a:endParaRPr lang="en-US" altLang="fa-IR"/>
          </a:p>
        </p:txBody>
      </p:sp>
    </p:spTree>
  </p:cSld>
  <p:clrMapOvr>
    <a:masterClrMapping/>
  </p:clrMapOvr>
  <p:transition spd="med">
    <p:comb/>
  </p:transition>
</p:sld>
</file>

<file path=ppt/slides/slide2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E625263-4783-4F79-BD54-79D6DDD702C8}" type="slidenum">
              <a:rPr lang="ar-SA" altLang="fa-IR"/>
              <a:pPr/>
              <a:t>286</a:t>
            </a:fld>
            <a:endParaRPr lang="en-US" altLang="fa-IR"/>
          </a:p>
        </p:txBody>
      </p:sp>
      <p:sp>
        <p:nvSpPr>
          <p:cNvPr id="451586" name="Rectangle 2"/>
          <p:cNvSpPr>
            <a:spLocks noGrp="1" noChangeArrowheads="1"/>
          </p:cNvSpPr>
          <p:nvPr>
            <p:ph type="body" idx="1"/>
          </p:nvPr>
        </p:nvSpPr>
        <p:spPr/>
        <p:txBody>
          <a:bodyPr/>
          <a:lstStyle/>
          <a:p>
            <a:pPr>
              <a:buFontTx/>
              <a:buNone/>
            </a:pPr>
            <a:r>
              <a:rPr lang="fa-IR" altLang="fa-IR" sz="2800"/>
              <a:t> در اين  صورت  محاسبه  استهلاک  انباشته  سه  ساله 1368،1369  و1370 به  شرح  زير خواهد  بود:  </a:t>
            </a:r>
          </a:p>
          <a:p>
            <a:pPr>
              <a:buFontTx/>
              <a:buNone/>
            </a:pPr>
            <a:r>
              <a:rPr lang="fa-IR" altLang="fa-IR" sz="2800"/>
              <a:t> سال 1368                        1000000= 20%×5000000</a:t>
            </a:r>
          </a:p>
          <a:p>
            <a:pPr>
              <a:buFontTx/>
              <a:buNone/>
            </a:pPr>
            <a:r>
              <a:rPr lang="fa-IR" altLang="fa-IR" sz="2800"/>
              <a:t>سال 1369          800000= 20%×(1000000-5000000) </a:t>
            </a:r>
          </a:p>
          <a:p>
            <a:pPr>
              <a:buFontTx/>
              <a:buNone/>
            </a:pPr>
            <a:r>
              <a:rPr lang="fa-IR" altLang="fa-IR" sz="2800"/>
              <a:t>سال 1370 </a:t>
            </a:r>
          </a:p>
          <a:p>
            <a:pPr>
              <a:buFontTx/>
              <a:buNone/>
            </a:pPr>
            <a:r>
              <a:rPr lang="fa-IR" altLang="fa-IR" sz="2800"/>
              <a:t>               640000= 20%×(800000-1000000-5000000)    </a:t>
            </a:r>
          </a:p>
          <a:p>
            <a:pPr>
              <a:buFontTx/>
              <a:buNone/>
            </a:pPr>
            <a:r>
              <a:rPr lang="fa-IR" altLang="fa-IR" sz="2800"/>
              <a:t> ريال، جمع  </a:t>
            </a:r>
            <a:r>
              <a:rPr lang="fa-IR" altLang="fa-IR" sz="2800" u="sng"/>
              <a:t>2440000</a:t>
            </a:r>
          </a:p>
          <a:p>
            <a:pPr>
              <a:buFontTx/>
              <a:buNone/>
            </a:pPr>
            <a:r>
              <a:rPr lang="fa-IR" altLang="fa-IR" sz="2800"/>
              <a:t>استهلاک انباشته  سه ساله به روش نزولي با نرخ 20%</a:t>
            </a:r>
            <a:endParaRPr lang="en-US" altLang="fa-IR" sz="2800"/>
          </a:p>
        </p:txBody>
      </p:sp>
    </p:spTree>
  </p:cSld>
  <p:clrMapOvr>
    <a:masterClrMapping/>
  </p:clrMapOvr>
  <p:transition spd="med">
    <p:comb/>
  </p:transition>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E3254EC-2DF6-4A7B-B292-620AECB8064C}" type="slidenum">
              <a:rPr lang="ar-SA" altLang="fa-IR"/>
              <a:pPr/>
              <a:t>287</a:t>
            </a:fld>
            <a:endParaRPr lang="en-US" altLang="fa-IR"/>
          </a:p>
        </p:txBody>
      </p:sp>
      <p:sp>
        <p:nvSpPr>
          <p:cNvPr id="452610" name="Rectangle 2"/>
          <p:cNvSpPr>
            <a:spLocks noGrp="1" noChangeArrowheads="1"/>
          </p:cNvSpPr>
          <p:nvPr>
            <p:ph type="body" idx="1"/>
          </p:nvPr>
        </p:nvSpPr>
        <p:spPr>
          <a:xfrm>
            <a:off x="457200" y="1905000"/>
            <a:ext cx="8229600" cy="2382838"/>
          </a:xfrm>
        </p:spPr>
        <p:txBody>
          <a:bodyPr/>
          <a:lstStyle/>
          <a:p>
            <a:pPr>
              <a:buFontTx/>
              <a:buNone/>
            </a:pPr>
            <a:r>
              <a:rPr lang="fa-IR" altLang="fa-IR"/>
              <a:t> آثار ناشی  از تغيير در اصول  و روشهای  حسابداری که     بالغ بر ریال 940000 =(1500000-2440000)  است </a:t>
            </a:r>
          </a:p>
          <a:p>
            <a:pPr>
              <a:buFontTx/>
              <a:buNone/>
            </a:pPr>
            <a:r>
              <a:rPr lang="fa-IR" altLang="fa-IR"/>
              <a:t> به صورت  زير در  دفاتر شرکت  سهامی  سهيل  ثبت می- گردد: </a:t>
            </a:r>
            <a:endParaRPr lang="en-US" altLang="fa-IR"/>
          </a:p>
        </p:txBody>
      </p:sp>
    </p:spTree>
  </p:cSld>
  <p:clrMapOvr>
    <a:masterClrMapping/>
  </p:clrMapOvr>
  <p:transition spd="med">
    <p:comb/>
  </p:transition>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Slide Number Placeholder 4"/>
          <p:cNvSpPr>
            <a:spLocks noGrp="1"/>
          </p:cNvSpPr>
          <p:nvPr>
            <p:ph type="sldNum" sz="quarter" idx="12"/>
          </p:nvPr>
        </p:nvSpPr>
        <p:spPr/>
        <p:txBody>
          <a:bodyPr/>
          <a:lstStyle/>
          <a:p>
            <a:fld id="{7343F0F7-5A69-4E6D-8441-705BBC880C26}" type="slidenum">
              <a:rPr lang="ar-SA" altLang="fa-IR"/>
              <a:pPr/>
              <a:t>288</a:t>
            </a:fld>
            <a:endParaRPr lang="en-US" altLang="fa-IR"/>
          </a:p>
        </p:txBody>
      </p:sp>
      <p:graphicFrame>
        <p:nvGraphicFramePr>
          <p:cNvPr id="453634" name="Group 2"/>
          <p:cNvGraphicFramePr>
            <a:graphicFrameLocks noGrp="1"/>
          </p:cNvGraphicFramePr>
          <p:nvPr>
            <p:ph/>
          </p:nvPr>
        </p:nvGraphicFramePr>
        <p:xfrm>
          <a:off x="539750" y="1125538"/>
          <a:ext cx="8229600" cy="4281487"/>
        </p:xfrm>
        <a:graphic>
          <a:graphicData uri="http://schemas.openxmlformats.org/drawingml/2006/table">
            <a:tbl>
              <a:tblPr/>
              <a:tblGrid>
                <a:gridCol w="1646238">
                  <a:extLst>
                    <a:ext uri="{9D8B030D-6E8A-4147-A177-3AD203B41FA5}">
                      <a16:colId xmlns:a16="http://schemas.microsoft.com/office/drawing/2014/main" val="2870575457"/>
                    </a:ext>
                  </a:extLst>
                </a:gridCol>
                <a:gridCol w="1377950">
                  <a:extLst>
                    <a:ext uri="{9D8B030D-6E8A-4147-A177-3AD203B41FA5}">
                      <a16:colId xmlns:a16="http://schemas.microsoft.com/office/drawing/2014/main" val="2510968283"/>
                    </a:ext>
                  </a:extLst>
                </a:gridCol>
                <a:gridCol w="936625">
                  <a:extLst>
                    <a:ext uri="{9D8B030D-6E8A-4147-A177-3AD203B41FA5}">
                      <a16:colId xmlns:a16="http://schemas.microsoft.com/office/drawing/2014/main" val="2658115788"/>
                    </a:ext>
                  </a:extLst>
                </a:gridCol>
                <a:gridCol w="2520950">
                  <a:extLst>
                    <a:ext uri="{9D8B030D-6E8A-4147-A177-3AD203B41FA5}">
                      <a16:colId xmlns:a16="http://schemas.microsoft.com/office/drawing/2014/main" val="1061121337"/>
                    </a:ext>
                  </a:extLst>
                </a:gridCol>
                <a:gridCol w="935037">
                  <a:extLst>
                    <a:ext uri="{9D8B030D-6E8A-4147-A177-3AD203B41FA5}">
                      <a16:colId xmlns:a16="http://schemas.microsoft.com/office/drawing/2014/main" val="1134532541"/>
                    </a:ext>
                  </a:extLst>
                </a:gridCol>
                <a:gridCol w="812800">
                  <a:extLst>
                    <a:ext uri="{9D8B030D-6E8A-4147-A177-3AD203B41FA5}">
                      <a16:colId xmlns:a16="http://schemas.microsoft.com/office/drawing/2014/main" val="3357619372"/>
                    </a:ext>
                  </a:extLst>
                </a:gridCol>
              </a:tblGrid>
              <a:tr h="584200">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بستانکار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بدهکار</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عطف</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شرح</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تاریخ</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1897313141"/>
                  </a:ext>
                </a:extLst>
              </a:tr>
              <a:tr h="568325">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روز</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67763599"/>
                  </a:ext>
                </a:extLst>
              </a:tr>
              <a:tr h="1841500">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940000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940000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اثارانباشته ناشی ازتغییردر اصول و روشهای حسابداریاستهلاک انباشته</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ثبت آثار انباشته-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1371</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اسفند</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29</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6680371"/>
                  </a:ext>
                </a:extLst>
              </a:tr>
            </a:tbl>
          </a:graphicData>
        </a:graphic>
      </p:graphicFrame>
    </p:spTree>
  </p:cSld>
  <p:clrMapOvr>
    <a:masterClrMapping/>
  </p:clrMapOvr>
  <p:transition spd="med">
    <p:comb/>
  </p:transition>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Slide Number Placeholder 4"/>
          <p:cNvSpPr>
            <a:spLocks noGrp="1"/>
          </p:cNvSpPr>
          <p:nvPr>
            <p:ph type="sldNum" sz="quarter" idx="12"/>
          </p:nvPr>
        </p:nvSpPr>
        <p:spPr/>
        <p:txBody>
          <a:bodyPr/>
          <a:lstStyle/>
          <a:p>
            <a:fld id="{CDFBE9ED-2481-4670-A113-85B2965BBE0F}" type="slidenum">
              <a:rPr lang="ar-SA" altLang="fa-IR"/>
              <a:pPr/>
              <a:t>289</a:t>
            </a:fld>
            <a:endParaRPr lang="en-US" altLang="fa-IR"/>
          </a:p>
        </p:txBody>
      </p:sp>
      <p:graphicFrame>
        <p:nvGraphicFramePr>
          <p:cNvPr id="454658" name="Group 2"/>
          <p:cNvGraphicFramePr>
            <a:graphicFrameLocks noGrp="1"/>
          </p:cNvGraphicFramePr>
          <p:nvPr>
            <p:ph/>
          </p:nvPr>
        </p:nvGraphicFramePr>
        <p:xfrm>
          <a:off x="539750" y="404813"/>
          <a:ext cx="8229600" cy="3111500"/>
        </p:xfrm>
        <a:graphic>
          <a:graphicData uri="http://schemas.openxmlformats.org/drawingml/2006/table">
            <a:tbl>
              <a:tblPr/>
              <a:tblGrid>
                <a:gridCol w="1593850">
                  <a:extLst>
                    <a:ext uri="{9D8B030D-6E8A-4147-A177-3AD203B41FA5}">
                      <a16:colId xmlns:a16="http://schemas.microsoft.com/office/drawing/2014/main" val="291216155"/>
                    </a:ext>
                  </a:extLst>
                </a:gridCol>
                <a:gridCol w="1873250">
                  <a:extLst>
                    <a:ext uri="{9D8B030D-6E8A-4147-A177-3AD203B41FA5}">
                      <a16:colId xmlns:a16="http://schemas.microsoft.com/office/drawing/2014/main" val="2817735611"/>
                    </a:ext>
                  </a:extLst>
                </a:gridCol>
                <a:gridCol w="863600">
                  <a:extLst>
                    <a:ext uri="{9D8B030D-6E8A-4147-A177-3AD203B41FA5}">
                      <a16:colId xmlns:a16="http://schemas.microsoft.com/office/drawing/2014/main" val="393244120"/>
                    </a:ext>
                  </a:extLst>
                </a:gridCol>
                <a:gridCol w="2447925">
                  <a:extLst>
                    <a:ext uri="{9D8B030D-6E8A-4147-A177-3AD203B41FA5}">
                      <a16:colId xmlns:a16="http://schemas.microsoft.com/office/drawing/2014/main" val="4218058703"/>
                    </a:ext>
                  </a:extLst>
                </a:gridCol>
                <a:gridCol w="720725">
                  <a:extLst>
                    <a:ext uri="{9D8B030D-6E8A-4147-A177-3AD203B41FA5}">
                      <a16:colId xmlns:a16="http://schemas.microsoft.com/office/drawing/2014/main" val="3962225622"/>
                    </a:ext>
                  </a:extLst>
                </a:gridCol>
                <a:gridCol w="730250">
                  <a:extLst>
                    <a:ext uri="{9D8B030D-6E8A-4147-A177-3AD203B41FA5}">
                      <a16:colId xmlns:a16="http://schemas.microsoft.com/office/drawing/2014/main" val="1870211523"/>
                    </a:ext>
                  </a:extLst>
                </a:gridCol>
              </a:tblGrid>
              <a:tr h="266541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ناشی ازتغییردر</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روش استهلاک وسائط نقلیه از روش خط مستقیم به روش نزولی </a:t>
                      </a:r>
                      <a:r>
                        <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a:t>
                      </a: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20</a:t>
                      </a:r>
                      <a:r>
                        <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 </a:t>
                      </a: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با نرخ</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4818860"/>
                  </a:ext>
                </a:extLst>
              </a:tr>
            </a:tbl>
          </a:graphicData>
        </a:graphic>
      </p:graphicFrame>
      <p:sp>
        <p:nvSpPr>
          <p:cNvPr id="454674" name="Text Box 18"/>
          <p:cNvSpPr txBox="1">
            <a:spLocks noChangeArrowheads="1"/>
          </p:cNvSpPr>
          <p:nvPr/>
        </p:nvSpPr>
        <p:spPr bwMode="auto">
          <a:xfrm>
            <a:off x="1547813" y="3860800"/>
            <a:ext cx="6481762"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0">
              <a:spcBef>
                <a:spcPct val="50000"/>
              </a:spcBef>
              <a:buClrTx/>
              <a:buSzTx/>
            </a:pPr>
            <a:r>
              <a:rPr lang="fa-IR" altLang="fa-IR" sz="1800"/>
              <a:t>  </a:t>
            </a:r>
            <a:r>
              <a:rPr lang="fa-IR" altLang="fa-IR" sz="3200"/>
              <a:t>باتوجه به  ساير اطلاعاتی که از دفاتر شرکت   سهامی سهيل استخراج شده ، صورت  حساب   سود  زيان  به  شرح  زير است.</a:t>
            </a:r>
            <a:endParaRPr lang="en-US" altLang="fa-IR" sz="3200"/>
          </a:p>
        </p:txBody>
      </p:sp>
    </p:spTree>
  </p:cSld>
  <p:clrMapOvr>
    <a:masterClrMapping/>
  </p:clrMapOvr>
  <p:transition spd="med">
    <p:comb/>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46941B-2C94-4E0D-A677-35033483F8F8}" type="slidenum">
              <a:rPr lang="ar-SA" altLang="fa-IR"/>
              <a:pPr/>
              <a:t>29</a:t>
            </a:fld>
            <a:endParaRPr lang="en-US" altLang="fa-IR"/>
          </a:p>
        </p:txBody>
      </p:sp>
      <p:sp>
        <p:nvSpPr>
          <p:cNvPr id="390146" name="Rectangle 2"/>
          <p:cNvSpPr>
            <a:spLocks noGrp="1" noChangeArrowheads="1"/>
          </p:cNvSpPr>
          <p:nvPr>
            <p:ph type="body" idx="1"/>
          </p:nvPr>
        </p:nvSpPr>
        <p:spPr>
          <a:xfrm>
            <a:off x="250825" y="1196975"/>
            <a:ext cx="8218488" cy="3887788"/>
          </a:xfrm>
        </p:spPr>
        <p:txBody>
          <a:bodyPr/>
          <a:lstStyle/>
          <a:p>
            <a:pPr>
              <a:buFontTx/>
              <a:buNone/>
            </a:pPr>
            <a:r>
              <a:rPr lang="fa-IR" altLang="fa-IR">
                <a:effectLst/>
              </a:rPr>
              <a:t>  دفتر روزنامه برگشت از فروش و تخفیفات :</a:t>
            </a:r>
          </a:p>
          <a:p>
            <a:pPr>
              <a:buFontTx/>
              <a:buNone/>
            </a:pPr>
            <a:r>
              <a:rPr lang="fa-IR" altLang="fa-IR">
                <a:effectLst/>
                <a:latin typeface="Arial" panose="020B0604020202020204" pitchFamily="34" charset="0"/>
              </a:rPr>
              <a:t>   1-انتقال اقلام  ثبت شده  در دفترروزنامه به حساب هریک ازمشتریان دردفترمعین حساب های دریافتنی،علامت (</a:t>
            </a:r>
            <a:r>
              <a:rPr lang="en-US" altLang="fa-IR">
                <a:effectLst/>
                <a:latin typeface="Arial" panose="020B0604020202020204" pitchFamily="34" charset="0"/>
                <a:sym typeface="Bookshelf Symbol 7" panose="05010101010101010101" pitchFamily="2" charset="2"/>
              </a:rPr>
              <a:t></a:t>
            </a:r>
            <a:r>
              <a:rPr lang="fa-IR" altLang="fa-IR">
                <a:effectLst/>
                <a:latin typeface="Arial" panose="020B0604020202020204" pitchFamily="34" charset="0"/>
              </a:rPr>
              <a:t>) در ستون عطف مبین انجام اين انتقال ها است.</a:t>
            </a:r>
          </a:p>
          <a:p>
            <a:pPr>
              <a:buFontTx/>
              <a:buNone/>
            </a:pPr>
            <a:r>
              <a:rPr lang="fa-IR" altLang="fa-IR">
                <a:effectLst/>
                <a:latin typeface="Arial" panose="020B0604020202020204" pitchFamily="34" charset="0"/>
              </a:rPr>
              <a:t>   2-انتقال جمع ستون مبلغ دفتر روزنامه به حساب  برگشت از فروش  و تخفیفات و حساب های  دریافتنی در دفتر كل.</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7367FBD-126C-4B24-A94F-357F93E5CEEA}" type="slidenum">
              <a:rPr lang="ar-SA" altLang="fa-IR"/>
              <a:pPr/>
              <a:t>290</a:t>
            </a:fld>
            <a:endParaRPr lang="en-US" altLang="fa-IR"/>
          </a:p>
        </p:txBody>
      </p:sp>
      <p:sp>
        <p:nvSpPr>
          <p:cNvPr id="455682" name="Rectangle 2"/>
          <p:cNvSpPr>
            <a:spLocks noGrp="1" noChangeArrowheads="1"/>
          </p:cNvSpPr>
          <p:nvPr>
            <p:ph type="body" idx="1"/>
          </p:nvPr>
        </p:nvSpPr>
        <p:spPr>
          <a:xfrm>
            <a:off x="457200" y="692150"/>
            <a:ext cx="8229600" cy="5434013"/>
          </a:xfrm>
        </p:spPr>
        <p:txBody>
          <a:bodyPr/>
          <a:lstStyle/>
          <a:p>
            <a:pPr algn="ctr">
              <a:buFontTx/>
              <a:buNone/>
            </a:pPr>
            <a:r>
              <a:rPr lang="fa-IR" altLang="fa-IR"/>
              <a:t>شرکت سهامي سهيل</a:t>
            </a:r>
          </a:p>
          <a:p>
            <a:pPr algn="ctr">
              <a:buFontTx/>
              <a:buNone/>
            </a:pPr>
            <a:r>
              <a:rPr lang="fa-IR" altLang="fa-IR"/>
              <a:t>صورت حساب سود و زيان</a:t>
            </a:r>
          </a:p>
          <a:p>
            <a:pPr algn="ctr">
              <a:buFontTx/>
              <a:buNone/>
            </a:pPr>
            <a:r>
              <a:rPr lang="fa-IR" altLang="fa-IR"/>
              <a:t>برای سال مالي منتهي به 29 اسفند 1371</a:t>
            </a:r>
          </a:p>
          <a:p>
            <a:pPr>
              <a:buFontTx/>
              <a:buNone/>
            </a:pPr>
            <a:r>
              <a:rPr lang="fa-IR" altLang="fa-IR"/>
              <a:t>فروش خالص                                    40000000 </a:t>
            </a:r>
          </a:p>
          <a:p>
            <a:pPr>
              <a:buFontTx/>
              <a:buNone/>
            </a:pPr>
            <a:r>
              <a:rPr lang="fa-IR" altLang="fa-IR"/>
              <a:t>بهای تمام شده کالای فروش رفته و</a:t>
            </a:r>
          </a:p>
          <a:p>
            <a:pPr>
              <a:buFontTx/>
              <a:buNone/>
            </a:pPr>
            <a:r>
              <a:rPr lang="fa-IR" altLang="fa-IR"/>
              <a:t> هزينه های عملياتی                             </a:t>
            </a:r>
            <a:r>
              <a:rPr lang="fa-IR" altLang="fa-IR" u="sng"/>
              <a:t>36700000 </a:t>
            </a:r>
            <a:endParaRPr lang="fa-IR" altLang="fa-IR"/>
          </a:p>
          <a:p>
            <a:pPr>
              <a:buFontTx/>
              <a:buNone/>
            </a:pPr>
            <a:r>
              <a:rPr lang="fa-IR" altLang="fa-IR"/>
              <a:t>سود حاصل از عمليات عادی و مستمر          3300000 </a:t>
            </a:r>
          </a:p>
          <a:p>
            <a:pPr>
              <a:buFontTx/>
              <a:buNone/>
            </a:pPr>
            <a:r>
              <a:rPr lang="fa-IR" altLang="fa-IR"/>
              <a:t>زيان حاصل از فروش قسمت متوقف شده        </a:t>
            </a:r>
            <a:r>
              <a:rPr lang="fa-IR" altLang="fa-IR" sz="2800" u="sng"/>
              <a:t>(300000)</a:t>
            </a:r>
            <a:endParaRPr lang="en-US" altLang="fa-IR" sz="2800" u="sng"/>
          </a:p>
        </p:txBody>
      </p:sp>
      <p:sp>
        <p:nvSpPr>
          <p:cNvPr id="455683" name="Line 3"/>
          <p:cNvSpPr>
            <a:spLocks noChangeShapeType="1"/>
          </p:cNvSpPr>
          <p:nvPr/>
        </p:nvSpPr>
        <p:spPr bwMode="auto">
          <a:xfrm>
            <a:off x="8675688" y="27813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F2EE4D3-DF0D-4813-A9E8-EB631AB48724}" type="slidenum">
              <a:rPr lang="ar-SA" altLang="fa-IR"/>
              <a:pPr/>
              <a:t>291</a:t>
            </a:fld>
            <a:endParaRPr lang="en-US" altLang="fa-IR"/>
          </a:p>
        </p:txBody>
      </p:sp>
      <p:sp>
        <p:nvSpPr>
          <p:cNvPr id="456706" name="Rectangle 2"/>
          <p:cNvSpPr>
            <a:spLocks noGrp="1" noChangeArrowheads="1"/>
          </p:cNvSpPr>
          <p:nvPr>
            <p:ph type="body" idx="1"/>
          </p:nvPr>
        </p:nvSpPr>
        <p:spPr>
          <a:xfrm>
            <a:off x="457200" y="333375"/>
            <a:ext cx="8229600" cy="5040313"/>
          </a:xfrm>
        </p:spPr>
        <p:txBody>
          <a:bodyPr/>
          <a:lstStyle/>
          <a:p>
            <a:pPr>
              <a:buFontTx/>
              <a:buNone/>
            </a:pPr>
            <a:r>
              <a:rPr lang="fa-IR" altLang="fa-IR"/>
              <a:t>سود قبل از اقلام غير مترقبه و ماليات           3000000</a:t>
            </a:r>
          </a:p>
          <a:p>
            <a:pPr>
              <a:buFontTx/>
              <a:buNone/>
            </a:pPr>
            <a:r>
              <a:rPr lang="fa-IR" altLang="fa-IR"/>
              <a:t>اقلام غير مترقبه: </a:t>
            </a:r>
          </a:p>
          <a:p>
            <a:pPr>
              <a:buFontTx/>
              <a:buNone/>
            </a:pPr>
            <a:r>
              <a:rPr lang="fa-IR" altLang="fa-IR"/>
              <a:t>زيان ناشی از سيل                                  (600000) </a:t>
            </a:r>
          </a:p>
          <a:p>
            <a:pPr>
              <a:buFontTx/>
              <a:buNone/>
            </a:pPr>
            <a:endParaRPr lang="fa-IR" altLang="fa-IR"/>
          </a:p>
          <a:p>
            <a:pPr>
              <a:buFontTx/>
              <a:buNone/>
            </a:pPr>
            <a:r>
              <a:rPr lang="fa-IR" altLang="fa-IR"/>
              <a:t>آثار انباشته ناشی از تغيير در اصول</a:t>
            </a:r>
          </a:p>
          <a:p>
            <a:pPr>
              <a:buFontTx/>
              <a:buNone/>
            </a:pPr>
            <a:r>
              <a:rPr lang="fa-IR" altLang="fa-IR"/>
              <a:t>وروشهای پذيرفته شده حسابداری                  </a:t>
            </a:r>
            <a:r>
              <a:rPr lang="fa-IR" altLang="fa-IR" u="sng"/>
              <a:t>(940000)</a:t>
            </a:r>
            <a:endParaRPr lang="fa-IR" altLang="fa-IR"/>
          </a:p>
          <a:p>
            <a:pPr>
              <a:buFontTx/>
              <a:buNone/>
            </a:pPr>
            <a:r>
              <a:rPr lang="fa-IR" altLang="fa-IR"/>
              <a:t>سود ويژه                                              </a:t>
            </a:r>
            <a:r>
              <a:rPr lang="fa-IR" altLang="fa-IR" u="sng"/>
              <a:t>1460000</a:t>
            </a:r>
            <a:r>
              <a:rPr lang="fa-IR" altLang="fa-IR"/>
              <a:t> </a:t>
            </a:r>
            <a:r>
              <a:rPr lang="en-US" altLang="fa-IR"/>
              <a:t/>
            </a:r>
            <a:br>
              <a:rPr lang="en-US" altLang="fa-IR"/>
            </a:br>
            <a:r>
              <a:rPr lang="fa-IR" altLang="fa-IR"/>
              <a:t>        </a:t>
            </a:r>
            <a:endParaRPr lang="en-US" altLang="fa-IR"/>
          </a:p>
          <a:p>
            <a:endParaRPr lang="en-US" altLang="fa-IR"/>
          </a:p>
        </p:txBody>
      </p:sp>
    </p:spTree>
  </p:cSld>
  <p:clrMapOvr>
    <a:masterClrMapping/>
  </p:clrMapOvr>
  <p:transition spd="med">
    <p:comb/>
  </p:transition>
</p:sld>
</file>

<file path=ppt/slides/slide2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FC4E71-890E-46FD-A6B7-B3EACBA149D0}" type="slidenum">
              <a:rPr lang="ar-SA" altLang="fa-IR"/>
              <a:pPr/>
              <a:t>292</a:t>
            </a:fld>
            <a:endParaRPr lang="en-US" altLang="fa-IR"/>
          </a:p>
        </p:txBody>
      </p:sp>
      <p:sp>
        <p:nvSpPr>
          <p:cNvPr id="457730" name="Rectangle 2"/>
          <p:cNvSpPr>
            <a:spLocks noGrp="1" noChangeArrowheads="1"/>
          </p:cNvSpPr>
          <p:nvPr>
            <p:ph type="body" idx="1"/>
          </p:nvPr>
        </p:nvSpPr>
        <p:spPr>
          <a:xfrm>
            <a:off x="457200" y="1905000"/>
            <a:ext cx="8229600" cy="3430588"/>
          </a:xfrm>
        </p:spPr>
        <p:txBody>
          <a:bodyPr/>
          <a:lstStyle/>
          <a:p>
            <a:pPr>
              <a:buFontTx/>
              <a:buNone/>
            </a:pPr>
            <a:r>
              <a:rPr lang="fa-IR" altLang="fa-IR"/>
              <a:t>  همان طوری که  درصورت حساب سود  و زيان  شرکت     سهامی  سهيل ديده مي شود، ابتداء سود حاصل ازعمليات   عادی و مستمر و در انتها  آثار انباشته  ناشی از تغيير در   اصول و روشهای پذيرفته شده حسابداری،ارائه شده است.  </a:t>
            </a:r>
            <a:endParaRPr lang="en-US" altLang="fa-IR"/>
          </a:p>
        </p:txBody>
      </p:sp>
    </p:spTree>
  </p:cSld>
  <p:clrMapOvr>
    <a:masterClrMapping/>
  </p:clrMapOvr>
  <p:transition spd="med">
    <p:comb/>
  </p:transition>
</p:sld>
</file>

<file path=ppt/slides/slide2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9546E6-95BF-40EB-9673-620BC3D04904}" type="slidenum">
              <a:rPr lang="ar-SA" altLang="fa-IR"/>
              <a:pPr/>
              <a:t>293</a:t>
            </a:fld>
            <a:endParaRPr lang="en-US" altLang="fa-IR"/>
          </a:p>
        </p:txBody>
      </p:sp>
      <p:sp>
        <p:nvSpPr>
          <p:cNvPr id="458754" name="Rectangle 2"/>
          <p:cNvSpPr>
            <a:spLocks noGrp="1" noChangeArrowheads="1"/>
          </p:cNvSpPr>
          <p:nvPr>
            <p:ph type="body" idx="1"/>
          </p:nvPr>
        </p:nvSpPr>
        <p:spPr>
          <a:xfrm>
            <a:off x="457200" y="1905000"/>
            <a:ext cx="8229600" cy="3495675"/>
          </a:xfrm>
        </p:spPr>
        <p:txBody>
          <a:bodyPr/>
          <a:lstStyle/>
          <a:p>
            <a:pPr>
              <a:buFontTx/>
              <a:buNone/>
            </a:pPr>
            <a:r>
              <a:rPr lang="fa-IR" altLang="fa-IR"/>
              <a:t>سود هر سهم </a:t>
            </a:r>
            <a:r>
              <a:rPr lang="en-US" altLang="fa-IR"/>
              <a:t>(EPS)</a:t>
            </a:r>
            <a:r>
              <a:rPr lang="fa-IR" altLang="fa-IR"/>
              <a:t>:</a:t>
            </a:r>
          </a:p>
          <a:p>
            <a:pPr>
              <a:buFontTx/>
              <a:buNone/>
            </a:pPr>
            <a:r>
              <a:rPr lang="fa-IR" altLang="fa-IR"/>
              <a:t> سود خالص قابل تخصيص به هر سهم عادی در يک سال     مالی را سود هر سهم مي گويند،وضروریترین اطلاعی که </a:t>
            </a:r>
          </a:p>
          <a:p>
            <a:pPr>
              <a:buFontTx/>
              <a:buNone/>
            </a:pPr>
            <a:r>
              <a:rPr lang="fa-IR" altLang="fa-IR"/>
              <a:t> مورد  نياز سرمايه  گذاران  و سهامداران  برای  خريد  يا   فروش  سهام  عادی  است.</a:t>
            </a:r>
            <a:endParaRPr lang="en-US" altLang="fa-IR"/>
          </a:p>
        </p:txBody>
      </p:sp>
    </p:spTree>
  </p:cSld>
  <p:clrMapOvr>
    <a:masterClrMapping/>
  </p:clrMapOvr>
  <p:transition spd="med">
    <p:comb/>
  </p:transition>
</p:sld>
</file>

<file path=ppt/slides/slide2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022999B-2B75-4645-90ED-EF5CE314ECF4}" type="slidenum">
              <a:rPr lang="ar-SA" altLang="fa-IR"/>
              <a:pPr/>
              <a:t>294</a:t>
            </a:fld>
            <a:endParaRPr lang="en-US" altLang="fa-IR"/>
          </a:p>
        </p:txBody>
      </p:sp>
      <p:sp>
        <p:nvSpPr>
          <p:cNvPr id="459778" name="Rectangle 2"/>
          <p:cNvSpPr>
            <a:spLocks noGrp="1" noChangeArrowheads="1"/>
          </p:cNvSpPr>
          <p:nvPr>
            <p:ph type="body" idx="1"/>
          </p:nvPr>
        </p:nvSpPr>
        <p:spPr>
          <a:xfrm>
            <a:off x="457200" y="1905000"/>
            <a:ext cx="8229600" cy="2709863"/>
          </a:xfrm>
        </p:spPr>
        <p:txBody>
          <a:bodyPr/>
          <a:lstStyle/>
          <a:p>
            <a:pPr>
              <a:buFontTx/>
              <a:buNone/>
            </a:pPr>
            <a:r>
              <a:rPr lang="fa-IR" altLang="fa-IR"/>
              <a:t>  قيمت بازار سهام عادی نيز متأثر از ميزان سود هر سهم     است.سود هر سهم از تقسيم سود قابل تقسيم بين سهامداران  عادی به تعداد سهام عادی حاصل مي شود.</a:t>
            </a:r>
            <a:endParaRPr lang="en-US" altLang="fa-IR"/>
          </a:p>
        </p:txBody>
      </p:sp>
    </p:spTree>
  </p:cSld>
  <p:clrMapOvr>
    <a:masterClrMapping/>
  </p:clrMapOvr>
  <p:transition spd="med">
    <p:comb/>
  </p:transition>
</p:sld>
</file>

<file path=ppt/slides/slide2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4F13C07-A5AA-40D2-9FE3-B6886C437507}" type="slidenum">
              <a:rPr lang="ar-SA" altLang="fa-IR"/>
              <a:pPr/>
              <a:t>295</a:t>
            </a:fld>
            <a:endParaRPr lang="en-US" altLang="fa-IR"/>
          </a:p>
        </p:txBody>
      </p:sp>
      <p:sp>
        <p:nvSpPr>
          <p:cNvPr id="460802" name="Rectangle 2"/>
          <p:cNvSpPr>
            <a:spLocks noGrp="1" noChangeArrowheads="1"/>
          </p:cNvSpPr>
          <p:nvPr>
            <p:ph type="body" idx="1"/>
          </p:nvPr>
        </p:nvSpPr>
        <p:spPr>
          <a:xfrm>
            <a:off x="457200" y="1905000"/>
            <a:ext cx="8229600" cy="3560763"/>
          </a:xfrm>
        </p:spPr>
        <p:txBody>
          <a:bodyPr/>
          <a:lstStyle/>
          <a:p>
            <a:pPr>
              <a:buFontTx/>
              <a:buNone/>
            </a:pPr>
            <a:r>
              <a:rPr lang="fa-IR" altLang="fa-IR"/>
              <a:t> تقسيم سود تضمين شده سهام ممتاز و سود هر سهم عادی:</a:t>
            </a:r>
          </a:p>
          <a:p>
            <a:pPr>
              <a:buFontTx/>
              <a:buNone/>
            </a:pPr>
            <a:r>
              <a:rPr lang="fa-IR" altLang="fa-IR"/>
              <a:t>  هنگامی  که  شرکت  سهامی  سهام  ممتاز و سهام  عادی     دارد  برای  تعيين سود قابل تقسيم ابتدا سود تضمين شده   سهام  ممتاز و سود معوق سهام ممتاز، محاسبه و از سود   ويژه  قابل تقسيم  کسر و سود  قابل  تقسيم بين سهامداران   عادی  تعيين  می شود.</a:t>
            </a:r>
          </a:p>
          <a:p>
            <a:pPr>
              <a:buFontTx/>
              <a:buNone/>
            </a:pPr>
            <a:endParaRPr lang="en-US" altLang="fa-IR"/>
          </a:p>
        </p:txBody>
      </p:sp>
    </p:spTree>
  </p:cSld>
  <p:clrMapOvr>
    <a:masterClrMapping/>
  </p:clrMapOvr>
  <p:transition spd="med">
    <p:comb/>
  </p:transition>
</p:sld>
</file>

<file path=ppt/slides/slide2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3A2CA48-11A2-4116-B78C-D2D661ADA718}" type="slidenum">
              <a:rPr lang="ar-SA" altLang="fa-IR"/>
              <a:pPr/>
              <a:t>296</a:t>
            </a:fld>
            <a:endParaRPr lang="en-US" altLang="fa-IR"/>
          </a:p>
        </p:txBody>
      </p:sp>
      <p:sp>
        <p:nvSpPr>
          <p:cNvPr id="461826" name="Rectangle 2"/>
          <p:cNvSpPr>
            <a:spLocks noGrp="1" noChangeArrowheads="1"/>
          </p:cNvSpPr>
          <p:nvPr>
            <p:ph type="body" idx="1"/>
          </p:nvPr>
        </p:nvSpPr>
        <p:spPr>
          <a:xfrm>
            <a:off x="457200" y="1905000"/>
            <a:ext cx="8229600" cy="2906713"/>
          </a:xfrm>
        </p:spPr>
        <p:txBody>
          <a:bodyPr/>
          <a:lstStyle/>
          <a:p>
            <a:pPr>
              <a:buFontTx/>
              <a:buNone/>
            </a:pPr>
            <a:r>
              <a:rPr lang="fa-IR" altLang="fa-IR"/>
              <a:t> فرض کنيد،سرمايه شرکت سهامی سامان متشکل از 5000   سهم ممتاز 10% به ارزش اسمی 1000 ريال و 10000  سهم عادی به ارزش اسمی 1000 ريال است و سود  ويژه  قابل تقسِم در سال 1370 مبلغ 2500000 ريال مي باشد. </a:t>
            </a:r>
            <a:endParaRPr lang="en-US" altLang="fa-IR"/>
          </a:p>
        </p:txBody>
      </p:sp>
    </p:spTree>
  </p:cSld>
  <p:clrMapOvr>
    <a:masterClrMapping/>
  </p:clrMapOvr>
  <p:transition spd="med">
    <p:comb/>
  </p:transition>
</p:sld>
</file>

<file path=ppt/slides/slide2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24BDCDD-1E76-4B49-91AF-6CF398AE2B81}" type="slidenum">
              <a:rPr lang="ar-SA" altLang="fa-IR"/>
              <a:pPr/>
              <a:t>297</a:t>
            </a:fld>
            <a:endParaRPr lang="en-US" altLang="fa-IR"/>
          </a:p>
        </p:txBody>
      </p:sp>
      <p:sp>
        <p:nvSpPr>
          <p:cNvPr id="462850" name="Rectangle 2"/>
          <p:cNvSpPr>
            <a:spLocks noGrp="1" noChangeArrowheads="1"/>
          </p:cNvSpPr>
          <p:nvPr>
            <p:ph type="body" idx="1"/>
          </p:nvPr>
        </p:nvSpPr>
        <p:spPr>
          <a:xfrm>
            <a:off x="323850" y="404813"/>
            <a:ext cx="8156575" cy="5688012"/>
          </a:xfrm>
        </p:spPr>
        <p:txBody>
          <a:bodyPr/>
          <a:lstStyle/>
          <a:p>
            <a:pPr>
              <a:buFontTx/>
              <a:buNone/>
            </a:pPr>
            <a:r>
              <a:rPr lang="fa-IR" altLang="fa-IR"/>
              <a:t>با توجه به اطلاعات فوق،سود هر سهم عادی به ترتيب زير محاسبه ميگردد: </a:t>
            </a:r>
          </a:p>
          <a:p>
            <a:pPr>
              <a:buFontTx/>
              <a:buNone/>
            </a:pPr>
            <a:r>
              <a:rPr lang="fa-IR" altLang="fa-IR"/>
              <a:t>سود ويژه قابل تقسيم                              2500000</a:t>
            </a:r>
          </a:p>
          <a:p>
            <a:pPr>
              <a:buFontTx/>
              <a:buNone/>
            </a:pPr>
            <a:r>
              <a:rPr lang="fa-IR" altLang="fa-IR"/>
              <a:t>کسر مي شود:سود تضمين شده سهام ممتاز      500000 </a:t>
            </a:r>
          </a:p>
          <a:p>
            <a:pPr>
              <a:buFontTx/>
              <a:buNone/>
            </a:pPr>
            <a:r>
              <a:rPr lang="fa-IR" altLang="fa-IR"/>
              <a:t> (500000 =10%×5000×1000 )</a:t>
            </a:r>
          </a:p>
          <a:p>
            <a:pPr>
              <a:buFontTx/>
              <a:buNone/>
            </a:pPr>
            <a:r>
              <a:rPr lang="fa-IR" altLang="fa-IR"/>
              <a:t>سود قابل تقسيم بين سهامداران عادی             </a:t>
            </a:r>
            <a:r>
              <a:rPr lang="fa-IR" altLang="fa-IR" u="sng"/>
              <a:t> 2000000</a:t>
            </a:r>
            <a:endParaRPr lang="fa-IR" altLang="fa-IR"/>
          </a:p>
          <a:p>
            <a:pPr>
              <a:buFontTx/>
              <a:buNone/>
            </a:pPr>
            <a:r>
              <a:rPr lang="fa-IR" altLang="fa-IR"/>
              <a:t>تعداد سهام عادی                                   10000سهم</a:t>
            </a:r>
          </a:p>
          <a:p>
            <a:pPr>
              <a:buFontTx/>
              <a:buNone/>
            </a:pPr>
            <a:r>
              <a:rPr lang="fa-IR" altLang="fa-IR"/>
              <a:t>سود هر سهم عادی                                     200</a:t>
            </a:r>
          </a:p>
          <a:p>
            <a:pPr>
              <a:buFontTx/>
              <a:buNone/>
            </a:pPr>
            <a:r>
              <a:rPr lang="fa-IR" altLang="fa-IR"/>
              <a:t>(200=10000 :2000000)</a:t>
            </a:r>
            <a:endParaRPr lang="en-US" altLang="fa-IR" u="sng"/>
          </a:p>
        </p:txBody>
      </p:sp>
      <p:sp>
        <p:nvSpPr>
          <p:cNvPr id="462851" name="Line 3"/>
          <p:cNvSpPr>
            <a:spLocks noChangeShapeType="1"/>
          </p:cNvSpPr>
          <p:nvPr/>
        </p:nvSpPr>
        <p:spPr bwMode="auto">
          <a:xfrm flipH="1">
            <a:off x="900113" y="486886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62852" name="Line 4"/>
          <p:cNvSpPr>
            <a:spLocks noChangeShapeType="1"/>
          </p:cNvSpPr>
          <p:nvPr/>
        </p:nvSpPr>
        <p:spPr bwMode="auto">
          <a:xfrm flipH="1">
            <a:off x="827088" y="4941888"/>
            <a:ext cx="865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2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8B5AFEA-8304-4024-803E-1AF79D601DBD}" type="slidenum">
              <a:rPr lang="ar-SA" altLang="fa-IR"/>
              <a:pPr/>
              <a:t>298</a:t>
            </a:fld>
            <a:endParaRPr lang="en-US" altLang="fa-IR"/>
          </a:p>
        </p:txBody>
      </p:sp>
      <p:sp>
        <p:nvSpPr>
          <p:cNvPr id="463874" name="Rectangle 2"/>
          <p:cNvSpPr>
            <a:spLocks noGrp="1" noChangeArrowheads="1"/>
          </p:cNvSpPr>
          <p:nvPr>
            <p:ph type="body" idx="1"/>
          </p:nvPr>
        </p:nvSpPr>
        <p:spPr>
          <a:xfrm>
            <a:off x="457200" y="1905000"/>
            <a:ext cx="8229600" cy="2774950"/>
          </a:xfrm>
        </p:spPr>
        <p:txBody>
          <a:bodyPr/>
          <a:lstStyle/>
          <a:p>
            <a:pPr>
              <a:buFontTx/>
              <a:buNone/>
            </a:pPr>
            <a:r>
              <a:rPr lang="en-US" altLang="fa-IR"/>
              <a:t>   : </a:t>
            </a:r>
            <a:r>
              <a:rPr lang="fa-IR" altLang="fa-IR"/>
              <a:t> افشاءسودهرسهم درصورت حساب سودوزيان</a:t>
            </a:r>
            <a:r>
              <a:rPr lang="en-US" altLang="fa-IR"/>
              <a:t>                      </a:t>
            </a:r>
            <a:endParaRPr lang="fa-IR" altLang="fa-IR"/>
          </a:p>
          <a:p>
            <a:pPr>
              <a:buFontTx/>
              <a:buNone/>
            </a:pPr>
            <a:r>
              <a:rPr lang="en-US" altLang="fa-IR"/>
              <a:t>    </a:t>
            </a:r>
            <a:r>
              <a:rPr lang="fa-IR" altLang="fa-IR"/>
              <a:t> به موجب اصول پذيرفته شده حسابداری،ارائه سودهرسهم  درصورت حساب  سود  و زيان شرکتهای سهامی  بزرگ  الزامی است.</a:t>
            </a:r>
            <a:endParaRPr lang="en-US" altLang="fa-IR"/>
          </a:p>
        </p:txBody>
      </p:sp>
    </p:spTree>
  </p:cSld>
  <p:clrMapOvr>
    <a:masterClrMapping/>
  </p:clrMapOvr>
  <p:transition spd="med">
    <p:comb/>
  </p:transition>
</p:sld>
</file>

<file path=ppt/slides/slide2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4A1FB48-6CD1-4101-953E-1944947B52AF}" type="slidenum">
              <a:rPr lang="ar-SA" altLang="fa-IR"/>
              <a:pPr/>
              <a:t>299</a:t>
            </a:fld>
            <a:endParaRPr lang="en-US" altLang="fa-IR"/>
          </a:p>
        </p:txBody>
      </p:sp>
      <p:sp>
        <p:nvSpPr>
          <p:cNvPr id="464898" name="Rectangle 2"/>
          <p:cNvSpPr>
            <a:spLocks noGrp="1" noChangeArrowheads="1"/>
          </p:cNvSpPr>
          <p:nvPr>
            <p:ph type="body" idx="1"/>
          </p:nvPr>
        </p:nvSpPr>
        <p:spPr>
          <a:xfrm>
            <a:off x="457200" y="1905000"/>
            <a:ext cx="8229600" cy="3560763"/>
          </a:xfrm>
        </p:spPr>
        <p:txBody>
          <a:bodyPr/>
          <a:lstStyle/>
          <a:p>
            <a:pPr>
              <a:buFontTx/>
              <a:buNone/>
            </a:pPr>
            <a:r>
              <a:rPr lang="fa-IR" altLang="fa-IR"/>
              <a:t> درصورتی که صورت حساب سودوزيان شرکتهای سهامی ،  شامل سود و زيان  حاصل از عمليات عادی و مستمر شود  وزيان ناشی از توقف يک قسمت از عمليات ، سود و زيان  حاصل از اقلام  غير مترقبه  وآثار انباشته  ناشی از تغيير  دراصول وروشهای پذيرفته شده حسابداری باشد،  باید  که  سود ( زيان ) ،  برای هر يک از مراحل  صورت  حساب  سود وزيان  تعيين  شود.</a:t>
            </a:r>
            <a:endParaRPr lang="en-US" altLang="fa-IR"/>
          </a:p>
        </p:txBody>
      </p:sp>
    </p:spTree>
  </p:cSld>
  <p:clrMapOvr>
    <a:masterClrMapping/>
  </p:clrMapOvr>
  <p:transition spd="med">
    <p:comb/>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AA7E0CA-21D5-47B3-B638-B885C5675C7B}" type="slidenum">
              <a:rPr lang="ar-SA" altLang="fa-IR"/>
              <a:pPr/>
              <a:t>3</a:t>
            </a:fld>
            <a:endParaRPr lang="en-US" altLang="fa-IR"/>
          </a:p>
        </p:txBody>
      </p:sp>
      <p:sp>
        <p:nvSpPr>
          <p:cNvPr id="646146" name="Rectangle 2"/>
          <p:cNvSpPr>
            <a:spLocks noGrp="1" noChangeArrowheads="1"/>
          </p:cNvSpPr>
          <p:nvPr>
            <p:ph type="title"/>
          </p:nvPr>
        </p:nvSpPr>
        <p:spPr/>
        <p:txBody>
          <a:bodyPr/>
          <a:lstStyle/>
          <a:p>
            <a:pPr algn="ctr"/>
            <a:r>
              <a:rPr lang="fa-IR" altLang="fa-IR"/>
              <a:t>جايگاه درس</a:t>
            </a:r>
            <a:endParaRPr lang="en-US" altLang="fa-IR"/>
          </a:p>
        </p:txBody>
      </p:sp>
      <p:sp>
        <p:nvSpPr>
          <p:cNvPr id="646147" name="Rectangle 3"/>
          <p:cNvSpPr>
            <a:spLocks noGrp="1" noChangeArrowheads="1"/>
          </p:cNvSpPr>
          <p:nvPr>
            <p:ph type="body" idx="1"/>
          </p:nvPr>
        </p:nvSpPr>
        <p:spPr/>
        <p:txBody>
          <a:bodyPr/>
          <a:lstStyle/>
          <a:p>
            <a:r>
              <a:rPr lang="fa-IR" altLang="fa-IR"/>
              <a:t>اين درس بعداز درس اصول حسابداري 1 ودر نيمسال دوم رشته حسابداري بايد گذرانده شود</a:t>
            </a:r>
            <a:endParaRPr lang="en-US" altLang="fa-IR"/>
          </a:p>
        </p:txBody>
      </p:sp>
    </p:spTree>
  </p:cSld>
  <p:clrMapOvr>
    <a:masterClrMapping/>
  </p:clrMapOvr>
  <p:transition spd="med">
    <p:comb/>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CACA9E-B7F2-49DC-865E-38565266FE9F}" type="slidenum">
              <a:rPr lang="ar-SA" altLang="fa-IR"/>
              <a:pPr/>
              <a:t>30</a:t>
            </a:fld>
            <a:endParaRPr lang="en-US" altLang="fa-IR"/>
          </a:p>
        </p:txBody>
      </p:sp>
      <p:sp>
        <p:nvSpPr>
          <p:cNvPr id="391170" name="Rectangle 2"/>
          <p:cNvSpPr>
            <a:spLocks noGrp="1" noChangeArrowheads="1"/>
          </p:cNvSpPr>
          <p:nvPr>
            <p:ph type="body" idx="1"/>
          </p:nvPr>
        </p:nvSpPr>
        <p:spPr>
          <a:xfrm>
            <a:off x="611188" y="981075"/>
            <a:ext cx="8147050" cy="3671888"/>
          </a:xfrm>
        </p:spPr>
        <p:txBody>
          <a:bodyPr/>
          <a:lstStyle/>
          <a:p>
            <a:pPr>
              <a:buFontTx/>
              <a:buNone/>
            </a:pPr>
            <a:r>
              <a:rPr lang="fa-IR" altLang="fa-IR">
                <a:effectLst/>
                <a:latin typeface="Arial" panose="020B0604020202020204" pitchFamily="34" charset="0"/>
              </a:rPr>
              <a:t>  دفاتر روزنامه چند ستونی :</a:t>
            </a:r>
          </a:p>
          <a:p>
            <a:pPr>
              <a:buFontTx/>
              <a:buNone/>
            </a:pPr>
            <a:r>
              <a:rPr lang="fa-IR" altLang="fa-IR">
                <a:effectLst/>
                <a:latin typeface="Arial" panose="020B0604020202020204" pitchFamily="34" charset="0"/>
              </a:rPr>
              <a:t>   موسساتی كه  تعداد کارکنان  و حجم رویدادهای مالی</a:t>
            </a:r>
            <a:r>
              <a:rPr lang="en-US" altLang="fa-IR">
                <a:effectLst/>
                <a:latin typeface="Arial" panose="020B0604020202020204" pitchFamily="34" charset="0"/>
              </a:rPr>
              <a:t> </a:t>
            </a:r>
            <a:r>
              <a:rPr lang="fa-IR" altLang="fa-IR">
                <a:effectLst/>
                <a:latin typeface="Arial" panose="020B0604020202020204" pitchFamily="34" charset="0"/>
              </a:rPr>
              <a:t> به اندازه ای  نیست كه بتوان كار ثبت دفاترروزنامه عمومی و اختصاصی را بين کارمندان تقسیم نمود ، برای کارآیی سیستم حسابداری ، بجای استفاده از دفاترروزنامه عمومی واختصاصی،ازدفترروزنامه چند ستونی استفاده می شود. </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D636DC9-36D6-4A62-BB2C-6CE1F0FF0742}" type="slidenum">
              <a:rPr lang="ar-SA" altLang="fa-IR"/>
              <a:pPr/>
              <a:t>300</a:t>
            </a:fld>
            <a:endParaRPr lang="en-US" altLang="fa-IR"/>
          </a:p>
        </p:txBody>
      </p:sp>
      <p:sp>
        <p:nvSpPr>
          <p:cNvPr id="465922" name="Rectangle 2"/>
          <p:cNvSpPr>
            <a:spLocks noGrp="1" noChangeArrowheads="1"/>
          </p:cNvSpPr>
          <p:nvPr>
            <p:ph type="body" idx="1"/>
          </p:nvPr>
        </p:nvSpPr>
        <p:spPr>
          <a:xfrm>
            <a:off x="468313" y="1484313"/>
            <a:ext cx="8229600" cy="2881312"/>
          </a:xfrm>
        </p:spPr>
        <p:txBody>
          <a:bodyPr/>
          <a:lstStyle/>
          <a:p>
            <a:pPr>
              <a:buFontTx/>
              <a:buNone/>
            </a:pPr>
            <a:r>
              <a:rPr lang="fa-IR" altLang="fa-IR"/>
              <a:t>  به عنوان مثال ،صورت حساب سودوزيان شرکت سهامی     سهيل  شامل تمام موارد ذکرشده  بوده و سهام اين شرکت   شامل 10000  سهم  عادی  به ارزش اسمی 1000 ريال   می باشد.</a:t>
            </a:r>
            <a:endParaRPr lang="en-US" altLang="fa-IR"/>
          </a:p>
        </p:txBody>
      </p:sp>
    </p:spTree>
  </p:cSld>
  <p:clrMapOvr>
    <a:masterClrMapping/>
  </p:clrMapOvr>
  <p:transition spd="med">
    <p:comb/>
  </p:transition>
</p:sld>
</file>

<file path=ppt/slides/slide3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134E626-0224-4549-A0BC-F6359EA6F8F5}" type="slidenum">
              <a:rPr lang="ar-SA" altLang="fa-IR"/>
              <a:pPr/>
              <a:t>301</a:t>
            </a:fld>
            <a:endParaRPr lang="en-US" altLang="fa-IR"/>
          </a:p>
        </p:txBody>
      </p:sp>
      <p:sp>
        <p:nvSpPr>
          <p:cNvPr id="466946" name="Rectangle 2"/>
          <p:cNvSpPr>
            <a:spLocks noGrp="1" noChangeArrowheads="1"/>
          </p:cNvSpPr>
          <p:nvPr>
            <p:ph type="body" idx="1"/>
          </p:nvPr>
        </p:nvSpPr>
        <p:spPr>
          <a:xfrm>
            <a:off x="468313" y="0"/>
            <a:ext cx="8229600" cy="6337300"/>
          </a:xfrm>
        </p:spPr>
        <p:txBody>
          <a:bodyPr/>
          <a:lstStyle/>
          <a:p>
            <a:pPr>
              <a:buFontTx/>
              <a:buNone/>
            </a:pPr>
            <a:r>
              <a:rPr lang="fa-IR" altLang="fa-IR"/>
              <a:t>باتوجه به مطالب گفته شده نحوه محاسبه وارائه سود هرسهم عادی دراين شرکت به شرح زير است: </a:t>
            </a:r>
          </a:p>
          <a:p>
            <a:pPr algn="ctr">
              <a:buFontTx/>
              <a:buNone/>
            </a:pPr>
            <a:r>
              <a:rPr lang="fa-IR" altLang="fa-IR"/>
              <a:t>شرکت سهامی سهيل</a:t>
            </a:r>
          </a:p>
          <a:p>
            <a:pPr algn="ctr">
              <a:buFontTx/>
              <a:buNone/>
            </a:pPr>
            <a:r>
              <a:rPr lang="fa-IR" altLang="fa-IR"/>
              <a:t>صورت حساب سودوزيان</a:t>
            </a:r>
          </a:p>
          <a:p>
            <a:pPr algn="ctr">
              <a:buFontTx/>
              <a:buNone/>
            </a:pPr>
            <a:r>
              <a:rPr lang="fa-IR" altLang="fa-IR"/>
              <a:t>برای سال مالی منتهی به29 اسفند 1371</a:t>
            </a:r>
          </a:p>
          <a:p>
            <a:pPr>
              <a:buFontTx/>
              <a:buNone/>
            </a:pPr>
            <a:r>
              <a:rPr lang="fa-IR" altLang="fa-IR"/>
              <a:t>فروش خالص                                   40000000</a:t>
            </a:r>
          </a:p>
          <a:p>
            <a:pPr>
              <a:buFontTx/>
              <a:buNone/>
            </a:pPr>
            <a:r>
              <a:rPr lang="fa-IR" altLang="fa-IR"/>
              <a:t>بهای تمام شده کالای فروش رفته              36700000 </a:t>
            </a:r>
          </a:p>
          <a:p>
            <a:pPr>
              <a:buFontTx/>
              <a:buNone/>
            </a:pPr>
            <a:r>
              <a:rPr lang="fa-IR" altLang="fa-IR"/>
              <a:t>                                                                                                               </a:t>
            </a:r>
            <a:endParaRPr lang="en-US" altLang="fa-IR"/>
          </a:p>
        </p:txBody>
      </p:sp>
      <p:sp>
        <p:nvSpPr>
          <p:cNvPr id="466947" name="Line 3"/>
          <p:cNvSpPr>
            <a:spLocks noChangeShapeType="1"/>
          </p:cNvSpPr>
          <p:nvPr/>
        </p:nvSpPr>
        <p:spPr bwMode="auto">
          <a:xfrm flipH="1">
            <a:off x="323850" y="2852738"/>
            <a:ext cx="83518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3A39698-E49A-4D2F-B70B-2CDB6E920ADA}" type="slidenum">
              <a:rPr lang="ar-SA" altLang="fa-IR"/>
              <a:pPr/>
              <a:t>302</a:t>
            </a:fld>
            <a:endParaRPr lang="en-US" altLang="fa-IR"/>
          </a:p>
        </p:txBody>
      </p:sp>
      <p:sp>
        <p:nvSpPr>
          <p:cNvPr id="467970" name="Rectangle 2"/>
          <p:cNvSpPr>
            <a:spLocks noGrp="1" noChangeArrowheads="1"/>
          </p:cNvSpPr>
          <p:nvPr>
            <p:ph type="body" idx="1"/>
          </p:nvPr>
        </p:nvSpPr>
        <p:spPr>
          <a:xfrm>
            <a:off x="457200" y="1995488"/>
            <a:ext cx="8229600" cy="2947987"/>
          </a:xfrm>
        </p:spPr>
        <p:txBody>
          <a:bodyPr/>
          <a:lstStyle/>
          <a:p>
            <a:pPr>
              <a:buFontTx/>
              <a:buNone/>
            </a:pPr>
            <a:r>
              <a:rPr lang="fa-IR" altLang="fa-IR"/>
              <a:t>سود حاصل از عمليات عادی ومستمر            3300000</a:t>
            </a:r>
          </a:p>
          <a:p>
            <a:pPr>
              <a:buFontTx/>
              <a:buNone/>
            </a:pPr>
            <a:r>
              <a:rPr lang="fa-IR" altLang="fa-IR"/>
              <a:t>زيان حاصل از فروش قسمت متوقف شده        (300000) </a:t>
            </a:r>
          </a:p>
        </p:txBody>
      </p:sp>
      <p:sp>
        <p:nvSpPr>
          <p:cNvPr id="467971" name="Line 3"/>
          <p:cNvSpPr>
            <a:spLocks noChangeShapeType="1"/>
          </p:cNvSpPr>
          <p:nvPr/>
        </p:nvSpPr>
        <p:spPr bwMode="auto">
          <a:xfrm>
            <a:off x="755650" y="285273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844828D-2EDD-477F-857C-B158C6F6C2F6}" type="slidenum">
              <a:rPr lang="ar-SA" altLang="fa-IR"/>
              <a:pPr/>
              <a:t>303</a:t>
            </a:fld>
            <a:endParaRPr lang="en-US" altLang="fa-IR"/>
          </a:p>
        </p:txBody>
      </p:sp>
      <p:sp>
        <p:nvSpPr>
          <p:cNvPr id="468994" name="Rectangle 2"/>
          <p:cNvSpPr>
            <a:spLocks noGrp="1" noChangeArrowheads="1"/>
          </p:cNvSpPr>
          <p:nvPr>
            <p:ph type="body" idx="1"/>
          </p:nvPr>
        </p:nvSpPr>
        <p:spPr>
          <a:xfrm>
            <a:off x="457200" y="620713"/>
            <a:ext cx="8229600" cy="4824412"/>
          </a:xfrm>
        </p:spPr>
        <p:txBody>
          <a:bodyPr/>
          <a:lstStyle/>
          <a:p>
            <a:pPr>
              <a:buFontTx/>
              <a:buNone/>
            </a:pPr>
            <a:r>
              <a:rPr lang="fa-IR" altLang="fa-IR"/>
              <a:t> </a:t>
            </a:r>
          </a:p>
          <a:p>
            <a:pPr>
              <a:buFontTx/>
              <a:buNone/>
            </a:pPr>
            <a:r>
              <a:rPr lang="fa-IR" altLang="fa-IR"/>
              <a:t>سود قبل از اقلام غيرمترقبه                     3000000</a:t>
            </a:r>
          </a:p>
          <a:p>
            <a:pPr>
              <a:buFontTx/>
              <a:buNone/>
            </a:pPr>
            <a:r>
              <a:rPr lang="fa-IR" altLang="fa-IR"/>
              <a:t>اقلام غيرمترقبه:</a:t>
            </a:r>
          </a:p>
          <a:p>
            <a:pPr>
              <a:buFontTx/>
              <a:buNone/>
            </a:pPr>
            <a:r>
              <a:rPr lang="fa-IR" altLang="fa-IR"/>
              <a:t>زيان ناشی ازسيل                                 (600000)</a:t>
            </a:r>
          </a:p>
          <a:p>
            <a:pPr>
              <a:buFontTx/>
              <a:buNone/>
            </a:pPr>
            <a:r>
              <a:rPr lang="fa-IR" altLang="fa-IR"/>
              <a:t>آثار انباشته ناشی از تغيير دراصول </a:t>
            </a:r>
          </a:p>
          <a:p>
            <a:pPr>
              <a:buFontTx/>
              <a:buNone/>
            </a:pPr>
            <a:r>
              <a:rPr lang="fa-IR" altLang="fa-IR"/>
              <a:t>وروشهای پذيرفته شده حسابداری               </a:t>
            </a:r>
            <a:r>
              <a:rPr lang="fa-IR" altLang="fa-IR" u="sng"/>
              <a:t>(940000)</a:t>
            </a:r>
            <a:endParaRPr lang="fa-IR" altLang="fa-IR"/>
          </a:p>
          <a:p>
            <a:pPr>
              <a:buFontTx/>
              <a:buNone/>
            </a:pPr>
            <a:r>
              <a:rPr lang="fa-IR" altLang="fa-IR"/>
              <a:t>سود ويژه                                          </a:t>
            </a:r>
            <a:r>
              <a:rPr lang="fa-IR" altLang="fa-IR" u="sng"/>
              <a:t>1460000</a:t>
            </a:r>
            <a:endParaRPr lang="en-US" altLang="fa-IR" u="sng"/>
          </a:p>
        </p:txBody>
      </p:sp>
      <p:sp>
        <p:nvSpPr>
          <p:cNvPr id="468995" name="Line 3"/>
          <p:cNvSpPr>
            <a:spLocks noChangeShapeType="1"/>
          </p:cNvSpPr>
          <p:nvPr/>
        </p:nvSpPr>
        <p:spPr bwMode="auto">
          <a:xfrm>
            <a:off x="1116013" y="4652963"/>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B177DF-CC9A-4990-AA41-5C0B34F592A1}" type="slidenum">
              <a:rPr lang="ar-SA" altLang="fa-IR"/>
              <a:pPr/>
              <a:t>304</a:t>
            </a:fld>
            <a:endParaRPr lang="en-US" altLang="fa-IR"/>
          </a:p>
        </p:txBody>
      </p:sp>
      <p:sp>
        <p:nvSpPr>
          <p:cNvPr id="470018" name="Rectangle 2"/>
          <p:cNvSpPr>
            <a:spLocks noGrp="1" noChangeArrowheads="1"/>
          </p:cNvSpPr>
          <p:nvPr>
            <p:ph type="body" idx="1"/>
          </p:nvPr>
        </p:nvSpPr>
        <p:spPr/>
        <p:txBody>
          <a:bodyPr/>
          <a:lstStyle/>
          <a:p>
            <a:pPr>
              <a:buFontTx/>
              <a:buNone/>
            </a:pPr>
            <a:r>
              <a:rPr lang="fa-IR" altLang="fa-IR"/>
              <a:t>سود هر سهم عادی:</a:t>
            </a:r>
          </a:p>
          <a:p>
            <a:pPr>
              <a:buFontTx/>
              <a:buNone/>
            </a:pPr>
            <a:r>
              <a:rPr lang="fa-IR" altLang="fa-IR"/>
              <a:t>سود حاصل از عمليات عادی و مستمر                330</a:t>
            </a:r>
          </a:p>
          <a:p>
            <a:pPr>
              <a:buFontTx/>
              <a:buNone/>
            </a:pPr>
            <a:r>
              <a:rPr lang="fa-IR" altLang="fa-IR"/>
              <a:t>زيان حاصل از فروش قسمت متوقف شده             </a:t>
            </a:r>
            <a:r>
              <a:rPr lang="fa-IR" altLang="fa-IR" u="sng"/>
              <a:t>(30)</a:t>
            </a:r>
            <a:endParaRPr lang="fa-IR" altLang="fa-IR"/>
          </a:p>
          <a:p>
            <a:pPr>
              <a:buFontTx/>
              <a:buNone/>
            </a:pPr>
            <a:r>
              <a:rPr lang="fa-IR" altLang="fa-IR"/>
              <a:t>سود هر سهم عادی قبل از اقلام غير مترقبه           300  </a:t>
            </a:r>
          </a:p>
          <a:p>
            <a:pPr>
              <a:buFontTx/>
              <a:buNone/>
            </a:pPr>
            <a:r>
              <a:rPr lang="fa-IR" altLang="fa-IR"/>
              <a:t>اقلام غير مترقبه:</a:t>
            </a:r>
          </a:p>
          <a:p>
            <a:pPr>
              <a:buFontTx/>
              <a:buNone/>
            </a:pPr>
            <a:r>
              <a:rPr lang="fa-IR" altLang="fa-IR"/>
              <a:t>زيان ناشي از سيل                                       (60)</a:t>
            </a:r>
            <a:endParaRPr lang="en-US" altLang="fa-IR"/>
          </a:p>
        </p:txBody>
      </p:sp>
    </p:spTree>
  </p:cSld>
  <p:clrMapOvr>
    <a:masterClrMapping/>
  </p:clrMapOvr>
  <p:transition spd="med">
    <p:comb/>
  </p:transition>
</p:sld>
</file>

<file path=ppt/slides/slide3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F6BDDAD-479F-4D72-9120-2FEAE0E289BC}" type="slidenum">
              <a:rPr lang="ar-SA" altLang="fa-IR"/>
              <a:pPr/>
              <a:t>305</a:t>
            </a:fld>
            <a:endParaRPr lang="en-US" altLang="fa-IR"/>
          </a:p>
        </p:txBody>
      </p:sp>
      <p:sp>
        <p:nvSpPr>
          <p:cNvPr id="471042" name="Rectangle 2"/>
          <p:cNvSpPr>
            <a:spLocks noGrp="1" noChangeArrowheads="1"/>
          </p:cNvSpPr>
          <p:nvPr>
            <p:ph type="body" idx="1"/>
          </p:nvPr>
        </p:nvSpPr>
        <p:spPr>
          <a:xfrm>
            <a:off x="457200" y="1125538"/>
            <a:ext cx="8229600" cy="4967287"/>
          </a:xfrm>
        </p:spPr>
        <p:txBody>
          <a:bodyPr/>
          <a:lstStyle/>
          <a:p>
            <a:pPr>
              <a:buFontTx/>
              <a:buNone/>
            </a:pPr>
            <a:r>
              <a:rPr lang="fa-IR" altLang="fa-IR"/>
              <a:t>آثار انباشته تغيير در اصول                               </a:t>
            </a:r>
            <a:r>
              <a:rPr lang="fa-IR" altLang="fa-IR" u="sng"/>
              <a:t>(94)</a:t>
            </a:r>
            <a:r>
              <a:rPr lang="en-US" altLang="fa-IR"/>
              <a:t> </a:t>
            </a:r>
          </a:p>
          <a:p>
            <a:pPr>
              <a:buFontTx/>
              <a:buNone/>
            </a:pPr>
            <a:r>
              <a:rPr lang="fa-IR" altLang="fa-IR"/>
              <a:t>پذيرفته شده حسابداری</a:t>
            </a:r>
          </a:p>
          <a:p>
            <a:pPr>
              <a:buFontTx/>
              <a:buNone/>
            </a:pPr>
            <a:r>
              <a:rPr lang="fa-IR" altLang="fa-IR"/>
              <a:t>خالص سود هر سهم عادی                                 </a:t>
            </a:r>
            <a:r>
              <a:rPr lang="fa-IR" altLang="fa-IR" u="sng"/>
              <a:t>146</a:t>
            </a:r>
            <a:endParaRPr lang="fa-IR" altLang="fa-IR"/>
          </a:p>
          <a:p>
            <a:pPr>
              <a:buFontTx/>
              <a:buNone/>
            </a:pPr>
            <a:r>
              <a:rPr lang="fa-IR" altLang="fa-IR"/>
              <a:t>محاسبات سود هر سهم عادی</a:t>
            </a:r>
          </a:p>
          <a:p>
            <a:pPr>
              <a:buFontTx/>
              <a:buNone/>
            </a:pPr>
            <a:r>
              <a:rPr lang="fa-IR" altLang="fa-IR"/>
              <a:t>حاصل از عمليات عادی و مستمر: 10000  تعداد سهام عادی </a:t>
            </a:r>
          </a:p>
          <a:p>
            <a:pPr>
              <a:buFontTx/>
              <a:buNone/>
            </a:pPr>
            <a:r>
              <a:rPr lang="fa-IR" altLang="fa-IR"/>
              <a:t> 330 =10000 :3300000       </a:t>
            </a:r>
            <a:r>
              <a:rPr lang="en-US" altLang="fa-IR"/>
              <a:t> </a:t>
            </a:r>
          </a:p>
        </p:txBody>
      </p:sp>
    </p:spTree>
  </p:cSld>
  <p:clrMapOvr>
    <a:masterClrMapping/>
  </p:clrMapOvr>
  <p:transition spd="med">
    <p:comb/>
  </p:transition>
</p:sld>
</file>

<file path=ppt/slides/slide3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755BC85-2BEB-4C17-9304-A7C5C82F7A4A}" type="slidenum">
              <a:rPr lang="ar-SA" altLang="fa-IR"/>
              <a:pPr/>
              <a:t>306</a:t>
            </a:fld>
            <a:endParaRPr lang="en-US" altLang="fa-IR"/>
          </a:p>
        </p:txBody>
      </p:sp>
      <p:sp>
        <p:nvSpPr>
          <p:cNvPr id="472066" name="Rectangle 2"/>
          <p:cNvSpPr>
            <a:spLocks noGrp="1" noChangeArrowheads="1"/>
          </p:cNvSpPr>
          <p:nvPr>
            <p:ph type="body" idx="1"/>
          </p:nvPr>
        </p:nvSpPr>
        <p:spPr>
          <a:xfrm>
            <a:off x="457200" y="836613"/>
            <a:ext cx="8229600" cy="5400675"/>
          </a:xfrm>
        </p:spPr>
        <p:txBody>
          <a:bodyPr/>
          <a:lstStyle/>
          <a:p>
            <a:pPr>
              <a:lnSpc>
                <a:spcPct val="80000"/>
              </a:lnSpc>
              <a:buFontTx/>
              <a:buNone/>
            </a:pPr>
            <a:endParaRPr lang="fa-IR" altLang="fa-IR" sz="2800"/>
          </a:p>
          <a:p>
            <a:pPr>
              <a:lnSpc>
                <a:spcPct val="80000"/>
              </a:lnSpc>
              <a:buFontTx/>
              <a:buNone/>
            </a:pPr>
            <a:r>
              <a:rPr lang="fa-IR" altLang="fa-IR" sz="2800"/>
              <a:t>      </a:t>
            </a:r>
          </a:p>
          <a:p>
            <a:pPr>
              <a:lnSpc>
                <a:spcPct val="80000"/>
              </a:lnSpc>
              <a:buFontTx/>
              <a:buNone/>
            </a:pPr>
            <a:r>
              <a:rPr lang="fa-IR" altLang="fa-IR"/>
              <a:t>زيان حاصل از فروش  قسمت متوقف  شده :</a:t>
            </a:r>
          </a:p>
          <a:p>
            <a:pPr>
              <a:lnSpc>
                <a:spcPct val="80000"/>
              </a:lnSpc>
              <a:buFontTx/>
              <a:buNone/>
            </a:pPr>
            <a:r>
              <a:rPr lang="fa-IR" altLang="fa-IR"/>
              <a:t>                                                                                                     (30) = 10000 : (300000 )</a:t>
            </a:r>
          </a:p>
          <a:p>
            <a:pPr>
              <a:lnSpc>
                <a:spcPct val="80000"/>
              </a:lnSpc>
              <a:buFontTx/>
              <a:buNone/>
            </a:pPr>
            <a:r>
              <a:rPr lang="fa-IR" altLang="fa-IR"/>
              <a:t>زيان  ناشی از اقلام غير مترقبه (زيان ناشی از سيل ):</a:t>
            </a:r>
          </a:p>
          <a:p>
            <a:pPr>
              <a:lnSpc>
                <a:spcPct val="80000"/>
              </a:lnSpc>
              <a:buFontTx/>
              <a:buNone/>
            </a:pPr>
            <a:r>
              <a:rPr lang="fa-IR" altLang="fa-IR"/>
              <a:t>                                                                                                      (60) = 10000 : (600000)</a:t>
            </a:r>
          </a:p>
          <a:p>
            <a:pPr>
              <a:lnSpc>
                <a:spcPct val="80000"/>
              </a:lnSpc>
              <a:buFontTx/>
              <a:buNone/>
            </a:pPr>
            <a:r>
              <a:rPr lang="fa-IR" altLang="fa-IR"/>
              <a:t>آثار انباشته تغيير در اصول و روشهای پذيرفته شده حسابداری:                  (94) = 10000 : (940000 )</a:t>
            </a:r>
          </a:p>
          <a:p>
            <a:pPr>
              <a:lnSpc>
                <a:spcPct val="80000"/>
              </a:lnSpc>
              <a:buFontTx/>
              <a:buNone/>
            </a:pPr>
            <a:r>
              <a:rPr lang="fa-IR" altLang="fa-IR"/>
              <a:t>                                                                                                    </a:t>
            </a:r>
            <a:endParaRPr lang="en-US" altLang="fa-IR"/>
          </a:p>
        </p:txBody>
      </p:sp>
    </p:spTree>
  </p:cSld>
  <p:clrMapOvr>
    <a:masterClrMapping/>
  </p:clrMapOvr>
  <p:transition spd="med">
    <p:comb/>
  </p:transition>
</p:sld>
</file>

<file path=ppt/slides/slide3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71A25A7-B58F-4EEF-98FF-C717C513C2C0}" type="slidenum">
              <a:rPr lang="ar-SA" altLang="fa-IR"/>
              <a:pPr/>
              <a:t>307</a:t>
            </a:fld>
            <a:endParaRPr lang="en-US" altLang="fa-IR"/>
          </a:p>
        </p:txBody>
      </p:sp>
      <p:sp>
        <p:nvSpPr>
          <p:cNvPr id="473090" name="Rectangle 2"/>
          <p:cNvSpPr>
            <a:spLocks noGrp="1" noChangeArrowheads="1"/>
          </p:cNvSpPr>
          <p:nvPr>
            <p:ph type="body" idx="1"/>
          </p:nvPr>
        </p:nvSpPr>
        <p:spPr/>
        <p:txBody>
          <a:bodyPr/>
          <a:lstStyle/>
          <a:p>
            <a:pPr>
              <a:buFontTx/>
              <a:buNone/>
            </a:pPr>
            <a:r>
              <a:rPr lang="en-US" altLang="fa-IR"/>
              <a:t> </a:t>
            </a:r>
            <a:r>
              <a:rPr lang="fa-IR" altLang="fa-IR"/>
              <a:t>  سود نقدی سهام:   </a:t>
            </a:r>
            <a:r>
              <a:rPr lang="en-US" altLang="fa-IR"/>
              <a:t>    </a:t>
            </a:r>
            <a:endParaRPr lang="fa-IR" altLang="fa-IR"/>
          </a:p>
          <a:p>
            <a:pPr>
              <a:buFontTx/>
              <a:buNone/>
            </a:pPr>
            <a:r>
              <a:rPr lang="fa-IR" altLang="fa-IR"/>
              <a:t>  </a:t>
            </a:r>
            <a:r>
              <a:rPr lang="en-US" altLang="fa-IR"/>
              <a:t> </a:t>
            </a:r>
            <a:r>
              <a:rPr lang="fa-IR" altLang="fa-IR"/>
              <a:t>انتظار در</a:t>
            </a:r>
            <a:r>
              <a:rPr lang="en-US" altLang="fa-IR"/>
              <a:t> </a:t>
            </a:r>
            <a:r>
              <a:rPr lang="fa-IR" altLang="fa-IR"/>
              <a:t>يافت </a:t>
            </a:r>
            <a:r>
              <a:rPr lang="en-US" altLang="fa-IR"/>
              <a:t> </a:t>
            </a:r>
            <a:r>
              <a:rPr lang="fa-IR" altLang="fa-IR"/>
              <a:t>سود </a:t>
            </a:r>
            <a:r>
              <a:rPr lang="en-US" altLang="fa-IR"/>
              <a:t> </a:t>
            </a:r>
            <a:r>
              <a:rPr lang="fa-IR" altLang="fa-IR"/>
              <a:t>نقدی </a:t>
            </a:r>
            <a:r>
              <a:rPr lang="en-US" altLang="fa-IR"/>
              <a:t> </a:t>
            </a:r>
            <a:r>
              <a:rPr lang="fa-IR" altLang="fa-IR"/>
              <a:t>سهام  يکی</a:t>
            </a:r>
            <a:r>
              <a:rPr lang="en-US" altLang="fa-IR"/>
              <a:t> </a:t>
            </a:r>
            <a:r>
              <a:rPr lang="fa-IR" altLang="fa-IR"/>
              <a:t> از دلايل  اصولی         برای </a:t>
            </a:r>
            <a:r>
              <a:rPr lang="en-US" altLang="fa-IR"/>
              <a:t> </a:t>
            </a:r>
            <a:r>
              <a:rPr lang="fa-IR" altLang="fa-IR"/>
              <a:t>سرمايه</a:t>
            </a:r>
            <a:r>
              <a:rPr lang="en-US" altLang="fa-IR"/>
              <a:t> </a:t>
            </a:r>
            <a:r>
              <a:rPr lang="fa-IR" altLang="fa-IR"/>
              <a:t> گذاری</a:t>
            </a:r>
            <a:r>
              <a:rPr lang="en-US" altLang="fa-IR"/>
              <a:t> </a:t>
            </a:r>
            <a:r>
              <a:rPr lang="fa-IR" altLang="fa-IR"/>
              <a:t> سهام</a:t>
            </a:r>
            <a:r>
              <a:rPr lang="en-US" altLang="fa-IR"/>
              <a:t>  </a:t>
            </a:r>
            <a:r>
              <a:rPr lang="fa-IR" altLang="fa-IR"/>
              <a:t>داران </a:t>
            </a:r>
            <a:r>
              <a:rPr lang="en-US" altLang="fa-IR"/>
              <a:t> </a:t>
            </a:r>
            <a:r>
              <a:rPr lang="fa-IR" altLang="fa-IR"/>
              <a:t>در</a:t>
            </a:r>
            <a:r>
              <a:rPr lang="en-US" altLang="fa-IR"/>
              <a:t> </a:t>
            </a:r>
            <a:r>
              <a:rPr lang="fa-IR" altLang="fa-IR"/>
              <a:t>شرکتهای </a:t>
            </a:r>
            <a:r>
              <a:rPr lang="en-US" altLang="fa-IR"/>
              <a:t> </a:t>
            </a:r>
            <a:r>
              <a:rPr lang="fa-IR" altLang="fa-IR"/>
              <a:t>سهامی    است.  افزايش</a:t>
            </a:r>
            <a:r>
              <a:rPr lang="en-US" altLang="fa-IR"/>
              <a:t> </a:t>
            </a:r>
            <a:r>
              <a:rPr lang="fa-IR" altLang="fa-IR"/>
              <a:t> يا</a:t>
            </a:r>
            <a:r>
              <a:rPr lang="en-US" altLang="fa-IR"/>
              <a:t> </a:t>
            </a:r>
            <a:r>
              <a:rPr lang="fa-IR" altLang="fa-IR"/>
              <a:t> کاهش </a:t>
            </a:r>
            <a:r>
              <a:rPr lang="en-US" altLang="fa-IR"/>
              <a:t> </a:t>
            </a:r>
            <a:r>
              <a:rPr lang="fa-IR" altLang="fa-IR"/>
              <a:t>سود نقدی سهام از سالی به سال    بعد</a:t>
            </a:r>
            <a:r>
              <a:rPr lang="en-US" altLang="fa-IR"/>
              <a:t> </a:t>
            </a:r>
            <a:r>
              <a:rPr lang="fa-IR" altLang="fa-IR"/>
              <a:t>،</a:t>
            </a:r>
            <a:r>
              <a:rPr lang="en-US" altLang="fa-IR"/>
              <a:t> </a:t>
            </a:r>
            <a:r>
              <a:rPr lang="fa-IR" altLang="fa-IR"/>
              <a:t>مستقيما موجب ترقی  يا تنزل قيمت بازار سهام عادی   شرکتهای سهامی  می شود.  </a:t>
            </a:r>
            <a:endParaRPr lang="en-US" altLang="fa-IR"/>
          </a:p>
        </p:txBody>
      </p:sp>
    </p:spTree>
  </p:cSld>
  <p:clrMapOvr>
    <a:masterClrMapping/>
  </p:clrMapOvr>
  <p:transition spd="med">
    <p:comb/>
  </p:transition>
</p:sld>
</file>

<file path=ppt/slides/slide3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0A45E9E-B244-47CD-8EB4-A492F8CAE945}" type="slidenum">
              <a:rPr lang="ar-SA" altLang="fa-IR"/>
              <a:pPr/>
              <a:t>308</a:t>
            </a:fld>
            <a:endParaRPr lang="en-US" altLang="fa-IR"/>
          </a:p>
        </p:txBody>
      </p:sp>
      <p:sp>
        <p:nvSpPr>
          <p:cNvPr id="474114" name="Rectangle 2"/>
          <p:cNvSpPr>
            <a:spLocks noGrp="1" noChangeArrowheads="1"/>
          </p:cNvSpPr>
          <p:nvPr>
            <p:ph type="body" idx="1"/>
          </p:nvPr>
        </p:nvSpPr>
        <p:spPr>
          <a:xfrm>
            <a:off x="457200" y="1905000"/>
            <a:ext cx="8229600" cy="3038475"/>
          </a:xfrm>
        </p:spPr>
        <p:txBody>
          <a:bodyPr/>
          <a:lstStyle/>
          <a:p>
            <a:pPr>
              <a:buFontTx/>
              <a:buNone/>
            </a:pPr>
            <a:r>
              <a:rPr lang="fa-IR" altLang="fa-IR"/>
              <a:t>   از </a:t>
            </a:r>
            <a:r>
              <a:rPr lang="en-US" altLang="fa-IR"/>
              <a:t> </a:t>
            </a:r>
            <a:r>
              <a:rPr lang="fa-IR" altLang="fa-IR"/>
              <a:t>يک  طرف  تقسيم </a:t>
            </a:r>
            <a:r>
              <a:rPr lang="en-US" altLang="fa-IR"/>
              <a:t> </a:t>
            </a:r>
            <a:r>
              <a:rPr lang="fa-IR" altLang="fa-IR"/>
              <a:t> سود  نقدی  مورد</a:t>
            </a:r>
            <a:r>
              <a:rPr lang="en-US" altLang="fa-IR"/>
              <a:t> </a:t>
            </a:r>
            <a:r>
              <a:rPr lang="fa-IR" altLang="fa-IR"/>
              <a:t> علاقه </a:t>
            </a:r>
            <a:r>
              <a:rPr lang="en-US" altLang="fa-IR"/>
              <a:t> </a:t>
            </a:r>
            <a:r>
              <a:rPr lang="fa-IR" altLang="fa-IR"/>
              <a:t> خاص        سهام</a:t>
            </a:r>
            <a:r>
              <a:rPr lang="en-US" altLang="fa-IR"/>
              <a:t> </a:t>
            </a:r>
            <a:r>
              <a:rPr lang="fa-IR" altLang="fa-IR"/>
              <a:t>داران </a:t>
            </a:r>
            <a:r>
              <a:rPr lang="en-US" altLang="fa-IR"/>
              <a:t> </a:t>
            </a:r>
            <a:r>
              <a:rPr lang="fa-IR" altLang="fa-IR"/>
              <a:t> بوده</a:t>
            </a:r>
            <a:r>
              <a:rPr lang="en-US" altLang="fa-IR"/>
              <a:t> </a:t>
            </a:r>
            <a:r>
              <a:rPr lang="fa-IR" altLang="fa-IR"/>
              <a:t> و از </a:t>
            </a:r>
            <a:r>
              <a:rPr lang="en-US" altLang="fa-IR"/>
              <a:t> </a:t>
            </a:r>
            <a:r>
              <a:rPr lang="fa-IR" altLang="fa-IR"/>
              <a:t>طرف </a:t>
            </a:r>
            <a:r>
              <a:rPr lang="en-US" altLang="fa-IR"/>
              <a:t> </a:t>
            </a:r>
            <a:r>
              <a:rPr lang="fa-IR" altLang="fa-IR"/>
              <a:t>ديگر هيئت  مديره  برای     رشد  و</a:t>
            </a:r>
            <a:r>
              <a:rPr lang="en-US" altLang="fa-IR"/>
              <a:t> </a:t>
            </a:r>
            <a:r>
              <a:rPr lang="fa-IR" altLang="fa-IR"/>
              <a:t> گسترش</a:t>
            </a:r>
            <a:r>
              <a:rPr lang="en-US" altLang="fa-IR"/>
              <a:t> </a:t>
            </a:r>
            <a:r>
              <a:rPr lang="fa-IR" altLang="fa-IR"/>
              <a:t> عمليات </a:t>
            </a:r>
            <a:r>
              <a:rPr lang="en-US" altLang="fa-IR"/>
              <a:t> </a:t>
            </a:r>
            <a:r>
              <a:rPr lang="fa-IR" altLang="fa-IR"/>
              <a:t>آتی</a:t>
            </a:r>
            <a:r>
              <a:rPr lang="en-US" altLang="fa-IR"/>
              <a:t> </a:t>
            </a:r>
            <a:r>
              <a:rPr lang="fa-IR" altLang="fa-IR"/>
              <a:t> و تحصيل داراييهای  جديد    نيازمند  به </a:t>
            </a:r>
            <a:r>
              <a:rPr lang="en-US" altLang="fa-IR"/>
              <a:t> </a:t>
            </a:r>
            <a:r>
              <a:rPr lang="fa-IR" altLang="fa-IR"/>
              <a:t>کارگيری  وجوه</a:t>
            </a:r>
            <a:r>
              <a:rPr lang="en-US" altLang="fa-IR"/>
              <a:t> </a:t>
            </a:r>
            <a:r>
              <a:rPr lang="fa-IR" altLang="fa-IR"/>
              <a:t> نقد  می باشد. </a:t>
            </a:r>
          </a:p>
          <a:p>
            <a:pPr>
              <a:buFontTx/>
              <a:buNone/>
            </a:pPr>
            <a:r>
              <a:rPr lang="fa-IR" altLang="fa-IR"/>
              <a:t>  </a:t>
            </a:r>
          </a:p>
        </p:txBody>
      </p:sp>
    </p:spTree>
  </p:cSld>
  <p:clrMapOvr>
    <a:masterClrMapping/>
  </p:clrMapOvr>
  <p:transition spd="med">
    <p:comb/>
  </p:transition>
</p:sld>
</file>

<file path=ppt/slides/slide3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9F50544-168B-4911-ADBB-A3B6080E56AB}" type="slidenum">
              <a:rPr lang="ar-SA" altLang="fa-IR"/>
              <a:pPr/>
              <a:t>309</a:t>
            </a:fld>
            <a:endParaRPr lang="en-US" altLang="fa-IR"/>
          </a:p>
        </p:txBody>
      </p:sp>
      <p:sp>
        <p:nvSpPr>
          <p:cNvPr id="475138" name="Rectangle 2"/>
          <p:cNvSpPr>
            <a:spLocks noGrp="1" noChangeArrowheads="1"/>
          </p:cNvSpPr>
          <p:nvPr>
            <p:ph type="body" idx="1"/>
          </p:nvPr>
        </p:nvSpPr>
        <p:spPr>
          <a:xfrm>
            <a:off x="457200" y="1905000"/>
            <a:ext cx="8229600" cy="2579688"/>
          </a:xfrm>
        </p:spPr>
        <p:txBody>
          <a:bodyPr/>
          <a:lstStyle/>
          <a:p>
            <a:pPr>
              <a:buFontTx/>
              <a:buNone/>
            </a:pPr>
            <a:r>
              <a:rPr lang="fa-IR" altLang="fa-IR"/>
              <a:t>  </a:t>
            </a:r>
            <a:r>
              <a:rPr lang="en-US" altLang="fa-IR"/>
              <a:t> </a:t>
            </a:r>
            <a:r>
              <a:rPr lang="fa-IR" altLang="fa-IR"/>
              <a:t>بنابراين</a:t>
            </a:r>
            <a:r>
              <a:rPr lang="en-US" altLang="fa-IR"/>
              <a:t> </a:t>
            </a:r>
            <a:r>
              <a:rPr lang="fa-IR" altLang="fa-IR"/>
              <a:t> اکثر شرکتهای </a:t>
            </a:r>
            <a:r>
              <a:rPr lang="en-US" altLang="fa-IR"/>
              <a:t> </a:t>
            </a:r>
            <a:r>
              <a:rPr lang="fa-IR" altLang="fa-IR"/>
              <a:t>سهامی</a:t>
            </a:r>
            <a:r>
              <a:rPr lang="en-US" altLang="fa-IR"/>
              <a:t> </a:t>
            </a:r>
            <a:r>
              <a:rPr lang="fa-IR" altLang="fa-IR"/>
              <a:t> برای</a:t>
            </a:r>
            <a:r>
              <a:rPr lang="en-US" altLang="fa-IR"/>
              <a:t> </a:t>
            </a:r>
            <a:r>
              <a:rPr lang="fa-IR" altLang="fa-IR"/>
              <a:t> تقويت</a:t>
            </a:r>
            <a:r>
              <a:rPr lang="en-US" altLang="fa-IR"/>
              <a:t> </a:t>
            </a:r>
            <a:r>
              <a:rPr lang="fa-IR" altLang="fa-IR"/>
              <a:t> بنيه  مالی        فقط </a:t>
            </a:r>
            <a:r>
              <a:rPr lang="en-US" altLang="fa-IR"/>
              <a:t> </a:t>
            </a:r>
            <a:r>
              <a:rPr lang="fa-IR" altLang="fa-IR"/>
              <a:t>قسمتی</a:t>
            </a:r>
            <a:r>
              <a:rPr lang="en-US" altLang="fa-IR"/>
              <a:t> </a:t>
            </a:r>
            <a:r>
              <a:rPr lang="fa-IR" altLang="fa-IR"/>
              <a:t> از سود</a:t>
            </a:r>
            <a:r>
              <a:rPr lang="en-US" altLang="fa-IR"/>
              <a:t> </a:t>
            </a:r>
            <a:r>
              <a:rPr lang="fa-IR" altLang="fa-IR"/>
              <a:t> انباشته را بين سهامداران تقسيم می -   نمايند</a:t>
            </a:r>
            <a:r>
              <a:rPr lang="en-US" altLang="fa-IR"/>
              <a:t> </a:t>
            </a:r>
            <a:r>
              <a:rPr lang="fa-IR" altLang="fa-IR"/>
              <a:t>. عواملی  که </a:t>
            </a:r>
            <a:r>
              <a:rPr lang="en-US" altLang="fa-IR"/>
              <a:t> </a:t>
            </a:r>
            <a:r>
              <a:rPr lang="fa-IR" altLang="fa-IR"/>
              <a:t>موجب  پرداخت</a:t>
            </a:r>
            <a:r>
              <a:rPr lang="en-US" altLang="fa-IR"/>
              <a:t>  </a:t>
            </a:r>
            <a:r>
              <a:rPr lang="fa-IR" altLang="fa-IR"/>
              <a:t>يا عدم پرداخت سود   نقدی  سهام  می شود عمدتا  به  شرح  زير است:  </a:t>
            </a:r>
            <a:endParaRPr lang="en-US" altLang="fa-IR"/>
          </a:p>
        </p:txBody>
      </p:sp>
    </p:spTree>
  </p:cSld>
  <p:clrMapOvr>
    <a:masterClrMapping/>
  </p:clrMapOvr>
  <p:transition spd="med">
    <p:comb/>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671BAB6-890C-4AC6-98F5-D1A76053F833}" type="slidenum">
              <a:rPr lang="ar-SA" altLang="fa-IR"/>
              <a:pPr/>
              <a:t>31</a:t>
            </a:fld>
            <a:endParaRPr lang="en-US" altLang="fa-IR"/>
          </a:p>
        </p:txBody>
      </p:sp>
      <p:sp>
        <p:nvSpPr>
          <p:cNvPr id="392194" name="Rectangle 2"/>
          <p:cNvSpPr>
            <a:spLocks noGrp="1" noChangeArrowheads="1"/>
          </p:cNvSpPr>
          <p:nvPr>
            <p:ph type="body" idx="1"/>
          </p:nvPr>
        </p:nvSpPr>
        <p:spPr>
          <a:xfrm>
            <a:off x="457200" y="1905000"/>
            <a:ext cx="8229600" cy="2747963"/>
          </a:xfrm>
        </p:spPr>
        <p:txBody>
          <a:bodyPr/>
          <a:lstStyle/>
          <a:p>
            <a:pPr>
              <a:buFontTx/>
              <a:buNone/>
            </a:pPr>
            <a:r>
              <a:rPr lang="fa-IR" altLang="fa-IR">
                <a:effectLst/>
                <a:cs typeface="Zar" pitchFamily="2" charset="0"/>
              </a:rPr>
              <a:t>    </a:t>
            </a:r>
            <a:r>
              <a:rPr lang="fa-IR" altLang="fa-IR">
                <a:effectLst/>
                <a:latin typeface="Arial" panose="020B0604020202020204" pitchFamily="34" charset="0"/>
              </a:rPr>
              <a:t>دفترروزنامه چند ستونی دارای چندین ستون است كه </a:t>
            </a:r>
            <a:r>
              <a:rPr lang="en-US" altLang="fa-IR">
                <a:effectLst/>
                <a:latin typeface="Arial" panose="020B0604020202020204" pitchFamily="34" charset="0"/>
              </a:rPr>
              <a:t> </a:t>
            </a:r>
            <a:r>
              <a:rPr lang="fa-IR" altLang="fa-IR">
                <a:effectLst/>
                <a:latin typeface="Arial" panose="020B0604020202020204" pitchFamily="34" charset="0"/>
              </a:rPr>
              <a:t>تمام رویداد های مالی (برون</a:t>
            </a:r>
            <a:r>
              <a:rPr lang="en-US" altLang="fa-IR">
                <a:effectLst/>
                <a:latin typeface="Arial" panose="020B0604020202020204" pitchFamily="34" charset="0"/>
              </a:rPr>
              <a:t> </a:t>
            </a:r>
            <a:r>
              <a:rPr lang="fa-IR" altLang="fa-IR">
                <a:effectLst/>
                <a:latin typeface="Arial" panose="020B0604020202020204" pitchFamily="34" charset="0"/>
              </a:rPr>
              <a:t> سازمانی و</a:t>
            </a:r>
            <a:r>
              <a:rPr lang="en-US" altLang="fa-IR">
                <a:effectLst/>
                <a:latin typeface="Arial" panose="020B0604020202020204" pitchFamily="34" charset="0"/>
              </a:rPr>
              <a:t> </a:t>
            </a:r>
            <a:r>
              <a:rPr lang="fa-IR" altLang="fa-IR">
                <a:effectLst/>
                <a:latin typeface="Arial" panose="020B0604020202020204" pitchFamily="34" charset="0"/>
              </a:rPr>
              <a:t>درون سازمانی)</a:t>
            </a:r>
            <a:r>
              <a:rPr lang="en-US" altLang="fa-IR">
                <a:effectLst/>
                <a:latin typeface="Arial" panose="020B0604020202020204" pitchFamily="34" charset="0"/>
              </a:rPr>
              <a:t> </a:t>
            </a:r>
            <a:r>
              <a:rPr lang="fa-IR" altLang="fa-IR">
                <a:effectLst/>
                <a:latin typeface="Arial" panose="020B0604020202020204" pitchFamily="34" charset="0"/>
              </a:rPr>
              <a:t> يک</a:t>
            </a:r>
            <a:r>
              <a:rPr lang="en-US" altLang="fa-IR">
                <a:effectLst/>
                <a:latin typeface="Arial" panose="020B0604020202020204" pitchFamily="34" charset="0"/>
              </a:rPr>
              <a:t> </a:t>
            </a:r>
            <a:r>
              <a:rPr lang="fa-IR" altLang="fa-IR">
                <a:effectLst/>
                <a:latin typeface="Arial" panose="020B0604020202020204" pitchFamily="34" charset="0"/>
              </a:rPr>
              <a:t>موسسه  در آن  ثبت  می گردند. دفتر روزنامه  سه  ستونی در کشورمان رایج است.</a:t>
            </a:r>
            <a:endParaRPr lang="en-US" altLang="fa-IR">
              <a:effectLst/>
              <a:latin typeface="Arial" panose="020B0604020202020204" pitchFamily="34" charset="0"/>
            </a:endParaRPr>
          </a:p>
          <a:p>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6F793BC-0937-444C-9276-9D11017428B5}" type="slidenum">
              <a:rPr lang="ar-SA" altLang="fa-IR"/>
              <a:pPr/>
              <a:t>310</a:t>
            </a:fld>
            <a:endParaRPr lang="en-US" altLang="fa-IR"/>
          </a:p>
        </p:txBody>
      </p:sp>
      <p:sp>
        <p:nvSpPr>
          <p:cNvPr id="476162" name="Rectangle 2"/>
          <p:cNvSpPr>
            <a:spLocks noGrp="1" noChangeArrowheads="1"/>
          </p:cNvSpPr>
          <p:nvPr>
            <p:ph type="body" idx="1"/>
          </p:nvPr>
        </p:nvSpPr>
        <p:spPr/>
        <p:txBody>
          <a:bodyPr/>
          <a:lstStyle/>
          <a:p>
            <a:pPr>
              <a:buFontTx/>
              <a:buNone/>
            </a:pPr>
            <a:r>
              <a:rPr lang="fa-IR" altLang="fa-IR"/>
              <a:t>  1-مانده سود (زيان) انباشته:</a:t>
            </a:r>
          </a:p>
          <a:p>
            <a:pPr>
              <a:buFontTx/>
              <a:buNone/>
            </a:pPr>
            <a:r>
              <a:rPr lang="fa-IR" altLang="fa-IR"/>
              <a:t>  از آنجا</a:t>
            </a:r>
            <a:r>
              <a:rPr lang="en-US" altLang="fa-IR"/>
              <a:t> </a:t>
            </a:r>
            <a:r>
              <a:rPr lang="fa-IR" altLang="fa-IR"/>
              <a:t> که </a:t>
            </a:r>
            <a:r>
              <a:rPr lang="en-US" altLang="fa-IR"/>
              <a:t> </a:t>
            </a:r>
            <a:r>
              <a:rPr lang="fa-IR" altLang="fa-IR"/>
              <a:t>تقسيم</a:t>
            </a:r>
            <a:r>
              <a:rPr lang="en-US" altLang="fa-IR"/>
              <a:t> </a:t>
            </a:r>
            <a:r>
              <a:rPr lang="fa-IR" altLang="fa-IR"/>
              <a:t> سود</a:t>
            </a:r>
            <a:r>
              <a:rPr lang="en-US" altLang="fa-IR"/>
              <a:t> </a:t>
            </a:r>
            <a:r>
              <a:rPr lang="fa-IR" altLang="fa-IR"/>
              <a:t>بين </a:t>
            </a:r>
            <a:r>
              <a:rPr lang="en-US" altLang="fa-IR"/>
              <a:t> </a:t>
            </a:r>
            <a:r>
              <a:rPr lang="fa-IR" altLang="fa-IR"/>
              <a:t>سهامداران  حداکثر</a:t>
            </a:r>
            <a:r>
              <a:rPr lang="en-US" altLang="fa-IR"/>
              <a:t> </a:t>
            </a:r>
            <a:r>
              <a:rPr lang="fa-IR" altLang="fa-IR"/>
              <a:t> به ميزان        مانده</a:t>
            </a:r>
            <a:r>
              <a:rPr lang="en-US" altLang="fa-IR"/>
              <a:t> </a:t>
            </a:r>
            <a:r>
              <a:rPr lang="fa-IR" altLang="fa-IR"/>
              <a:t> بستانکار حساب </a:t>
            </a:r>
            <a:r>
              <a:rPr lang="en-US" altLang="fa-IR"/>
              <a:t> </a:t>
            </a:r>
            <a:r>
              <a:rPr lang="fa-IR" altLang="fa-IR"/>
              <a:t>سود </a:t>
            </a:r>
            <a:r>
              <a:rPr lang="en-US" altLang="fa-IR"/>
              <a:t> </a:t>
            </a:r>
            <a:r>
              <a:rPr lang="fa-IR" altLang="fa-IR"/>
              <a:t>انباشته است</a:t>
            </a:r>
            <a:r>
              <a:rPr lang="en-US" altLang="fa-IR"/>
              <a:t> </a:t>
            </a:r>
            <a:r>
              <a:rPr lang="fa-IR" altLang="fa-IR"/>
              <a:t>،اغلب شرکتهای    سهامی  بخشی  از سود انباشته</a:t>
            </a:r>
            <a:r>
              <a:rPr lang="en-US" altLang="fa-IR"/>
              <a:t> </a:t>
            </a:r>
            <a:r>
              <a:rPr lang="fa-IR" altLang="fa-IR"/>
              <a:t> را </a:t>
            </a:r>
            <a:r>
              <a:rPr lang="en-US" altLang="fa-IR"/>
              <a:t> </a:t>
            </a:r>
            <a:r>
              <a:rPr lang="fa-IR" altLang="fa-IR"/>
              <a:t>بين </a:t>
            </a:r>
            <a:r>
              <a:rPr lang="en-US" altLang="fa-IR"/>
              <a:t> </a:t>
            </a:r>
            <a:r>
              <a:rPr lang="fa-IR" altLang="fa-IR"/>
              <a:t>سهامداران  تقسيم    می کنند.  </a:t>
            </a:r>
          </a:p>
          <a:p>
            <a:pPr>
              <a:buFontTx/>
              <a:buNone/>
            </a:pPr>
            <a:r>
              <a:rPr lang="fa-IR" altLang="fa-IR"/>
              <a:t>  </a:t>
            </a:r>
            <a:r>
              <a:rPr lang="en-US" altLang="fa-IR"/>
              <a:t> </a:t>
            </a:r>
            <a:r>
              <a:rPr lang="fa-IR" altLang="fa-IR"/>
              <a:t>بنابراين  بخش</a:t>
            </a:r>
            <a:r>
              <a:rPr lang="en-US" altLang="fa-IR"/>
              <a:t> </a:t>
            </a:r>
            <a:r>
              <a:rPr lang="fa-IR" altLang="fa-IR"/>
              <a:t> عمده ای </a:t>
            </a:r>
            <a:r>
              <a:rPr lang="en-US" altLang="fa-IR"/>
              <a:t> </a:t>
            </a:r>
            <a:r>
              <a:rPr lang="fa-IR" altLang="fa-IR"/>
              <a:t>از </a:t>
            </a:r>
            <a:r>
              <a:rPr lang="en-US" altLang="fa-IR"/>
              <a:t> </a:t>
            </a:r>
            <a:r>
              <a:rPr lang="fa-IR" altLang="fa-IR"/>
              <a:t>سود  انباشته  برای  گسترش     عمليات  و</a:t>
            </a:r>
            <a:r>
              <a:rPr lang="en-US" altLang="fa-IR"/>
              <a:t> </a:t>
            </a:r>
            <a:r>
              <a:rPr lang="fa-IR" altLang="fa-IR"/>
              <a:t> تهيه امکانات  جديد ،سرمايه  گذاری می گردد.</a:t>
            </a:r>
            <a:endParaRPr lang="en-US" altLang="fa-IR"/>
          </a:p>
        </p:txBody>
      </p:sp>
    </p:spTree>
  </p:cSld>
  <p:clrMapOvr>
    <a:masterClrMapping/>
  </p:clrMapOvr>
  <p:transition spd="med">
    <p:comb/>
  </p:transition>
</p:sld>
</file>

<file path=ppt/slides/slide3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EFFAF2D-FD08-4EB2-B70C-6BC63BA845D6}" type="slidenum">
              <a:rPr lang="ar-SA" altLang="fa-IR"/>
              <a:pPr/>
              <a:t>311</a:t>
            </a:fld>
            <a:endParaRPr lang="en-US" altLang="fa-IR"/>
          </a:p>
        </p:txBody>
      </p:sp>
      <p:sp>
        <p:nvSpPr>
          <p:cNvPr id="477186" name="Rectangle 2"/>
          <p:cNvSpPr>
            <a:spLocks noGrp="1" noChangeArrowheads="1"/>
          </p:cNvSpPr>
          <p:nvPr>
            <p:ph type="body" idx="1"/>
          </p:nvPr>
        </p:nvSpPr>
        <p:spPr>
          <a:xfrm>
            <a:off x="457200" y="1905000"/>
            <a:ext cx="8229600" cy="2971800"/>
          </a:xfrm>
        </p:spPr>
        <p:txBody>
          <a:bodyPr/>
          <a:lstStyle/>
          <a:p>
            <a:pPr>
              <a:buFontTx/>
              <a:buNone/>
            </a:pPr>
            <a:r>
              <a:rPr lang="fa-IR" altLang="fa-IR"/>
              <a:t> </a:t>
            </a:r>
            <a:r>
              <a:rPr lang="en-US" altLang="fa-IR"/>
              <a:t>  </a:t>
            </a:r>
            <a:r>
              <a:rPr lang="fa-IR" altLang="fa-IR"/>
              <a:t>2- وضعيت نقدينگی مناسب:</a:t>
            </a:r>
          </a:p>
          <a:p>
            <a:pPr>
              <a:buFontTx/>
              <a:buNone/>
            </a:pPr>
            <a:r>
              <a:rPr lang="en-US" altLang="fa-IR"/>
              <a:t>  </a:t>
            </a:r>
            <a:r>
              <a:rPr lang="fa-IR" altLang="fa-IR"/>
              <a:t> مانده حساب سود انباشته به مفهوم  وجود وجوه  نقد </a:t>
            </a:r>
            <a:r>
              <a:rPr lang="en-US" altLang="fa-IR"/>
              <a:t> </a:t>
            </a:r>
            <a:r>
              <a:rPr lang="fa-IR" altLang="fa-IR"/>
              <a:t>معادل    آن در شرکتها نيست.سود انباشته شرکتها معمولا</a:t>
            </a:r>
            <a:r>
              <a:rPr lang="en-US" altLang="fa-IR"/>
              <a:t> </a:t>
            </a:r>
            <a:r>
              <a:rPr lang="fa-IR" altLang="fa-IR"/>
              <a:t> به تدريج  طی  دوره  مالی  برای تحصيل  داراييها ، پرداخت</a:t>
            </a:r>
            <a:r>
              <a:rPr lang="en-US" altLang="fa-IR"/>
              <a:t> </a:t>
            </a:r>
            <a:r>
              <a:rPr lang="fa-IR" altLang="fa-IR"/>
              <a:t> بدهيها  مصرف  می گردد.</a:t>
            </a:r>
            <a:endParaRPr lang="en-US" altLang="fa-IR"/>
          </a:p>
        </p:txBody>
      </p:sp>
    </p:spTree>
  </p:cSld>
  <p:clrMapOvr>
    <a:masterClrMapping/>
  </p:clrMapOvr>
  <p:transition spd="med">
    <p:comb/>
  </p:transition>
</p:sld>
</file>

<file path=ppt/slides/slide3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4B0646B-EF00-42BC-A834-769B42C7C9E7}" type="slidenum">
              <a:rPr lang="ar-SA" altLang="fa-IR"/>
              <a:pPr/>
              <a:t>312</a:t>
            </a:fld>
            <a:endParaRPr lang="en-US" altLang="fa-IR"/>
          </a:p>
        </p:txBody>
      </p:sp>
      <p:sp>
        <p:nvSpPr>
          <p:cNvPr id="478210" name="Rectangle 2"/>
          <p:cNvSpPr>
            <a:spLocks noGrp="1" noChangeArrowheads="1"/>
          </p:cNvSpPr>
          <p:nvPr>
            <p:ph type="body" idx="1"/>
          </p:nvPr>
        </p:nvSpPr>
        <p:spPr>
          <a:xfrm>
            <a:off x="457200" y="1905000"/>
            <a:ext cx="8229600" cy="3103563"/>
          </a:xfrm>
        </p:spPr>
        <p:txBody>
          <a:bodyPr/>
          <a:lstStyle/>
          <a:p>
            <a:pPr>
              <a:buFontTx/>
              <a:buNone/>
            </a:pPr>
            <a:r>
              <a:rPr lang="fa-IR" altLang="fa-IR"/>
              <a:t>  از اين  رو</a:t>
            </a:r>
            <a:r>
              <a:rPr lang="en-US" altLang="fa-IR"/>
              <a:t> </a:t>
            </a:r>
            <a:r>
              <a:rPr lang="fa-IR" altLang="fa-IR"/>
              <a:t> لزوما </a:t>
            </a:r>
            <a:r>
              <a:rPr lang="en-US" altLang="fa-IR"/>
              <a:t> </a:t>
            </a:r>
            <a:r>
              <a:rPr lang="fa-IR" altLang="fa-IR"/>
              <a:t>مانده  حساب</a:t>
            </a:r>
            <a:r>
              <a:rPr lang="en-US" altLang="fa-IR"/>
              <a:t> </a:t>
            </a:r>
            <a:r>
              <a:rPr lang="fa-IR" altLang="fa-IR"/>
              <a:t>سود انباشته رابطه مستقيم     با  وجوه  نقد  شرکتها  ندارد.</a:t>
            </a:r>
            <a:r>
              <a:rPr lang="en-US" altLang="fa-IR"/>
              <a:t> </a:t>
            </a:r>
            <a:r>
              <a:rPr lang="fa-IR" altLang="fa-IR"/>
              <a:t>وضعيت نقدينگي مناسب  از  عوامل  مهمِ  است  که  در</a:t>
            </a:r>
            <a:r>
              <a:rPr lang="en-US" altLang="fa-IR"/>
              <a:t> </a:t>
            </a:r>
            <a:r>
              <a:rPr lang="fa-IR" altLang="fa-IR"/>
              <a:t> تصميم  گيری برای تقسيم سود   نقدی  سهام  </a:t>
            </a:r>
            <a:r>
              <a:rPr lang="en-US" altLang="fa-IR"/>
              <a:t> </a:t>
            </a:r>
            <a:r>
              <a:rPr lang="fa-IR" altLang="fa-IR"/>
              <a:t>نقش عمده ای  دارد.  </a:t>
            </a:r>
            <a:endParaRPr lang="en-US" altLang="fa-IR"/>
          </a:p>
          <a:p>
            <a:pPr>
              <a:buFontTx/>
              <a:buNone/>
            </a:pPr>
            <a:endParaRPr lang="fa-IR" altLang="fa-IR"/>
          </a:p>
          <a:p>
            <a:pPr>
              <a:buFontTx/>
              <a:buNone/>
            </a:pPr>
            <a:r>
              <a:rPr lang="fa-IR" altLang="fa-IR"/>
              <a:t> </a:t>
            </a:r>
            <a:endParaRPr lang="en-US" altLang="fa-IR"/>
          </a:p>
        </p:txBody>
      </p:sp>
    </p:spTree>
  </p:cSld>
  <p:clrMapOvr>
    <a:masterClrMapping/>
  </p:clrMapOvr>
  <p:transition spd="med">
    <p:comb/>
  </p:transition>
</p:sld>
</file>

<file path=ppt/slides/slide3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2F65090-5A51-42AB-94BB-22187237C031}" type="slidenum">
              <a:rPr lang="ar-SA" altLang="fa-IR"/>
              <a:pPr/>
              <a:t>313</a:t>
            </a:fld>
            <a:endParaRPr lang="en-US" altLang="fa-IR"/>
          </a:p>
        </p:txBody>
      </p:sp>
      <p:sp>
        <p:nvSpPr>
          <p:cNvPr id="479234" name="Rectangle 2"/>
          <p:cNvSpPr>
            <a:spLocks noGrp="1" noChangeArrowheads="1"/>
          </p:cNvSpPr>
          <p:nvPr>
            <p:ph type="body" idx="1"/>
          </p:nvPr>
        </p:nvSpPr>
        <p:spPr>
          <a:xfrm>
            <a:off x="457200" y="1905000"/>
            <a:ext cx="8229600" cy="2251075"/>
          </a:xfrm>
        </p:spPr>
        <p:txBody>
          <a:bodyPr/>
          <a:lstStyle/>
          <a:p>
            <a:pPr>
              <a:buFontTx/>
              <a:buNone/>
            </a:pPr>
            <a:r>
              <a:rPr lang="fa-IR" altLang="fa-IR"/>
              <a:t> </a:t>
            </a:r>
            <a:r>
              <a:rPr lang="en-US" altLang="fa-IR"/>
              <a:t>  </a:t>
            </a:r>
            <a:r>
              <a:rPr lang="fa-IR" altLang="fa-IR"/>
              <a:t>3- پيشنهاد تقسيم سود نقدی سهام توسط هيئت مديره:  </a:t>
            </a:r>
          </a:p>
          <a:p>
            <a:pPr>
              <a:buFontTx/>
              <a:buNone/>
            </a:pPr>
            <a:r>
              <a:rPr lang="en-US" altLang="fa-IR"/>
              <a:t>  </a:t>
            </a:r>
            <a:r>
              <a:rPr lang="fa-IR" altLang="fa-IR"/>
              <a:t> به موجب ماده 240 قانون تجارت،نحوه پرداخت سود قابل    تقسيم توسط مجمع عمومی  شرکت </a:t>
            </a:r>
            <a:r>
              <a:rPr lang="en-US" altLang="fa-IR"/>
              <a:t> </a:t>
            </a:r>
            <a:r>
              <a:rPr lang="fa-IR" altLang="fa-IR"/>
              <a:t>سهامی تعيين می شود. </a:t>
            </a:r>
            <a:endParaRPr lang="en-US" altLang="fa-IR"/>
          </a:p>
        </p:txBody>
      </p:sp>
    </p:spTree>
  </p:cSld>
  <p:clrMapOvr>
    <a:masterClrMapping/>
  </p:clrMapOvr>
  <p:transition spd="med">
    <p:comb/>
  </p:transition>
</p:sld>
</file>

<file path=ppt/slides/slide3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FF2BE8C-8967-40AC-AD61-A91E1E38E1EC}" type="slidenum">
              <a:rPr lang="ar-SA" altLang="fa-IR"/>
              <a:pPr/>
              <a:t>314</a:t>
            </a:fld>
            <a:endParaRPr lang="en-US" altLang="fa-IR"/>
          </a:p>
        </p:txBody>
      </p:sp>
      <p:sp>
        <p:nvSpPr>
          <p:cNvPr id="480258" name="Rectangle 2"/>
          <p:cNvSpPr>
            <a:spLocks noGrp="1" noChangeArrowheads="1"/>
          </p:cNvSpPr>
          <p:nvPr>
            <p:ph type="body" idx="1"/>
          </p:nvPr>
        </p:nvSpPr>
        <p:spPr>
          <a:xfrm>
            <a:off x="457200" y="1905000"/>
            <a:ext cx="8229600" cy="2709863"/>
          </a:xfrm>
        </p:spPr>
        <p:txBody>
          <a:bodyPr/>
          <a:lstStyle/>
          <a:p>
            <a:pPr>
              <a:buFontTx/>
              <a:buNone/>
            </a:pPr>
            <a:r>
              <a:rPr lang="fa-IR" altLang="fa-IR"/>
              <a:t>   اگر</a:t>
            </a:r>
            <a:r>
              <a:rPr lang="en-US" altLang="fa-IR"/>
              <a:t> </a:t>
            </a:r>
            <a:r>
              <a:rPr lang="fa-IR" altLang="fa-IR"/>
              <a:t>مجمع </a:t>
            </a:r>
            <a:r>
              <a:rPr lang="en-US" altLang="fa-IR"/>
              <a:t> </a:t>
            </a:r>
            <a:r>
              <a:rPr lang="fa-IR" altLang="fa-IR"/>
              <a:t>عمومی </a:t>
            </a:r>
            <a:r>
              <a:rPr lang="en-US" altLang="fa-IR"/>
              <a:t> </a:t>
            </a:r>
            <a:r>
              <a:rPr lang="fa-IR" altLang="fa-IR"/>
              <a:t>در</a:t>
            </a:r>
            <a:r>
              <a:rPr lang="en-US" altLang="fa-IR"/>
              <a:t> </a:t>
            </a:r>
            <a:r>
              <a:rPr lang="fa-IR" altLang="fa-IR"/>
              <a:t>خصوص</a:t>
            </a:r>
            <a:r>
              <a:rPr lang="en-US" altLang="fa-IR"/>
              <a:t> </a:t>
            </a:r>
            <a:r>
              <a:rPr lang="fa-IR" altLang="fa-IR"/>
              <a:t> نحوه پرداخت تصميمی         نگرفته </a:t>
            </a:r>
            <a:r>
              <a:rPr lang="en-US" altLang="fa-IR"/>
              <a:t> </a:t>
            </a:r>
            <a:r>
              <a:rPr lang="fa-IR" altLang="fa-IR"/>
              <a:t> باشد </a:t>
            </a:r>
            <a:r>
              <a:rPr lang="en-US" altLang="fa-IR"/>
              <a:t> </a:t>
            </a:r>
            <a:r>
              <a:rPr lang="fa-IR" altLang="fa-IR"/>
              <a:t>هيئت</a:t>
            </a:r>
            <a:r>
              <a:rPr lang="en-US" altLang="fa-IR"/>
              <a:t> </a:t>
            </a:r>
            <a:r>
              <a:rPr lang="fa-IR" altLang="fa-IR"/>
              <a:t> مديره نحوه پرداخت راتعيين  خواهد نمود.</a:t>
            </a:r>
            <a:r>
              <a:rPr lang="en-US" altLang="fa-IR"/>
              <a:t> </a:t>
            </a:r>
            <a:r>
              <a:rPr lang="fa-IR" altLang="fa-IR"/>
              <a:t>در</a:t>
            </a:r>
            <a:r>
              <a:rPr lang="en-US" altLang="fa-IR"/>
              <a:t> </a:t>
            </a:r>
            <a:r>
              <a:rPr lang="fa-IR" altLang="fa-IR"/>
              <a:t>صورتی که</a:t>
            </a:r>
            <a:r>
              <a:rPr lang="en-US" altLang="fa-IR"/>
              <a:t> </a:t>
            </a:r>
            <a:r>
              <a:rPr lang="fa-IR" altLang="fa-IR"/>
              <a:t> شرکت  سهامی از</a:t>
            </a:r>
            <a:r>
              <a:rPr lang="en-US" altLang="fa-IR"/>
              <a:t> </a:t>
            </a:r>
            <a:r>
              <a:rPr lang="fa-IR" altLang="fa-IR"/>
              <a:t>وضعيت نقدينگی  مناسبی  برخوردا رباشد، </a:t>
            </a:r>
            <a:endParaRPr lang="en-US" altLang="fa-IR"/>
          </a:p>
        </p:txBody>
      </p:sp>
    </p:spTree>
  </p:cSld>
  <p:clrMapOvr>
    <a:masterClrMapping/>
  </p:clrMapOvr>
  <p:transition spd="med">
    <p:comb/>
  </p:transition>
</p:sld>
</file>

<file path=ppt/slides/slide3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CB329D1-D733-4843-9335-24BD711CE322}" type="slidenum">
              <a:rPr lang="ar-SA" altLang="fa-IR"/>
              <a:pPr/>
              <a:t>315</a:t>
            </a:fld>
            <a:endParaRPr lang="en-US" altLang="fa-IR"/>
          </a:p>
        </p:txBody>
      </p:sp>
      <p:sp>
        <p:nvSpPr>
          <p:cNvPr id="481282" name="Rectangle 2"/>
          <p:cNvSpPr>
            <a:spLocks noGrp="1" noChangeArrowheads="1"/>
          </p:cNvSpPr>
          <p:nvPr>
            <p:ph type="body" idx="1"/>
          </p:nvPr>
        </p:nvSpPr>
        <p:spPr>
          <a:xfrm>
            <a:off x="457200" y="1905000"/>
            <a:ext cx="8229600" cy="2906713"/>
          </a:xfrm>
        </p:spPr>
        <p:txBody>
          <a:bodyPr/>
          <a:lstStyle/>
          <a:p>
            <a:pPr>
              <a:buFontTx/>
              <a:buNone/>
            </a:pPr>
            <a:r>
              <a:rPr lang="en-US" altLang="fa-IR"/>
              <a:t>  </a:t>
            </a:r>
            <a:r>
              <a:rPr lang="fa-IR" altLang="fa-IR"/>
              <a:t>پيشنهاد هيئت مديره درمورد تقسيم سودنقدسهام</a:t>
            </a:r>
            <a:r>
              <a:rPr lang="en-US" altLang="fa-IR"/>
              <a:t> </a:t>
            </a:r>
            <a:r>
              <a:rPr lang="fa-IR" altLang="fa-IR"/>
              <a:t> درگزارشی    به مجمع عمومی صاحبان سهام ارائه می شود.اين</a:t>
            </a:r>
            <a:r>
              <a:rPr lang="en-US" altLang="fa-IR"/>
              <a:t> </a:t>
            </a:r>
            <a:r>
              <a:rPr lang="fa-IR" altLang="fa-IR"/>
              <a:t> پيشنهاد  درتقسيم سود نقدی سهام بين سهامداران بسيار مؤثراست. </a:t>
            </a:r>
            <a:endParaRPr lang="en-US" altLang="fa-IR"/>
          </a:p>
        </p:txBody>
      </p:sp>
    </p:spTree>
  </p:cSld>
  <p:clrMapOvr>
    <a:masterClrMapping/>
  </p:clrMapOvr>
  <p:transition spd="med">
    <p:comb/>
  </p:transition>
</p:sld>
</file>

<file path=ppt/slides/slide3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765C969-3603-4B9F-A7E0-AFA3A56CA20E}" type="slidenum">
              <a:rPr lang="ar-SA" altLang="fa-IR"/>
              <a:pPr/>
              <a:t>316</a:t>
            </a:fld>
            <a:endParaRPr lang="en-US" altLang="fa-IR"/>
          </a:p>
        </p:txBody>
      </p:sp>
      <p:sp>
        <p:nvSpPr>
          <p:cNvPr id="482306" name="Rectangle 2"/>
          <p:cNvSpPr>
            <a:spLocks noGrp="1" noChangeArrowheads="1"/>
          </p:cNvSpPr>
          <p:nvPr>
            <p:ph type="body" idx="1"/>
          </p:nvPr>
        </p:nvSpPr>
        <p:spPr>
          <a:xfrm>
            <a:off x="457200" y="1905000"/>
            <a:ext cx="8229600" cy="2709863"/>
          </a:xfrm>
        </p:spPr>
        <p:txBody>
          <a:bodyPr/>
          <a:lstStyle/>
          <a:p>
            <a:pPr>
              <a:buFontTx/>
              <a:buNone/>
            </a:pPr>
            <a:r>
              <a:rPr lang="fa-IR" altLang="fa-IR"/>
              <a:t> </a:t>
            </a:r>
            <a:r>
              <a:rPr lang="en-US" altLang="fa-IR"/>
              <a:t>  </a:t>
            </a:r>
            <a:r>
              <a:rPr lang="fa-IR" altLang="fa-IR"/>
              <a:t>تاريخهای تقسيم سود:  </a:t>
            </a:r>
          </a:p>
          <a:p>
            <a:pPr>
              <a:buFontTx/>
              <a:buNone/>
            </a:pPr>
            <a:r>
              <a:rPr lang="fa-IR" altLang="fa-IR"/>
              <a:t> </a:t>
            </a:r>
            <a:r>
              <a:rPr lang="en-US" altLang="fa-IR"/>
              <a:t>  </a:t>
            </a:r>
            <a:r>
              <a:rPr lang="fa-IR" altLang="fa-IR"/>
              <a:t>در</a:t>
            </a:r>
            <a:r>
              <a:rPr lang="en-US" altLang="fa-IR"/>
              <a:t> </a:t>
            </a:r>
            <a:r>
              <a:rPr lang="fa-IR" altLang="fa-IR"/>
              <a:t>مورد</a:t>
            </a:r>
            <a:r>
              <a:rPr lang="en-US" altLang="fa-IR"/>
              <a:t> </a:t>
            </a:r>
            <a:r>
              <a:rPr lang="fa-IR" altLang="fa-IR"/>
              <a:t>رويداد</a:t>
            </a:r>
            <a:r>
              <a:rPr lang="en-US" altLang="fa-IR"/>
              <a:t> </a:t>
            </a:r>
            <a:r>
              <a:rPr lang="fa-IR" altLang="fa-IR"/>
              <a:t> مالی</a:t>
            </a:r>
            <a:r>
              <a:rPr lang="en-US" altLang="fa-IR"/>
              <a:t> </a:t>
            </a:r>
            <a:r>
              <a:rPr lang="fa-IR" altLang="fa-IR"/>
              <a:t> تقسيم </a:t>
            </a:r>
            <a:r>
              <a:rPr lang="en-US" altLang="fa-IR"/>
              <a:t> </a:t>
            </a:r>
            <a:r>
              <a:rPr lang="fa-IR" altLang="fa-IR"/>
              <a:t>سود</a:t>
            </a:r>
            <a:r>
              <a:rPr lang="en-US" altLang="fa-IR"/>
              <a:t> </a:t>
            </a:r>
            <a:r>
              <a:rPr lang="fa-IR" altLang="fa-IR"/>
              <a:t>در</a:t>
            </a:r>
            <a:r>
              <a:rPr lang="en-US" altLang="fa-IR"/>
              <a:t> </a:t>
            </a:r>
            <a:r>
              <a:rPr lang="fa-IR" altLang="fa-IR"/>
              <a:t>شرکتهای</a:t>
            </a:r>
            <a:r>
              <a:rPr lang="en-US" altLang="fa-IR"/>
              <a:t> </a:t>
            </a:r>
            <a:r>
              <a:rPr lang="fa-IR" altLang="fa-IR"/>
              <a:t> سهامی سه تاريخ  مهم  زيررا بايستی  مد  نظر قرارداد:</a:t>
            </a:r>
            <a:endParaRPr lang="en-US" altLang="fa-IR"/>
          </a:p>
        </p:txBody>
      </p:sp>
    </p:spTree>
  </p:cSld>
  <p:clrMapOvr>
    <a:masterClrMapping/>
  </p:clrMapOvr>
  <p:transition spd="med">
    <p:comb/>
  </p:transition>
</p:sld>
</file>

<file path=ppt/slides/slide3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DDFF41-33AE-4C64-82E8-ED0317FB95DD}" type="slidenum">
              <a:rPr lang="ar-SA" altLang="fa-IR"/>
              <a:pPr/>
              <a:t>317</a:t>
            </a:fld>
            <a:endParaRPr lang="en-US" altLang="fa-IR"/>
          </a:p>
        </p:txBody>
      </p:sp>
      <p:sp>
        <p:nvSpPr>
          <p:cNvPr id="483330" name="Rectangle 2"/>
          <p:cNvSpPr>
            <a:spLocks noGrp="1" noChangeArrowheads="1"/>
          </p:cNvSpPr>
          <p:nvPr>
            <p:ph type="body" idx="1"/>
          </p:nvPr>
        </p:nvSpPr>
        <p:spPr>
          <a:xfrm>
            <a:off x="457200" y="1905000"/>
            <a:ext cx="8229600" cy="2709863"/>
          </a:xfrm>
        </p:spPr>
        <p:txBody>
          <a:bodyPr/>
          <a:lstStyle/>
          <a:p>
            <a:pPr>
              <a:buFontTx/>
              <a:buNone/>
            </a:pPr>
            <a:r>
              <a:rPr lang="fa-IR" altLang="fa-IR"/>
              <a:t>  1-تاريخ اعلام تقسيم سود: </a:t>
            </a:r>
          </a:p>
          <a:p>
            <a:pPr>
              <a:buFontTx/>
              <a:buNone/>
            </a:pPr>
            <a:r>
              <a:rPr lang="fa-IR" altLang="fa-IR"/>
              <a:t> </a:t>
            </a:r>
            <a:r>
              <a:rPr lang="en-US" altLang="fa-IR"/>
              <a:t> </a:t>
            </a:r>
            <a:r>
              <a:rPr lang="fa-IR" altLang="fa-IR"/>
              <a:t> روزی که</a:t>
            </a:r>
            <a:r>
              <a:rPr lang="en-US" altLang="fa-IR"/>
              <a:t> </a:t>
            </a:r>
            <a:r>
              <a:rPr lang="fa-IR" altLang="fa-IR"/>
              <a:t> مجمع عمومی  صاحبان  سهام  شرکت</a:t>
            </a:r>
            <a:r>
              <a:rPr lang="en-US" altLang="fa-IR"/>
              <a:t> </a:t>
            </a:r>
            <a:r>
              <a:rPr lang="fa-IR" altLang="fa-IR"/>
              <a:t> سهامی      تشکيل</a:t>
            </a:r>
            <a:r>
              <a:rPr lang="en-US" altLang="fa-IR"/>
              <a:t> </a:t>
            </a:r>
            <a:r>
              <a:rPr lang="fa-IR" altLang="fa-IR"/>
              <a:t> و تقسيم سود  تصويب و</a:t>
            </a:r>
            <a:r>
              <a:rPr lang="en-US" altLang="fa-IR"/>
              <a:t> </a:t>
            </a:r>
            <a:r>
              <a:rPr lang="fa-IR" altLang="fa-IR"/>
              <a:t>اعلام می شود ،</a:t>
            </a:r>
            <a:r>
              <a:rPr lang="en-US" altLang="fa-IR"/>
              <a:t> </a:t>
            </a:r>
            <a:r>
              <a:rPr lang="fa-IR" altLang="fa-IR"/>
              <a:t>به ميزان   تقسيم  سود</a:t>
            </a:r>
            <a:r>
              <a:rPr lang="en-US" altLang="fa-IR"/>
              <a:t> </a:t>
            </a:r>
            <a:r>
              <a:rPr lang="fa-IR" altLang="fa-IR"/>
              <a:t> اعلام  شده  يک  بدهی  جاری  برای </a:t>
            </a:r>
            <a:r>
              <a:rPr lang="en-US" altLang="fa-IR"/>
              <a:t> </a:t>
            </a:r>
            <a:r>
              <a:rPr lang="fa-IR" altLang="fa-IR"/>
              <a:t>شرکت   سهامی  ايجاد  می شود.</a:t>
            </a:r>
            <a:endParaRPr lang="en-US" altLang="fa-IR"/>
          </a:p>
        </p:txBody>
      </p:sp>
    </p:spTree>
  </p:cSld>
  <p:clrMapOvr>
    <a:masterClrMapping/>
  </p:clrMapOvr>
  <p:transition spd="med">
    <p:comb/>
  </p:transition>
</p:sld>
</file>

<file path=ppt/slides/slide3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417D79B-3450-4930-88FE-5E35A6810B8D}" type="slidenum">
              <a:rPr lang="ar-SA" altLang="fa-IR"/>
              <a:pPr/>
              <a:t>318</a:t>
            </a:fld>
            <a:endParaRPr lang="en-US" altLang="fa-IR"/>
          </a:p>
        </p:txBody>
      </p:sp>
      <p:sp>
        <p:nvSpPr>
          <p:cNvPr id="484354" name="Rectangle 2"/>
          <p:cNvSpPr>
            <a:spLocks noGrp="1" noChangeArrowheads="1"/>
          </p:cNvSpPr>
          <p:nvPr>
            <p:ph type="body" idx="1"/>
          </p:nvPr>
        </p:nvSpPr>
        <p:spPr>
          <a:xfrm>
            <a:off x="457200" y="1905000"/>
            <a:ext cx="8229600" cy="3103563"/>
          </a:xfrm>
        </p:spPr>
        <p:txBody>
          <a:bodyPr/>
          <a:lstStyle/>
          <a:p>
            <a:pPr>
              <a:buFontTx/>
              <a:buNone/>
            </a:pPr>
            <a:r>
              <a:rPr lang="fa-IR" altLang="fa-IR"/>
              <a:t>  2-تاريخ ثبت اعلام تقسيم سود:</a:t>
            </a:r>
          </a:p>
          <a:p>
            <a:pPr>
              <a:buFontTx/>
              <a:buNone/>
            </a:pPr>
            <a:r>
              <a:rPr lang="fa-IR" altLang="fa-IR"/>
              <a:t>  رويداد مالی اعلام  تقسيم  سود درتاريخ  تصويب  توسط      مجمع  عمومی  صاحبان  سهام  به  بدهکار حساب  سود   انباشته  و بستانکار سود سهام  پرداختنی  دردفاتر شرکت   سهامی  ثبت می گردد. </a:t>
            </a:r>
            <a:endParaRPr lang="en-US" altLang="fa-IR"/>
          </a:p>
        </p:txBody>
      </p:sp>
    </p:spTree>
  </p:cSld>
  <p:clrMapOvr>
    <a:masterClrMapping/>
  </p:clrMapOvr>
  <p:transition spd="med">
    <p:comb/>
  </p:transition>
</p:sld>
</file>

<file path=ppt/slides/slide3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971D08-6041-47E3-83BB-740D7A330538}" type="slidenum">
              <a:rPr lang="ar-SA" altLang="fa-IR"/>
              <a:pPr/>
              <a:t>319</a:t>
            </a:fld>
            <a:endParaRPr lang="en-US" altLang="fa-IR"/>
          </a:p>
        </p:txBody>
      </p:sp>
      <p:sp>
        <p:nvSpPr>
          <p:cNvPr id="485378" name="Rectangle 2"/>
          <p:cNvSpPr>
            <a:spLocks noGrp="1" noChangeArrowheads="1"/>
          </p:cNvSpPr>
          <p:nvPr>
            <p:ph type="body" idx="1"/>
          </p:nvPr>
        </p:nvSpPr>
        <p:spPr>
          <a:xfrm>
            <a:off x="457200" y="1905000"/>
            <a:ext cx="8229600" cy="2906713"/>
          </a:xfrm>
        </p:spPr>
        <p:txBody>
          <a:bodyPr/>
          <a:lstStyle/>
          <a:p>
            <a:pPr>
              <a:buFontTx/>
              <a:buNone/>
            </a:pPr>
            <a:r>
              <a:rPr lang="fa-IR" altLang="fa-IR"/>
              <a:t>  </a:t>
            </a:r>
            <a:r>
              <a:rPr lang="en-US" altLang="fa-IR"/>
              <a:t> </a:t>
            </a:r>
            <a:r>
              <a:rPr lang="fa-IR" altLang="fa-IR"/>
              <a:t>3-تاريخ پرداخت:</a:t>
            </a:r>
          </a:p>
          <a:p>
            <a:pPr>
              <a:buFontTx/>
              <a:buNone/>
            </a:pPr>
            <a:r>
              <a:rPr lang="fa-IR" altLang="fa-IR"/>
              <a:t>  </a:t>
            </a:r>
            <a:r>
              <a:rPr lang="en-US" altLang="fa-IR"/>
              <a:t> </a:t>
            </a:r>
            <a:r>
              <a:rPr lang="fa-IR" altLang="fa-IR"/>
              <a:t>معمولاً  پس از</a:t>
            </a:r>
            <a:r>
              <a:rPr lang="en-US" altLang="fa-IR"/>
              <a:t> </a:t>
            </a:r>
            <a:r>
              <a:rPr lang="fa-IR" altLang="fa-IR"/>
              <a:t>اعلام تقسيم  سود</a:t>
            </a:r>
            <a:r>
              <a:rPr lang="en-US" altLang="fa-IR"/>
              <a:t> </a:t>
            </a:r>
            <a:r>
              <a:rPr lang="fa-IR" altLang="fa-IR"/>
              <a:t>، پرداخت  آن</a:t>
            </a:r>
            <a:r>
              <a:rPr lang="en-US" altLang="fa-IR"/>
              <a:t> </a:t>
            </a:r>
            <a:r>
              <a:rPr lang="fa-IR" altLang="fa-IR"/>
              <a:t> بلافاصله       صورت نمی گيرد. پرداخت سود نقدی سهام ،</a:t>
            </a:r>
            <a:r>
              <a:rPr lang="en-US" altLang="fa-IR"/>
              <a:t> </a:t>
            </a:r>
            <a:r>
              <a:rPr lang="fa-IR" altLang="fa-IR"/>
              <a:t>چند</a:t>
            </a:r>
            <a:r>
              <a:rPr lang="en-US" altLang="fa-IR"/>
              <a:t> </a:t>
            </a:r>
            <a:r>
              <a:rPr lang="fa-IR" altLang="fa-IR"/>
              <a:t>ماه </a:t>
            </a:r>
            <a:r>
              <a:rPr lang="en-US" altLang="fa-IR"/>
              <a:t> </a:t>
            </a:r>
            <a:r>
              <a:rPr lang="fa-IR" altLang="fa-IR"/>
              <a:t>پس   ازتصويب  و اعلام  آن انجام می شود.</a:t>
            </a:r>
            <a:endParaRPr lang="en-US" altLang="fa-IR"/>
          </a:p>
        </p:txBody>
      </p:sp>
    </p:spTree>
  </p:cSld>
  <p:clrMapOvr>
    <a:masterClrMapping/>
  </p:clrMapOvr>
  <p:transition spd="med">
    <p:comb/>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46E2096-1D82-4737-8CEB-A39E9A104DD5}" type="slidenum">
              <a:rPr lang="ar-SA" altLang="fa-IR"/>
              <a:pPr/>
              <a:t>32</a:t>
            </a:fld>
            <a:endParaRPr lang="en-US" altLang="fa-IR"/>
          </a:p>
        </p:txBody>
      </p:sp>
      <p:sp>
        <p:nvSpPr>
          <p:cNvPr id="393218" name="Rectangle 2"/>
          <p:cNvSpPr>
            <a:spLocks noGrp="1" noChangeArrowheads="1"/>
          </p:cNvSpPr>
          <p:nvPr>
            <p:ph type="body" idx="1"/>
          </p:nvPr>
        </p:nvSpPr>
        <p:spPr>
          <a:xfrm>
            <a:off x="457200" y="1052513"/>
            <a:ext cx="8218488" cy="3889375"/>
          </a:xfrm>
        </p:spPr>
        <p:txBody>
          <a:bodyPr/>
          <a:lstStyle/>
          <a:p>
            <a:pPr>
              <a:buFontTx/>
              <a:buNone/>
            </a:pPr>
            <a:r>
              <a:rPr lang="fa-IR" altLang="fa-IR">
                <a:effectLst/>
                <a:latin typeface="Arial" panose="020B0604020202020204" pitchFamily="34" charset="0"/>
              </a:rPr>
              <a:t>  دفتر روزنامه تركيبی:</a:t>
            </a:r>
          </a:p>
          <a:p>
            <a:pPr>
              <a:buFontTx/>
              <a:buNone/>
            </a:pPr>
            <a:r>
              <a:rPr lang="fa-IR" altLang="fa-IR">
                <a:effectLst/>
                <a:latin typeface="Arial" panose="020B0604020202020204" pitchFamily="34" charset="0"/>
              </a:rPr>
              <a:t>   موسسات  تجاری  و خدماتی  و غیرانتفاعی كه  چند  نوع  رویداد مالی  به تکرار زیادی واقع شده ، از دفتر روزنامه تركيبی  برای  ثبت رویدادهای مالی استفاده می شود . دفتر تركيبی ازدفترروزنامه  عمومی و دفترروزنامه اختصاصی است  . </a:t>
            </a:r>
            <a:endParaRPr lang="en-US" altLang="fa-IR">
              <a:effectLst/>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3D1E46F-1883-48FD-87C2-0C1FBDD7BD0D}" type="slidenum">
              <a:rPr lang="ar-SA" altLang="fa-IR"/>
              <a:pPr/>
              <a:t>320</a:t>
            </a:fld>
            <a:endParaRPr lang="en-US" altLang="fa-IR"/>
          </a:p>
        </p:txBody>
      </p:sp>
      <p:sp>
        <p:nvSpPr>
          <p:cNvPr id="486402" name="Rectangle 2"/>
          <p:cNvSpPr>
            <a:spLocks noGrp="1" noChangeArrowheads="1"/>
          </p:cNvSpPr>
          <p:nvPr>
            <p:ph type="body" idx="1"/>
          </p:nvPr>
        </p:nvSpPr>
        <p:spPr>
          <a:xfrm>
            <a:off x="457200" y="1905000"/>
            <a:ext cx="8229600" cy="3430588"/>
          </a:xfrm>
        </p:spPr>
        <p:txBody>
          <a:bodyPr/>
          <a:lstStyle/>
          <a:p>
            <a:pPr>
              <a:lnSpc>
                <a:spcPct val="90000"/>
              </a:lnSpc>
              <a:buFontTx/>
              <a:buNone/>
            </a:pPr>
            <a:r>
              <a:rPr lang="fa-IR" altLang="fa-IR"/>
              <a:t> </a:t>
            </a:r>
            <a:r>
              <a:rPr lang="en-US" altLang="fa-IR"/>
              <a:t>  </a:t>
            </a:r>
            <a:r>
              <a:rPr lang="fa-IR" altLang="fa-IR"/>
              <a:t> سهام جايزه (سودسهمی):</a:t>
            </a:r>
          </a:p>
          <a:p>
            <a:pPr>
              <a:lnSpc>
                <a:spcPct val="90000"/>
              </a:lnSpc>
              <a:buFontTx/>
              <a:buNone/>
            </a:pPr>
            <a:r>
              <a:rPr lang="fa-IR" altLang="fa-IR"/>
              <a:t>  </a:t>
            </a:r>
            <a:r>
              <a:rPr lang="en-US" altLang="fa-IR"/>
              <a:t>  </a:t>
            </a:r>
            <a:r>
              <a:rPr lang="fa-IR" altLang="fa-IR"/>
              <a:t>در شرکتهای سهامی</a:t>
            </a:r>
            <a:r>
              <a:rPr lang="en-US" altLang="fa-IR"/>
              <a:t> </a:t>
            </a:r>
            <a:r>
              <a:rPr lang="fa-IR" altLang="fa-IR"/>
              <a:t>، تقسيم</a:t>
            </a:r>
            <a:r>
              <a:rPr lang="en-US" altLang="fa-IR"/>
              <a:t> </a:t>
            </a:r>
            <a:r>
              <a:rPr lang="fa-IR" altLang="fa-IR"/>
              <a:t> سود</a:t>
            </a:r>
            <a:r>
              <a:rPr lang="en-US" altLang="fa-IR"/>
              <a:t> </a:t>
            </a:r>
            <a:r>
              <a:rPr lang="fa-IR" altLang="fa-IR"/>
              <a:t>اغلب به  صورت نقدی     </a:t>
            </a:r>
            <a:r>
              <a:rPr lang="en-US" altLang="fa-IR"/>
              <a:t> </a:t>
            </a:r>
            <a:r>
              <a:rPr lang="fa-IR" altLang="fa-IR"/>
              <a:t>صورت می گيرد</a:t>
            </a:r>
            <a:r>
              <a:rPr lang="en-US" altLang="fa-IR"/>
              <a:t> </a:t>
            </a:r>
            <a:r>
              <a:rPr lang="fa-IR" altLang="fa-IR"/>
              <a:t>.در</a:t>
            </a:r>
            <a:r>
              <a:rPr lang="en-US" altLang="fa-IR"/>
              <a:t> </a:t>
            </a:r>
            <a:r>
              <a:rPr lang="fa-IR" altLang="fa-IR"/>
              <a:t>برخی ازموارد که شرکتهای سهامی   </a:t>
            </a:r>
            <a:r>
              <a:rPr lang="en-US" altLang="fa-IR"/>
              <a:t> </a:t>
            </a:r>
            <a:r>
              <a:rPr lang="fa-IR" altLang="fa-IR"/>
              <a:t>از وضعيت </a:t>
            </a:r>
            <a:r>
              <a:rPr lang="en-US" altLang="fa-IR"/>
              <a:t> </a:t>
            </a:r>
            <a:r>
              <a:rPr lang="fa-IR" altLang="fa-IR"/>
              <a:t>نقدينگی  مناسبی  برخوردار نبوده  و یا برای </a:t>
            </a:r>
            <a:endParaRPr lang="en-US" altLang="fa-IR"/>
          </a:p>
          <a:p>
            <a:pPr>
              <a:lnSpc>
                <a:spcPct val="90000"/>
              </a:lnSpc>
              <a:buFontTx/>
              <a:buNone/>
            </a:pPr>
            <a:r>
              <a:rPr lang="fa-IR" altLang="fa-IR"/>
              <a:t> </a:t>
            </a:r>
            <a:r>
              <a:rPr lang="en-US" altLang="fa-IR"/>
              <a:t>  </a:t>
            </a:r>
            <a:r>
              <a:rPr lang="fa-IR" altLang="fa-IR"/>
              <a:t> تحصيل داراييها  و گسترش عمليات  به وجوه  نقد نيازمند </a:t>
            </a:r>
            <a:r>
              <a:rPr lang="en-US" altLang="fa-IR"/>
              <a:t>  </a:t>
            </a:r>
            <a:r>
              <a:rPr lang="fa-IR" altLang="fa-IR"/>
              <a:t>باشند</a:t>
            </a:r>
            <a:r>
              <a:rPr lang="en-US" altLang="fa-IR"/>
              <a:t> </a:t>
            </a:r>
            <a:r>
              <a:rPr lang="fa-IR" altLang="fa-IR"/>
              <a:t>،</a:t>
            </a:r>
            <a:r>
              <a:rPr lang="en-US" altLang="fa-IR"/>
              <a:t> </a:t>
            </a:r>
            <a:r>
              <a:rPr lang="fa-IR" altLang="fa-IR"/>
              <a:t> تقسيم</a:t>
            </a:r>
            <a:r>
              <a:rPr lang="en-US" altLang="fa-IR"/>
              <a:t> </a:t>
            </a:r>
            <a:r>
              <a:rPr lang="fa-IR" altLang="fa-IR"/>
              <a:t> سود</a:t>
            </a:r>
            <a:r>
              <a:rPr lang="en-US" altLang="fa-IR"/>
              <a:t> </a:t>
            </a:r>
            <a:r>
              <a:rPr lang="fa-IR" altLang="fa-IR"/>
              <a:t>از</a:t>
            </a:r>
            <a:r>
              <a:rPr lang="en-US" altLang="fa-IR"/>
              <a:t> </a:t>
            </a:r>
            <a:r>
              <a:rPr lang="fa-IR" altLang="fa-IR"/>
              <a:t>طريق </a:t>
            </a:r>
            <a:r>
              <a:rPr lang="en-US" altLang="fa-IR"/>
              <a:t> </a:t>
            </a:r>
            <a:r>
              <a:rPr lang="fa-IR" altLang="fa-IR"/>
              <a:t>صدور سهام</a:t>
            </a:r>
            <a:r>
              <a:rPr lang="en-US" altLang="fa-IR"/>
              <a:t>  </a:t>
            </a:r>
            <a:r>
              <a:rPr lang="fa-IR" altLang="fa-IR"/>
              <a:t>جایزه</a:t>
            </a:r>
            <a:r>
              <a:rPr lang="en-US" altLang="fa-IR"/>
              <a:t> </a:t>
            </a:r>
            <a:r>
              <a:rPr lang="fa-IR" altLang="fa-IR"/>
              <a:t>انجام</a:t>
            </a:r>
            <a:r>
              <a:rPr lang="en-US" altLang="fa-IR"/>
              <a:t> </a:t>
            </a:r>
            <a:r>
              <a:rPr lang="fa-IR" altLang="fa-IR"/>
              <a:t>می</a:t>
            </a:r>
            <a:r>
              <a:rPr lang="en-US" altLang="fa-IR"/>
              <a:t>   </a:t>
            </a:r>
            <a:r>
              <a:rPr lang="fa-IR" altLang="fa-IR"/>
              <a:t>شود.</a:t>
            </a:r>
            <a:r>
              <a:rPr lang="en-US" altLang="fa-IR"/>
              <a:t>  </a:t>
            </a:r>
          </a:p>
        </p:txBody>
      </p:sp>
    </p:spTree>
  </p:cSld>
  <p:clrMapOvr>
    <a:masterClrMapping/>
  </p:clrMapOvr>
  <p:transition spd="med">
    <p:comb/>
  </p:transition>
</p:sld>
</file>

<file path=ppt/slides/slide3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E3B35B1-3F64-4201-899D-CE08AEE99066}" type="slidenum">
              <a:rPr lang="ar-SA" altLang="fa-IR"/>
              <a:pPr/>
              <a:t>321</a:t>
            </a:fld>
            <a:endParaRPr lang="en-US" altLang="fa-IR"/>
          </a:p>
        </p:txBody>
      </p:sp>
      <p:sp>
        <p:nvSpPr>
          <p:cNvPr id="487426" name="Rectangle 2"/>
          <p:cNvSpPr>
            <a:spLocks noGrp="1" noChangeArrowheads="1"/>
          </p:cNvSpPr>
          <p:nvPr>
            <p:ph type="body" idx="1"/>
          </p:nvPr>
        </p:nvSpPr>
        <p:spPr>
          <a:xfrm>
            <a:off x="457200" y="1905000"/>
            <a:ext cx="8229600" cy="2840038"/>
          </a:xfrm>
        </p:spPr>
        <p:txBody>
          <a:bodyPr/>
          <a:lstStyle/>
          <a:p>
            <a:pPr>
              <a:buFontTx/>
              <a:buNone/>
            </a:pPr>
            <a:r>
              <a:rPr lang="fa-IR" altLang="fa-IR"/>
              <a:t>  تقسيم سود به صورت توزيع سهام  جايزه، به مفهوم توزيع    سهام  اضافی از محل سودانباشته بين سهامداران براساس </a:t>
            </a:r>
          </a:p>
          <a:p>
            <a:pPr>
              <a:buFontTx/>
              <a:buNone/>
            </a:pPr>
            <a:r>
              <a:rPr lang="fa-IR" altLang="fa-IR"/>
              <a:t>  ميزان سهام هر يک از آنها است. توزيع  سود سهام به اين    طريق  حدوديت  خاصی  دارد که در ادامه  توضيح  داده   می شود.</a:t>
            </a:r>
            <a:endParaRPr lang="en-US" altLang="fa-IR"/>
          </a:p>
        </p:txBody>
      </p:sp>
    </p:spTree>
  </p:cSld>
  <p:clrMapOvr>
    <a:masterClrMapping/>
  </p:clrMapOvr>
  <p:transition spd="med">
    <p:comb/>
  </p:transition>
</p:sld>
</file>

<file path=ppt/slides/slide3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AF97449-E2EC-4D8A-BA35-DD42EF7F4F10}" type="slidenum">
              <a:rPr lang="ar-SA" altLang="fa-IR"/>
              <a:pPr/>
              <a:t>322</a:t>
            </a:fld>
            <a:endParaRPr lang="en-US" altLang="fa-IR"/>
          </a:p>
        </p:txBody>
      </p:sp>
      <p:sp>
        <p:nvSpPr>
          <p:cNvPr id="488450" name="Rectangle 2"/>
          <p:cNvSpPr>
            <a:spLocks noGrp="1" noChangeArrowheads="1"/>
          </p:cNvSpPr>
          <p:nvPr>
            <p:ph type="body" idx="1"/>
          </p:nvPr>
        </p:nvSpPr>
        <p:spPr>
          <a:xfrm>
            <a:off x="457200" y="1905000"/>
            <a:ext cx="8229600" cy="3038475"/>
          </a:xfrm>
        </p:spPr>
        <p:txBody>
          <a:bodyPr/>
          <a:lstStyle/>
          <a:p>
            <a:pPr>
              <a:buFontTx/>
              <a:buNone/>
            </a:pPr>
            <a:r>
              <a:rPr lang="fa-IR" altLang="fa-IR"/>
              <a:t>  </a:t>
            </a:r>
            <a:r>
              <a:rPr lang="en-US" altLang="fa-IR"/>
              <a:t> </a:t>
            </a:r>
            <a:r>
              <a:rPr lang="fa-IR" altLang="fa-IR"/>
              <a:t>تقسيم </a:t>
            </a:r>
            <a:r>
              <a:rPr lang="en-US" altLang="fa-IR"/>
              <a:t> </a:t>
            </a:r>
            <a:r>
              <a:rPr lang="fa-IR" altLang="fa-IR"/>
              <a:t>سود</a:t>
            </a:r>
            <a:r>
              <a:rPr lang="en-US" altLang="fa-IR"/>
              <a:t> </a:t>
            </a:r>
            <a:r>
              <a:rPr lang="fa-IR" altLang="fa-IR"/>
              <a:t> نقدی </a:t>
            </a:r>
            <a:r>
              <a:rPr lang="en-US" altLang="fa-IR"/>
              <a:t> </a:t>
            </a:r>
            <a:r>
              <a:rPr lang="fa-IR" altLang="fa-IR"/>
              <a:t>سهام</a:t>
            </a:r>
            <a:r>
              <a:rPr lang="en-US" altLang="fa-IR"/>
              <a:t> </a:t>
            </a:r>
            <a:r>
              <a:rPr lang="fa-IR" altLang="fa-IR"/>
              <a:t> ،</a:t>
            </a:r>
            <a:r>
              <a:rPr lang="en-US" altLang="fa-IR"/>
              <a:t> </a:t>
            </a:r>
            <a:r>
              <a:rPr lang="fa-IR" altLang="fa-IR"/>
              <a:t> موجب </a:t>
            </a:r>
            <a:r>
              <a:rPr lang="en-US" altLang="fa-IR"/>
              <a:t> </a:t>
            </a:r>
            <a:r>
              <a:rPr lang="fa-IR" altLang="fa-IR"/>
              <a:t>کاهش داراييها وحقوق          صاحبان  </a:t>
            </a:r>
            <a:r>
              <a:rPr lang="en-US" altLang="fa-IR"/>
              <a:t> </a:t>
            </a:r>
            <a:r>
              <a:rPr lang="fa-IR" altLang="fa-IR"/>
              <a:t>سهام </a:t>
            </a:r>
            <a:r>
              <a:rPr lang="en-US" altLang="fa-IR"/>
              <a:t> </a:t>
            </a:r>
            <a:r>
              <a:rPr lang="fa-IR" altLang="fa-IR"/>
              <a:t> شرکتهای </a:t>
            </a:r>
            <a:r>
              <a:rPr lang="en-US" altLang="fa-IR"/>
              <a:t>  </a:t>
            </a:r>
            <a:r>
              <a:rPr lang="fa-IR" altLang="fa-IR"/>
              <a:t>سهامی</a:t>
            </a:r>
            <a:r>
              <a:rPr lang="en-US" altLang="fa-IR"/>
              <a:t> </a:t>
            </a:r>
            <a:r>
              <a:rPr lang="fa-IR" altLang="fa-IR"/>
              <a:t> است</a:t>
            </a:r>
            <a:r>
              <a:rPr lang="en-US" altLang="fa-IR"/>
              <a:t> </a:t>
            </a:r>
            <a:r>
              <a:rPr lang="fa-IR" altLang="fa-IR"/>
              <a:t> .  تقسيم  سود      سهام  به صورت توزيع سهام جايزه هيچ گونه  تغييری</a:t>
            </a:r>
            <a:r>
              <a:rPr lang="en-US" altLang="fa-IR"/>
              <a:t> </a:t>
            </a:r>
            <a:r>
              <a:rPr lang="fa-IR" altLang="fa-IR"/>
              <a:t> در داراييها و جمع </a:t>
            </a:r>
            <a:r>
              <a:rPr lang="en-US" altLang="fa-IR"/>
              <a:t> </a:t>
            </a:r>
            <a:r>
              <a:rPr lang="fa-IR" altLang="fa-IR"/>
              <a:t>حقوق </a:t>
            </a:r>
            <a:r>
              <a:rPr lang="en-US" altLang="fa-IR"/>
              <a:t> </a:t>
            </a:r>
            <a:r>
              <a:rPr lang="fa-IR" altLang="fa-IR"/>
              <a:t>صاحبان  سهام </a:t>
            </a:r>
            <a:r>
              <a:rPr lang="en-US" altLang="fa-IR"/>
              <a:t> </a:t>
            </a:r>
            <a:r>
              <a:rPr lang="fa-IR" altLang="fa-IR"/>
              <a:t>ايجاد نمی کند. </a:t>
            </a:r>
            <a:endParaRPr lang="en-US" altLang="fa-IR"/>
          </a:p>
        </p:txBody>
      </p:sp>
    </p:spTree>
  </p:cSld>
  <p:clrMapOvr>
    <a:masterClrMapping/>
  </p:clrMapOvr>
  <p:transition spd="med">
    <p:comb/>
  </p:transition>
</p:sld>
</file>

<file path=ppt/slides/slide3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BC83C3C-17B3-41FC-941D-31A255FDFF3B}" type="slidenum">
              <a:rPr lang="ar-SA" altLang="fa-IR"/>
              <a:pPr/>
              <a:t>323</a:t>
            </a:fld>
            <a:endParaRPr lang="en-US" altLang="fa-IR"/>
          </a:p>
        </p:txBody>
      </p:sp>
      <p:sp>
        <p:nvSpPr>
          <p:cNvPr id="489474" name="Rectangle 2"/>
          <p:cNvSpPr>
            <a:spLocks noGrp="1" noChangeArrowheads="1"/>
          </p:cNvSpPr>
          <p:nvPr>
            <p:ph type="body" idx="1"/>
          </p:nvPr>
        </p:nvSpPr>
        <p:spPr>
          <a:xfrm>
            <a:off x="457200" y="1905000"/>
            <a:ext cx="8229600" cy="3233738"/>
          </a:xfrm>
        </p:spPr>
        <p:txBody>
          <a:bodyPr/>
          <a:lstStyle/>
          <a:p>
            <a:pPr>
              <a:buFontTx/>
              <a:buNone/>
            </a:pPr>
            <a:r>
              <a:rPr lang="fa-IR" altLang="fa-IR"/>
              <a:t>  </a:t>
            </a:r>
            <a:r>
              <a:rPr lang="en-US" altLang="fa-IR"/>
              <a:t> </a:t>
            </a:r>
            <a:r>
              <a:rPr lang="fa-IR" altLang="fa-IR"/>
              <a:t>فقط باصدورسهام جايزه ،</a:t>
            </a:r>
            <a:r>
              <a:rPr lang="en-US" altLang="fa-IR"/>
              <a:t> </a:t>
            </a:r>
            <a:r>
              <a:rPr lang="fa-IR" altLang="fa-IR"/>
              <a:t>بخشی از سود</a:t>
            </a:r>
            <a:r>
              <a:rPr lang="en-US" altLang="fa-IR"/>
              <a:t> </a:t>
            </a:r>
            <a:r>
              <a:rPr lang="fa-IR" altLang="fa-IR"/>
              <a:t>انباشته</a:t>
            </a:r>
            <a:r>
              <a:rPr lang="en-US" altLang="fa-IR"/>
              <a:t> </a:t>
            </a:r>
            <a:r>
              <a:rPr lang="fa-IR" altLang="fa-IR"/>
              <a:t> به حساب       سهام عادی  منتقل شده </a:t>
            </a:r>
            <a:r>
              <a:rPr lang="en-US" altLang="fa-IR"/>
              <a:t> </a:t>
            </a:r>
            <a:r>
              <a:rPr lang="fa-IR" altLang="fa-IR"/>
              <a:t>و</a:t>
            </a:r>
            <a:r>
              <a:rPr lang="en-US" altLang="fa-IR"/>
              <a:t> </a:t>
            </a:r>
            <a:r>
              <a:rPr lang="fa-IR" altLang="fa-IR"/>
              <a:t>تعداد سهام عادی افزايش خواهد   يافت.</a:t>
            </a:r>
          </a:p>
          <a:p>
            <a:pPr>
              <a:buFontTx/>
              <a:buNone/>
            </a:pPr>
            <a:r>
              <a:rPr lang="fa-IR" altLang="fa-IR"/>
              <a:t>  به عبارت ديگر،</a:t>
            </a:r>
            <a:r>
              <a:rPr lang="en-US" altLang="fa-IR"/>
              <a:t> </a:t>
            </a:r>
            <a:r>
              <a:rPr lang="fa-IR" altLang="fa-IR"/>
              <a:t>تقسيم سود به صورت سهام جايزه</a:t>
            </a:r>
            <a:r>
              <a:rPr lang="en-US" altLang="fa-IR"/>
              <a:t> </a:t>
            </a:r>
            <a:r>
              <a:rPr lang="fa-IR" altLang="fa-IR"/>
              <a:t>،</a:t>
            </a:r>
            <a:r>
              <a:rPr lang="en-US" altLang="fa-IR"/>
              <a:t> </a:t>
            </a:r>
            <a:r>
              <a:rPr lang="fa-IR" altLang="fa-IR"/>
              <a:t>نوعی     "تجديدسازمان" حقوق صاحبان سهام  در شرکتهای سهامی   است. </a:t>
            </a:r>
            <a:endParaRPr lang="en-US" altLang="fa-IR"/>
          </a:p>
        </p:txBody>
      </p:sp>
    </p:spTree>
  </p:cSld>
  <p:clrMapOvr>
    <a:masterClrMapping/>
  </p:clrMapOvr>
  <p:transition spd="med">
    <p:comb/>
  </p:transition>
</p:sld>
</file>

<file path=ppt/slides/slide3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1F87659-B1ED-45EA-A8AE-C2419E64B9AF}" type="slidenum">
              <a:rPr lang="ar-SA" altLang="fa-IR"/>
              <a:pPr/>
              <a:t>324</a:t>
            </a:fld>
            <a:endParaRPr lang="en-US" altLang="fa-IR"/>
          </a:p>
        </p:txBody>
      </p:sp>
      <p:sp>
        <p:nvSpPr>
          <p:cNvPr id="490498" name="Rectangle 2"/>
          <p:cNvSpPr>
            <a:spLocks noGrp="1" noChangeArrowheads="1"/>
          </p:cNvSpPr>
          <p:nvPr>
            <p:ph type="body" idx="1"/>
          </p:nvPr>
        </p:nvSpPr>
        <p:spPr>
          <a:xfrm>
            <a:off x="457200" y="1905000"/>
            <a:ext cx="8229600" cy="3495675"/>
          </a:xfrm>
        </p:spPr>
        <p:txBody>
          <a:bodyPr/>
          <a:lstStyle/>
          <a:p>
            <a:pPr>
              <a:buFontTx/>
              <a:buNone/>
            </a:pPr>
            <a:r>
              <a:rPr lang="fa-IR" altLang="fa-IR"/>
              <a:t>  سهامداران  شرکت سهامی  با دريافت سهم سود خود به       صورت  سهام  جايزه  ،  مالک  تعداد  بيشتری از سهام    شرکت خواهند شد ، ولی  نسبت  مالکيت  آنها  از حقوق   صاحبان  سهام  تغييری  نخواهد کرد. </a:t>
            </a:r>
          </a:p>
          <a:p>
            <a:pPr>
              <a:buFontTx/>
              <a:buNone/>
            </a:pPr>
            <a:r>
              <a:rPr lang="fa-IR" altLang="fa-IR"/>
              <a:t>  افزايش  تعداد  سهام  با  صدورسهام جايزه موجب کاهش      قيمت  دفتری هر سهم  وهمچنين  کاهش  احتمالی  ارزش   بازارهرسهم می شود.</a:t>
            </a:r>
            <a:endParaRPr lang="en-US" altLang="fa-IR"/>
          </a:p>
        </p:txBody>
      </p:sp>
    </p:spTree>
  </p:cSld>
  <p:clrMapOvr>
    <a:masterClrMapping/>
  </p:clrMapOvr>
  <p:transition spd="med">
    <p:comb/>
  </p:transition>
</p:sld>
</file>

<file path=ppt/slides/slide3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2F0F15D-750E-4376-945C-F6B6D7E5959C}" type="slidenum">
              <a:rPr lang="ar-SA" altLang="fa-IR"/>
              <a:pPr/>
              <a:t>325</a:t>
            </a:fld>
            <a:endParaRPr lang="en-US" altLang="fa-IR"/>
          </a:p>
        </p:txBody>
      </p:sp>
      <p:sp>
        <p:nvSpPr>
          <p:cNvPr id="491522" name="Rectangle 2"/>
          <p:cNvSpPr>
            <a:spLocks noGrp="1" noChangeArrowheads="1"/>
          </p:cNvSpPr>
          <p:nvPr>
            <p:ph type="body" idx="1"/>
          </p:nvPr>
        </p:nvSpPr>
        <p:spPr>
          <a:xfrm>
            <a:off x="457200" y="1905000"/>
            <a:ext cx="8229600" cy="3430588"/>
          </a:xfrm>
        </p:spPr>
        <p:txBody>
          <a:bodyPr/>
          <a:lstStyle/>
          <a:p>
            <a:pPr>
              <a:buFontTx/>
              <a:buNone/>
            </a:pPr>
            <a:r>
              <a:rPr lang="fa-IR" altLang="fa-IR"/>
              <a:t>  فرض کنيد،سرمايه شرکت سهامی اميد،متشکل از 10000    سهم  عادی  به  ارزش  اسمی  تصويب  نموده  است  که   از  سود  انباشته  مبلغ    5000000  ریال  به  صورت   سهام   جايزه 1000ريالی  عادی  صادروبه  نسبت سهام   هر يک از سهامداران  بين آنها  تقسيم نمايد.</a:t>
            </a:r>
            <a:endParaRPr lang="en-US" altLang="fa-IR"/>
          </a:p>
        </p:txBody>
      </p:sp>
    </p:spTree>
  </p:cSld>
  <p:clrMapOvr>
    <a:masterClrMapping/>
  </p:clrMapOvr>
  <p:transition spd="med">
    <p:comb/>
  </p:transition>
</p:sld>
</file>

<file path=ppt/slides/slide3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C0DC9A75-726F-416C-B8F2-44B8689D37CD}" type="slidenum">
              <a:rPr lang="ar-SA" altLang="fa-IR"/>
              <a:pPr/>
              <a:t>326</a:t>
            </a:fld>
            <a:endParaRPr lang="en-US" altLang="fa-IR"/>
          </a:p>
        </p:txBody>
      </p:sp>
      <p:sp>
        <p:nvSpPr>
          <p:cNvPr id="492546" name="Rectangle 2"/>
          <p:cNvSpPr>
            <a:spLocks noGrp="1" noChangeArrowheads="1"/>
          </p:cNvSpPr>
          <p:nvPr>
            <p:ph type="body" sz="half" idx="1"/>
          </p:nvPr>
        </p:nvSpPr>
        <p:spPr>
          <a:xfrm>
            <a:off x="0" y="0"/>
            <a:ext cx="9144000" cy="1296988"/>
          </a:xfrm>
        </p:spPr>
        <p:txBody>
          <a:bodyPr/>
          <a:lstStyle/>
          <a:p>
            <a:pPr>
              <a:buFontTx/>
              <a:buNone/>
            </a:pPr>
            <a:r>
              <a:rPr lang="fa-IR" altLang="fa-IR"/>
              <a:t>حقوق صاحبان سهام این شرکت قبل و بعد از توزیع سهام جایزه بین سهام داران به شرح زیر است: </a:t>
            </a:r>
            <a:endParaRPr lang="en-US" altLang="fa-IR"/>
          </a:p>
        </p:txBody>
      </p:sp>
      <p:graphicFrame>
        <p:nvGraphicFramePr>
          <p:cNvPr id="492547" name="Group 3"/>
          <p:cNvGraphicFramePr>
            <a:graphicFrameLocks noGrp="1"/>
          </p:cNvGraphicFramePr>
          <p:nvPr>
            <p:ph sz="half" idx="2"/>
          </p:nvPr>
        </p:nvGraphicFramePr>
        <p:xfrm>
          <a:off x="323850" y="1341438"/>
          <a:ext cx="8280400" cy="4895850"/>
        </p:xfrm>
        <a:graphic>
          <a:graphicData uri="http://schemas.openxmlformats.org/drawingml/2006/table">
            <a:tbl>
              <a:tblPr/>
              <a:tblGrid>
                <a:gridCol w="2760663">
                  <a:extLst>
                    <a:ext uri="{9D8B030D-6E8A-4147-A177-3AD203B41FA5}">
                      <a16:colId xmlns:a16="http://schemas.microsoft.com/office/drawing/2014/main" val="1132284570"/>
                    </a:ext>
                  </a:extLst>
                </a:gridCol>
                <a:gridCol w="2566987">
                  <a:extLst>
                    <a:ext uri="{9D8B030D-6E8A-4147-A177-3AD203B41FA5}">
                      <a16:colId xmlns:a16="http://schemas.microsoft.com/office/drawing/2014/main" val="812996629"/>
                    </a:ext>
                  </a:extLst>
                </a:gridCol>
                <a:gridCol w="2952750">
                  <a:extLst>
                    <a:ext uri="{9D8B030D-6E8A-4147-A177-3AD203B41FA5}">
                      <a16:colId xmlns:a16="http://schemas.microsoft.com/office/drawing/2014/main" val="3049821709"/>
                    </a:ext>
                  </a:extLst>
                </a:gridCol>
              </a:tblGrid>
              <a:tr h="1079500">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بعد از صدور سهام جایزه </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قبل از توزیع سهام جایزه</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حقوق صاحبان سهام</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2254286"/>
                  </a:ext>
                </a:extLst>
              </a:tr>
              <a:tr h="72072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سهام عادی</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4390341"/>
                  </a:ext>
                </a:extLst>
              </a:tr>
              <a:tr h="668338">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8000000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91643397"/>
                  </a:ext>
                </a:extLst>
              </a:tr>
              <a:tr h="77152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حقوق صاحبان سهام</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7177247"/>
                  </a:ext>
                </a:extLst>
              </a:tr>
              <a:tr h="72231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تعداد سهام عادی</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7048752"/>
                  </a:ext>
                </a:extLst>
              </a:tr>
              <a:tr h="79216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1200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ارزش دفتری هر سهم</a:t>
                      </a:r>
                      <a:endParaRPr kumimoji="0" lang="en-US" altLang="fa-IR" sz="27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289474"/>
                  </a:ext>
                </a:extLst>
              </a:tr>
            </a:tbl>
          </a:graphicData>
        </a:graphic>
      </p:graphicFrame>
    </p:spTree>
  </p:cSld>
  <p:clrMapOvr>
    <a:masterClrMapping/>
  </p:clrMapOvr>
  <p:transition spd="med">
    <p:comb/>
  </p:transition>
</p:sld>
</file>

<file path=ppt/slides/slide3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DE4F25B-25DA-4BFF-9FB9-139497A8F493}" type="slidenum">
              <a:rPr lang="ar-SA" altLang="fa-IR"/>
              <a:pPr/>
              <a:t>327</a:t>
            </a:fld>
            <a:endParaRPr lang="en-US" altLang="fa-IR"/>
          </a:p>
        </p:txBody>
      </p:sp>
      <p:sp>
        <p:nvSpPr>
          <p:cNvPr id="493570" name="Rectangle 2"/>
          <p:cNvSpPr>
            <a:spLocks noGrp="1" noChangeArrowheads="1"/>
          </p:cNvSpPr>
          <p:nvPr>
            <p:ph type="body" idx="1"/>
          </p:nvPr>
        </p:nvSpPr>
        <p:spPr>
          <a:xfrm>
            <a:off x="457200" y="1905000"/>
            <a:ext cx="8229600" cy="3430588"/>
          </a:xfrm>
        </p:spPr>
        <p:txBody>
          <a:bodyPr/>
          <a:lstStyle/>
          <a:p>
            <a:pPr>
              <a:buFontTx/>
              <a:buNone/>
            </a:pPr>
            <a:r>
              <a:rPr lang="fa-IR" altLang="fa-IR"/>
              <a:t>   همان طوری که  ديده می شود، قبل و بعداز توزيع سهام       جايزه  جمع  حقوق  صاحبان  سهام  تغييری نمی کند.اما    چون  تعداد  سهام  عادی  از 10000  عدد به  15000    عدد  افزايش  می يابد ، ارزش  دفتری  هر  سهم  عادی </a:t>
            </a:r>
          </a:p>
          <a:p>
            <a:pPr>
              <a:buFontTx/>
              <a:buNone/>
            </a:pPr>
            <a:r>
              <a:rPr lang="fa-IR" altLang="fa-IR"/>
              <a:t>   از 1800ريال به 1200ريال  کاهش پيدا  کرده و طبيعتاً      ارزش  بازار آن  نيز کاهش  می يابد.</a:t>
            </a:r>
            <a:endParaRPr lang="en-US" altLang="fa-IR"/>
          </a:p>
        </p:txBody>
      </p:sp>
    </p:spTree>
  </p:cSld>
  <p:clrMapOvr>
    <a:masterClrMapping/>
  </p:clrMapOvr>
  <p:transition spd="med">
    <p:comb/>
  </p:transition>
</p:sld>
</file>

<file path=ppt/slides/slide3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211011B-2594-4180-A5B8-192CA9A39EF9}" type="slidenum">
              <a:rPr lang="ar-SA" altLang="fa-IR"/>
              <a:pPr/>
              <a:t>328</a:t>
            </a:fld>
            <a:endParaRPr lang="en-US" altLang="fa-IR"/>
          </a:p>
        </p:txBody>
      </p:sp>
      <p:sp>
        <p:nvSpPr>
          <p:cNvPr id="494594" name="Rectangle 2"/>
          <p:cNvSpPr>
            <a:spLocks noGrp="1" noChangeArrowheads="1"/>
          </p:cNvSpPr>
          <p:nvPr>
            <p:ph type="body" idx="1"/>
          </p:nvPr>
        </p:nvSpPr>
        <p:spPr>
          <a:xfrm>
            <a:off x="457200" y="1905000"/>
            <a:ext cx="8229600" cy="2906713"/>
          </a:xfrm>
        </p:spPr>
        <p:txBody>
          <a:bodyPr/>
          <a:lstStyle/>
          <a:p>
            <a:pPr>
              <a:buFontTx/>
              <a:buNone/>
            </a:pPr>
            <a:r>
              <a:rPr lang="fa-IR" altLang="fa-IR"/>
              <a:t>  توجه کنيد که در جمع  حقوق مالکيت  دارنده 2 سهم عادی     با دريافت  يک  سهم  جديد  تغييری حاصل  نمی شود:    قبل از  توزیع سهام جایزه               3600=1800×2</a:t>
            </a:r>
            <a:endParaRPr lang="en-US" altLang="fa-IR"/>
          </a:p>
          <a:p>
            <a:pPr>
              <a:buFontTx/>
              <a:buNone/>
            </a:pPr>
            <a:r>
              <a:rPr lang="fa-IR" altLang="fa-IR"/>
              <a:t>بعد از توزیع سهام جایزه                  3600=3×1200 </a:t>
            </a:r>
          </a:p>
        </p:txBody>
      </p:sp>
    </p:spTree>
  </p:cSld>
  <p:clrMapOvr>
    <a:masterClrMapping/>
  </p:clrMapOvr>
  <p:transition spd="med">
    <p:comb/>
  </p:transition>
</p:sld>
</file>

<file path=ppt/slides/slide3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89F600B-8F4E-410B-94A6-93F07542D148}" type="slidenum">
              <a:rPr lang="ar-SA" altLang="fa-IR"/>
              <a:pPr/>
              <a:t>329</a:t>
            </a:fld>
            <a:endParaRPr lang="en-US" altLang="fa-IR"/>
          </a:p>
        </p:txBody>
      </p:sp>
      <p:sp>
        <p:nvSpPr>
          <p:cNvPr id="495618" name="Rectangle 2"/>
          <p:cNvSpPr>
            <a:spLocks noGrp="1" noChangeArrowheads="1"/>
          </p:cNvSpPr>
          <p:nvPr>
            <p:ph type="body" idx="1"/>
          </p:nvPr>
        </p:nvSpPr>
        <p:spPr>
          <a:xfrm>
            <a:off x="457200" y="1905000"/>
            <a:ext cx="8229600" cy="2709863"/>
          </a:xfrm>
        </p:spPr>
        <p:txBody>
          <a:bodyPr/>
          <a:lstStyle/>
          <a:p>
            <a:pPr>
              <a:buFontTx/>
              <a:buNone/>
            </a:pPr>
            <a:r>
              <a:rPr lang="fa-IR" altLang="fa-IR"/>
              <a:t>  در اين  مثال ، برای سهولت درک  مفهوم  توزيع  سهام       جايزه ، فرض بر اين است  که  ارزش  دفتری  و ارزش   بازارسهام عادی مساوی است. درعمل ممکن است،ارزش   بازارسهام عادی بيشتر ويا کمترازارزش دفتری آن باشد. </a:t>
            </a:r>
            <a:endParaRPr lang="en-US" altLang="fa-IR"/>
          </a:p>
        </p:txBody>
      </p:sp>
    </p:spTree>
  </p:cSld>
  <p:clrMapOvr>
    <a:masterClrMapping/>
  </p:clrMapOvr>
  <p:transition spd="med">
    <p:comb/>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5418739-3D74-4090-A737-86F246BD7659}" type="slidenum">
              <a:rPr lang="ar-SA" altLang="fa-IR"/>
              <a:pPr/>
              <a:t>33</a:t>
            </a:fld>
            <a:endParaRPr lang="en-US" altLang="fa-IR"/>
          </a:p>
        </p:txBody>
      </p:sp>
      <p:sp>
        <p:nvSpPr>
          <p:cNvPr id="394242" name="Rectangle 2"/>
          <p:cNvSpPr>
            <a:spLocks noGrp="1" noChangeArrowheads="1"/>
          </p:cNvSpPr>
          <p:nvPr>
            <p:ph type="body" idx="1"/>
          </p:nvPr>
        </p:nvSpPr>
        <p:spPr>
          <a:xfrm>
            <a:off x="457200" y="1905000"/>
            <a:ext cx="8229600" cy="2532063"/>
          </a:xfrm>
        </p:spPr>
        <p:txBody>
          <a:bodyPr/>
          <a:lstStyle/>
          <a:p>
            <a:pPr>
              <a:buFontTx/>
              <a:buNone/>
            </a:pPr>
            <a:r>
              <a:rPr lang="fa-IR" altLang="fa-IR">
                <a:effectLst/>
                <a:cs typeface="Zar" pitchFamily="2" charset="0"/>
              </a:rPr>
              <a:t>   دفتر روزنامه  تركيبی رویدادهای برون سازمانی عملیات اصلاح  و بستن حسابها (رویدادهای مالی درون سازمانی) درآن ثبت می گردند.</a:t>
            </a:r>
            <a:endParaRPr lang="en-US" altLang="fa-IR">
              <a:effectLst/>
              <a:cs typeface="Zar" pitchFamily="2" charset="0"/>
            </a:endParaRPr>
          </a:p>
          <a:p>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8A1AD3-F062-478C-9CDC-07575F181D60}" type="slidenum">
              <a:rPr lang="ar-SA" altLang="fa-IR"/>
              <a:pPr/>
              <a:t>330</a:t>
            </a:fld>
            <a:endParaRPr lang="en-US" altLang="fa-IR"/>
          </a:p>
        </p:txBody>
      </p:sp>
      <p:sp>
        <p:nvSpPr>
          <p:cNvPr id="496642" name="Rectangle 2"/>
          <p:cNvSpPr>
            <a:spLocks noGrp="1" noChangeArrowheads="1"/>
          </p:cNvSpPr>
          <p:nvPr>
            <p:ph type="body" idx="1"/>
          </p:nvPr>
        </p:nvSpPr>
        <p:spPr>
          <a:xfrm>
            <a:off x="457200" y="1905000"/>
            <a:ext cx="8229600" cy="3757613"/>
          </a:xfrm>
        </p:spPr>
        <p:txBody>
          <a:bodyPr/>
          <a:lstStyle/>
          <a:p>
            <a:pPr>
              <a:buFontTx/>
              <a:buNone/>
            </a:pPr>
            <a:r>
              <a:rPr lang="fa-IR" altLang="fa-IR"/>
              <a:t>  دلايل توزيع سهام جايزه: </a:t>
            </a:r>
          </a:p>
          <a:p>
            <a:pPr>
              <a:buFontTx/>
              <a:buNone/>
            </a:pPr>
            <a:r>
              <a:rPr lang="fa-IR" altLang="fa-IR"/>
              <a:t>  عمده ترين دلايل برای تقسيم سودبه صورت توزيع سهام      جايزه درشرکتهای سهامی عبارتنداز:</a:t>
            </a:r>
          </a:p>
          <a:p>
            <a:pPr>
              <a:buFontTx/>
              <a:buNone/>
            </a:pPr>
            <a:r>
              <a:rPr lang="fa-IR" altLang="fa-IR"/>
              <a:t>  1-حفظ منابع نقدی شرکت</a:t>
            </a:r>
          </a:p>
          <a:p>
            <a:pPr>
              <a:buFontTx/>
              <a:buNone/>
            </a:pPr>
            <a:r>
              <a:rPr lang="fa-IR" altLang="fa-IR"/>
              <a:t>  2-کاهش قيمت بازار سهام شرکت</a:t>
            </a:r>
          </a:p>
          <a:p>
            <a:pPr>
              <a:buFontTx/>
              <a:buNone/>
            </a:pPr>
            <a:r>
              <a:rPr lang="fa-IR" altLang="fa-IR"/>
              <a:t>  3-برای مقاصدخاص مالياتی</a:t>
            </a:r>
            <a:endParaRPr lang="en-US" altLang="fa-IR"/>
          </a:p>
        </p:txBody>
      </p:sp>
    </p:spTree>
  </p:cSld>
  <p:clrMapOvr>
    <a:masterClrMapping/>
  </p:clrMapOvr>
  <p:transition spd="med">
    <p:comb/>
  </p:transition>
</p:sld>
</file>

<file path=ppt/slides/slide3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364DAE2-50B1-4731-BEBB-237C41DF6F48}" type="slidenum">
              <a:rPr lang="ar-SA" altLang="fa-IR"/>
              <a:pPr/>
              <a:t>331</a:t>
            </a:fld>
            <a:endParaRPr lang="en-US" altLang="fa-IR"/>
          </a:p>
        </p:txBody>
      </p:sp>
      <p:sp>
        <p:nvSpPr>
          <p:cNvPr id="497666" name="Rectangle 2"/>
          <p:cNvSpPr>
            <a:spLocks noGrp="1" noChangeArrowheads="1"/>
          </p:cNvSpPr>
          <p:nvPr>
            <p:ph type="body" idx="1"/>
          </p:nvPr>
        </p:nvSpPr>
        <p:spPr>
          <a:xfrm>
            <a:off x="457200" y="333375"/>
            <a:ext cx="8229600" cy="6264275"/>
          </a:xfrm>
        </p:spPr>
        <p:txBody>
          <a:bodyPr/>
          <a:lstStyle/>
          <a:p>
            <a:pPr>
              <a:buFontTx/>
              <a:buNone/>
            </a:pPr>
            <a:r>
              <a:rPr lang="fa-IR" altLang="fa-IR"/>
              <a:t>ثبت سهام جايزه دردفاتر:</a:t>
            </a:r>
          </a:p>
          <a:p>
            <a:pPr>
              <a:buFontTx/>
              <a:buNone/>
            </a:pPr>
            <a:r>
              <a:rPr lang="fa-IR" altLang="fa-IR"/>
              <a:t>فرض کنيد،حقوق صاحبان سهام شرکت البرز درپايان سال مالی 1370 به صورت زيراست:</a:t>
            </a:r>
          </a:p>
          <a:p>
            <a:pPr>
              <a:buFontTx/>
              <a:buNone/>
            </a:pPr>
            <a:r>
              <a:rPr lang="fa-IR" altLang="fa-IR"/>
              <a:t>حقوق صاحبان سهام:</a:t>
            </a:r>
          </a:p>
          <a:p>
            <a:pPr>
              <a:buFontTx/>
              <a:buNone/>
            </a:pPr>
            <a:r>
              <a:rPr lang="fa-IR" altLang="fa-IR"/>
              <a:t>سهام عادی به ارزش اسمی 1000</a:t>
            </a:r>
          </a:p>
          <a:p>
            <a:pPr>
              <a:buFontTx/>
              <a:buNone/>
            </a:pPr>
            <a:r>
              <a:rPr lang="fa-IR" altLang="fa-IR"/>
              <a:t>ريالی به تعداد 10000سهم                         10000000</a:t>
            </a:r>
          </a:p>
          <a:p>
            <a:pPr>
              <a:buFontTx/>
              <a:buNone/>
            </a:pPr>
            <a:r>
              <a:rPr lang="fa-IR" altLang="fa-IR"/>
              <a:t>صرف سهام عادی                                    5000000</a:t>
            </a:r>
          </a:p>
          <a:p>
            <a:pPr>
              <a:buFontTx/>
              <a:buNone/>
            </a:pPr>
            <a:r>
              <a:rPr lang="fa-IR" altLang="fa-IR"/>
              <a:t>سودانباشته                                             </a:t>
            </a:r>
            <a:r>
              <a:rPr lang="fa-IR" altLang="fa-IR" u="sng"/>
              <a:t>9000000</a:t>
            </a:r>
            <a:endParaRPr lang="fa-IR" altLang="fa-IR"/>
          </a:p>
          <a:p>
            <a:pPr>
              <a:buFontTx/>
              <a:buNone/>
            </a:pPr>
            <a:r>
              <a:rPr lang="fa-IR" altLang="fa-IR"/>
              <a:t>جمع حقوق صاحبان سهام                          </a:t>
            </a:r>
            <a:r>
              <a:rPr lang="fa-IR" altLang="fa-IR" u="sng"/>
              <a:t>24000000 </a:t>
            </a:r>
            <a:endParaRPr lang="en-US" altLang="fa-IR" u="sng"/>
          </a:p>
          <a:p>
            <a:pPr>
              <a:buFontTx/>
              <a:buNone/>
            </a:pPr>
            <a:endParaRPr lang="en-US" altLang="fa-IR" u="sng"/>
          </a:p>
        </p:txBody>
      </p:sp>
    </p:spTree>
  </p:cSld>
  <p:clrMapOvr>
    <a:masterClrMapping/>
  </p:clrMapOvr>
  <p:transition spd="med">
    <p:comb/>
  </p:transition>
</p:sld>
</file>

<file path=ppt/slides/slide3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6F21941-7C2F-44E9-9D81-854B54EB29C8}" type="slidenum">
              <a:rPr lang="ar-SA" altLang="fa-IR"/>
              <a:pPr/>
              <a:t>332</a:t>
            </a:fld>
            <a:endParaRPr lang="en-US" altLang="fa-IR"/>
          </a:p>
        </p:txBody>
      </p:sp>
      <p:sp>
        <p:nvSpPr>
          <p:cNvPr id="498690" name="Rectangle 2"/>
          <p:cNvSpPr>
            <a:spLocks noGrp="1" noChangeArrowheads="1"/>
          </p:cNvSpPr>
          <p:nvPr>
            <p:ph type="body" idx="1"/>
          </p:nvPr>
        </p:nvSpPr>
        <p:spPr>
          <a:xfrm>
            <a:off x="457200" y="1905000"/>
            <a:ext cx="8229600" cy="2906713"/>
          </a:xfrm>
        </p:spPr>
        <p:txBody>
          <a:bodyPr/>
          <a:lstStyle/>
          <a:p>
            <a:pPr>
              <a:buFontTx/>
              <a:buNone/>
            </a:pPr>
            <a:r>
              <a:rPr lang="fa-IR" altLang="fa-IR"/>
              <a:t>   در20 تيرماه 1371 مجمع عمومی صاحبان سهام تصميم      به  تقسيم 20% سود انباشته به صورت  سهام جايزه بين   سهامداران  می گيرد. در زمان  تصويب  مجمع  عمومی   قيمت  بازار سهام  عادی  شرکت البرز مبلغ 1800 ريال   است.   </a:t>
            </a:r>
            <a:endParaRPr lang="en-US" altLang="fa-IR"/>
          </a:p>
        </p:txBody>
      </p:sp>
    </p:spTree>
  </p:cSld>
  <p:clrMapOvr>
    <a:masterClrMapping/>
  </p:clrMapOvr>
  <p:transition spd="med">
    <p:comb/>
  </p:transition>
</p:sld>
</file>

<file path=ppt/slides/slide3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48E77B7-CED4-417F-B8A0-FDEED88F0331}" type="slidenum">
              <a:rPr lang="ar-SA" altLang="fa-IR"/>
              <a:pPr/>
              <a:t>333</a:t>
            </a:fld>
            <a:endParaRPr lang="en-US" altLang="fa-IR"/>
          </a:p>
        </p:txBody>
      </p:sp>
      <p:sp>
        <p:nvSpPr>
          <p:cNvPr id="499714" name="Rectangle 2"/>
          <p:cNvSpPr>
            <a:spLocks noGrp="1" noChangeArrowheads="1"/>
          </p:cNvSpPr>
          <p:nvPr>
            <p:ph type="body" idx="1"/>
          </p:nvPr>
        </p:nvSpPr>
        <p:spPr>
          <a:xfrm>
            <a:off x="457200" y="1905000"/>
            <a:ext cx="8229600" cy="2382838"/>
          </a:xfrm>
        </p:spPr>
        <p:txBody>
          <a:bodyPr/>
          <a:lstStyle/>
          <a:p>
            <a:pPr>
              <a:buFontTx/>
              <a:buNone/>
            </a:pPr>
            <a:r>
              <a:rPr lang="fa-IR" altLang="fa-IR"/>
              <a:t>  بنابراين هر سهم  جايزه ای که  بايستی  بين سهامداران        توزيع شود به مبلغ 1800ريال محاسبه ودرتاريخ اعلام    در دفاتر شرکت  سهامی  البرز ثبت می شود.</a:t>
            </a:r>
            <a:endParaRPr lang="en-US" altLang="fa-IR"/>
          </a:p>
        </p:txBody>
      </p:sp>
    </p:spTree>
  </p:cSld>
  <p:clrMapOvr>
    <a:masterClrMapping/>
  </p:clrMapOvr>
  <p:transition spd="med">
    <p:comb/>
  </p:transition>
</p:sld>
</file>

<file path=ppt/slides/slide3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93AD94E-47A3-4893-A1C4-F83761EBB1BF}" type="slidenum">
              <a:rPr lang="ar-SA" altLang="fa-IR"/>
              <a:pPr/>
              <a:t>334</a:t>
            </a:fld>
            <a:endParaRPr lang="en-US" altLang="fa-IR"/>
          </a:p>
        </p:txBody>
      </p:sp>
      <p:sp>
        <p:nvSpPr>
          <p:cNvPr id="500738" name="Rectangle 2"/>
          <p:cNvSpPr>
            <a:spLocks noGrp="1" noChangeArrowheads="1"/>
          </p:cNvSpPr>
          <p:nvPr>
            <p:ph type="body" idx="1"/>
          </p:nvPr>
        </p:nvSpPr>
        <p:spPr/>
        <p:txBody>
          <a:bodyPr/>
          <a:lstStyle/>
          <a:p>
            <a:pPr>
              <a:buFontTx/>
              <a:buNone/>
            </a:pPr>
            <a:r>
              <a:rPr lang="fa-IR" altLang="fa-IR"/>
              <a:t>  محاسبه تعدادسهام جايزه براساس ميزان تقسيم سود و ارزش   بازارسهام به صورت زير است:  </a:t>
            </a:r>
          </a:p>
          <a:p>
            <a:pPr>
              <a:buFontTx/>
              <a:buNone/>
            </a:pPr>
            <a:r>
              <a:rPr lang="fa-IR" altLang="fa-IR"/>
              <a:t> ميزان تقسيم سود </a:t>
            </a:r>
          </a:p>
          <a:p>
            <a:pPr>
              <a:buFontTx/>
              <a:buNone/>
            </a:pPr>
            <a:r>
              <a:rPr lang="fa-IR" altLang="fa-IR"/>
              <a:t>1800000 =20 %×9000000 سودانباشته                           </a:t>
            </a:r>
          </a:p>
          <a:p>
            <a:pPr>
              <a:buFontTx/>
              <a:buNone/>
            </a:pPr>
            <a:r>
              <a:rPr lang="fa-IR" altLang="fa-IR"/>
              <a:t> تعدادسهام جايزه                 1000 =1800 :1800000</a:t>
            </a:r>
            <a:endParaRPr lang="en-US" altLang="fa-IR"/>
          </a:p>
        </p:txBody>
      </p:sp>
    </p:spTree>
  </p:cSld>
  <p:clrMapOvr>
    <a:masterClrMapping/>
  </p:clrMapOvr>
  <p:transition spd="med">
    <p:comb/>
  </p:transition>
</p:sld>
</file>

<file path=ppt/slides/slide3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957007-82DC-4827-ADB0-A75A2DF334CD}" type="slidenum">
              <a:rPr lang="ar-SA" altLang="fa-IR"/>
              <a:pPr/>
              <a:t>335</a:t>
            </a:fld>
            <a:endParaRPr lang="en-US" altLang="fa-IR"/>
          </a:p>
        </p:txBody>
      </p:sp>
      <p:sp>
        <p:nvSpPr>
          <p:cNvPr id="501762" name="Rectangle 2"/>
          <p:cNvSpPr>
            <a:spLocks noGrp="1" noChangeArrowheads="1"/>
          </p:cNvSpPr>
          <p:nvPr>
            <p:ph type="body" idx="1"/>
          </p:nvPr>
        </p:nvSpPr>
        <p:spPr/>
        <p:txBody>
          <a:bodyPr/>
          <a:lstStyle/>
          <a:p>
            <a:pPr>
              <a:buFontTx/>
              <a:buNone/>
            </a:pPr>
            <a:r>
              <a:rPr lang="fa-IR" altLang="fa-IR"/>
              <a:t>1000000=1000×1000 تعدادسهام جايزه</a:t>
            </a:r>
          </a:p>
          <a:p>
            <a:pPr>
              <a:buFontTx/>
              <a:buNone/>
            </a:pPr>
            <a:r>
              <a:rPr lang="fa-IR" altLang="fa-IR"/>
              <a:t>ارزش اسمی 1000 سهم جایزه٬ قابل توزیع                    </a:t>
            </a:r>
          </a:p>
          <a:p>
            <a:pPr>
              <a:buFontTx/>
              <a:buNone/>
            </a:pPr>
            <a:r>
              <a:rPr lang="fa-IR" altLang="fa-IR"/>
              <a:t>                      جايزه 800000=1000000-1800000</a:t>
            </a:r>
          </a:p>
          <a:p>
            <a:pPr>
              <a:buFontTx/>
              <a:buNone/>
            </a:pPr>
            <a:r>
              <a:rPr lang="fa-IR" altLang="fa-IR"/>
              <a:t> صرف سهام عادی ناشی از صدور 1000 سهم جایزه  </a:t>
            </a:r>
          </a:p>
          <a:p>
            <a:pPr>
              <a:buFontTx/>
              <a:buNone/>
            </a:pPr>
            <a:r>
              <a:rPr lang="fa-IR" altLang="fa-IR"/>
              <a:t> هنگام اعلام تقسيم سود به صورت سهام جايزه ثبت صفحه    بعد دردفتر روزنامه عمومی شرکت البرز برمبنای          محاسبات بالا انجام می شود:</a:t>
            </a:r>
            <a:endParaRPr lang="en-US" altLang="fa-IR"/>
          </a:p>
        </p:txBody>
      </p:sp>
    </p:spTree>
  </p:cSld>
  <p:clrMapOvr>
    <a:masterClrMapping/>
  </p:clrMapOvr>
  <p:transition spd="med">
    <p:comb/>
  </p:transition>
</p:sld>
</file>

<file path=ppt/slides/slide3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Slide Number Placeholder 4"/>
          <p:cNvSpPr>
            <a:spLocks noGrp="1"/>
          </p:cNvSpPr>
          <p:nvPr>
            <p:ph type="sldNum" sz="quarter" idx="12"/>
          </p:nvPr>
        </p:nvSpPr>
        <p:spPr/>
        <p:txBody>
          <a:bodyPr/>
          <a:lstStyle/>
          <a:p>
            <a:fld id="{CF93B826-C4DB-4FEC-8486-2ED38508A07C}" type="slidenum">
              <a:rPr lang="ar-SA" altLang="fa-IR"/>
              <a:pPr/>
              <a:t>336</a:t>
            </a:fld>
            <a:endParaRPr lang="en-US" altLang="fa-IR"/>
          </a:p>
        </p:txBody>
      </p:sp>
      <p:graphicFrame>
        <p:nvGraphicFramePr>
          <p:cNvPr id="502786" name="Group 2"/>
          <p:cNvGraphicFramePr>
            <a:graphicFrameLocks noGrp="1"/>
          </p:cNvGraphicFramePr>
          <p:nvPr>
            <p:ph/>
          </p:nvPr>
        </p:nvGraphicFramePr>
        <p:xfrm>
          <a:off x="323850" y="274638"/>
          <a:ext cx="8569325" cy="6167437"/>
        </p:xfrm>
        <a:graphic>
          <a:graphicData uri="http://schemas.openxmlformats.org/drawingml/2006/table">
            <a:tbl>
              <a:tblPr/>
              <a:tblGrid>
                <a:gridCol w="1584325">
                  <a:extLst>
                    <a:ext uri="{9D8B030D-6E8A-4147-A177-3AD203B41FA5}">
                      <a16:colId xmlns:a16="http://schemas.microsoft.com/office/drawing/2014/main" val="1875432167"/>
                    </a:ext>
                  </a:extLst>
                </a:gridCol>
                <a:gridCol w="1641475">
                  <a:extLst>
                    <a:ext uri="{9D8B030D-6E8A-4147-A177-3AD203B41FA5}">
                      <a16:colId xmlns:a16="http://schemas.microsoft.com/office/drawing/2014/main" val="3318904258"/>
                    </a:ext>
                  </a:extLst>
                </a:gridCol>
                <a:gridCol w="881063">
                  <a:extLst>
                    <a:ext uri="{9D8B030D-6E8A-4147-A177-3AD203B41FA5}">
                      <a16:colId xmlns:a16="http://schemas.microsoft.com/office/drawing/2014/main" val="3297670962"/>
                    </a:ext>
                  </a:extLst>
                </a:gridCol>
                <a:gridCol w="2620962">
                  <a:extLst>
                    <a:ext uri="{9D8B030D-6E8A-4147-A177-3AD203B41FA5}">
                      <a16:colId xmlns:a16="http://schemas.microsoft.com/office/drawing/2014/main" val="2135711845"/>
                    </a:ext>
                  </a:extLst>
                </a:gridCol>
                <a:gridCol w="1120775">
                  <a:extLst>
                    <a:ext uri="{9D8B030D-6E8A-4147-A177-3AD203B41FA5}">
                      <a16:colId xmlns:a16="http://schemas.microsoft.com/office/drawing/2014/main" val="2986747511"/>
                    </a:ext>
                  </a:extLst>
                </a:gridCol>
                <a:gridCol w="720725">
                  <a:extLst>
                    <a:ext uri="{9D8B030D-6E8A-4147-A177-3AD203B41FA5}">
                      <a16:colId xmlns:a16="http://schemas.microsoft.com/office/drawing/2014/main" val="1277063430"/>
                    </a:ext>
                  </a:extLst>
                </a:gridCol>
              </a:tblGrid>
              <a:tr h="909638">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بستانکار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بدهکار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عطف</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شرح</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تاریخ</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2580397842"/>
                  </a:ext>
                </a:extLst>
              </a:tr>
              <a:tr h="515938">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روز</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0937440"/>
                  </a:ext>
                </a:extLst>
              </a:tr>
              <a:tr h="474027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سهام جایزقابل توزیع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صرف سهام عادی</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ثبت اعلام توزیع 20 درصد سود انباشته به صورت سهام جایزه بین سهام داران به ارزش اسمی هر سهم</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 ریا ل</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تیر 1371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5047185"/>
                  </a:ext>
                </a:extLst>
              </a:tr>
            </a:tbl>
          </a:graphicData>
        </a:graphic>
      </p:graphicFrame>
    </p:spTree>
  </p:cSld>
  <p:clrMapOvr>
    <a:masterClrMapping/>
  </p:clrMapOvr>
  <p:transition spd="med">
    <p:comb/>
  </p:transition>
</p:sld>
</file>

<file path=ppt/slides/slide3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Slide Number Placeholder 6"/>
          <p:cNvSpPr>
            <a:spLocks noGrp="1"/>
          </p:cNvSpPr>
          <p:nvPr>
            <p:ph type="sldNum" sz="quarter" idx="12"/>
          </p:nvPr>
        </p:nvSpPr>
        <p:spPr/>
        <p:txBody>
          <a:bodyPr/>
          <a:lstStyle/>
          <a:p>
            <a:fld id="{223581B3-F1BC-4ECE-83FA-2967A95B5FCC}" type="slidenum">
              <a:rPr lang="ar-SA" altLang="fa-IR"/>
              <a:pPr/>
              <a:t>337</a:t>
            </a:fld>
            <a:endParaRPr lang="en-US" altLang="fa-IR"/>
          </a:p>
        </p:txBody>
      </p:sp>
      <p:sp>
        <p:nvSpPr>
          <p:cNvPr id="503810" name="Rectangle 2"/>
          <p:cNvSpPr>
            <a:spLocks noGrp="1" noChangeArrowheads="1"/>
          </p:cNvSpPr>
          <p:nvPr>
            <p:ph type="body" sz="half" idx="1"/>
          </p:nvPr>
        </p:nvSpPr>
        <p:spPr>
          <a:xfrm>
            <a:off x="755650" y="3068638"/>
            <a:ext cx="7854950" cy="3529012"/>
          </a:xfrm>
        </p:spPr>
        <p:txBody>
          <a:bodyPr/>
          <a:lstStyle/>
          <a:p>
            <a:pPr>
              <a:buFontTx/>
              <a:buNone/>
            </a:pPr>
            <a:r>
              <a:rPr lang="fa-IR" altLang="fa-IR" sz="2800"/>
              <a:t>   معمولاً  بين  تاريخ اعلام  تقسيم  سود  به صورت سهام جايزه      و تاريخ  توزيع  آن  بين سهامداران  چندين  ماه  فاصله وجود   دارد.  فرض  کنيد  که  در 15 دی  ماه   1371  سهام  جايزه   صادر و بين  سهامداران   شرکت  البرز انجام  می شود  . در  این  تاریخ  ثبت  صفحه  بعد  در دفتر  روزنامه  عمومی  زده  می شود . </a:t>
            </a:r>
            <a:endParaRPr lang="en-US" altLang="fa-IR" sz="2800"/>
          </a:p>
        </p:txBody>
      </p:sp>
      <p:graphicFrame>
        <p:nvGraphicFramePr>
          <p:cNvPr id="503811" name="Group 3"/>
          <p:cNvGraphicFramePr>
            <a:graphicFrameLocks noGrp="1"/>
          </p:cNvGraphicFramePr>
          <p:nvPr>
            <p:ph sz="half" idx="2"/>
          </p:nvPr>
        </p:nvGraphicFramePr>
        <p:xfrm>
          <a:off x="1619250" y="260350"/>
          <a:ext cx="6696075" cy="2736850"/>
        </p:xfrm>
        <a:graphic>
          <a:graphicData uri="http://schemas.openxmlformats.org/drawingml/2006/table">
            <a:tbl>
              <a:tblPr/>
              <a:tblGrid>
                <a:gridCol w="1512888">
                  <a:extLst>
                    <a:ext uri="{9D8B030D-6E8A-4147-A177-3AD203B41FA5}">
                      <a16:colId xmlns:a16="http://schemas.microsoft.com/office/drawing/2014/main" val="4009544438"/>
                    </a:ext>
                  </a:extLst>
                </a:gridCol>
                <a:gridCol w="1582737">
                  <a:extLst>
                    <a:ext uri="{9D8B030D-6E8A-4147-A177-3AD203B41FA5}">
                      <a16:colId xmlns:a16="http://schemas.microsoft.com/office/drawing/2014/main" val="3749977905"/>
                    </a:ext>
                  </a:extLst>
                </a:gridCol>
                <a:gridCol w="576263">
                  <a:extLst>
                    <a:ext uri="{9D8B030D-6E8A-4147-A177-3AD203B41FA5}">
                      <a16:colId xmlns:a16="http://schemas.microsoft.com/office/drawing/2014/main" val="12849232"/>
                    </a:ext>
                  </a:extLst>
                </a:gridCol>
                <a:gridCol w="2298700">
                  <a:extLst>
                    <a:ext uri="{9D8B030D-6E8A-4147-A177-3AD203B41FA5}">
                      <a16:colId xmlns:a16="http://schemas.microsoft.com/office/drawing/2014/main" val="3679867068"/>
                    </a:ext>
                  </a:extLst>
                </a:gridCol>
                <a:gridCol w="725487">
                  <a:extLst>
                    <a:ext uri="{9D8B030D-6E8A-4147-A177-3AD203B41FA5}">
                      <a16:colId xmlns:a16="http://schemas.microsoft.com/office/drawing/2014/main" val="39773895"/>
                    </a:ext>
                  </a:extLst>
                </a:gridCol>
              </a:tblGrid>
              <a:tr h="2736850">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و ارزش بازار 1800 ریال به تعداد 1000 ریال سهم  عادی </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1367238"/>
                  </a:ext>
                </a:extLst>
              </a:tr>
            </a:tbl>
          </a:graphicData>
        </a:graphic>
      </p:graphicFrame>
    </p:spTree>
  </p:cSld>
  <p:clrMapOvr>
    <a:masterClrMapping/>
  </p:clrMapOvr>
  <p:transition spd="med">
    <p:comb/>
  </p:transition>
</p:sld>
</file>

<file path=ppt/slides/slide3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Slide Number Placeholder 4"/>
          <p:cNvSpPr>
            <a:spLocks noGrp="1"/>
          </p:cNvSpPr>
          <p:nvPr>
            <p:ph type="sldNum" sz="quarter" idx="12"/>
          </p:nvPr>
        </p:nvSpPr>
        <p:spPr/>
        <p:txBody>
          <a:bodyPr/>
          <a:lstStyle/>
          <a:p>
            <a:fld id="{6FAB728D-83B0-4EA9-9666-B48D56EB4755}" type="slidenum">
              <a:rPr lang="ar-SA" altLang="fa-IR"/>
              <a:pPr/>
              <a:t>338</a:t>
            </a:fld>
            <a:endParaRPr lang="en-US" altLang="fa-IR"/>
          </a:p>
        </p:txBody>
      </p:sp>
      <p:graphicFrame>
        <p:nvGraphicFramePr>
          <p:cNvPr id="504834" name="Group 2"/>
          <p:cNvGraphicFramePr>
            <a:graphicFrameLocks noGrp="1"/>
          </p:cNvGraphicFramePr>
          <p:nvPr>
            <p:ph/>
          </p:nvPr>
        </p:nvGraphicFramePr>
        <p:xfrm>
          <a:off x="468313" y="476250"/>
          <a:ext cx="8229600" cy="5545138"/>
        </p:xfrm>
        <a:graphic>
          <a:graphicData uri="http://schemas.openxmlformats.org/drawingml/2006/table">
            <a:tbl>
              <a:tblPr/>
              <a:tblGrid>
                <a:gridCol w="1646237">
                  <a:extLst>
                    <a:ext uri="{9D8B030D-6E8A-4147-A177-3AD203B41FA5}">
                      <a16:colId xmlns:a16="http://schemas.microsoft.com/office/drawing/2014/main" val="363527445"/>
                    </a:ext>
                  </a:extLst>
                </a:gridCol>
                <a:gridCol w="1646238">
                  <a:extLst>
                    <a:ext uri="{9D8B030D-6E8A-4147-A177-3AD203B41FA5}">
                      <a16:colId xmlns:a16="http://schemas.microsoft.com/office/drawing/2014/main" val="1145710858"/>
                    </a:ext>
                  </a:extLst>
                </a:gridCol>
                <a:gridCol w="893762">
                  <a:extLst>
                    <a:ext uri="{9D8B030D-6E8A-4147-A177-3AD203B41FA5}">
                      <a16:colId xmlns:a16="http://schemas.microsoft.com/office/drawing/2014/main" val="3200640377"/>
                    </a:ext>
                  </a:extLst>
                </a:gridCol>
                <a:gridCol w="2365375">
                  <a:extLst>
                    <a:ext uri="{9D8B030D-6E8A-4147-A177-3AD203B41FA5}">
                      <a16:colId xmlns:a16="http://schemas.microsoft.com/office/drawing/2014/main" val="3449770251"/>
                    </a:ext>
                  </a:extLst>
                </a:gridCol>
                <a:gridCol w="947738">
                  <a:extLst>
                    <a:ext uri="{9D8B030D-6E8A-4147-A177-3AD203B41FA5}">
                      <a16:colId xmlns:a16="http://schemas.microsoft.com/office/drawing/2014/main" val="299591099"/>
                    </a:ext>
                  </a:extLst>
                </a:gridCol>
                <a:gridCol w="730250">
                  <a:extLst>
                    <a:ext uri="{9D8B030D-6E8A-4147-A177-3AD203B41FA5}">
                      <a16:colId xmlns:a16="http://schemas.microsoft.com/office/drawing/2014/main" val="3926528956"/>
                    </a:ext>
                  </a:extLst>
                </a:gridCol>
              </a:tblGrid>
              <a:tr h="547688">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بستانکار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بدهکار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عطف</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شرح</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تاریخ  </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939160005"/>
                  </a:ext>
                </a:extLst>
              </a:tr>
              <a:tr h="546100">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روز</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2456671"/>
                  </a:ext>
                </a:extLst>
              </a:tr>
              <a:tr h="4451350">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سهام جایزه قابل توزیع</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سهام عادی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ثبت توزیع سهام جایزه  به ارزش اسمی 1000 ریال به  صورت سهام عادی</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دی 1371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7722769"/>
                  </a:ext>
                </a:extLst>
              </a:tr>
            </a:tbl>
          </a:graphicData>
        </a:graphic>
      </p:graphicFrame>
    </p:spTree>
  </p:cSld>
  <p:clrMapOvr>
    <a:masterClrMapping/>
  </p:clrMapOvr>
  <p:transition spd="med">
    <p:comb/>
  </p:transition>
</p:sld>
</file>

<file path=ppt/slides/slide3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82FD39-9AFB-4BC4-A168-25057FDA793E}" type="slidenum">
              <a:rPr lang="ar-SA" altLang="fa-IR"/>
              <a:pPr/>
              <a:t>339</a:t>
            </a:fld>
            <a:endParaRPr lang="en-US" altLang="fa-IR"/>
          </a:p>
        </p:txBody>
      </p:sp>
      <p:sp>
        <p:nvSpPr>
          <p:cNvPr id="505858" name="Rectangle 2"/>
          <p:cNvSpPr>
            <a:spLocks noGrp="1" noChangeArrowheads="1"/>
          </p:cNvSpPr>
          <p:nvPr>
            <p:ph type="body" idx="1"/>
          </p:nvPr>
        </p:nvSpPr>
        <p:spPr>
          <a:xfrm>
            <a:off x="457200" y="1905000"/>
            <a:ext cx="8229600" cy="2971800"/>
          </a:xfrm>
        </p:spPr>
        <p:txBody>
          <a:bodyPr/>
          <a:lstStyle/>
          <a:p>
            <a:pPr>
              <a:buFontTx/>
              <a:buNone/>
            </a:pPr>
            <a:r>
              <a:rPr lang="fa-IR" altLang="fa-IR"/>
              <a:t>  تجزيه سهام: </a:t>
            </a:r>
          </a:p>
          <a:p>
            <a:pPr>
              <a:buFontTx/>
              <a:buNone/>
            </a:pPr>
            <a:r>
              <a:rPr lang="fa-IR" altLang="fa-IR"/>
              <a:t>  در صورتی  که ارزش  بازارسهام يک شرکت سهامی به     دلايل مختلف  بالا بوده  و امکان  خريد  سهام بااين قيمت   برای  سرمايه گذاران  مشکل  باشد ،  همان  طوری  که   گفته  شد ،</a:t>
            </a:r>
            <a:endParaRPr lang="en-US" altLang="fa-IR"/>
          </a:p>
        </p:txBody>
      </p:sp>
    </p:spTree>
  </p:cSld>
  <p:clrMapOvr>
    <a:masterClrMapping/>
  </p:clrMapOvr>
  <p:transition spd="med">
    <p:comb/>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A7C4A7-005C-497B-BE3B-15A0C7729A3A}" type="slidenum">
              <a:rPr lang="ar-SA" altLang="fa-IR"/>
              <a:pPr/>
              <a:t>34</a:t>
            </a:fld>
            <a:endParaRPr lang="en-US" altLang="fa-IR"/>
          </a:p>
        </p:txBody>
      </p:sp>
      <p:sp>
        <p:nvSpPr>
          <p:cNvPr id="395266" name="Rectangle 2"/>
          <p:cNvSpPr>
            <a:spLocks noGrp="1" noChangeArrowheads="1"/>
          </p:cNvSpPr>
          <p:nvPr>
            <p:ph type="body" idx="1"/>
          </p:nvPr>
        </p:nvSpPr>
        <p:spPr>
          <a:xfrm>
            <a:off x="395288" y="1341438"/>
            <a:ext cx="8218487" cy="4608512"/>
          </a:xfrm>
        </p:spPr>
        <p:txBody>
          <a:bodyPr/>
          <a:lstStyle/>
          <a:p>
            <a:pPr>
              <a:buFontTx/>
              <a:buNone/>
            </a:pPr>
            <a:r>
              <a:rPr lang="fa-IR" altLang="fa-IR">
                <a:effectLst/>
              </a:rPr>
              <a:t>    تغييرات در دفتر روزنامه تركيبی :</a:t>
            </a:r>
          </a:p>
          <a:p>
            <a:pPr>
              <a:buFontTx/>
              <a:buNone/>
            </a:pPr>
            <a:r>
              <a:rPr lang="fa-IR" altLang="fa-IR">
                <a:effectLst/>
              </a:rPr>
              <a:t>   براساس نیاز موسسات ٬می توان دفتر روزنامه ترکیبی</a:t>
            </a:r>
            <a:r>
              <a:rPr lang="en-US" altLang="fa-IR">
                <a:effectLst/>
              </a:rPr>
              <a:t> </a:t>
            </a:r>
            <a:r>
              <a:rPr lang="fa-IR" altLang="fa-IR">
                <a:effectLst/>
              </a:rPr>
              <a:t> را                           در</a:t>
            </a:r>
            <a:r>
              <a:rPr lang="en-US" altLang="fa-IR">
                <a:effectLst/>
              </a:rPr>
              <a:t> </a:t>
            </a:r>
            <a:r>
              <a:rPr lang="fa-IR" altLang="fa-IR">
                <a:effectLst/>
              </a:rPr>
              <a:t>شکلهای</a:t>
            </a:r>
            <a:r>
              <a:rPr lang="en-US" altLang="fa-IR">
                <a:effectLst/>
              </a:rPr>
              <a:t> </a:t>
            </a:r>
            <a:r>
              <a:rPr lang="fa-IR" altLang="fa-IR">
                <a:effectLst/>
              </a:rPr>
              <a:t> دیگر</a:t>
            </a:r>
            <a:r>
              <a:rPr lang="en-US" altLang="fa-IR">
                <a:effectLst/>
              </a:rPr>
              <a:t> </a:t>
            </a:r>
            <a:r>
              <a:rPr lang="fa-IR" altLang="fa-IR">
                <a:effectLst/>
              </a:rPr>
              <a:t>و</a:t>
            </a:r>
            <a:r>
              <a:rPr lang="en-US" altLang="fa-IR">
                <a:effectLst/>
              </a:rPr>
              <a:t> </a:t>
            </a:r>
            <a:r>
              <a:rPr lang="fa-IR" altLang="fa-IR">
                <a:effectLst/>
              </a:rPr>
              <a:t>با</a:t>
            </a:r>
            <a:r>
              <a:rPr lang="en-US" altLang="fa-IR">
                <a:effectLst/>
              </a:rPr>
              <a:t> </a:t>
            </a:r>
            <a:r>
              <a:rPr lang="fa-IR" altLang="fa-IR">
                <a:effectLst/>
              </a:rPr>
              <a:t> ستونهای</a:t>
            </a:r>
            <a:r>
              <a:rPr lang="en-US" altLang="fa-IR">
                <a:effectLst/>
              </a:rPr>
              <a:t> </a:t>
            </a:r>
            <a:r>
              <a:rPr lang="fa-IR" altLang="fa-IR">
                <a:effectLst/>
              </a:rPr>
              <a:t> متعدد</a:t>
            </a:r>
            <a:r>
              <a:rPr lang="en-US" altLang="fa-IR">
                <a:effectLst/>
              </a:rPr>
              <a:t> </a:t>
            </a:r>
            <a:r>
              <a:rPr lang="fa-IR" altLang="fa-IR">
                <a:effectLst/>
              </a:rPr>
              <a:t> به</a:t>
            </a:r>
            <a:r>
              <a:rPr lang="en-US" altLang="fa-IR">
                <a:effectLst/>
              </a:rPr>
              <a:t> </a:t>
            </a:r>
            <a:r>
              <a:rPr lang="fa-IR" altLang="fa-IR">
                <a:effectLst/>
              </a:rPr>
              <a:t>عنوان اجزای سیستم های حسابداری طراحی کرد . دفتر روزنامه ترکیبی به هر شکلی که باشد ٬ عملیات ثبت و استفاده </a:t>
            </a:r>
            <a:r>
              <a:rPr lang="en-US" altLang="fa-IR">
                <a:effectLst/>
              </a:rPr>
              <a:t> </a:t>
            </a:r>
            <a:r>
              <a:rPr lang="fa-IR" altLang="fa-IR">
                <a:effectLst/>
              </a:rPr>
              <a:t>از آن مشابه دفتر روزنامه ترکیبی است.</a:t>
            </a:r>
          </a:p>
          <a:p>
            <a:pPr>
              <a:buFontTx/>
              <a:buNone/>
            </a:pPr>
            <a:r>
              <a:rPr lang="fa-IR" altLang="fa-IR">
                <a:effectLst/>
              </a:rPr>
              <a:t> </a:t>
            </a:r>
            <a:r>
              <a:rPr lang="en-US" altLang="fa-IR">
                <a:effectLst/>
              </a:rPr>
              <a:t> </a:t>
            </a:r>
            <a:endParaRPr lang="fa-IR" altLang="fa-IR">
              <a:effectLst/>
            </a:endParaRPr>
          </a:p>
        </p:txBody>
      </p:sp>
    </p:spTree>
  </p:cSld>
  <p:clrMapOvr>
    <a:masterClrMapping/>
  </p:clrMapOvr>
  <p:transition spd="med">
    <p:comb/>
  </p:transition>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0FE1EF-9D50-40C7-B5D1-67A53E3BA791}" type="slidenum">
              <a:rPr lang="ar-SA" altLang="fa-IR"/>
              <a:pPr/>
              <a:t>340</a:t>
            </a:fld>
            <a:endParaRPr lang="en-US" altLang="fa-IR"/>
          </a:p>
        </p:txBody>
      </p:sp>
      <p:sp>
        <p:nvSpPr>
          <p:cNvPr id="506882" name="Rectangle 2"/>
          <p:cNvSpPr>
            <a:spLocks noGrp="1" noChangeArrowheads="1"/>
          </p:cNvSpPr>
          <p:nvPr>
            <p:ph type="body" idx="1"/>
          </p:nvPr>
        </p:nvSpPr>
        <p:spPr>
          <a:xfrm>
            <a:off x="457200" y="1905000"/>
            <a:ext cx="8229600" cy="1990725"/>
          </a:xfrm>
        </p:spPr>
        <p:txBody>
          <a:bodyPr/>
          <a:lstStyle/>
          <a:p>
            <a:pPr>
              <a:buFontTx/>
              <a:buNone/>
            </a:pPr>
            <a:r>
              <a:rPr lang="fa-IR" altLang="fa-IR"/>
              <a:t>  يکی از طرق کاهش ارزش بازارسهام توزيع سهام جايزه      است .در برخی از موارد  شرکتهای سهامی روش تجزيه   سهام  را برای  کاهش قيمت بازارسهام اتخاذ می کنند .</a:t>
            </a:r>
            <a:endParaRPr lang="en-US" altLang="fa-IR"/>
          </a:p>
        </p:txBody>
      </p:sp>
    </p:spTree>
  </p:cSld>
  <p:clrMapOvr>
    <a:masterClrMapping/>
  </p:clrMapOvr>
  <p:transition spd="med">
    <p:comb/>
  </p:transition>
</p:sld>
</file>

<file path=ppt/slides/slide3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6355850-CEC5-498C-B081-24D36E7B79AB}" type="slidenum">
              <a:rPr lang="ar-SA" altLang="fa-IR"/>
              <a:pPr/>
              <a:t>341</a:t>
            </a:fld>
            <a:endParaRPr lang="en-US" altLang="fa-IR"/>
          </a:p>
        </p:txBody>
      </p:sp>
      <p:sp>
        <p:nvSpPr>
          <p:cNvPr id="507906" name="Rectangle 2"/>
          <p:cNvSpPr>
            <a:spLocks noGrp="1" noChangeArrowheads="1"/>
          </p:cNvSpPr>
          <p:nvPr>
            <p:ph type="body" idx="1"/>
          </p:nvPr>
        </p:nvSpPr>
        <p:spPr>
          <a:xfrm>
            <a:off x="457200" y="1905000"/>
            <a:ext cx="8229600" cy="2644775"/>
          </a:xfrm>
        </p:spPr>
        <p:txBody>
          <a:bodyPr/>
          <a:lstStyle/>
          <a:p>
            <a:pPr>
              <a:buFontTx/>
              <a:buNone/>
            </a:pPr>
            <a:r>
              <a:rPr lang="fa-IR" altLang="fa-IR"/>
              <a:t>  در اين  روش، ارزش اسمی سهام کاهش داده شده وتعداد      سهام افزايش داده می شود.تجزيه دو به  يک  سهام عادی   به مفهوم انتشار و توزيع  يک برگ سهم اضافی به دارنده   يک برگ سهم قبلی است.   </a:t>
            </a:r>
            <a:endParaRPr lang="en-US" altLang="fa-IR"/>
          </a:p>
        </p:txBody>
      </p:sp>
    </p:spTree>
  </p:cSld>
  <p:clrMapOvr>
    <a:masterClrMapping/>
  </p:clrMapOvr>
  <p:transition spd="med">
    <p:comb/>
  </p:transition>
</p:sld>
</file>

<file path=ppt/slides/slide3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2389C20-99D2-450D-8452-5E753C90AAB5}" type="slidenum">
              <a:rPr lang="ar-SA" altLang="fa-IR"/>
              <a:pPr/>
              <a:t>342</a:t>
            </a:fld>
            <a:endParaRPr lang="en-US" altLang="fa-IR"/>
          </a:p>
        </p:txBody>
      </p:sp>
      <p:sp>
        <p:nvSpPr>
          <p:cNvPr id="508930" name="Rectangle 2"/>
          <p:cNvSpPr>
            <a:spLocks noGrp="1" noChangeArrowheads="1"/>
          </p:cNvSpPr>
          <p:nvPr>
            <p:ph type="body" idx="1"/>
          </p:nvPr>
        </p:nvSpPr>
        <p:spPr>
          <a:xfrm>
            <a:off x="457200" y="1905000"/>
            <a:ext cx="8229600" cy="2840038"/>
          </a:xfrm>
        </p:spPr>
        <p:txBody>
          <a:bodyPr/>
          <a:lstStyle/>
          <a:p>
            <a:pPr>
              <a:buFontTx/>
              <a:buNone/>
            </a:pPr>
            <a:r>
              <a:rPr lang="fa-IR" altLang="fa-IR"/>
              <a:t>  پس ازتجزيه سهام ،تعدادسهام افزايش يافته ودرنتيجه ارزش   بازار سهام  کاهش  پيدا می کند.  تجزيه  سهام  به عنوان   يک رويدادمالی ،شناسايی نشده ودردفاترشرکتهای سهامی   ثبت نمی شوند ،</a:t>
            </a:r>
            <a:endParaRPr lang="en-US" altLang="fa-IR"/>
          </a:p>
        </p:txBody>
      </p:sp>
    </p:spTree>
  </p:cSld>
  <p:clrMapOvr>
    <a:masterClrMapping/>
  </p:clrMapOvr>
  <p:transition spd="med">
    <p:comb/>
  </p:transition>
</p:sld>
</file>

<file path=ppt/slides/slide3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75C8E8-D17F-4D67-BDAE-0A9ABC038DF7}" type="slidenum">
              <a:rPr lang="ar-SA" altLang="fa-IR"/>
              <a:pPr/>
              <a:t>343</a:t>
            </a:fld>
            <a:endParaRPr lang="en-US" altLang="fa-IR"/>
          </a:p>
        </p:txBody>
      </p:sp>
      <p:sp>
        <p:nvSpPr>
          <p:cNvPr id="509954" name="Rectangle 2"/>
          <p:cNvSpPr>
            <a:spLocks noGrp="1" noChangeArrowheads="1"/>
          </p:cNvSpPr>
          <p:nvPr>
            <p:ph type="body" idx="1"/>
          </p:nvPr>
        </p:nvSpPr>
        <p:spPr>
          <a:xfrm>
            <a:off x="457200" y="1905000"/>
            <a:ext cx="8229600" cy="2709863"/>
          </a:xfrm>
        </p:spPr>
        <p:txBody>
          <a:bodyPr/>
          <a:lstStyle/>
          <a:p>
            <a:pPr>
              <a:buFontTx/>
              <a:buNone/>
            </a:pPr>
            <a:r>
              <a:rPr lang="fa-IR" altLang="fa-IR"/>
              <a:t>  ولی هنگام انتشار صورتها  وگزارشهای مالی ، موضوع      تجزيه سهام  و تغيير در تعداد و ارزش اسمی سهام افشاء   می شود.  </a:t>
            </a:r>
          </a:p>
          <a:p>
            <a:pPr>
              <a:buFontTx/>
              <a:buNone/>
            </a:pPr>
            <a:r>
              <a:rPr lang="fa-IR" altLang="fa-IR"/>
              <a:t>  فرض کنيد  که  قسمت  حقوق  صاحبان  سهام  درترازنامه   شرکت سهامی  دماوند  به  شرح  زير است:</a:t>
            </a:r>
            <a:endParaRPr lang="en-US" altLang="fa-IR"/>
          </a:p>
        </p:txBody>
      </p:sp>
    </p:spTree>
  </p:cSld>
  <p:clrMapOvr>
    <a:masterClrMapping/>
  </p:clrMapOvr>
  <p:transition spd="med">
    <p:comb/>
  </p:transition>
</p:sld>
</file>

<file path=ppt/slides/slide3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FE04F89-CF82-40C2-ACFE-339C9094B6BC}" type="slidenum">
              <a:rPr lang="ar-SA" altLang="fa-IR"/>
              <a:pPr/>
              <a:t>344</a:t>
            </a:fld>
            <a:endParaRPr lang="en-US" altLang="fa-IR"/>
          </a:p>
        </p:txBody>
      </p:sp>
      <p:sp>
        <p:nvSpPr>
          <p:cNvPr id="510978" name="Rectangle 2"/>
          <p:cNvSpPr>
            <a:spLocks noGrp="1" noChangeArrowheads="1"/>
          </p:cNvSpPr>
          <p:nvPr>
            <p:ph type="body" idx="1"/>
          </p:nvPr>
        </p:nvSpPr>
        <p:spPr/>
        <p:txBody>
          <a:bodyPr/>
          <a:lstStyle/>
          <a:p>
            <a:pPr>
              <a:buFontTx/>
              <a:buNone/>
            </a:pPr>
            <a:r>
              <a:rPr lang="fa-IR" altLang="fa-IR"/>
              <a:t>حقوق صاحبان سهام:</a:t>
            </a:r>
          </a:p>
          <a:p>
            <a:pPr>
              <a:buFontTx/>
              <a:buNone/>
            </a:pPr>
            <a:r>
              <a:rPr lang="fa-IR" altLang="fa-IR"/>
              <a:t>سهام عادی به تعداد 10000سهم </a:t>
            </a:r>
          </a:p>
          <a:p>
            <a:pPr>
              <a:buFontTx/>
              <a:buNone/>
            </a:pPr>
            <a:r>
              <a:rPr lang="fa-IR" altLang="fa-IR"/>
              <a:t>به ارزش اسمی 4000ريال                       40000000</a:t>
            </a:r>
          </a:p>
          <a:p>
            <a:pPr>
              <a:buFontTx/>
              <a:buNone/>
            </a:pPr>
            <a:r>
              <a:rPr lang="fa-IR" altLang="fa-IR"/>
              <a:t>صرف سهام عادی                                 20000000</a:t>
            </a:r>
          </a:p>
          <a:p>
            <a:pPr>
              <a:buFontTx/>
              <a:buNone/>
            </a:pPr>
            <a:r>
              <a:rPr lang="fa-IR" altLang="fa-IR"/>
              <a:t>سودانباشته                                           </a:t>
            </a:r>
            <a:r>
              <a:rPr lang="fa-IR" altLang="fa-IR" u="sng"/>
              <a:t>10000000</a:t>
            </a:r>
            <a:endParaRPr lang="fa-IR" altLang="fa-IR"/>
          </a:p>
          <a:p>
            <a:pPr>
              <a:buFontTx/>
              <a:buNone/>
            </a:pPr>
            <a:r>
              <a:rPr lang="fa-IR" altLang="fa-IR"/>
              <a:t>جمع حقوق صاحبان سهام                          </a:t>
            </a:r>
            <a:r>
              <a:rPr lang="fa-IR" altLang="fa-IR" u="sng"/>
              <a:t>70000000</a:t>
            </a:r>
            <a:endParaRPr lang="en-US" altLang="fa-IR" u="sng"/>
          </a:p>
        </p:txBody>
      </p:sp>
      <p:sp>
        <p:nvSpPr>
          <p:cNvPr id="510979" name="Line 3"/>
          <p:cNvSpPr>
            <a:spLocks noChangeShapeType="1"/>
          </p:cNvSpPr>
          <p:nvPr/>
        </p:nvSpPr>
        <p:spPr bwMode="auto">
          <a:xfrm>
            <a:off x="755650" y="501332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9D1EC06-1652-4BDD-9974-A9EBB688FBC2}" type="slidenum">
              <a:rPr lang="ar-SA" altLang="fa-IR"/>
              <a:pPr/>
              <a:t>345</a:t>
            </a:fld>
            <a:endParaRPr lang="en-US" altLang="fa-IR"/>
          </a:p>
        </p:txBody>
      </p:sp>
      <p:sp>
        <p:nvSpPr>
          <p:cNvPr id="512002" name="Rectangle 2"/>
          <p:cNvSpPr>
            <a:spLocks noGrp="1" noChangeArrowheads="1"/>
          </p:cNvSpPr>
          <p:nvPr>
            <p:ph type="body" idx="1"/>
          </p:nvPr>
        </p:nvSpPr>
        <p:spPr>
          <a:xfrm>
            <a:off x="457200" y="1905000"/>
            <a:ext cx="8229600" cy="2644775"/>
          </a:xfrm>
        </p:spPr>
        <p:txBody>
          <a:bodyPr/>
          <a:lstStyle/>
          <a:p>
            <a:pPr>
              <a:buFontTx/>
              <a:buNone/>
            </a:pPr>
            <a:r>
              <a:rPr lang="fa-IR" altLang="fa-IR"/>
              <a:t>  در صورتی  که اين شرکت تجزيه  دو به يک سهام عادی     را انجام  دهد ، اين  موضوع  به  صورت  تغيير درتعداد   وارزش اسمی سهام به صورت زيرافشاء می گردد:</a:t>
            </a:r>
            <a:endParaRPr lang="en-US" altLang="fa-IR"/>
          </a:p>
        </p:txBody>
      </p:sp>
    </p:spTree>
  </p:cSld>
  <p:clrMapOvr>
    <a:masterClrMapping/>
  </p:clrMapOvr>
  <p:transition spd="med">
    <p:comb/>
  </p:transition>
</p:sld>
</file>

<file path=ppt/slides/slide3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417DA29-044D-4EF2-9C17-B8BE0DFA55E0}" type="slidenum">
              <a:rPr lang="ar-SA" altLang="fa-IR"/>
              <a:pPr/>
              <a:t>346</a:t>
            </a:fld>
            <a:endParaRPr lang="en-US" altLang="fa-IR"/>
          </a:p>
        </p:txBody>
      </p:sp>
      <p:sp>
        <p:nvSpPr>
          <p:cNvPr id="513026" name="Rectangle 2"/>
          <p:cNvSpPr>
            <a:spLocks noGrp="1" noChangeArrowheads="1"/>
          </p:cNvSpPr>
          <p:nvPr>
            <p:ph type="body" idx="1"/>
          </p:nvPr>
        </p:nvSpPr>
        <p:spPr>
          <a:xfrm>
            <a:off x="457200" y="1905000"/>
            <a:ext cx="8229600" cy="3560763"/>
          </a:xfrm>
        </p:spPr>
        <p:txBody>
          <a:bodyPr/>
          <a:lstStyle/>
          <a:p>
            <a:pPr>
              <a:buFontTx/>
              <a:buNone/>
            </a:pPr>
            <a:r>
              <a:rPr lang="fa-IR" altLang="fa-IR"/>
              <a:t>حقوق صاحبان سهام:</a:t>
            </a:r>
          </a:p>
          <a:p>
            <a:pPr>
              <a:buFontTx/>
              <a:buNone/>
            </a:pPr>
            <a:r>
              <a:rPr lang="fa-IR" altLang="fa-IR"/>
              <a:t>سهام عادی به تعداد 20000سهم </a:t>
            </a:r>
          </a:p>
          <a:p>
            <a:pPr>
              <a:buFontTx/>
              <a:buNone/>
            </a:pPr>
            <a:r>
              <a:rPr lang="fa-IR" altLang="fa-IR"/>
              <a:t>به ارزش اسمی 2000ريال                      40000000</a:t>
            </a:r>
          </a:p>
          <a:p>
            <a:pPr>
              <a:buFontTx/>
              <a:buNone/>
            </a:pPr>
            <a:r>
              <a:rPr lang="fa-IR" altLang="fa-IR"/>
              <a:t>صرف سهام عادی                                 20000000</a:t>
            </a:r>
          </a:p>
          <a:p>
            <a:pPr>
              <a:buFontTx/>
              <a:buNone/>
            </a:pPr>
            <a:r>
              <a:rPr lang="fa-IR" altLang="fa-IR"/>
              <a:t>سودانباشته                                          </a:t>
            </a:r>
            <a:r>
              <a:rPr lang="fa-IR" altLang="fa-IR" u="sng"/>
              <a:t>10000000</a:t>
            </a:r>
            <a:endParaRPr lang="fa-IR" altLang="fa-IR"/>
          </a:p>
          <a:p>
            <a:pPr>
              <a:buFontTx/>
              <a:buNone/>
            </a:pPr>
            <a:r>
              <a:rPr lang="fa-IR" altLang="fa-IR"/>
              <a:t>جمع حقوق صاحبان سهام                         </a:t>
            </a:r>
            <a:r>
              <a:rPr lang="fa-IR" altLang="fa-IR" u="sng"/>
              <a:t>70000000</a:t>
            </a:r>
            <a:endParaRPr lang="en-US" altLang="fa-IR" u="sng"/>
          </a:p>
        </p:txBody>
      </p:sp>
    </p:spTree>
  </p:cSld>
  <p:clrMapOvr>
    <a:masterClrMapping/>
  </p:clrMapOvr>
  <p:transition spd="med">
    <p:comb/>
  </p:transition>
</p:sld>
</file>

<file path=ppt/slides/slide3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0821314-062D-49A0-AB30-926F3BD0A001}" type="slidenum">
              <a:rPr lang="ar-SA" altLang="fa-IR"/>
              <a:pPr/>
              <a:t>347</a:t>
            </a:fld>
            <a:endParaRPr lang="en-US" altLang="fa-IR"/>
          </a:p>
        </p:txBody>
      </p:sp>
      <p:sp>
        <p:nvSpPr>
          <p:cNvPr id="514050" name="Rectangle 2"/>
          <p:cNvSpPr>
            <a:spLocks noGrp="1" noChangeArrowheads="1"/>
          </p:cNvSpPr>
          <p:nvPr>
            <p:ph type="body" idx="1"/>
          </p:nvPr>
        </p:nvSpPr>
        <p:spPr>
          <a:xfrm>
            <a:off x="457200" y="1905000"/>
            <a:ext cx="8229600" cy="2382838"/>
          </a:xfrm>
        </p:spPr>
        <p:txBody>
          <a:bodyPr/>
          <a:lstStyle/>
          <a:p>
            <a:pPr>
              <a:buFontTx/>
              <a:buNone/>
            </a:pPr>
            <a:r>
              <a:rPr lang="fa-IR" altLang="fa-IR"/>
              <a:t> همان طوری  که  ديده  می شود،فقط تعدادسهام از 10000   به 20000سهم افزايش وارزش اسمی  هر سهم  از4000  ريال  به  2000 ريال  کاهش  يافته است.  </a:t>
            </a:r>
            <a:endParaRPr lang="en-US" altLang="fa-IR"/>
          </a:p>
        </p:txBody>
      </p:sp>
    </p:spTree>
  </p:cSld>
  <p:clrMapOvr>
    <a:masterClrMapping/>
  </p:clrMapOvr>
  <p:transition spd="med">
    <p:comb/>
  </p:transition>
</p:sld>
</file>

<file path=ppt/slides/slide3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034992-B8C6-4A34-959D-47A67E4BBCE8}" type="slidenum">
              <a:rPr lang="ar-SA" altLang="fa-IR"/>
              <a:pPr/>
              <a:t>348</a:t>
            </a:fld>
            <a:endParaRPr lang="en-US" altLang="fa-IR"/>
          </a:p>
        </p:txBody>
      </p:sp>
      <p:sp>
        <p:nvSpPr>
          <p:cNvPr id="515074" name="Rectangle 2"/>
          <p:cNvSpPr>
            <a:spLocks noGrp="1" noChangeArrowheads="1"/>
          </p:cNvSpPr>
          <p:nvPr>
            <p:ph type="body" idx="1"/>
          </p:nvPr>
        </p:nvSpPr>
        <p:spPr>
          <a:xfrm>
            <a:off x="457200" y="1905000"/>
            <a:ext cx="8229600" cy="3233738"/>
          </a:xfrm>
        </p:spPr>
        <p:txBody>
          <a:bodyPr/>
          <a:lstStyle/>
          <a:p>
            <a:pPr>
              <a:buFontTx/>
              <a:buNone/>
            </a:pPr>
            <a:r>
              <a:rPr lang="fa-IR" altLang="fa-IR"/>
              <a:t>  سود(زيان)انباشته:</a:t>
            </a:r>
          </a:p>
          <a:p>
            <a:pPr>
              <a:buFontTx/>
              <a:buNone/>
            </a:pPr>
            <a:r>
              <a:rPr lang="fa-IR" altLang="fa-IR"/>
              <a:t>  سود(زيان) انباشته يک مفهوم تاريخی است که نشان دهنده    تجمع سود (زيان)پس از کسر سود تقسيم شده ازبدوتأسيس   شرکتهای  سهامی  تا زمان  گزارشگری مالی سال جاری    است. </a:t>
            </a:r>
            <a:endParaRPr lang="en-US" altLang="fa-IR"/>
          </a:p>
        </p:txBody>
      </p:sp>
    </p:spTree>
  </p:cSld>
  <p:clrMapOvr>
    <a:masterClrMapping/>
  </p:clrMapOvr>
  <p:transition spd="med">
    <p:comb/>
  </p:transition>
</p:sld>
</file>

<file path=ppt/slides/slide3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94A274-A3CF-41E7-8E2E-F442974610D2}" type="slidenum">
              <a:rPr lang="ar-SA" altLang="fa-IR"/>
              <a:pPr/>
              <a:t>349</a:t>
            </a:fld>
            <a:endParaRPr lang="en-US" altLang="fa-IR"/>
          </a:p>
        </p:txBody>
      </p:sp>
      <p:sp>
        <p:nvSpPr>
          <p:cNvPr id="516098" name="Rectangle 2"/>
          <p:cNvSpPr>
            <a:spLocks noGrp="1" noChangeArrowheads="1"/>
          </p:cNvSpPr>
          <p:nvPr>
            <p:ph type="body" idx="1"/>
          </p:nvPr>
        </p:nvSpPr>
        <p:spPr>
          <a:xfrm>
            <a:off x="457200" y="1905000"/>
            <a:ext cx="8229600" cy="3168650"/>
          </a:xfrm>
        </p:spPr>
        <p:txBody>
          <a:bodyPr/>
          <a:lstStyle/>
          <a:p>
            <a:pPr>
              <a:buFontTx/>
              <a:buNone/>
            </a:pPr>
            <a:r>
              <a:rPr lang="fa-IR" altLang="fa-IR"/>
              <a:t>  حساب سود(زيان)انباشته تفاضل دوقلم عمده زيراست:</a:t>
            </a:r>
          </a:p>
          <a:p>
            <a:pPr>
              <a:buFontTx/>
              <a:buNone/>
            </a:pPr>
            <a:r>
              <a:rPr lang="fa-IR" altLang="fa-IR"/>
              <a:t>  1-سود (زيان)ويژه دوره های مالی مختلف  که از حساب      خلاصه سودوزيان به بستانکار حساب سود(زيان)انباشته     منتقل شده است. </a:t>
            </a:r>
          </a:p>
          <a:p>
            <a:pPr>
              <a:buFontTx/>
              <a:buNone/>
            </a:pPr>
            <a:r>
              <a:rPr lang="fa-IR" altLang="fa-IR"/>
              <a:t>  2-تقسيم سودبين سهامداران دردوره های مالی مختلف که      بدهکار اين حساب نقل شده است. </a:t>
            </a:r>
            <a:endParaRPr lang="en-US" altLang="fa-IR"/>
          </a:p>
        </p:txBody>
      </p:sp>
    </p:spTree>
  </p:cSld>
  <p:clrMapOvr>
    <a:masterClrMapping/>
  </p:clrMapOvr>
  <p:transition spd="med">
    <p:comb/>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C487232-8E15-4B97-B391-06860E5ABA15}" type="slidenum">
              <a:rPr lang="ar-SA" altLang="fa-IR"/>
              <a:pPr/>
              <a:t>35</a:t>
            </a:fld>
            <a:endParaRPr lang="en-US" altLang="fa-IR"/>
          </a:p>
        </p:txBody>
      </p:sp>
      <p:sp>
        <p:nvSpPr>
          <p:cNvPr id="618499" name="Rectangle 3"/>
          <p:cNvSpPr>
            <a:spLocks noGrp="1" noChangeArrowheads="1"/>
          </p:cNvSpPr>
          <p:nvPr>
            <p:ph type="body" idx="1"/>
          </p:nvPr>
        </p:nvSpPr>
        <p:spPr/>
        <p:txBody>
          <a:bodyPr/>
          <a:lstStyle/>
          <a:p>
            <a:pPr>
              <a:buFontTx/>
              <a:buNone/>
            </a:pPr>
            <a:r>
              <a:rPr lang="en-US" altLang="fa-IR">
                <a:effectLst/>
              </a:rPr>
              <a:t>   </a:t>
            </a:r>
            <a:r>
              <a:rPr lang="fa-IR" altLang="fa-IR">
                <a:effectLst/>
              </a:rPr>
              <a:t>دفترروزنامه تركيبی فروش و دریافتهای نقدی :</a:t>
            </a:r>
          </a:p>
          <a:p>
            <a:pPr>
              <a:buFontTx/>
              <a:buNone/>
            </a:pPr>
            <a:r>
              <a:rPr lang="en-US" altLang="fa-IR">
                <a:effectLst/>
              </a:rPr>
              <a:t>   </a:t>
            </a:r>
            <a:r>
              <a:rPr lang="fa-IR" altLang="fa-IR">
                <a:effectLst/>
              </a:rPr>
              <a:t>تركيبی از دفاتر روزنامه اختصاصی </a:t>
            </a:r>
            <a:r>
              <a:rPr lang="en-US" altLang="fa-IR">
                <a:effectLst/>
              </a:rPr>
              <a:t> </a:t>
            </a:r>
            <a:r>
              <a:rPr lang="fa-IR" altLang="fa-IR">
                <a:effectLst/>
              </a:rPr>
              <a:t>فروش</a:t>
            </a:r>
            <a:r>
              <a:rPr lang="en-US" altLang="fa-IR">
                <a:effectLst/>
              </a:rPr>
              <a:t> </a:t>
            </a:r>
            <a:r>
              <a:rPr lang="fa-IR" altLang="fa-IR">
                <a:effectLst/>
              </a:rPr>
              <a:t> و دریافتهای</a:t>
            </a:r>
            <a:r>
              <a:rPr lang="en-US" altLang="fa-IR">
                <a:effectLst/>
              </a:rPr>
              <a:t> </a:t>
            </a:r>
            <a:r>
              <a:rPr lang="fa-IR" altLang="fa-IR">
                <a:effectLst/>
              </a:rPr>
              <a:t>نقدی می</a:t>
            </a:r>
            <a:r>
              <a:rPr lang="en-US" altLang="fa-IR">
                <a:effectLst/>
              </a:rPr>
              <a:t> </a:t>
            </a:r>
            <a:r>
              <a:rPr lang="fa-IR" altLang="fa-IR">
                <a:effectLst/>
              </a:rPr>
              <a:t>باشدوغالبا درموسساتی كه وظایف ثبت فروشهای نسيه</a:t>
            </a:r>
            <a:r>
              <a:rPr lang="en-US" altLang="fa-IR">
                <a:effectLst/>
              </a:rPr>
              <a:t> </a:t>
            </a:r>
            <a:r>
              <a:rPr lang="fa-IR" altLang="fa-IR">
                <a:effectLst/>
              </a:rPr>
              <a:t>و</a:t>
            </a:r>
            <a:r>
              <a:rPr lang="en-US" altLang="fa-IR">
                <a:effectLst/>
              </a:rPr>
              <a:t> </a:t>
            </a:r>
            <a:r>
              <a:rPr lang="fa-IR" altLang="fa-IR">
                <a:effectLst/>
              </a:rPr>
              <a:t>ثبت</a:t>
            </a:r>
            <a:r>
              <a:rPr lang="en-US" altLang="fa-IR">
                <a:effectLst/>
              </a:rPr>
              <a:t> </a:t>
            </a:r>
            <a:r>
              <a:rPr lang="fa-IR" altLang="fa-IR">
                <a:effectLst/>
              </a:rPr>
              <a:t>دریافتهای نقدی</a:t>
            </a:r>
            <a:r>
              <a:rPr lang="en-US" altLang="fa-IR">
                <a:effectLst/>
              </a:rPr>
              <a:t> </a:t>
            </a:r>
            <a:r>
              <a:rPr lang="fa-IR" altLang="fa-IR">
                <a:effectLst/>
              </a:rPr>
              <a:t>،</a:t>
            </a:r>
            <a:r>
              <a:rPr lang="en-US" altLang="fa-IR">
                <a:effectLst/>
              </a:rPr>
              <a:t> </a:t>
            </a:r>
            <a:r>
              <a:rPr lang="fa-IR" altLang="fa-IR">
                <a:effectLst/>
              </a:rPr>
              <a:t>تفكيک نشده بكار</a:t>
            </a:r>
            <a:r>
              <a:rPr lang="en-US" altLang="fa-IR">
                <a:effectLst/>
              </a:rPr>
              <a:t> </a:t>
            </a:r>
            <a:r>
              <a:rPr lang="fa-IR" altLang="fa-IR">
                <a:effectLst/>
              </a:rPr>
              <a:t>گرفته</a:t>
            </a:r>
            <a:r>
              <a:rPr lang="en-US" altLang="fa-IR">
                <a:effectLst/>
              </a:rPr>
              <a:t> </a:t>
            </a:r>
            <a:r>
              <a:rPr lang="fa-IR" altLang="fa-IR">
                <a:effectLst/>
              </a:rPr>
              <a:t>می</a:t>
            </a:r>
            <a:r>
              <a:rPr lang="en-US" altLang="fa-IR">
                <a:effectLst/>
              </a:rPr>
              <a:t> </a:t>
            </a:r>
            <a:r>
              <a:rPr lang="fa-IR" altLang="fa-IR">
                <a:effectLst/>
              </a:rPr>
              <a:t>شود.</a:t>
            </a:r>
          </a:p>
          <a:p>
            <a:pPr>
              <a:buFontTx/>
              <a:buNone/>
            </a:pPr>
            <a:endParaRPr lang="en-US" altLang="fa-IR"/>
          </a:p>
        </p:txBody>
      </p:sp>
    </p:spTree>
  </p:cSld>
  <p:clrMapOvr>
    <a:masterClrMapping/>
  </p:clrMapOvr>
  <p:transition spd="med">
    <p:comb/>
  </p:transition>
</p:sld>
</file>

<file path=ppt/slides/slide3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75FD514-5558-4D2B-A4D7-154ED27F7A71}" type="slidenum">
              <a:rPr lang="ar-SA" altLang="fa-IR"/>
              <a:pPr/>
              <a:t>350</a:t>
            </a:fld>
            <a:endParaRPr lang="en-US" altLang="fa-IR"/>
          </a:p>
        </p:txBody>
      </p:sp>
      <p:sp>
        <p:nvSpPr>
          <p:cNvPr id="517122" name="Rectangle 2"/>
          <p:cNvSpPr>
            <a:spLocks noGrp="1" noChangeArrowheads="1"/>
          </p:cNvSpPr>
          <p:nvPr>
            <p:ph type="body" idx="1"/>
          </p:nvPr>
        </p:nvSpPr>
        <p:spPr>
          <a:xfrm>
            <a:off x="457200" y="1905000"/>
            <a:ext cx="8229600" cy="3038475"/>
          </a:xfrm>
        </p:spPr>
        <p:txBody>
          <a:bodyPr/>
          <a:lstStyle/>
          <a:p>
            <a:pPr>
              <a:buFontTx/>
              <a:buNone/>
            </a:pPr>
            <a:r>
              <a:rPr lang="fa-IR" altLang="fa-IR"/>
              <a:t> اصلاح اشتباهات بااهميت دوره های مالی قبل:</a:t>
            </a:r>
          </a:p>
          <a:p>
            <a:pPr>
              <a:buFontTx/>
              <a:buNone/>
            </a:pPr>
            <a:r>
              <a:rPr lang="fa-IR" altLang="fa-IR"/>
              <a:t> درمواردی که اشتباهات بااهميت دراندازه گيری سودويژه    دوره های مالی قبل شرکتها  رخ  می دهد ، آثارآن همراه   باحساب سود(زيان) انباشته به دوره های مالی بعدی منتقل می گردد.</a:t>
            </a:r>
            <a:endParaRPr lang="en-US" altLang="fa-IR"/>
          </a:p>
        </p:txBody>
      </p:sp>
    </p:spTree>
  </p:cSld>
  <p:clrMapOvr>
    <a:masterClrMapping/>
  </p:clrMapOvr>
  <p:transition spd="med">
    <p:comb/>
  </p:transition>
</p:sld>
</file>

<file path=ppt/slides/slide3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8A7B041-9514-4745-B4F1-C72267E66BA7}" type="slidenum">
              <a:rPr lang="ar-SA" altLang="fa-IR"/>
              <a:pPr/>
              <a:t>351</a:t>
            </a:fld>
            <a:endParaRPr lang="en-US" altLang="fa-IR"/>
          </a:p>
        </p:txBody>
      </p:sp>
      <p:sp>
        <p:nvSpPr>
          <p:cNvPr id="518146" name="Rectangle 2"/>
          <p:cNvSpPr>
            <a:spLocks noGrp="1" noChangeArrowheads="1"/>
          </p:cNvSpPr>
          <p:nvPr>
            <p:ph type="body" idx="1"/>
          </p:nvPr>
        </p:nvSpPr>
        <p:spPr>
          <a:xfrm>
            <a:off x="457200" y="1905000"/>
            <a:ext cx="8229600" cy="2579688"/>
          </a:xfrm>
        </p:spPr>
        <p:txBody>
          <a:bodyPr/>
          <a:lstStyle/>
          <a:p>
            <a:pPr>
              <a:buFontTx/>
              <a:buNone/>
            </a:pPr>
            <a:r>
              <a:rPr lang="fa-IR" altLang="fa-IR"/>
              <a:t>  هنگامی  که اشتباهات با اهميت دوره های مالی قبل کشف     می شوند ، آثارآن  موجب تعديل حساب سود(زيان)انباشته  خواهد شد.اشتباهات با اهميت دوره های مالی  قبل معمولاً  شامل  موارد زيراست:</a:t>
            </a:r>
            <a:endParaRPr lang="en-US" altLang="fa-IR"/>
          </a:p>
        </p:txBody>
      </p:sp>
    </p:spTree>
  </p:cSld>
  <p:clrMapOvr>
    <a:masterClrMapping/>
  </p:clrMapOvr>
  <p:transition spd="med">
    <p:comb/>
  </p:transition>
</p:sld>
</file>

<file path=ppt/slides/slide3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DD1235-3E9F-40DA-BEF5-893579335228}" type="slidenum">
              <a:rPr lang="ar-SA" altLang="fa-IR"/>
              <a:pPr/>
              <a:t>352</a:t>
            </a:fld>
            <a:endParaRPr lang="en-US" altLang="fa-IR"/>
          </a:p>
        </p:txBody>
      </p:sp>
      <p:sp>
        <p:nvSpPr>
          <p:cNvPr id="519170" name="Rectangle 2"/>
          <p:cNvSpPr>
            <a:spLocks noGrp="1" noChangeArrowheads="1"/>
          </p:cNvSpPr>
          <p:nvPr>
            <p:ph type="body" idx="1"/>
          </p:nvPr>
        </p:nvSpPr>
        <p:spPr>
          <a:xfrm>
            <a:off x="395288" y="1341438"/>
            <a:ext cx="8229600" cy="3887787"/>
          </a:xfrm>
        </p:spPr>
        <p:txBody>
          <a:bodyPr/>
          <a:lstStyle/>
          <a:p>
            <a:pPr>
              <a:buFontTx/>
              <a:buNone/>
            </a:pPr>
            <a:r>
              <a:rPr lang="fa-IR" altLang="fa-IR"/>
              <a:t>  1-اشتباهات محاسباتی و رياضی</a:t>
            </a:r>
          </a:p>
          <a:p>
            <a:pPr>
              <a:buFontTx/>
              <a:buNone/>
            </a:pPr>
            <a:r>
              <a:rPr lang="fa-IR" altLang="fa-IR"/>
              <a:t>  2-اشتباهات ناشی از استفاده  نادرست اصول ، مفاهيم          وروشهای حسابداری.</a:t>
            </a:r>
          </a:p>
          <a:p>
            <a:pPr>
              <a:buFontTx/>
              <a:buNone/>
            </a:pPr>
            <a:r>
              <a:rPr lang="fa-IR" altLang="fa-IR"/>
              <a:t>  3- تفسير نادرست رويدادهای مالی</a:t>
            </a:r>
          </a:p>
          <a:p>
            <a:pPr>
              <a:buFontTx/>
              <a:buNone/>
            </a:pPr>
            <a:r>
              <a:rPr lang="fa-IR" altLang="fa-IR"/>
              <a:t>  4-ناديده گرفتن و اقعيتهای موجود هنگام تهيه                    صورتها و گزارشهای مالی.</a:t>
            </a:r>
            <a:endParaRPr lang="en-US" altLang="fa-IR"/>
          </a:p>
        </p:txBody>
      </p:sp>
    </p:spTree>
  </p:cSld>
  <p:clrMapOvr>
    <a:masterClrMapping/>
  </p:clrMapOvr>
  <p:transition spd="med">
    <p:comb/>
  </p:transition>
</p:sld>
</file>

<file path=ppt/slides/slide3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53F089D-084E-432D-B913-9CFADE5175E4}" type="slidenum">
              <a:rPr lang="ar-SA" altLang="fa-IR"/>
              <a:pPr/>
              <a:t>353</a:t>
            </a:fld>
            <a:endParaRPr lang="en-US" altLang="fa-IR"/>
          </a:p>
        </p:txBody>
      </p:sp>
      <p:sp>
        <p:nvSpPr>
          <p:cNvPr id="520194" name="Rectangle 2"/>
          <p:cNvSpPr>
            <a:spLocks noGrp="1" noChangeArrowheads="1"/>
          </p:cNvSpPr>
          <p:nvPr>
            <p:ph type="body" idx="1"/>
          </p:nvPr>
        </p:nvSpPr>
        <p:spPr>
          <a:xfrm>
            <a:off x="457200" y="1905000"/>
            <a:ext cx="8229600" cy="2774950"/>
          </a:xfrm>
        </p:spPr>
        <p:txBody>
          <a:bodyPr/>
          <a:lstStyle/>
          <a:p>
            <a:pPr>
              <a:buFontTx/>
              <a:buNone/>
            </a:pPr>
            <a:r>
              <a:rPr lang="fa-IR" altLang="fa-IR"/>
              <a:t>   به  عنوان مثال ، فرض کنيد ، هنگام حسابرسی  صورتها     وگزارشهای مالی  سال 1371 شرکت سهامی  سامان که    برای اولين  بار انجام  می شود ، مشخص شودکه درسال    مالی  1368 يک  قطعه  زمين  که برای انبارشرکت به    بهای تمام شده  1100000 ريال درمزايده ای خريداری    شده بود ،</a:t>
            </a:r>
            <a:endParaRPr lang="en-US" altLang="fa-IR"/>
          </a:p>
        </p:txBody>
      </p:sp>
    </p:spTree>
  </p:cSld>
  <p:clrMapOvr>
    <a:masterClrMapping/>
  </p:clrMapOvr>
  <p:transition spd="med">
    <p:comb/>
  </p:transition>
</p:sld>
</file>

<file path=ppt/slides/slide3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612CCA-8118-4DD7-9F21-6EDD4AEFFA90}" type="slidenum">
              <a:rPr lang="ar-SA" altLang="fa-IR"/>
              <a:pPr/>
              <a:t>354</a:t>
            </a:fld>
            <a:endParaRPr lang="en-US" altLang="fa-IR"/>
          </a:p>
        </p:txBody>
      </p:sp>
      <p:sp>
        <p:nvSpPr>
          <p:cNvPr id="521218" name="Rectangle 2"/>
          <p:cNvSpPr>
            <a:spLocks noGrp="1" noChangeArrowheads="1"/>
          </p:cNvSpPr>
          <p:nvPr>
            <p:ph type="body" idx="1"/>
          </p:nvPr>
        </p:nvSpPr>
        <p:spPr>
          <a:xfrm>
            <a:off x="457200" y="1905000"/>
            <a:ext cx="8229600" cy="3233738"/>
          </a:xfrm>
        </p:spPr>
        <p:txBody>
          <a:bodyPr/>
          <a:lstStyle/>
          <a:p>
            <a:pPr>
              <a:buFontTx/>
              <a:buNone/>
            </a:pPr>
            <a:r>
              <a:rPr lang="fa-IR" altLang="fa-IR"/>
              <a:t>  توسط  حسابدار شرکت  به ارزش  بازار زمان خريد          (1400000) در دفاتر ثبت  و مبلغ 300000  ريال       (مابه التفاوت 1400000 ريال  و1100000  ريال)        به عنوان منافع حاصل ازافزايش ارزش زمين شناسايی     و در صورت  حساب  سود و زيان سال مالی 1368 به   عنوان بخشی از سود شرکت ارائه شده است.</a:t>
            </a:r>
            <a:endParaRPr lang="en-US" altLang="fa-IR"/>
          </a:p>
        </p:txBody>
      </p:sp>
    </p:spTree>
  </p:cSld>
  <p:clrMapOvr>
    <a:masterClrMapping/>
  </p:clrMapOvr>
  <p:transition spd="med">
    <p:comb/>
  </p:transition>
</p:sld>
</file>

<file path=ppt/slides/slide3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AE749BB-9770-4EA8-A961-10B06001864D}" type="slidenum">
              <a:rPr lang="ar-SA" altLang="fa-IR"/>
              <a:pPr/>
              <a:t>355</a:t>
            </a:fld>
            <a:endParaRPr lang="en-US" altLang="fa-IR"/>
          </a:p>
        </p:txBody>
      </p:sp>
      <p:sp>
        <p:nvSpPr>
          <p:cNvPr id="522242" name="Rectangle 2"/>
          <p:cNvSpPr>
            <a:spLocks noGrp="1" noChangeArrowheads="1"/>
          </p:cNvSpPr>
          <p:nvPr>
            <p:ph type="body" idx="1"/>
          </p:nvPr>
        </p:nvSpPr>
        <p:spPr>
          <a:xfrm>
            <a:off x="457200" y="1905000"/>
            <a:ext cx="8229600" cy="2709863"/>
          </a:xfrm>
        </p:spPr>
        <p:txBody>
          <a:bodyPr/>
          <a:lstStyle/>
          <a:p>
            <a:pPr>
              <a:buFontTx/>
              <a:buNone/>
            </a:pPr>
            <a:r>
              <a:rPr lang="fa-IR" altLang="fa-IR"/>
              <a:t> شناسايی 300000  ريال  سود  مذکور ازاقلام  با اهميت     صورتها  و گزارشهای مالی  سال  1368 بوده است . اين  اشتباه با اهميت چه تأثيری بر صورتها و گزارشهای مالی  سال1371 (سالی که اشتباه کشف شده است) خواهدداشت؟</a:t>
            </a:r>
            <a:endParaRPr lang="en-US" altLang="fa-IR"/>
          </a:p>
        </p:txBody>
      </p:sp>
    </p:spTree>
  </p:cSld>
  <p:clrMapOvr>
    <a:masterClrMapping/>
  </p:clrMapOvr>
  <p:transition spd="med">
    <p:comb/>
  </p:transition>
</p:sld>
</file>

<file path=ppt/slides/slide3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20A22AC-1159-451C-A364-5FCDBC62BE17}" type="slidenum">
              <a:rPr lang="ar-SA" altLang="fa-IR"/>
              <a:pPr/>
              <a:t>356</a:t>
            </a:fld>
            <a:endParaRPr lang="en-US" altLang="fa-IR"/>
          </a:p>
        </p:txBody>
      </p:sp>
      <p:sp>
        <p:nvSpPr>
          <p:cNvPr id="523266" name="Rectangle 2"/>
          <p:cNvSpPr>
            <a:spLocks noGrp="1" noChangeArrowheads="1"/>
          </p:cNvSpPr>
          <p:nvPr>
            <p:ph type="body" idx="1"/>
          </p:nvPr>
        </p:nvSpPr>
        <p:spPr>
          <a:xfrm>
            <a:off x="457200" y="1905000"/>
            <a:ext cx="8229600" cy="3103563"/>
          </a:xfrm>
        </p:spPr>
        <p:txBody>
          <a:bodyPr/>
          <a:lstStyle/>
          <a:p>
            <a:pPr>
              <a:buFontTx/>
              <a:buNone/>
            </a:pPr>
            <a:r>
              <a:rPr lang="fa-IR" altLang="fa-IR"/>
              <a:t>  ازآنجا که مانده  سود (زيان)سال مالی 1368 ازحساب        خلاصه  سود و زيان  به  حساب  خلاصه  سود (زيان)    انباشته منتقل  شده ، حساب زمين و حساب  سود(زيان)     انباشته هردو به ميزان 300000  ريال از سال 1368      به  بعد  بيشترگزارش  شده اند.</a:t>
            </a:r>
            <a:endParaRPr lang="en-US" altLang="fa-IR"/>
          </a:p>
        </p:txBody>
      </p:sp>
    </p:spTree>
  </p:cSld>
  <p:clrMapOvr>
    <a:masterClrMapping/>
  </p:clrMapOvr>
  <p:transition spd="med">
    <p:comb/>
  </p:transition>
</p:sld>
</file>

<file path=ppt/slides/slide3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Slide Number Placeholder 6"/>
          <p:cNvSpPr>
            <a:spLocks noGrp="1"/>
          </p:cNvSpPr>
          <p:nvPr>
            <p:ph type="sldNum" sz="quarter" idx="12"/>
          </p:nvPr>
        </p:nvSpPr>
        <p:spPr/>
        <p:txBody>
          <a:bodyPr/>
          <a:lstStyle/>
          <a:p>
            <a:fld id="{F49C1665-39C3-429C-B6D7-5316A615FF34}" type="slidenum">
              <a:rPr lang="ar-SA" altLang="fa-IR"/>
              <a:pPr/>
              <a:t>357</a:t>
            </a:fld>
            <a:endParaRPr lang="en-US" altLang="fa-IR"/>
          </a:p>
        </p:txBody>
      </p:sp>
      <p:sp>
        <p:nvSpPr>
          <p:cNvPr id="524290" name="Rectangle 2"/>
          <p:cNvSpPr>
            <a:spLocks noGrp="1" noChangeArrowheads="1"/>
          </p:cNvSpPr>
          <p:nvPr>
            <p:ph type="body" sz="half" idx="1"/>
          </p:nvPr>
        </p:nvSpPr>
        <p:spPr>
          <a:xfrm>
            <a:off x="323850" y="260350"/>
            <a:ext cx="8820150" cy="1728788"/>
          </a:xfrm>
        </p:spPr>
        <p:txBody>
          <a:bodyPr/>
          <a:lstStyle/>
          <a:p>
            <a:pPr>
              <a:buFontTx/>
              <a:buNone/>
            </a:pPr>
            <a:r>
              <a:rPr lang="fa-IR" altLang="fa-IR" sz="2800"/>
              <a:t> بنابراين آثاراشتباه فوق به ترتيب زيردرپايان سال مالی 1371 (زمان کشف اشتباه) دردفترروزنامه عمومی شرکت سهامی سامان اصلاح می گردد:</a:t>
            </a:r>
            <a:endParaRPr lang="en-US" altLang="fa-IR" sz="2800"/>
          </a:p>
        </p:txBody>
      </p:sp>
      <p:graphicFrame>
        <p:nvGraphicFramePr>
          <p:cNvPr id="524291" name="Group 3"/>
          <p:cNvGraphicFramePr>
            <a:graphicFrameLocks noGrp="1"/>
          </p:cNvGraphicFramePr>
          <p:nvPr>
            <p:ph sz="half" idx="2"/>
          </p:nvPr>
        </p:nvGraphicFramePr>
        <p:xfrm>
          <a:off x="0" y="2276475"/>
          <a:ext cx="9144000" cy="3889375"/>
        </p:xfrm>
        <a:graphic>
          <a:graphicData uri="http://schemas.openxmlformats.org/drawingml/2006/table">
            <a:tbl>
              <a:tblPr/>
              <a:tblGrid>
                <a:gridCol w="1766888">
                  <a:extLst>
                    <a:ext uri="{9D8B030D-6E8A-4147-A177-3AD203B41FA5}">
                      <a16:colId xmlns:a16="http://schemas.microsoft.com/office/drawing/2014/main" val="566488323"/>
                    </a:ext>
                  </a:extLst>
                </a:gridCol>
                <a:gridCol w="2000250">
                  <a:extLst>
                    <a:ext uri="{9D8B030D-6E8A-4147-A177-3AD203B41FA5}">
                      <a16:colId xmlns:a16="http://schemas.microsoft.com/office/drawing/2014/main" val="2368314013"/>
                    </a:ext>
                  </a:extLst>
                </a:gridCol>
                <a:gridCol w="920750">
                  <a:extLst>
                    <a:ext uri="{9D8B030D-6E8A-4147-A177-3AD203B41FA5}">
                      <a16:colId xmlns:a16="http://schemas.microsoft.com/office/drawing/2014/main" val="2909801884"/>
                    </a:ext>
                  </a:extLst>
                </a:gridCol>
                <a:gridCol w="2613025">
                  <a:extLst>
                    <a:ext uri="{9D8B030D-6E8A-4147-A177-3AD203B41FA5}">
                      <a16:colId xmlns:a16="http://schemas.microsoft.com/office/drawing/2014/main" val="23927410"/>
                    </a:ext>
                  </a:extLst>
                </a:gridCol>
                <a:gridCol w="996950">
                  <a:extLst>
                    <a:ext uri="{9D8B030D-6E8A-4147-A177-3AD203B41FA5}">
                      <a16:colId xmlns:a16="http://schemas.microsoft.com/office/drawing/2014/main" val="631211822"/>
                    </a:ext>
                  </a:extLst>
                </a:gridCol>
                <a:gridCol w="846137">
                  <a:extLst>
                    <a:ext uri="{9D8B030D-6E8A-4147-A177-3AD203B41FA5}">
                      <a16:colId xmlns:a16="http://schemas.microsoft.com/office/drawing/2014/main" val="2314266961"/>
                    </a:ext>
                  </a:extLst>
                </a:gridCol>
              </a:tblGrid>
              <a:tr h="452438">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بستانکار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بدهکار</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عطف</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شرح</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تاریخ</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val="2846320300"/>
                  </a:ext>
                </a:extLst>
              </a:tr>
              <a:tr h="517525">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روز</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5993101"/>
                  </a:ext>
                </a:extLst>
              </a:tr>
              <a:tr h="285432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یا (زیان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انباشته</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زمین</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اصلاح اشتباه دوره مالی 1368 </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اسفند</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1371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29</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92595230"/>
                  </a:ext>
                </a:extLst>
              </a:tr>
            </a:tbl>
          </a:graphicData>
        </a:graphic>
      </p:graphicFrame>
    </p:spTree>
  </p:cSld>
  <p:clrMapOvr>
    <a:masterClrMapping/>
  </p:clrMapOvr>
  <p:transition spd="med">
    <p:comb/>
  </p:transition>
</p:sld>
</file>

<file path=ppt/slides/slide3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67C9DA-9901-4405-9FF8-3580B4AAA082}" type="slidenum">
              <a:rPr lang="ar-SA" altLang="fa-IR"/>
              <a:pPr/>
              <a:t>358</a:t>
            </a:fld>
            <a:endParaRPr lang="en-US" altLang="fa-IR"/>
          </a:p>
        </p:txBody>
      </p:sp>
      <p:sp>
        <p:nvSpPr>
          <p:cNvPr id="525314" name="Rectangle 2"/>
          <p:cNvSpPr>
            <a:spLocks noGrp="1" noChangeArrowheads="1"/>
          </p:cNvSpPr>
          <p:nvPr>
            <p:ph type="body" idx="1"/>
          </p:nvPr>
        </p:nvSpPr>
        <p:spPr>
          <a:xfrm>
            <a:off x="457200" y="549275"/>
            <a:ext cx="8229600" cy="3671888"/>
          </a:xfrm>
        </p:spPr>
        <p:txBody>
          <a:bodyPr/>
          <a:lstStyle/>
          <a:p>
            <a:pPr>
              <a:buFontTx/>
              <a:buNone/>
            </a:pPr>
            <a:r>
              <a:rPr lang="fa-IR" altLang="fa-IR"/>
              <a:t>افشاءاصلاح اشتباهات بااهميت دوره های مالی قبل درصورتها وگزارشهای مالی: </a:t>
            </a:r>
          </a:p>
          <a:p>
            <a:pPr>
              <a:buFontTx/>
              <a:buNone/>
            </a:pPr>
            <a:r>
              <a:rPr lang="fa-IR" altLang="fa-IR"/>
              <a:t>اصلاح اشتباهات  با اهميت دوره های مالی قبل درصورت سود (زيان) انباشته  به  صورت اصلاح  مانده  ابتدای سال اين حساب افشاء می گردد. اکثر شرکتهای سهامی صورتها وگزارشهای مالی سالانه مقايسه ای تهيه می کنند.</a:t>
            </a:r>
          </a:p>
          <a:p>
            <a:pPr>
              <a:buFontTx/>
              <a:buNone/>
            </a:pPr>
            <a:endParaRPr lang="fa-IR" altLang="fa-IR"/>
          </a:p>
          <a:p>
            <a:pPr>
              <a:buFontTx/>
              <a:buNone/>
            </a:pPr>
            <a:endParaRPr lang="en-US" altLang="fa-IR"/>
          </a:p>
        </p:txBody>
      </p:sp>
    </p:spTree>
  </p:cSld>
  <p:clrMapOvr>
    <a:masterClrMapping/>
  </p:clrMapOvr>
  <p:transition spd="med">
    <p:comb/>
  </p:transition>
</p:sld>
</file>

<file path=ppt/slides/slide3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566DE94-4AD9-4134-8841-2E3F3CA85FD1}" type="slidenum">
              <a:rPr lang="ar-SA" altLang="fa-IR"/>
              <a:pPr/>
              <a:t>359</a:t>
            </a:fld>
            <a:endParaRPr lang="en-US" altLang="fa-IR"/>
          </a:p>
        </p:txBody>
      </p:sp>
      <p:sp>
        <p:nvSpPr>
          <p:cNvPr id="526338" name="Rectangle 2"/>
          <p:cNvSpPr>
            <a:spLocks noGrp="1" noChangeArrowheads="1"/>
          </p:cNvSpPr>
          <p:nvPr>
            <p:ph type="body" idx="1"/>
          </p:nvPr>
        </p:nvSpPr>
        <p:spPr>
          <a:xfrm>
            <a:off x="457200" y="1905000"/>
            <a:ext cx="8229600" cy="2774950"/>
          </a:xfrm>
        </p:spPr>
        <p:txBody>
          <a:bodyPr/>
          <a:lstStyle/>
          <a:p>
            <a:pPr>
              <a:buFontTx/>
              <a:buNone/>
            </a:pPr>
            <a:r>
              <a:rPr lang="fa-IR" altLang="fa-IR"/>
              <a:t>درصورتها  و گزارشهای مالی سالانه  مقايسه ای ، اقلام     مربوط به دوره مالی جاری همراه بااقلام مشابه دوره مالی قبل ارائه می شوند درمواردی که اشتباهات بااهميت دوره -های مالی قبل کشف واصلاح می شوند،</a:t>
            </a:r>
            <a:endParaRPr lang="en-US" altLang="fa-IR"/>
          </a:p>
        </p:txBody>
      </p:sp>
    </p:spTree>
  </p:cSld>
  <p:clrMapOvr>
    <a:masterClrMapping/>
  </p:clrMapOvr>
  <p:transition spd="med">
    <p:comb/>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B517DBF-85E2-4432-A0BC-EB44DFEC5BC4}" type="slidenum">
              <a:rPr lang="ar-SA" altLang="fa-IR"/>
              <a:pPr/>
              <a:t>36</a:t>
            </a:fld>
            <a:endParaRPr lang="en-US" altLang="fa-IR"/>
          </a:p>
        </p:txBody>
      </p:sp>
      <p:sp>
        <p:nvSpPr>
          <p:cNvPr id="396290" name="Rectangle 2"/>
          <p:cNvSpPr>
            <a:spLocks noGrp="1" noChangeArrowheads="1"/>
          </p:cNvSpPr>
          <p:nvPr>
            <p:ph type="body" idx="1"/>
          </p:nvPr>
        </p:nvSpPr>
        <p:spPr>
          <a:xfrm>
            <a:off x="468313" y="1916113"/>
            <a:ext cx="8229600" cy="2592387"/>
          </a:xfrm>
        </p:spPr>
        <p:txBody>
          <a:bodyPr/>
          <a:lstStyle/>
          <a:p>
            <a:pPr>
              <a:lnSpc>
                <a:spcPct val="90000"/>
              </a:lnSpc>
              <a:buFontTx/>
              <a:buNone/>
            </a:pPr>
            <a:r>
              <a:rPr lang="en-US" altLang="fa-IR">
                <a:effectLst/>
                <a:latin typeface="Arial" panose="020B0604020202020204" pitchFamily="34" charset="0"/>
              </a:rPr>
              <a:t>   </a:t>
            </a:r>
            <a:r>
              <a:rPr lang="fa-IR" altLang="fa-IR">
                <a:effectLst/>
                <a:latin typeface="Arial" panose="020B0604020202020204" pitchFamily="34" charset="0"/>
              </a:rPr>
              <a:t>دفتر روزنامه تركيبی خرید و پرداخت های نقدی :</a:t>
            </a:r>
          </a:p>
          <a:p>
            <a:pPr>
              <a:lnSpc>
                <a:spcPct val="90000"/>
              </a:lnSpc>
              <a:buFontTx/>
              <a:buNone/>
            </a:pPr>
            <a:r>
              <a:rPr lang="en-US" altLang="fa-IR">
                <a:effectLst/>
                <a:latin typeface="Arial" panose="020B0604020202020204" pitchFamily="34" charset="0"/>
              </a:rPr>
              <a:t>   </a:t>
            </a:r>
            <a:r>
              <a:rPr lang="fa-IR" altLang="fa-IR">
                <a:effectLst/>
                <a:latin typeface="Arial" panose="020B0604020202020204" pitchFamily="34" charset="0"/>
              </a:rPr>
              <a:t>تركيبی از دفاتر روزنامه اختصاصی خرید و پرداخت های نقدی</a:t>
            </a:r>
            <a:r>
              <a:rPr lang="en-US" altLang="fa-IR">
                <a:effectLst/>
                <a:latin typeface="Arial" panose="020B0604020202020204" pitchFamily="34" charset="0"/>
              </a:rPr>
              <a:t> </a:t>
            </a:r>
            <a:r>
              <a:rPr lang="fa-IR" altLang="fa-IR">
                <a:effectLst/>
                <a:latin typeface="Arial" panose="020B0604020202020204" pitchFamily="34" charset="0"/>
              </a:rPr>
              <a:t>می</a:t>
            </a:r>
            <a:r>
              <a:rPr lang="en-US" altLang="fa-IR">
                <a:effectLst/>
                <a:latin typeface="Arial" panose="020B0604020202020204" pitchFamily="34" charset="0"/>
              </a:rPr>
              <a:t> </a:t>
            </a:r>
            <a:r>
              <a:rPr lang="fa-IR" altLang="fa-IR">
                <a:effectLst/>
                <a:latin typeface="Arial" panose="020B0604020202020204" pitchFamily="34" charset="0"/>
              </a:rPr>
              <a:t>باشدوغالبا درموسساتی كه </a:t>
            </a:r>
            <a:r>
              <a:rPr lang="en-US" altLang="fa-IR">
                <a:effectLst/>
                <a:latin typeface="Arial" panose="020B0604020202020204" pitchFamily="34" charset="0"/>
              </a:rPr>
              <a:t> </a:t>
            </a:r>
            <a:r>
              <a:rPr lang="fa-IR" altLang="fa-IR">
                <a:effectLst/>
                <a:latin typeface="Arial" panose="020B0604020202020204" pitchFamily="34" charset="0"/>
              </a:rPr>
              <a:t>وظایف ثبت خريدهای نسيه</a:t>
            </a:r>
            <a:r>
              <a:rPr lang="en-US" altLang="fa-IR">
                <a:effectLst/>
                <a:latin typeface="Arial" panose="020B0604020202020204" pitchFamily="34" charset="0"/>
              </a:rPr>
              <a:t> </a:t>
            </a:r>
            <a:r>
              <a:rPr lang="fa-IR" altLang="fa-IR">
                <a:effectLst/>
                <a:latin typeface="Arial" panose="020B0604020202020204" pitchFamily="34" charset="0"/>
              </a:rPr>
              <a:t> و</a:t>
            </a:r>
            <a:r>
              <a:rPr lang="en-US" altLang="fa-IR">
                <a:effectLst/>
                <a:latin typeface="Arial" panose="020B0604020202020204" pitchFamily="34" charset="0"/>
              </a:rPr>
              <a:t> </a:t>
            </a:r>
            <a:r>
              <a:rPr lang="fa-IR" altLang="fa-IR">
                <a:effectLst/>
                <a:latin typeface="Arial" panose="020B0604020202020204" pitchFamily="34" charset="0"/>
              </a:rPr>
              <a:t>ثبت پرداختهای نقدی</a:t>
            </a:r>
            <a:r>
              <a:rPr lang="en-US" altLang="fa-IR">
                <a:effectLst/>
                <a:latin typeface="Arial" panose="020B0604020202020204" pitchFamily="34" charset="0"/>
              </a:rPr>
              <a:t> </a:t>
            </a:r>
            <a:r>
              <a:rPr lang="fa-IR" altLang="fa-IR">
                <a:effectLst/>
                <a:latin typeface="Arial" panose="020B0604020202020204" pitchFamily="34" charset="0"/>
              </a:rPr>
              <a:t>،</a:t>
            </a:r>
            <a:r>
              <a:rPr lang="en-US" altLang="fa-IR">
                <a:effectLst/>
                <a:latin typeface="Arial" panose="020B0604020202020204" pitchFamily="34" charset="0"/>
              </a:rPr>
              <a:t> </a:t>
            </a:r>
            <a:r>
              <a:rPr lang="fa-IR" altLang="fa-IR">
                <a:effectLst/>
                <a:latin typeface="Arial" panose="020B0604020202020204" pitchFamily="34" charset="0"/>
              </a:rPr>
              <a:t>تفكيک نشده</a:t>
            </a:r>
            <a:r>
              <a:rPr lang="en-US" altLang="fa-IR">
                <a:effectLst/>
                <a:latin typeface="Arial" panose="020B0604020202020204" pitchFamily="34" charset="0"/>
              </a:rPr>
              <a:t> </a:t>
            </a:r>
            <a:r>
              <a:rPr lang="fa-IR" altLang="fa-IR">
                <a:effectLst/>
                <a:latin typeface="Arial" panose="020B0604020202020204" pitchFamily="34" charset="0"/>
              </a:rPr>
              <a:t> بكارگرفته می</a:t>
            </a:r>
            <a:r>
              <a:rPr lang="en-US" altLang="fa-IR">
                <a:effectLst/>
                <a:latin typeface="Arial" panose="020B0604020202020204" pitchFamily="34" charset="0"/>
              </a:rPr>
              <a:t> </a:t>
            </a:r>
            <a:r>
              <a:rPr lang="fa-IR" altLang="fa-IR">
                <a:effectLst/>
                <a:latin typeface="Arial" panose="020B0604020202020204" pitchFamily="34" charset="0"/>
              </a:rPr>
              <a:t>شود.</a:t>
            </a:r>
          </a:p>
        </p:txBody>
      </p:sp>
    </p:spTree>
  </p:cSld>
  <p:clrMapOvr>
    <a:masterClrMapping/>
  </p:clrMapOvr>
  <p:transition spd="med">
    <p:comb/>
  </p:transition>
  <p:timing>
    <p:tnLst>
      <p:par>
        <p:cTn id="1" dur="indefinite" restart="never" nodeType="tmRoot"/>
      </p:par>
    </p:tnLst>
  </p:timing>
</p:sld>
</file>

<file path=ppt/slides/slide3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6FBB6C7-2764-4557-A42A-84BC636902F5}" type="slidenum">
              <a:rPr lang="ar-SA" altLang="fa-IR"/>
              <a:pPr/>
              <a:t>360</a:t>
            </a:fld>
            <a:endParaRPr lang="en-US" altLang="fa-IR"/>
          </a:p>
        </p:txBody>
      </p:sp>
      <p:sp>
        <p:nvSpPr>
          <p:cNvPr id="527362" name="Rectangle 2"/>
          <p:cNvSpPr>
            <a:spLocks noGrp="1" noChangeArrowheads="1"/>
          </p:cNvSpPr>
          <p:nvPr>
            <p:ph type="body" idx="1"/>
          </p:nvPr>
        </p:nvSpPr>
        <p:spPr>
          <a:xfrm>
            <a:off x="457200" y="1905000"/>
            <a:ext cx="8229600" cy="2840038"/>
          </a:xfrm>
        </p:spPr>
        <p:txBody>
          <a:bodyPr/>
          <a:lstStyle/>
          <a:p>
            <a:pPr>
              <a:buFontTx/>
              <a:buNone/>
            </a:pPr>
            <a:r>
              <a:rPr lang="fa-IR" altLang="fa-IR"/>
              <a:t> لازم است ، آثار مالی  آن بر صورتها وگزارشهای  مالی      نزديکترين  سال  نيز ارائه  شوند. غالباً موضوع اصلاح   اشتباهات  با اهميت دوره های  مالی  قبل طی يادداشتهای  پيوست صورتها  و گزارشهای مالی افشاء می گردد.</a:t>
            </a:r>
            <a:endParaRPr lang="en-US" altLang="fa-IR"/>
          </a:p>
        </p:txBody>
      </p:sp>
    </p:spTree>
  </p:cSld>
  <p:clrMapOvr>
    <a:masterClrMapping/>
  </p:clrMapOvr>
  <p:transition spd="med">
    <p:comb/>
  </p:transition>
</p:sld>
</file>

<file path=ppt/slides/slide3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733C915-61A8-4DF1-BB62-1E7FC7273DDC}" type="slidenum">
              <a:rPr lang="ar-SA" altLang="fa-IR"/>
              <a:pPr/>
              <a:t>361</a:t>
            </a:fld>
            <a:endParaRPr lang="en-US" altLang="fa-IR"/>
          </a:p>
        </p:txBody>
      </p:sp>
      <p:sp>
        <p:nvSpPr>
          <p:cNvPr id="528386" name="Rectangle 2"/>
          <p:cNvSpPr>
            <a:spLocks noGrp="1" noChangeArrowheads="1"/>
          </p:cNvSpPr>
          <p:nvPr>
            <p:ph type="body" idx="1"/>
          </p:nvPr>
        </p:nvSpPr>
        <p:spPr>
          <a:xfrm>
            <a:off x="457200" y="1905000"/>
            <a:ext cx="8229600" cy="3168650"/>
          </a:xfrm>
        </p:spPr>
        <p:txBody>
          <a:bodyPr/>
          <a:lstStyle/>
          <a:p>
            <a:pPr>
              <a:buFontTx/>
              <a:buNone/>
            </a:pPr>
            <a:r>
              <a:rPr lang="fa-IR" altLang="fa-IR"/>
              <a:t> درصورتها وگزارشهای مالی آن دسته ازشرکتهای سهامی     که از خدمات حسابرسان مستقل استفاده می کنند ، اصلاح  اشتباهات با اهميت دوره های مالی قبل به ندرت ديده می -  شود.</a:t>
            </a:r>
          </a:p>
          <a:p>
            <a:pPr>
              <a:buFontTx/>
              <a:buNone/>
            </a:pPr>
            <a:r>
              <a:rPr lang="fa-IR" altLang="fa-IR"/>
              <a:t> معمولاً اين  گونه اشتباهات  با اهميت در سال  مالی  مورد   رسيدگی  از نظر حسابرسان مستقل  دور نمی ماند.</a:t>
            </a:r>
            <a:endParaRPr lang="en-US" altLang="fa-IR"/>
          </a:p>
        </p:txBody>
      </p:sp>
    </p:spTree>
  </p:cSld>
  <p:clrMapOvr>
    <a:masterClrMapping/>
  </p:clrMapOvr>
  <p:transition spd="med">
    <p:comb/>
  </p:transition>
</p:sld>
</file>

<file path=ppt/slides/slide3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3D79E73-6E05-4F0C-89BA-08BCE5E59B2F}" type="slidenum">
              <a:rPr lang="ar-SA" altLang="fa-IR"/>
              <a:pPr/>
              <a:t>362</a:t>
            </a:fld>
            <a:endParaRPr lang="en-US" altLang="fa-IR"/>
          </a:p>
        </p:txBody>
      </p:sp>
      <p:sp>
        <p:nvSpPr>
          <p:cNvPr id="529410" name="Rectangle 2"/>
          <p:cNvSpPr>
            <a:spLocks noGrp="1" noChangeArrowheads="1"/>
          </p:cNvSpPr>
          <p:nvPr>
            <p:ph type="body" idx="1"/>
          </p:nvPr>
        </p:nvSpPr>
        <p:spPr>
          <a:xfrm>
            <a:off x="457200" y="1905000"/>
            <a:ext cx="8229600" cy="2317750"/>
          </a:xfrm>
        </p:spPr>
        <p:txBody>
          <a:bodyPr/>
          <a:lstStyle/>
          <a:p>
            <a:pPr>
              <a:buFontTx/>
              <a:buNone/>
            </a:pPr>
            <a:r>
              <a:rPr lang="fa-IR" altLang="fa-IR"/>
              <a:t>  اصلاح اشتباهات  با اهميت دوره های مالی</a:t>
            </a:r>
            <a:r>
              <a:rPr lang="en-US" altLang="fa-IR"/>
              <a:t> </a:t>
            </a:r>
            <a:r>
              <a:rPr lang="fa-IR" altLang="fa-IR"/>
              <a:t> قبل  بيشتر در    صورتهای  و گزارشهای  مالی  شرکتهايی  که از خدمات   حسابرسان مستقل استفاده نمی کنند،</a:t>
            </a:r>
            <a:r>
              <a:rPr lang="en-US" altLang="fa-IR"/>
              <a:t> </a:t>
            </a:r>
            <a:r>
              <a:rPr lang="fa-IR" altLang="fa-IR"/>
              <a:t>ظاهر می شود.</a:t>
            </a:r>
            <a:endParaRPr lang="en-US" altLang="fa-IR"/>
          </a:p>
        </p:txBody>
      </p:sp>
    </p:spTree>
  </p:cSld>
  <p:clrMapOvr>
    <a:masterClrMapping/>
  </p:clrMapOvr>
  <p:transition spd="med">
    <p:comb/>
  </p:transition>
</p:sld>
</file>

<file path=ppt/slides/slide3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8946BB-2276-4526-98AE-8C92A29E8B68}" type="slidenum">
              <a:rPr lang="ar-SA" altLang="fa-IR"/>
              <a:pPr/>
              <a:t>363</a:t>
            </a:fld>
            <a:endParaRPr lang="en-US" altLang="fa-IR"/>
          </a:p>
        </p:txBody>
      </p:sp>
      <p:sp>
        <p:nvSpPr>
          <p:cNvPr id="530434" name="Rectangle 2"/>
          <p:cNvSpPr>
            <a:spLocks noGrp="1" noChangeArrowheads="1"/>
          </p:cNvSpPr>
          <p:nvPr>
            <p:ph type="body" idx="1"/>
          </p:nvPr>
        </p:nvSpPr>
        <p:spPr>
          <a:xfrm>
            <a:off x="457200" y="1905000"/>
            <a:ext cx="8229600" cy="3038475"/>
          </a:xfrm>
        </p:spPr>
        <p:txBody>
          <a:bodyPr/>
          <a:lstStyle/>
          <a:p>
            <a:pPr>
              <a:buFontTx/>
              <a:buNone/>
            </a:pPr>
            <a:r>
              <a:rPr lang="fa-IR" altLang="fa-IR"/>
              <a:t> </a:t>
            </a:r>
            <a:r>
              <a:rPr lang="en-US" altLang="fa-IR"/>
              <a:t>   </a:t>
            </a:r>
            <a:r>
              <a:rPr lang="fa-IR" altLang="fa-IR"/>
              <a:t>صورت سود (زيان) انباشته:</a:t>
            </a:r>
          </a:p>
          <a:p>
            <a:pPr>
              <a:buFontTx/>
              <a:buNone/>
            </a:pPr>
            <a:r>
              <a:rPr lang="en-US" altLang="fa-IR"/>
              <a:t>   </a:t>
            </a:r>
            <a:r>
              <a:rPr lang="fa-IR" altLang="fa-IR"/>
              <a:t>همراه ترازنامه و صورت حساب سودوزيان اکثرشرکتهای   سهامی ، صورت سود (زيان) انباشته در گزارشهای سالانه به  سهامداران ارائه می شود. صورت  سود (زيان) انباشته شرکت سهامی اميد  در ادامه  ديده می شود:</a:t>
            </a:r>
            <a:endParaRPr lang="en-US" altLang="fa-IR"/>
          </a:p>
        </p:txBody>
      </p:sp>
    </p:spTree>
  </p:cSld>
  <p:clrMapOvr>
    <a:masterClrMapping/>
  </p:clrMapOvr>
  <p:transition spd="med">
    <p:comb/>
  </p:transition>
</p:sld>
</file>

<file path=ppt/slides/slide3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FF9C568-062F-43DC-A0AE-E94632FDCCED}" type="slidenum">
              <a:rPr lang="ar-SA" altLang="fa-IR"/>
              <a:pPr/>
              <a:t>364</a:t>
            </a:fld>
            <a:endParaRPr lang="en-US" altLang="fa-IR"/>
          </a:p>
        </p:txBody>
      </p:sp>
      <p:sp>
        <p:nvSpPr>
          <p:cNvPr id="531458" name="Rectangle 2"/>
          <p:cNvSpPr>
            <a:spLocks noGrp="1" noChangeArrowheads="1"/>
          </p:cNvSpPr>
          <p:nvPr>
            <p:ph type="body" idx="1"/>
          </p:nvPr>
        </p:nvSpPr>
        <p:spPr>
          <a:xfrm>
            <a:off x="0" y="0"/>
            <a:ext cx="9144000" cy="6597650"/>
          </a:xfrm>
        </p:spPr>
        <p:txBody>
          <a:bodyPr/>
          <a:lstStyle/>
          <a:p>
            <a:pPr algn="ctr">
              <a:buFontTx/>
              <a:buNone/>
            </a:pPr>
            <a:r>
              <a:rPr lang="fa-IR" altLang="fa-IR" sz="2800"/>
              <a:t>شرکت سهامی اميد</a:t>
            </a:r>
          </a:p>
          <a:p>
            <a:pPr algn="ctr">
              <a:buFontTx/>
              <a:buNone/>
            </a:pPr>
            <a:r>
              <a:rPr lang="fa-IR" altLang="fa-IR" sz="2800"/>
              <a:t>صورت سود (زيان) انباشته</a:t>
            </a:r>
          </a:p>
          <a:p>
            <a:pPr algn="ctr">
              <a:buFontTx/>
              <a:buNone/>
            </a:pPr>
            <a:r>
              <a:rPr lang="fa-IR" altLang="fa-IR" sz="2800"/>
              <a:t>برای سال مالی منتهی به پايان اسفند 1371</a:t>
            </a:r>
          </a:p>
          <a:p>
            <a:pPr>
              <a:buFontTx/>
              <a:buNone/>
            </a:pPr>
            <a:r>
              <a:rPr lang="fa-IR" altLang="fa-IR" sz="2800"/>
              <a:t>مانده سود انباشته در ابتدای سال                                  3100000  </a:t>
            </a:r>
          </a:p>
          <a:p>
            <a:pPr>
              <a:buFontTx/>
              <a:buNone/>
            </a:pPr>
            <a:r>
              <a:rPr lang="fa-IR" altLang="fa-IR" sz="2800"/>
              <a:t>سود ويژه سال مالی                                                 1400000  </a:t>
            </a:r>
          </a:p>
          <a:p>
            <a:pPr>
              <a:buFontTx/>
              <a:buNone/>
            </a:pPr>
            <a:r>
              <a:rPr lang="fa-IR" altLang="fa-IR" sz="2800"/>
              <a:t>                                                                  </a:t>
            </a:r>
            <a:endParaRPr lang="fa-IR" altLang="fa-IR" sz="2800" b="1"/>
          </a:p>
          <a:p>
            <a:pPr>
              <a:buFontTx/>
              <a:buNone/>
            </a:pPr>
            <a:r>
              <a:rPr lang="fa-IR" altLang="fa-IR" sz="2800"/>
              <a:t>جمع                                                                  4500000 </a:t>
            </a:r>
          </a:p>
          <a:p>
            <a:pPr>
              <a:buFontTx/>
              <a:buNone/>
            </a:pPr>
            <a:r>
              <a:rPr lang="fa-IR" altLang="fa-IR" sz="2800"/>
              <a:t>کسر می شود:</a:t>
            </a:r>
          </a:p>
          <a:p>
            <a:pPr>
              <a:buFontTx/>
              <a:buNone/>
            </a:pPr>
            <a:r>
              <a:rPr lang="fa-IR" altLang="fa-IR" sz="2800"/>
              <a:t>سود سهام پيشنهادی                                                  </a:t>
            </a:r>
            <a:r>
              <a:rPr lang="fa-IR" altLang="fa-IR" sz="2800" u="sng"/>
              <a:t>500000</a:t>
            </a:r>
            <a:endParaRPr lang="fa-IR" altLang="fa-IR" sz="2800"/>
          </a:p>
          <a:p>
            <a:pPr>
              <a:buFontTx/>
              <a:buNone/>
            </a:pPr>
            <a:r>
              <a:rPr lang="fa-IR" altLang="fa-IR" sz="2800"/>
              <a:t>مانده سود انباشته در پايان سال                                     </a:t>
            </a:r>
            <a:r>
              <a:rPr lang="fa-IR" altLang="fa-IR" sz="2800" u="sng"/>
              <a:t>4000000</a:t>
            </a:r>
            <a:endParaRPr lang="en-US" altLang="fa-IR" sz="2800" u="sng"/>
          </a:p>
        </p:txBody>
      </p:sp>
      <p:sp>
        <p:nvSpPr>
          <p:cNvPr id="531459" name="Line 3"/>
          <p:cNvSpPr>
            <a:spLocks noChangeShapeType="1"/>
          </p:cNvSpPr>
          <p:nvPr/>
        </p:nvSpPr>
        <p:spPr bwMode="auto">
          <a:xfrm flipH="1">
            <a:off x="0" y="155733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1460" name="Line 4"/>
          <p:cNvSpPr>
            <a:spLocks noChangeShapeType="1"/>
          </p:cNvSpPr>
          <p:nvPr/>
        </p:nvSpPr>
        <p:spPr bwMode="auto">
          <a:xfrm>
            <a:off x="611188" y="2781300"/>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7C6AFE-289E-43C7-8BEC-A931625FDDF8}" type="slidenum">
              <a:rPr lang="ar-SA" altLang="fa-IR"/>
              <a:pPr/>
              <a:t>365</a:t>
            </a:fld>
            <a:endParaRPr lang="en-US" altLang="fa-IR"/>
          </a:p>
        </p:txBody>
      </p:sp>
      <p:sp>
        <p:nvSpPr>
          <p:cNvPr id="532482" name="Rectangle 2"/>
          <p:cNvSpPr>
            <a:spLocks noGrp="1" noChangeArrowheads="1"/>
          </p:cNvSpPr>
          <p:nvPr>
            <p:ph type="body" idx="1"/>
          </p:nvPr>
        </p:nvSpPr>
        <p:spPr>
          <a:xfrm>
            <a:off x="457200" y="1905000"/>
            <a:ext cx="8229600" cy="2840038"/>
          </a:xfrm>
        </p:spPr>
        <p:txBody>
          <a:bodyPr/>
          <a:lstStyle/>
          <a:p>
            <a:pPr>
              <a:buFontTx/>
              <a:buNone/>
            </a:pPr>
            <a:r>
              <a:rPr lang="en-US" altLang="fa-IR"/>
              <a:t>  </a:t>
            </a:r>
            <a:r>
              <a:rPr lang="fa-IR" altLang="fa-IR"/>
              <a:t> در آن دسته از شرکتهای  سهامی که  گزارشهای سالانه به    صورت مقايسه ای با اقلام مشابه سال  قبل ارائه می نمایند  نحوه افشاء اصلاح اشتباهات با اهميت دوره های مالی قبل  در صورت سود (زيان) انباشته به ترتيب زير است: </a:t>
            </a:r>
            <a:endParaRPr lang="en-US" altLang="fa-IR"/>
          </a:p>
        </p:txBody>
      </p:sp>
    </p:spTree>
  </p:cSld>
  <p:clrMapOvr>
    <a:masterClrMapping/>
  </p:clrMapOvr>
  <p:transition spd="med">
    <p:comb/>
  </p:transition>
</p:sld>
</file>

<file path=ppt/slides/slide3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 name="Slide Number Placeholder 6"/>
          <p:cNvSpPr>
            <a:spLocks noGrp="1"/>
          </p:cNvSpPr>
          <p:nvPr>
            <p:ph type="sldNum" sz="quarter" idx="12"/>
          </p:nvPr>
        </p:nvSpPr>
        <p:spPr/>
        <p:txBody>
          <a:bodyPr/>
          <a:lstStyle/>
          <a:p>
            <a:fld id="{F062D7E1-FC81-4F19-889C-7BA54929ADA8}" type="slidenum">
              <a:rPr lang="ar-SA" altLang="fa-IR"/>
              <a:pPr/>
              <a:t>366</a:t>
            </a:fld>
            <a:endParaRPr lang="en-US" altLang="fa-IR"/>
          </a:p>
        </p:txBody>
      </p:sp>
      <p:sp>
        <p:nvSpPr>
          <p:cNvPr id="533506" name="Rectangle 2"/>
          <p:cNvSpPr>
            <a:spLocks noGrp="1" noChangeArrowheads="1"/>
          </p:cNvSpPr>
          <p:nvPr>
            <p:ph type="body" sz="half" idx="1"/>
          </p:nvPr>
        </p:nvSpPr>
        <p:spPr>
          <a:xfrm>
            <a:off x="539750" y="333375"/>
            <a:ext cx="8070850" cy="1439863"/>
          </a:xfrm>
        </p:spPr>
        <p:txBody>
          <a:bodyPr/>
          <a:lstStyle/>
          <a:p>
            <a:pPr algn="ctr">
              <a:lnSpc>
                <a:spcPct val="90000"/>
              </a:lnSpc>
              <a:buFontTx/>
              <a:buNone/>
            </a:pPr>
            <a:r>
              <a:rPr lang="fa-IR" altLang="fa-IR" sz="2400"/>
              <a:t>شرکت سهامی سامان</a:t>
            </a:r>
          </a:p>
          <a:p>
            <a:pPr algn="ctr">
              <a:lnSpc>
                <a:spcPct val="90000"/>
              </a:lnSpc>
              <a:buFontTx/>
              <a:buNone/>
            </a:pPr>
            <a:r>
              <a:rPr lang="fa-IR" altLang="fa-IR" sz="2400"/>
              <a:t>صورت سود (زيان)انباشته</a:t>
            </a:r>
          </a:p>
          <a:p>
            <a:pPr algn="ctr">
              <a:lnSpc>
                <a:spcPct val="90000"/>
              </a:lnSpc>
              <a:buFontTx/>
              <a:buNone/>
            </a:pPr>
            <a:r>
              <a:rPr lang="fa-IR" altLang="fa-IR" sz="2400"/>
              <a:t>برای سال مالی منتهی به پايان اسفند 1371</a:t>
            </a:r>
          </a:p>
          <a:p>
            <a:pPr>
              <a:lnSpc>
                <a:spcPct val="90000"/>
              </a:lnSpc>
              <a:buFontTx/>
              <a:buNone/>
            </a:pPr>
            <a:r>
              <a:rPr lang="fa-IR" altLang="fa-IR" sz="2400"/>
              <a:t>                                                             </a:t>
            </a:r>
            <a:endParaRPr lang="en-US" altLang="fa-IR" sz="2400"/>
          </a:p>
        </p:txBody>
      </p:sp>
      <p:graphicFrame>
        <p:nvGraphicFramePr>
          <p:cNvPr id="533507" name="Group 3"/>
          <p:cNvGraphicFramePr>
            <a:graphicFrameLocks noGrp="1"/>
          </p:cNvGraphicFramePr>
          <p:nvPr>
            <p:ph sz="half" idx="2"/>
          </p:nvPr>
        </p:nvGraphicFramePr>
        <p:xfrm>
          <a:off x="395288" y="1773238"/>
          <a:ext cx="8388350" cy="4392612"/>
        </p:xfrm>
        <a:graphic>
          <a:graphicData uri="http://schemas.openxmlformats.org/drawingml/2006/table">
            <a:tbl>
              <a:tblPr/>
              <a:tblGrid>
                <a:gridCol w="2592387">
                  <a:extLst>
                    <a:ext uri="{9D8B030D-6E8A-4147-A177-3AD203B41FA5}">
                      <a16:colId xmlns:a16="http://schemas.microsoft.com/office/drawing/2014/main" val="3953899630"/>
                    </a:ext>
                  </a:extLst>
                </a:gridCol>
                <a:gridCol w="2593975">
                  <a:extLst>
                    <a:ext uri="{9D8B030D-6E8A-4147-A177-3AD203B41FA5}">
                      <a16:colId xmlns:a16="http://schemas.microsoft.com/office/drawing/2014/main" val="2390019831"/>
                    </a:ext>
                  </a:extLst>
                </a:gridCol>
                <a:gridCol w="3201988">
                  <a:extLst>
                    <a:ext uri="{9D8B030D-6E8A-4147-A177-3AD203B41FA5}">
                      <a16:colId xmlns:a16="http://schemas.microsoft.com/office/drawing/2014/main" val="3996202288"/>
                    </a:ext>
                  </a:extLst>
                </a:gridCol>
              </a:tblGrid>
              <a:tr h="1233488">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29 اسفند 1370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29 اسفند1371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3559219"/>
                  </a:ext>
                </a:extLst>
              </a:tr>
              <a:tr h="315912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3900000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4100000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a:t>
                      </a: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مانده سود انباشته ابتدای سال-قبل از اصلاح اشتباهات</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آثار انباشته اصلاح اشتباه مربوط به ارزیابی زمین در سال مالی 1368</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7121429"/>
                  </a:ext>
                </a:extLst>
              </a:tr>
            </a:tbl>
          </a:graphicData>
        </a:graphic>
      </p:graphicFrame>
      <p:sp>
        <p:nvSpPr>
          <p:cNvPr id="533523" name="Line 19"/>
          <p:cNvSpPr>
            <a:spLocks noChangeShapeType="1"/>
          </p:cNvSpPr>
          <p:nvPr/>
        </p:nvSpPr>
        <p:spPr bwMode="auto">
          <a:xfrm>
            <a:off x="1116013" y="5157788"/>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3524" name="Line 20"/>
          <p:cNvSpPr>
            <a:spLocks noChangeShapeType="1"/>
          </p:cNvSpPr>
          <p:nvPr/>
        </p:nvSpPr>
        <p:spPr bwMode="auto">
          <a:xfrm>
            <a:off x="3708400" y="501332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3525" name="Line 21"/>
          <p:cNvSpPr>
            <a:spLocks noChangeShapeType="1"/>
          </p:cNvSpPr>
          <p:nvPr/>
        </p:nvSpPr>
        <p:spPr bwMode="auto">
          <a:xfrm>
            <a:off x="3635375" y="5084763"/>
            <a:ext cx="12969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timing>
    <p:tnLst>
      <p:par>
        <p:cTn id="1" dur="indefinite" restart="never" nodeType="tmRoot"/>
      </p:par>
    </p:tnLst>
  </p:timing>
</p:sld>
</file>

<file path=ppt/slides/slide3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Slide Number Placeholder 4"/>
          <p:cNvSpPr>
            <a:spLocks noGrp="1"/>
          </p:cNvSpPr>
          <p:nvPr>
            <p:ph type="sldNum" sz="quarter" idx="12"/>
          </p:nvPr>
        </p:nvSpPr>
        <p:spPr/>
        <p:txBody>
          <a:bodyPr/>
          <a:lstStyle/>
          <a:p>
            <a:fld id="{094595DF-049C-4FF0-94FC-838E0E3E0858}" type="slidenum">
              <a:rPr lang="ar-SA" altLang="fa-IR"/>
              <a:pPr/>
              <a:t>367</a:t>
            </a:fld>
            <a:endParaRPr lang="en-US" altLang="fa-IR"/>
          </a:p>
        </p:txBody>
      </p:sp>
      <p:graphicFrame>
        <p:nvGraphicFramePr>
          <p:cNvPr id="534530" name="Group 2"/>
          <p:cNvGraphicFramePr>
            <a:graphicFrameLocks noGrp="1"/>
          </p:cNvGraphicFramePr>
          <p:nvPr>
            <p:ph/>
          </p:nvPr>
        </p:nvGraphicFramePr>
        <p:xfrm>
          <a:off x="457200" y="274638"/>
          <a:ext cx="8229600" cy="6107112"/>
        </p:xfrm>
        <a:graphic>
          <a:graphicData uri="http://schemas.openxmlformats.org/drawingml/2006/table">
            <a:tbl>
              <a:tblPr/>
              <a:tblGrid>
                <a:gridCol w="2098675">
                  <a:extLst>
                    <a:ext uri="{9D8B030D-6E8A-4147-A177-3AD203B41FA5}">
                      <a16:colId xmlns:a16="http://schemas.microsoft.com/office/drawing/2014/main" val="2222875349"/>
                    </a:ext>
                  </a:extLst>
                </a:gridCol>
                <a:gridCol w="2232025">
                  <a:extLst>
                    <a:ext uri="{9D8B030D-6E8A-4147-A177-3AD203B41FA5}">
                      <a16:colId xmlns:a16="http://schemas.microsoft.com/office/drawing/2014/main" val="4123943829"/>
                    </a:ext>
                  </a:extLst>
                </a:gridCol>
                <a:gridCol w="3898900">
                  <a:extLst>
                    <a:ext uri="{9D8B030D-6E8A-4147-A177-3AD203B41FA5}">
                      <a16:colId xmlns:a16="http://schemas.microsoft.com/office/drawing/2014/main" val="3810471204"/>
                    </a:ext>
                  </a:extLst>
                </a:gridCol>
              </a:tblGrid>
              <a:tr h="610711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4150000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350000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3800000</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3800000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4600000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4200000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مانده سود انباشته ابتدای سال اصلاح شده</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ویژه سال جاری</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سهام پیشنهادی</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 شود:</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سهام پیشنهادی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مانده سود انباشته درپایان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270841"/>
                  </a:ext>
                </a:extLst>
              </a:tr>
            </a:tbl>
          </a:graphicData>
        </a:graphic>
      </p:graphicFrame>
      <p:sp>
        <p:nvSpPr>
          <p:cNvPr id="534540" name="Line 12"/>
          <p:cNvSpPr>
            <a:spLocks noChangeShapeType="1"/>
          </p:cNvSpPr>
          <p:nvPr/>
        </p:nvSpPr>
        <p:spPr bwMode="auto">
          <a:xfrm>
            <a:off x="2916238" y="198913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1" name="Line 13"/>
          <p:cNvSpPr>
            <a:spLocks noChangeShapeType="1"/>
          </p:cNvSpPr>
          <p:nvPr/>
        </p:nvSpPr>
        <p:spPr bwMode="auto">
          <a:xfrm>
            <a:off x="755650" y="198913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2" name="Line 14"/>
          <p:cNvSpPr>
            <a:spLocks noChangeShapeType="1"/>
          </p:cNvSpPr>
          <p:nvPr/>
        </p:nvSpPr>
        <p:spPr bwMode="auto">
          <a:xfrm>
            <a:off x="2987675" y="3644900"/>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3" name="Line 15"/>
          <p:cNvSpPr>
            <a:spLocks noChangeShapeType="1"/>
          </p:cNvSpPr>
          <p:nvPr/>
        </p:nvSpPr>
        <p:spPr bwMode="auto">
          <a:xfrm>
            <a:off x="755650" y="371633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4" name="Line 16"/>
          <p:cNvSpPr>
            <a:spLocks noChangeShapeType="1"/>
          </p:cNvSpPr>
          <p:nvPr/>
        </p:nvSpPr>
        <p:spPr bwMode="auto">
          <a:xfrm>
            <a:off x="3059113" y="494188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5" name="Line 17"/>
          <p:cNvSpPr>
            <a:spLocks noChangeShapeType="1"/>
          </p:cNvSpPr>
          <p:nvPr/>
        </p:nvSpPr>
        <p:spPr bwMode="auto">
          <a:xfrm>
            <a:off x="611188" y="4868863"/>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6" name="Line 18"/>
          <p:cNvSpPr>
            <a:spLocks noChangeShapeType="1"/>
          </p:cNvSpPr>
          <p:nvPr/>
        </p:nvSpPr>
        <p:spPr bwMode="auto">
          <a:xfrm>
            <a:off x="3059113" y="50133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4547" name="Line 19"/>
          <p:cNvSpPr>
            <a:spLocks noChangeShapeType="1"/>
          </p:cNvSpPr>
          <p:nvPr/>
        </p:nvSpPr>
        <p:spPr bwMode="auto">
          <a:xfrm>
            <a:off x="611188" y="494188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6815A41-28C8-4D6C-9479-C71551F68F4C}" type="slidenum">
              <a:rPr lang="ar-SA" altLang="fa-IR"/>
              <a:pPr/>
              <a:t>368</a:t>
            </a:fld>
            <a:endParaRPr lang="en-US" altLang="fa-IR"/>
          </a:p>
        </p:txBody>
      </p:sp>
      <p:sp>
        <p:nvSpPr>
          <p:cNvPr id="535554" name="Rectangle 2"/>
          <p:cNvSpPr>
            <a:spLocks noGrp="1" noChangeArrowheads="1"/>
          </p:cNvSpPr>
          <p:nvPr>
            <p:ph type="body" idx="1"/>
          </p:nvPr>
        </p:nvSpPr>
        <p:spPr>
          <a:xfrm>
            <a:off x="457200" y="1905000"/>
            <a:ext cx="8229600" cy="3168650"/>
          </a:xfrm>
        </p:spPr>
        <p:txBody>
          <a:bodyPr/>
          <a:lstStyle/>
          <a:p>
            <a:pPr>
              <a:buFontTx/>
              <a:buNone/>
            </a:pPr>
            <a:r>
              <a:rPr lang="fa-IR" altLang="fa-IR"/>
              <a:t>   اشتباه در صورتها و گزارشهای مالی سال 1368 که در      سال 1371  کشف  و اصلاح  شده از مانده  ابتدای سال    سود  انباشته  در هر دو سال مالی 1371 و 1370 کسر    شده است .بنابراين سود  انباشته ابتدای سال هر دو  سال    مالی  اصلاح  شده اند.</a:t>
            </a:r>
            <a:endParaRPr lang="en-US" altLang="fa-IR"/>
          </a:p>
        </p:txBody>
      </p:sp>
    </p:spTree>
  </p:cSld>
  <p:clrMapOvr>
    <a:masterClrMapping/>
  </p:clrMapOvr>
  <p:transition spd="med">
    <p:comb/>
  </p:transition>
</p:sld>
</file>

<file path=ppt/slides/slide3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1DC2C50-E757-4CCE-B7C9-03EFEDF6C8C5}" type="slidenum">
              <a:rPr lang="ar-SA" altLang="fa-IR"/>
              <a:pPr/>
              <a:t>369</a:t>
            </a:fld>
            <a:endParaRPr lang="en-US" altLang="fa-IR"/>
          </a:p>
        </p:txBody>
      </p:sp>
      <p:sp>
        <p:nvSpPr>
          <p:cNvPr id="536578" name="Rectangle 2"/>
          <p:cNvSpPr>
            <a:spLocks noGrp="1" noChangeArrowheads="1"/>
          </p:cNvSpPr>
          <p:nvPr>
            <p:ph type="body" idx="1"/>
          </p:nvPr>
        </p:nvSpPr>
        <p:spPr>
          <a:xfrm>
            <a:off x="457200" y="1905000"/>
            <a:ext cx="8229600" cy="3560763"/>
          </a:xfrm>
        </p:spPr>
        <p:txBody>
          <a:bodyPr/>
          <a:lstStyle/>
          <a:p>
            <a:pPr>
              <a:buFontTx/>
              <a:buNone/>
            </a:pPr>
            <a:r>
              <a:rPr lang="fa-IR" altLang="fa-IR"/>
              <a:t> </a:t>
            </a:r>
            <a:r>
              <a:rPr lang="en-US" altLang="fa-IR"/>
              <a:t>  </a:t>
            </a:r>
            <a:r>
              <a:rPr lang="fa-IR" altLang="fa-IR"/>
              <a:t> اين  موضوع  طی يادداشت 25 پيوست  صورتهای  مالی    </a:t>
            </a:r>
            <a:r>
              <a:rPr lang="en-US" altLang="fa-IR"/>
              <a:t> </a:t>
            </a:r>
            <a:r>
              <a:rPr lang="fa-IR" altLang="fa-IR"/>
              <a:t>سال 1371 به شرح زير افشاء می شود: </a:t>
            </a:r>
            <a:endParaRPr lang="fa-IR" altLang="fa-IR" b="1"/>
          </a:p>
          <a:p>
            <a:pPr>
              <a:buFontTx/>
              <a:buNone/>
            </a:pPr>
            <a:r>
              <a:rPr lang="en-US" altLang="fa-IR"/>
              <a:t>   </a:t>
            </a:r>
            <a:r>
              <a:rPr lang="fa-IR" altLang="fa-IR"/>
              <a:t>اصلاح اشتباه </a:t>
            </a:r>
            <a:r>
              <a:rPr lang="en-US" altLang="fa-IR"/>
              <a:t> </a:t>
            </a:r>
            <a:r>
              <a:rPr lang="fa-IR" altLang="fa-IR"/>
              <a:t>دوره های قبل ، </a:t>
            </a:r>
            <a:r>
              <a:rPr lang="en-US" altLang="fa-IR"/>
              <a:t> </a:t>
            </a:r>
            <a:r>
              <a:rPr lang="fa-IR" altLang="fa-IR"/>
              <a:t>مربوط به اصلاح </a:t>
            </a:r>
            <a:r>
              <a:rPr lang="en-US" altLang="fa-IR"/>
              <a:t> </a:t>
            </a:r>
            <a:r>
              <a:rPr lang="fa-IR" altLang="fa-IR"/>
              <a:t>اشتباه      سود  شناسايی در مورد  ثبت خريد زمين</a:t>
            </a:r>
            <a:r>
              <a:rPr lang="en-US" altLang="fa-IR"/>
              <a:t> </a:t>
            </a:r>
            <a:r>
              <a:rPr lang="fa-IR" altLang="fa-IR"/>
              <a:t> به مبلغی  بيشتر   از بهای  تمام  شده  در سال  1368 می باشد.</a:t>
            </a:r>
            <a:endParaRPr lang="en-US" altLang="fa-IR"/>
          </a:p>
        </p:txBody>
      </p:sp>
    </p:spTree>
  </p:cSld>
  <p:clrMapOvr>
    <a:masterClrMapping/>
  </p:clrMapOvr>
  <p:transition spd="med">
    <p:comb/>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91DF912-E96B-49E7-9B94-C34C1DB0BCE4}" type="slidenum">
              <a:rPr lang="ar-SA" altLang="fa-IR"/>
              <a:pPr/>
              <a:t>37</a:t>
            </a:fld>
            <a:endParaRPr lang="en-US" altLang="fa-IR"/>
          </a:p>
        </p:txBody>
      </p:sp>
      <p:sp>
        <p:nvSpPr>
          <p:cNvPr id="299010" name="Rectangle 2"/>
          <p:cNvSpPr>
            <a:spLocks noGrp="1" noChangeArrowheads="1"/>
          </p:cNvSpPr>
          <p:nvPr>
            <p:ph type="title"/>
          </p:nvPr>
        </p:nvSpPr>
        <p:spPr>
          <a:xfrm>
            <a:off x="468313" y="908050"/>
            <a:ext cx="8218487" cy="5545138"/>
          </a:xfrm>
        </p:spPr>
        <p:txBody>
          <a:bodyPr/>
          <a:lstStyle/>
          <a:p>
            <a:pPr algn="ctr"/>
            <a:r>
              <a:rPr lang="fa-IR" altLang="fa-IR" sz="4000" b="1">
                <a:effectLst/>
              </a:rPr>
              <a:t>فصل چهارم</a:t>
            </a:r>
            <a:br>
              <a:rPr lang="fa-IR" altLang="fa-IR" sz="4000" b="1">
                <a:effectLst/>
              </a:rPr>
            </a:br>
            <a:r>
              <a:rPr lang="fa-IR" altLang="fa-IR" sz="4000" b="1">
                <a:effectLst/>
              </a:rPr>
              <a:t> </a:t>
            </a:r>
            <a:br>
              <a:rPr lang="fa-IR" altLang="fa-IR" sz="4000" b="1">
                <a:effectLst/>
              </a:rPr>
            </a:br>
            <a:r>
              <a:rPr lang="fa-IR" altLang="fa-IR" sz="4000" b="1">
                <a:effectLst/>
              </a:rPr>
              <a:t>کنترل داخلی رویدادهای مالی نقدی</a:t>
            </a:r>
            <a:r>
              <a:rPr lang="en-US" altLang="fa-IR" sz="4000" b="1">
                <a:effectLst/>
              </a:rPr>
              <a:t/>
            </a:r>
            <a:br>
              <a:rPr lang="en-US" altLang="fa-IR" sz="4000" b="1">
                <a:effectLst/>
              </a:rPr>
            </a:br>
            <a:r>
              <a:rPr lang="en-US" altLang="fa-IR" sz="4000" b="1">
                <a:effectLst/>
              </a:rPr>
              <a:t/>
            </a:r>
            <a:br>
              <a:rPr lang="en-US" altLang="fa-IR" sz="4000" b="1">
                <a:effectLst/>
              </a:rPr>
            </a:br>
            <a:r>
              <a:rPr lang="en-US" altLang="fa-IR" sz="4000" b="1">
                <a:effectLst/>
              </a:rPr>
              <a:t/>
            </a:r>
            <a:br>
              <a:rPr lang="en-US" altLang="fa-IR" sz="4000" b="1">
                <a:effectLst/>
              </a:rPr>
            </a:br>
            <a:r>
              <a:rPr lang="en-US" altLang="fa-IR" sz="4000" b="1">
                <a:effectLst/>
              </a:rPr>
              <a:t/>
            </a:r>
            <a:br>
              <a:rPr lang="en-US" altLang="fa-IR" sz="4000" b="1">
                <a:effectLst/>
              </a:rPr>
            </a:br>
            <a:r>
              <a:rPr lang="en-US" altLang="fa-IR" sz="4000" b="1">
                <a:effectLst/>
              </a:rPr>
              <a:t/>
            </a:r>
            <a:br>
              <a:rPr lang="en-US" altLang="fa-IR" sz="4000" b="1">
                <a:effectLst/>
              </a:rPr>
            </a:br>
            <a:endParaRPr lang="en-US" altLang="fa-IR" sz="4000" b="1">
              <a:effectLst/>
            </a:endParaRPr>
          </a:p>
        </p:txBody>
      </p:sp>
    </p:spTree>
  </p:cSld>
  <p:clrMapOvr>
    <a:masterClrMapping/>
  </p:clrMapOvr>
  <p:transition spd="med">
    <p:comb/>
  </p:transition>
  <p:timing>
    <p:tnLst>
      <p:par>
        <p:cTn id="1" dur="indefinite" restart="never" nodeType="tmRoot"/>
      </p:par>
    </p:tnLst>
  </p:timing>
</p:sld>
</file>

<file path=ppt/slides/slide3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CC79E1-D867-4F61-B480-E7770EAF9507}" type="slidenum">
              <a:rPr lang="ar-SA" altLang="fa-IR"/>
              <a:pPr/>
              <a:t>370</a:t>
            </a:fld>
            <a:endParaRPr lang="en-US" altLang="fa-IR"/>
          </a:p>
        </p:txBody>
      </p:sp>
      <p:sp>
        <p:nvSpPr>
          <p:cNvPr id="537602" name="Rectangle 2"/>
          <p:cNvSpPr>
            <a:spLocks noGrp="1" noChangeArrowheads="1"/>
          </p:cNvSpPr>
          <p:nvPr>
            <p:ph type="body" idx="1"/>
          </p:nvPr>
        </p:nvSpPr>
        <p:spPr>
          <a:xfrm>
            <a:off x="457200" y="1905000"/>
            <a:ext cx="8229600" cy="3038475"/>
          </a:xfrm>
        </p:spPr>
        <p:txBody>
          <a:bodyPr/>
          <a:lstStyle/>
          <a:p>
            <a:pPr>
              <a:buFontTx/>
              <a:buNone/>
            </a:pPr>
            <a:r>
              <a:rPr lang="fa-IR" altLang="fa-IR"/>
              <a:t>  توضيح آن که زمين مزبور به بهای تمام شده 1100000     ريال برای انبار شرکت در مزايده خريداری و اشتباهاً</a:t>
            </a:r>
            <a:r>
              <a:rPr lang="en-US" altLang="fa-IR"/>
              <a:t> </a:t>
            </a:r>
            <a:r>
              <a:rPr lang="fa-IR" altLang="fa-IR"/>
              <a:t> به   ارزش بازار 1400000 ريال در دفاتر سال 1368</a:t>
            </a:r>
            <a:r>
              <a:rPr lang="en-US" altLang="fa-IR"/>
              <a:t> </a:t>
            </a:r>
            <a:r>
              <a:rPr lang="fa-IR" altLang="fa-IR"/>
              <a:t> ثبت   و ما  به  التفاوت  به  عنوان  بخشی از سود  سال مذکور   شناسايی شده بود.  </a:t>
            </a:r>
            <a:endParaRPr lang="en-US" altLang="fa-IR"/>
          </a:p>
        </p:txBody>
      </p:sp>
    </p:spTree>
  </p:cSld>
  <p:clrMapOvr>
    <a:masterClrMapping/>
  </p:clrMapOvr>
  <p:transition spd="med">
    <p:comb/>
  </p:transition>
</p:sld>
</file>

<file path=ppt/slides/slide3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B5A7723-49C7-4ED9-A01F-C4CB97AB6083}" type="slidenum">
              <a:rPr lang="ar-SA" altLang="fa-IR"/>
              <a:pPr/>
              <a:t>371</a:t>
            </a:fld>
            <a:endParaRPr lang="en-US" altLang="fa-IR"/>
          </a:p>
        </p:txBody>
      </p:sp>
      <p:sp>
        <p:nvSpPr>
          <p:cNvPr id="538626" name="Rectangle 2"/>
          <p:cNvSpPr>
            <a:spLocks noGrp="1" noChangeArrowheads="1"/>
          </p:cNvSpPr>
          <p:nvPr>
            <p:ph type="body" idx="1"/>
          </p:nvPr>
        </p:nvSpPr>
        <p:spPr>
          <a:xfrm>
            <a:off x="457200" y="1905000"/>
            <a:ext cx="8229600" cy="2774950"/>
          </a:xfrm>
        </p:spPr>
        <p:txBody>
          <a:bodyPr/>
          <a:lstStyle/>
          <a:p>
            <a:pPr>
              <a:buFontTx/>
              <a:buNone/>
            </a:pPr>
            <a:r>
              <a:rPr lang="fa-IR" altLang="fa-IR"/>
              <a:t>  در این روش  صورت حساب  سود  و زيان  همراه  با        صورت  سود  (زيان)  انباشته  به  شکل  ترکيبی  ارائه    می  گردد .صورت  حساب سود  و زيان و صورت سود   (زيان)  انباشته  ترکيبی  شرکت امين  در ادامه نشان داده   شده است:</a:t>
            </a:r>
            <a:endParaRPr lang="en-US" altLang="fa-IR"/>
          </a:p>
        </p:txBody>
      </p:sp>
    </p:spTree>
  </p:cSld>
  <p:clrMapOvr>
    <a:masterClrMapping/>
  </p:clrMapOvr>
  <p:transition spd="med">
    <p:comb/>
  </p:transition>
</p:sld>
</file>

<file path=ppt/slides/slide3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Slide Number Placeholder 6"/>
          <p:cNvSpPr>
            <a:spLocks noGrp="1"/>
          </p:cNvSpPr>
          <p:nvPr>
            <p:ph type="sldNum" sz="quarter" idx="12"/>
          </p:nvPr>
        </p:nvSpPr>
        <p:spPr/>
        <p:txBody>
          <a:bodyPr/>
          <a:lstStyle/>
          <a:p>
            <a:fld id="{A82FB1A9-DCD2-4DE5-9A13-3FCB6B4EB43E}" type="slidenum">
              <a:rPr lang="ar-SA" altLang="fa-IR"/>
              <a:pPr/>
              <a:t>372</a:t>
            </a:fld>
            <a:endParaRPr lang="en-US" altLang="fa-IR"/>
          </a:p>
        </p:txBody>
      </p:sp>
      <p:sp>
        <p:nvSpPr>
          <p:cNvPr id="539650" name="Rectangle 2"/>
          <p:cNvSpPr>
            <a:spLocks noGrp="1" noChangeArrowheads="1"/>
          </p:cNvSpPr>
          <p:nvPr>
            <p:ph type="body" sz="half" idx="1"/>
          </p:nvPr>
        </p:nvSpPr>
        <p:spPr>
          <a:xfrm>
            <a:off x="323850" y="333375"/>
            <a:ext cx="8431213" cy="1439863"/>
          </a:xfrm>
        </p:spPr>
        <p:txBody>
          <a:bodyPr/>
          <a:lstStyle/>
          <a:p>
            <a:pPr algn="ctr">
              <a:lnSpc>
                <a:spcPct val="90000"/>
              </a:lnSpc>
              <a:buFontTx/>
              <a:buNone/>
            </a:pPr>
            <a:r>
              <a:rPr lang="fa-IR" altLang="fa-IR" sz="2000"/>
              <a:t>شرکت سهامی امين</a:t>
            </a:r>
          </a:p>
          <a:p>
            <a:pPr algn="ctr">
              <a:lnSpc>
                <a:spcPct val="90000"/>
              </a:lnSpc>
              <a:buFontTx/>
              <a:buNone/>
            </a:pPr>
            <a:r>
              <a:rPr lang="fa-IR" altLang="fa-IR" sz="2000"/>
              <a:t>صورت حساب سود و زيان و سود ( زيان) انباشته ترکيبی</a:t>
            </a:r>
          </a:p>
          <a:p>
            <a:pPr algn="ctr">
              <a:lnSpc>
                <a:spcPct val="90000"/>
              </a:lnSpc>
              <a:buFontTx/>
              <a:buNone/>
            </a:pPr>
            <a:r>
              <a:rPr lang="fa-IR" altLang="fa-IR" sz="2000"/>
              <a:t>برای سال مالی منتهی به 29 اسفند 1371</a:t>
            </a:r>
          </a:p>
          <a:p>
            <a:pPr>
              <a:lnSpc>
                <a:spcPct val="90000"/>
              </a:lnSpc>
              <a:buFontTx/>
              <a:buNone/>
            </a:pPr>
            <a:r>
              <a:rPr lang="fa-IR" altLang="fa-IR" sz="2000"/>
              <a:t>                                                                           </a:t>
            </a:r>
          </a:p>
        </p:txBody>
      </p:sp>
      <p:graphicFrame>
        <p:nvGraphicFramePr>
          <p:cNvPr id="539651" name="Group 3"/>
          <p:cNvGraphicFramePr>
            <a:graphicFrameLocks noGrp="1"/>
          </p:cNvGraphicFramePr>
          <p:nvPr>
            <p:ph sz="half" idx="2"/>
          </p:nvPr>
        </p:nvGraphicFramePr>
        <p:xfrm>
          <a:off x="250825" y="1557338"/>
          <a:ext cx="8642350" cy="4967287"/>
        </p:xfrm>
        <a:graphic>
          <a:graphicData uri="http://schemas.openxmlformats.org/drawingml/2006/table">
            <a:tbl>
              <a:tblPr/>
              <a:tblGrid>
                <a:gridCol w="2881313">
                  <a:extLst>
                    <a:ext uri="{9D8B030D-6E8A-4147-A177-3AD203B41FA5}">
                      <a16:colId xmlns:a16="http://schemas.microsoft.com/office/drawing/2014/main" val="26234939"/>
                    </a:ext>
                  </a:extLst>
                </a:gridCol>
                <a:gridCol w="2879725">
                  <a:extLst>
                    <a:ext uri="{9D8B030D-6E8A-4147-A177-3AD203B41FA5}">
                      <a16:colId xmlns:a16="http://schemas.microsoft.com/office/drawing/2014/main" val="942559491"/>
                    </a:ext>
                  </a:extLst>
                </a:gridCol>
                <a:gridCol w="2881312">
                  <a:extLst>
                    <a:ext uri="{9D8B030D-6E8A-4147-A177-3AD203B41FA5}">
                      <a16:colId xmlns:a16="http://schemas.microsoft.com/office/drawing/2014/main" val="332264565"/>
                    </a:ext>
                  </a:extLst>
                </a:gridCol>
              </a:tblGrid>
              <a:tr h="114776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اسفند 1370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اسفند 1371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3393719"/>
                  </a:ext>
                </a:extLst>
              </a:tr>
              <a:tr h="381952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13500000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8250000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5250000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4025000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1225000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14500000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8650000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5850000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4400000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1450000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فروش خالص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بهای تمام شده کالای فروش رفته</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ناویژه فروش</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ابتدای سال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ویژه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8230950"/>
                  </a:ext>
                </a:extLst>
              </a:tr>
            </a:tbl>
          </a:graphicData>
        </a:graphic>
      </p:graphicFrame>
      <p:sp>
        <p:nvSpPr>
          <p:cNvPr id="539667" name="Line 19"/>
          <p:cNvSpPr>
            <a:spLocks noChangeShapeType="1"/>
          </p:cNvSpPr>
          <p:nvPr/>
        </p:nvSpPr>
        <p:spPr bwMode="auto">
          <a:xfrm>
            <a:off x="3924300" y="4005263"/>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9668" name="Line 20"/>
          <p:cNvSpPr>
            <a:spLocks noChangeShapeType="1"/>
          </p:cNvSpPr>
          <p:nvPr/>
        </p:nvSpPr>
        <p:spPr bwMode="auto">
          <a:xfrm>
            <a:off x="1116013" y="4005263"/>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9669" name="Line 21"/>
          <p:cNvSpPr>
            <a:spLocks noChangeShapeType="1"/>
          </p:cNvSpPr>
          <p:nvPr/>
        </p:nvSpPr>
        <p:spPr bwMode="auto">
          <a:xfrm>
            <a:off x="3851275" y="5229225"/>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39670" name="Line 22"/>
          <p:cNvSpPr>
            <a:spLocks noChangeShapeType="1"/>
          </p:cNvSpPr>
          <p:nvPr/>
        </p:nvSpPr>
        <p:spPr bwMode="auto">
          <a:xfrm>
            <a:off x="971550" y="5229225"/>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Slide Number Placeholder 4"/>
          <p:cNvSpPr>
            <a:spLocks noGrp="1"/>
          </p:cNvSpPr>
          <p:nvPr>
            <p:ph type="sldNum" sz="quarter" idx="12"/>
          </p:nvPr>
        </p:nvSpPr>
        <p:spPr/>
        <p:txBody>
          <a:bodyPr/>
          <a:lstStyle/>
          <a:p>
            <a:fld id="{6423340B-D518-48B5-969D-F1A3197D4B34}" type="slidenum">
              <a:rPr lang="ar-SA" altLang="fa-IR"/>
              <a:pPr/>
              <a:t>373</a:t>
            </a:fld>
            <a:endParaRPr lang="en-US" altLang="fa-IR"/>
          </a:p>
        </p:txBody>
      </p:sp>
      <p:graphicFrame>
        <p:nvGraphicFramePr>
          <p:cNvPr id="540674" name="Group 2"/>
          <p:cNvGraphicFramePr>
            <a:graphicFrameLocks noGrp="1"/>
          </p:cNvGraphicFramePr>
          <p:nvPr>
            <p:ph/>
          </p:nvPr>
        </p:nvGraphicFramePr>
        <p:xfrm>
          <a:off x="323850" y="1412875"/>
          <a:ext cx="8435975" cy="4090988"/>
        </p:xfrm>
        <a:graphic>
          <a:graphicData uri="http://schemas.openxmlformats.org/drawingml/2006/table">
            <a:tbl>
              <a:tblPr/>
              <a:tblGrid>
                <a:gridCol w="2459038">
                  <a:extLst>
                    <a:ext uri="{9D8B030D-6E8A-4147-A177-3AD203B41FA5}">
                      <a16:colId xmlns:a16="http://schemas.microsoft.com/office/drawing/2014/main" val="3648950678"/>
                    </a:ext>
                  </a:extLst>
                </a:gridCol>
                <a:gridCol w="2232025">
                  <a:extLst>
                    <a:ext uri="{9D8B030D-6E8A-4147-A177-3AD203B41FA5}">
                      <a16:colId xmlns:a16="http://schemas.microsoft.com/office/drawing/2014/main" val="1113836411"/>
                    </a:ext>
                  </a:extLst>
                </a:gridCol>
                <a:gridCol w="3744912">
                  <a:extLst>
                    <a:ext uri="{9D8B030D-6E8A-4147-A177-3AD203B41FA5}">
                      <a16:colId xmlns:a16="http://schemas.microsoft.com/office/drawing/2014/main" val="154567525"/>
                    </a:ext>
                  </a:extLst>
                </a:gridCol>
              </a:tblGrid>
              <a:tr h="4090988">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3325000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4550000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3650000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5100000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4050000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ابتدای سال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سهام پیشنهادی</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در پایان سال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هر سهم (تعدادسهام عادی 10000 سهم )</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20965683"/>
                  </a:ext>
                </a:extLst>
              </a:tr>
            </a:tbl>
          </a:graphicData>
        </a:graphic>
      </p:graphicFrame>
      <p:sp>
        <p:nvSpPr>
          <p:cNvPr id="540684" name="Line 12"/>
          <p:cNvSpPr>
            <a:spLocks noChangeShapeType="1"/>
          </p:cNvSpPr>
          <p:nvPr/>
        </p:nvSpPr>
        <p:spPr bwMode="auto">
          <a:xfrm>
            <a:off x="3348038" y="1844675"/>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85" name="Line 13"/>
          <p:cNvSpPr>
            <a:spLocks noChangeShapeType="1"/>
          </p:cNvSpPr>
          <p:nvPr/>
        </p:nvSpPr>
        <p:spPr bwMode="auto">
          <a:xfrm>
            <a:off x="900113" y="1844675"/>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86" name="Line 14"/>
          <p:cNvSpPr>
            <a:spLocks noChangeShapeType="1"/>
          </p:cNvSpPr>
          <p:nvPr/>
        </p:nvSpPr>
        <p:spPr bwMode="auto">
          <a:xfrm>
            <a:off x="3348038" y="2852738"/>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87" name="Line 15"/>
          <p:cNvSpPr>
            <a:spLocks noChangeShapeType="1"/>
          </p:cNvSpPr>
          <p:nvPr/>
        </p:nvSpPr>
        <p:spPr bwMode="auto">
          <a:xfrm>
            <a:off x="900113" y="2852738"/>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88" name="Line 16"/>
          <p:cNvSpPr>
            <a:spLocks noChangeShapeType="1"/>
          </p:cNvSpPr>
          <p:nvPr/>
        </p:nvSpPr>
        <p:spPr bwMode="auto">
          <a:xfrm>
            <a:off x="971550" y="342900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89" name="Line 17"/>
          <p:cNvSpPr>
            <a:spLocks noChangeShapeType="1"/>
          </p:cNvSpPr>
          <p:nvPr/>
        </p:nvSpPr>
        <p:spPr bwMode="auto">
          <a:xfrm>
            <a:off x="971550" y="3357563"/>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90" name="Line 18"/>
          <p:cNvSpPr>
            <a:spLocks noChangeShapeType="1"/>
          </p:cNvSpPr>
          <p:nvPr/>
        </p:nvSpPr>
        <p:spPr bwMode="auto">
          <a:xfrm>
            <a:off x="3348038" y="3429000"/>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91" name="Line 19"/>
          <p:cNvSpPr>
            <a:spLocks noChangeShapeType="1"/>
          </p:cNvSpPr>
          <p:nvPr/>
        </p:nvSpPr>
        <p:spPr bwMode="auto">
          <a:xfrm>
            <a:off x="3348038" y="335756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92" name="Line 20"/>
          <p:cNvSpPr>
            <a:spLocks noChangeShapeType="1"/>
          </p:cNvSpPr>
          <p:nvPr/>
        </p:nvSpPr>
        <p:spPr bwMode="auto">
          <a:xfrm>
            <a:off x="1116013" y="3933825"/>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93" name="Line 21"/>
          <p:cNvSpPr>
            <a:spLocks noChangeShapeType="1"/>
          </p:cNvSpPr>
          <p:nvPr/>
        </p:nvSpPr>
        <p:spPr bwMode="auto">
          <a:xfrm>
            <a:off x="1116013" y="3860800"/>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94" name="Line 22"/>
          <p:cNvSpPr>
            <a:spLocks noChangeShapeType="1"/>
          </p:cNvSpPr>
          <p:nvPr/>
        </p:nvSpPr>
        <p:spPr bwMode="auto">
          <a:xfrm>
            <a:off x="3419475" y="3933825"/>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0695" name="Line 23"/>
          <p:cNvSpPr>
            <a:spLocks noChangeShapeType="1"/>
          </p:cNvSpPr>
          <p:nvPr/>
        </p:nvSpPr>
        <p:spPr bwMode="auto">
          <a:xfrm>
            <a:off x="3419475" y="386080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AFA0073-60ED-4B17-A5BA-0D72C7E7704F}" type="slidenum">
              <a:rPr lang="ar-SA" altLang="fa-IR"/>
              <a:pPr/>
              <a:t>374</a:t>
            </a:fld>
            <a:endParaRPr lang="en-US" altLang="fa-IR"/>
          </a:p>
        </p:txBody>
      </p:sp>
      <p:sp>
        <p:nvSpPr>
          <p:cNvPr id="541698" name="Rectangle 2"/>
          <p:cNvSpPr>
            <a:spLocks noGrp="1" noChangeArrowheads="1"/>
          </p:cNvSpPr>
          <p:nvPr>
            <p:ph type="body" idx="1"/>
          </p:nvPr>
        </p:nvSpPr>
        <p:spPr>
          <a:xfrm>
            <a:off x="468313" y="1628775"/>
            <a:ext cx="8229600" cy="3887788"/>
          </a:xfrm>
        </p:spPr>
        <p:txBody>
          <a:bodyPr/>
          <a:lstStyle/>
          <a:p>
            <a:pPr>
              <a:buFontTx/>
              <a:buNone/>
            </a:pPr>
            <a:r>
              <a:rPr lang="fa-IR" altLang="fa-IR"/>
              <a:t>  </a:t>
            </a:r>
            <a:r>
              <a:rPr lang="en-US" altLang="fa-IR"/>
              <a:t> </a:t>
            </a:r>
            <a:r>
              <a:rPr lang="fa-IR" altLang="fa-IR"/>
              <a:t>محدوديتهای سود انباشته:</a:t>
            </a:r>
          </a:p>
          <a:p>
            <a:pPr>
              <a:buFontTx/>
              <a:buNone/>
            </a:pPr>
            <a:r>
              <a:rPr lang="en-US" altLang="fa-IR"/>
              <a:t>   </a:t>
            </a:r>
            <a:r>
              <a:rPr lang="fa-IR" altLang="fa-IR"/>
              <a:t>اطلاعات ديگری درصورت سود (زيان) انباشته شرکتهای سهامی ارائه می شود.اين اطلاعات معمولاً شامل محدوديت هايی  است  که  به  موجب  الزام قانونی ويا به دلايل ديگر  برای  بخشی  از سود انباشته شرکتهای سهامی  ايجاد  می گردد ، مهمترين  محدوديت  سود انباشته  شرکتهای سهامی در ايران ، اندوخته ها است.</a:t>
            </a:r>
            <a:endParaRPr lang="en-US" altLang="fa-IR"/>
          </a:p>
        </p:txBody>
      </p:sp>
    </p:spTree>
  </p:cSld>
  <p:clrMapOvr>
    <a:masterClrMapping/>
  </p:clrMapOvr>
  <p:transition spd="med">
    <p:comb/>
  </p:transition>
</p:sld>
</file>

<file path=ppt/slides/slide3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74942C7-D238-480D-BFD6-4E5FB684C4E1}" type="slidenum">
              <a:rPr lang="ar-SA" altLang="fa-IR"/>
              <a:pPr/>
              <a:t>375</a:t>
            </a:fld>
            <a:endParaRPr lang="en-US" altLang="fa-IR"/>
          </a:p>
        </p:txBody>
      </p:sp>
      <p:sp>
        <p:nvSpPr>
          <p:cNvPr id="542722" name="Rectangle 2"/>
          <p:cNvSpPr>
            <a:spLocks noGrp="1" noChangeArrowheads="1"/>
          </p:cNvSpPr>
          <p:nvPr>
            <p:ph type="body" idx="1"/>
          </p:nvPr>
        </p:nvSpPr>
        <p:spPr>
          <a:xfrm>
            <a:off x="457200" y="1905000"/>
            <a:ext cx="8229600" cy="3038475"/>
          </a:xfrm>
        </p:spPr>
        <p:txBody>
          <a:bodyPr/>
          <a:lstStyle/>
          <a:p>
            <a:pPr>
              <a:buFontTx/>
              <a:buNone/>
            </a:pPr>
            <a:r>
              <a:rPr lang="en-US" altLang="fa-IR"/>
              <a:t>  </a:t>
            </a:r>
            <a:r>
              <a:rPr lang="fa-IR" altLang="fa-IR"/>
              <a:t> اندوخته بخشی ازسودانباشته شرکتهای </a:t>
            </a:r>
            <a:r>
              <a:rPr lang="en-US" altLang="fa-IR"/>
              <a:t> </a:t>
            </a:r>
            <a:r>
              <a:rPr lang="fa-IR" altLang="fa-IR"/>
              <a:t>سهامی است </a:t>
            </a:r>
            <a:r>
              <a:rPr lang="en-US" altLang="fa-IR"/>
              <a:t> </a:t>
            </a:r>
            <a:r>
              <a:rPr lang="fa-IR" altLang="fa-IR"/>
              <a:t>که به     دليل</a:t>
            </a:r>
            <a:r>
              <a:rPr lang="en-US" altLang="fa-IR"/>
              <a:t> </a:t>
            </a:r>
            <a:r>
              <a:rPr lang="fa-IR" altLang="fa-IR"/>
              <a:t> الزامات</a:t>
            </a:r>
            <a:r>
              <a:rPr lang="en-US" altLang="fa-IR"/>
              <a:t> </a:t>
            </a:r>
            <a:r>
              <a:rPr lang="fa-IR" altLang="fa-IR"/>
              <a:t> قانونی و</a:t>
            </a:r>
            <a:r>
              <a:rPr lang="en-US" altLang="fa-IR"/>
              <a:t> </a:t>
            </a:r>
            <a:r>
              <a:rPr lang="fa-IR" altLang="fa-IR"/>
              <a:t>يا</a:t>
            </a:r>
            <a:r>
              <a:rPr lang="en-US" altLang="fa-IR"/>
              <a:t> </a:t>
            </a:r>
            <a:r>
              <a:rPr lang="fa-IR" altLang="fa-IR"/>
              <a:t>با</a:t>
            </a:r>
            <a:r>
              <a:rPr lang="en-US" altLang="fa-IR"/>
              <a:t> </a:t>
            </a:r>
            <a:r>
              <a:rPr lang="fa-IR" altLang="fa-IR"/>
              <a:t>رای مقاصد</a:t>
            </a:r>
            <a:r>
              <a:rPr lang="en-US" altLang="fa-IR"/>
              <a:t> </a:t>
            </a:r>
            <a:r>
              <a:rPr lang="fa-IR" altLang="fa-IR"/>
              <a:t>خاص  تخصيص  داده می شود.</a:t>
            </a:r>
            <a:r>
              <a:rPr lang="en-US" altLang="fa-IR"/>
              <a:t> </a:t>
            </a:r>
            <a:r>
              <a:rPr lang="fa-IR" altLang="fa-IR"/>
              <a:t>هنگام  تخصيص  بخشی</a:t>
            </a:r>
            <a:r>
              <a:rPr lang="en-US" altLang="fa-IR"/>
              <a:t> </a:t>
            </a:r>
            <a:r>
              <a:rPr lang="fa-IR" altLang="fa-IR"/>
              <a:t> از</a:t>
            </a:r>
            <a:r>
              <a:rPr lang="en-US" altLang="fa-IR"/>
              <a:t> </a:t>
            </a:r>
            <a:r>
              <a:rPr lang="fa-IR" altLang="fa-IR"/>
              <a:t>سود انباشته  به عنوان</a:t>
            </a:r>
            <a:r>
              <a:rPr lang="en-US" altLang="fa-IR"/>
              <a:t> </a:t>
            </a:r>
            <a:r>
              <a:rPr lang="fa-IR" altLang="fa-IR"/>
              <a:t> اندوخته ، در دفاتر شرکتهای</a:t>
            </a:r>
            <a:r>
              <a:rPr lang="en-US" altLang="fa-IR"/>
              <a:t> </a:t>
            </a:r>
            <a:r>
              <a:rPr lang="fa-IR" altLang="fa-IR"/>
              <a:t> سهامی  حساب  سود انباشته</a:t>
            </a:r>
            <a:r>
              <a:rPr lang="en-US" altLang="fa-IR"/>
              <a:t> </a:t>
            </a:r>
            <a:r>
              <a:rPr lang="fa-IR" altLang="fa-IR"/>
              <a:t> بدهکار و </a:t>
            </a:r>
            <a:r>
              <a:rPr lang="en-US" altLang="fa-IR"/>
              <a:t> </a:t>
            </a:r>
            <a:r>
              <a:rPr lang="fa-IR" altLang="fa-IR"/>
              <a:t>حساب </a:t>
            </a:r>
            <a:r>
              <a:rPr lang="en-US" altLang="fa-IR"/>
              <a:t> </a:t>
            </a:r>
            <a:r>
              <a:rPr lang="fa-IR" altLang="fa-IR"/>
              <a:t>اندوخته  مربوطه  بستانکار می شود.</a:t>
            </a:r>
          </a:p>
          <a:p>
            <a:pPr>
              <a:buFontTx/>
              <a:buNone/>
            </a:pPr>
            <a:r>
              <a:rPr lang="fa-IR" altLang="fa-IR"/>
              <a:t>	</a:t>
            </a:r>
            <a:endParaRPr lang="en-US" altLang="fa-IR"/>
          </a:p>
        </p:txBody>
      </p:sp>
    </p:spTree>
  </p:cSld>
  <p:clrMapOvr>
    <a:masterClrMapping/>
  </p:clrMapOvr>
  <p:transition spd="med">
    <p:comb/>
  </p:transition>
</p:sld>
</file>

<file path=ppt/slides/slide3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B2290D2-7841-48A7-BAA8-9269A5A8D4FA}" type="slidenum">
              <a:rPr lang="ar-SA" altLang="fa-IR"/>
              <a:pPr/>
              <a:t>376</a:t>
            </a:fld>
            <a:endParaRPr lang="en-US" altLang="fa-IR"/>
          </a:p>
        </p:txBody>
      </p:sp>
      <p:sp>
        <p:nvSpPr>
          <p:cNvPr id="543746" name="Rectangle 2"/>
          <p:cNvSpPr>
            <a:spLocks noGrp="1" noChangeArrowheads="1"/>
          </p:cNvSpPr>
          <p:nvPr>
            <p:ph type="body" idx="1"/>
          </p:nvPr>
        </p:nvSpPr>
        <p:spPr>
          <a:xfrm>
            <a:off x="468313" y="1905000"/>
            <a:ext cx="8218487" cy="3103563"/>
          </a:xfrm>
        </p:spPr>
        <p:txBody>
          <a:bodyPr/>
          <a:lstStyle/>
          <a:p>
            <a:pPr>
              <a:buFontTx/>
              <a:buNone/>
            </a:pPr>
            <a:r>
              <a:rPr lang="en-US" altLang="fa-IR"/>
              <a:t>  </a:t>
            </a:r>
            <a:r>
              <a:rPr lang="fa-IR" altLang="fa-IR"/>
              <a:t>به موجب ماده 140قانون  تجارت  هرسال (5درصد)  سود</a:t>
            </a:r>
          </a:p>
          <a:p>
            <a:pPr>
              <a:buFontTx/>
              <a:buNone/>
            </a:pPr>
            <a:r>
              <a:rPr lang="en-US" altLang="fa-IR"/>
              <a:t>  </a:t>
            </a:r>
            <a:r>
              <a:rPr lang="fa-IR" altLang="fa-IR"/>
              <a:t>ويژه شرکتهای  سهامی  بايستی  به عنوان  اندوخته  قانونی تخصيص داده می شود . اندوخته  قانونی  از مواردی است  که </a:t>
            </a:r>
            <a:r>
              <a:rPr lang="en-US" altLang="fa-IR"/>
              <a:t> </a:t>
            </a:r>
            <a:r>
              <a:rPr lang="fa-IR" altLang="fa-IR"/>
              <a:t>به  دليل الزام  قانونی  درسود انباشته شرکتهای سهامی محدوديت ايجاد می کند.</a:t>
            </a:r>
            <a:endParaRPr lang="en-US" altLang="fa-IR"/>
          </a:p>
        </p:txBody>
      </p:sp>
    </p:spTree>
  </p:cSld>
  <p:clrMapOvr>
    <a:masterClrMapping/>
  </p:clrMapOvr>
  <p:transition spd="med">
    <p:comb/>
  </p:transition>
</p:sld>
</file>

<file path=ppt/slides/slide3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203003-2168-4ECA-B7B9-BC0DADA1BD00}" type="slidenum">
              <a:rPr lang="ar-SA" altLang="fa-IR"/>
              <a:pPr/>
              <a:t>377</a:t>
            </a:fld>
            <a:endParaRPr lang="en-US" altLang="fa-IR"/>
          </a:p>
        </p:txBody>
      </p:sp>
      <p:sp>
        <p:nvSpPr>
          <p:cNvPr id="544770" name="Rectangle 2"/>
          <p:cNvSpPr>
            <a:spLocks noGrp="1" noChangeArrowheads="1"/>
          </p:cNvSpPr>
          <p:nvPr>
            <p:ph type="body" idx="1"/>
          </p:nvPr>
        </p:nvSpPr>
        <p:spPr>
          <a:xfrm>
            <a:off x="457200" y="1905000"/>
            <a:ext cx="8229600" cy="2579688"/>
          </a:xfrm>
        </p:spPr>
        <p:txBody>
          <a:bodyPr/>
          <a:lstStyle/>
          <a:p>
            <a:pPr>
              <a:buFontTx/>
              <a:buNone/>
            </a:pPr>
            <a:r>
              <a:rPr lang="en-US" altLang="fa-IR"/>
              <a:t>   </a:t>
            </a:r>
            <a:r>
              <a:rPr lang="fa-IR" altLang="fa-IR"/>
              <a:t>در برخی از  شرکتهای  سهامی  به  موجب  اساسنامه  ويا   تصويب  مجامع عمومی  برای  توسعه عمليات  و يا  برای مقاصد  خاص  بخشی از سود انباشته را</a:t>
            </a:r>
            <a:r>
              <a:rPr lang="en-US" altLang="fa-IR"/>
              <a:t>  </a:t>
            </a:r>
            <a:r>
              <a:rPr lang="fa-IR" altLang="fa-IR"/>
              <a:t>به عنوان اندوخته تخصيص می دهند.</a:t>
            </a:r>
            <a:endParaRPr lang="en-US" altLang="fa-IR"/>
          </a:p>
        </p:txBody>
      </p:sp>
    </p:spTree>
  </p:cSld>
  <p:clrMapOvr>
    <a:masterClrMapping/>
  </p:clrMapOvr>
  <p:transition spd="med">
    <p:comb/>
  </p:transition>
</p:sld>
</file>

<file path=ppt/slides/slide3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DE6CE1F-5B06-4A84-BE1E-CAA1ECB8FEDC}" type="slidenum">
              <a:rPr lang="ar-SA" altLang="fa-IR"/>
              <a:pPr/>
              <a:t>378</a:t>
            </a:fld>
            <a:endParaRPr lang="en-US" altLang="fa-IR"/>
          </a:p>
        </p:txBody>
      </p:sp>
      <p:sp>
        <p:nvSpPr>
          <p:cNvPr id="545794" name="Rectangle 2"/>
          <p:cNvSpPr>
            <a:spLocks noGrp="1" noChangeArrowheads="1"/>
          </p:cNvSpPr>
          <p:nvPr>
            <p:ph type="body" idx="1"/>
          </p:nvPr>
        </p:nvSpPr>
        <p:spPr>
          <a:xfrm>
            <a:off x="457200" y="1905000"/>
            <a:ext cx="8229600" cy="2971800"/>
          </a:xfrm>
        </p:spPr>
        <p:txBody>
          <a:bodyPr/>
          <a:lstStyle/>
          <a:p>
            <a:pPr>
              <a:buFontTx/>
              <a:buNone/>
            </a:pPr>
            <a:r>
              <a:rPr lang="en-US" altLang="fa-IR"/>
              <a:t>   </a:t>
            </a:r>
            <a:r>
              <a:rPr lang="fa-IR" altLang="fa-IR"/>
              <a:t>محدوديتهای ايجاد شده درسود انباشته، ضمن اينکه در سال تخصيص درصورت سود(زيان)انباشته ارائه می شود،لازم است همراه يادداشتهای پيوست صورتها و گزارشهای مالی افشاء گردد.</a:t>
            </a:r>
            <a:endParaRPr lang="en-US" altLang="fa-IR"/>
          </a:p>
        </p:txBody>
      </p:sp>
    </p:spTree>
  </p:cSld>
  <p:clrMapOvr>
    <a:masterClrMapping/>
  </p:clrMapOvr>
  <p:transition spd="med">
    <p:comb/>
  </p:transition>
</p:sld>
</file>

<file path=ppt/slides/slide3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019852F-3E55-4594-A7FB-E7C22DD23303}" type="slidenum">
              <a:rPr lang="ar-SA" altLang="fa-IR"/>
              <a:pPr/>
              <a:t>379</a:t>
            </a:fld>
            <a:endParaRPr lang="en-US" altLang="fa-IR"/>
          </a:p>
        </p:txBody>
      </p:sp>
      <p:sp>
        <p:nvSpPr>
          <p:cNvPr id="546818" name="Rectangle 2"/>
          <p:cNvSpPr>
            <a:spLocks noGrp="1" noChangeArrowheads="1"/>
          </p:cNvSpPr>
          <p:nvPr>
            <p:ph type="body" idx="1"/>
          </p:nvPr>
        </p:nvSpPr>
        <p:spPr>
          <a:xfrm>
            <a:off x="457200" y="1905000"/>
            <a:ext cx="8229600" cy="2579688"/>
          </a:xfrm>
        </p:spPr>
        <p:txBody>
          <a:bodyPr/>
          <a:lstStyle/>
          <a:p>
            <a:pPr>
              <a:buFontTx/>
              <a:buNone/>
            </a:pPr>
            <a:r>
              <a:rPr lang="en-US" altLang="fa-IR"/>
              <a:t>  </a:t>
            </a:r>
            <a:r>
              <a:rPr lang="fa-IR" altLang="fa-IR"/>
              <a:t> صورت  سود (زيان) انباشته  شرکت  سهامی  سحر شامل  اندوخته های تخصيص داده شده ونحوه افشاء آن دريادداشت پيوست صورتها و گزارشهای مالی  درادامه نشان داده شده است:</a:t>
            </a:r>
            <a:endParaRPr lang="en-US" altLang="fa-IR"/>
          </a:p>
        </p:txBody>
      </p:sp>
    </p:spTree>
  </p:cSld>
  <p:clrMapOvr>
    <a:masterClrMapping/>
  </p:clrMapOvr>
  <p:transition spd="med">
    <p:comb/>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30FAA12-B909-40F2-8093-4B5466E5440C}" type="slidenum">
              <a:rPr lang="ar-SA" altLang="fa-IR"/>
              <a:pPr/>
              <a:t>38</a:t>
            </a:fld>
            <a:endParaRPr lang="en-US" altLang="fa-IR"/>
          </a:p>
        </p:txBody>
      </p:sp>
      <p:sp>
        <p:nvSpPr>
          <p:cNvPr id="619523" name="Rectangle 3"/>
          <p:cNvSpPr>
            <a:spLocks noGrp="1" noChangeArrowheads="1"/>
          </p:cNvSpPr>
          <p:nvPr>
            <p:ph type="body" idx="1"/>
          </p:nvPr>
        </p:nvSpPr>
        <p:spPr>
          <a:xfrm>
            <a:off x="457200" y="1905000"/>
            <a:ext cx="8229600" cy="2747963"/>
          </a:xfrm>
        </p:spPr>
        <p:txBody>
          <a:bodyPr/>
          <a:lstStyle/>
          <a:p>
            <a:pPr>
              <a:buFontTx/>
              <a:buNone/>
            </a:pPr>
            <a:r>
              <a:rPr lang="fa-IR" altLang="fa-IR"/>
              <a:t>   </a:t>
            </a:r>
            <a:r>
              <a:rPr lang="fa-IR" altLang="fa-IR">
                <a:effectLst/>
              </a:rPr>
              <a:t>مقدمه:</a:t>
            </a:r>
          </a:p>
          <a:p>
            <a:pPr>
              <a:buFontTx/>
              <a:buNone/>
            </a:pPr>
            <a:r>
              <a:rPr lang="fa-IR" altLang="fa-IR">
                <a:effectLst/>
              </a:rPr>
              <a:t>   یکی از هدفهای مهم </a:t>
            </a:r>
            <a:r>
              <a:rPr lang="en-US" altLang="fa-IR">
                <a:effectLst/>
              </a:rPr>
              <a:t> </a:t>
            </a:r>
            <a:r>
              <a:rPr lang="fa-IR" altLang="fa-IR">
                <a:effectLst/>
              </a:rPr>
              <a:t>سیستم </a:t>
            </a:r>
            <a:r>
              <a:rPr lang="en-US" altLang="fa-IR">
                <a:effectLst/>
              </a:rPr>
              <a:t> </a:t>
            </a:r>
            <a:r>
              <a:rPr lang="fa-IR" altLang="fa-IR">
                <a:effectLst/>
              </a:rPr>
              <a:t>کنترل </a:t>
            </a:r>
            <a:r>
              <a:rPr lang="en-US" altLang="fa-IR">
                <a:effectLst/>
              </a:rPr>
              <a:t> </a:t>
            </a:r>
            <a:r>
              <a:rPr lang="fa-IR" altLang="fa-IR">
                <a:effectLst/>
              </a:rPr>
              <a:t>داخلی ٬ محافظت </a:t>
            </a:r>
            <a:r>
              <a:rPr lang="en-US" altLang="fa-IR">
                <a:effectLst/>
              </a:rPr>
              <a:t> </a:t>
            </a:r>
            <a:r>
              <a:rPr lang="fa-IR" altLang="fa-IR">
                <a:effectLst/>
              </a:rPr>
              <a:t>از داراییهای موسسه و جلوگیری </a:t>
            </a:r>
            <a:r>
              <a:rPr lang="en-US" altLang="fa-IR">
                <a:effectLst/>
              </a:rPr>
              <a:t> </a:t>
            </a:r>
            <a:r>
              <a:rPr lang="fa-IR" altLang="fa-IR">
                <a:effectLst/>
              </a:rPr>
              <a:t>از اتلاف ٬سوء استفاده ٬</a:t>
            </a:r>
            <a:r>
              <a:rPr lang="en-US" altLang="fa-IR">
                <a:effectLst/>
              </a:rPr>
              <a:t> </a:t>
            </a:r>
            <a:r>
              <a:rPr lang="fa-IR" altLang="fa-IR">
                <a:effectLst/>
              </a:rPr>
              <a:t>یا تقلب است .</a:t>
            </a:r>
          </a:p>
        </p:txBody>
      </p:sp>
    </p:spTree>
  </p:cSld>
  <p:clrMapOvr>
    <a:masterClrMapping/>
  </p:clrMapOvr>
  <p:transition spd="med">
    <p:comb/>
  </p:transition>
</p:sld>
</file>

<file path=ppt/slides/slide3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Slide Number Placeholder 6"/>
          <p:cNvSpPr>
            <a:spLocks noGrp="1"/>
          </p:cNvSpPr>
          <p:nvPr>
            <p:ph type="sldNum" sz="quarter" idx="12"/>
          </p:nvPr>
        </p:nvSpPr>
        <p:spPr/>
        <p:txBody>
          <a:bodyPr/>
          <a:lstStyle/>
          <a:p>
            <a:fld id="{6C1BE03F-04BE-4D0B-A596-648F870713E4}" type="slidenum">
              <a:rPr lang="ar-SA" altLang="fa-IR"/>
              <a:pPr/>
              <a:t>380</a:t>
            </a:fld>
            <a:endParaRPr lang="en-US" altLang="fa-IR"/>
          </a:p>
        </p:txBody>
      </p:sp>
      <p:sp>
        <p:nvSpPr>
          <p:cNvPr id="547842" name="Rectangle 2"/>
          <p:cNvSpPr>
            <a:spLocks noGrp="1" noChangeArrowheads="1"/>
          </p:cNvSpPr>
          <p:nvPr>
            <p:ph type="body" sz="half" idx="1"/>
          </p:nvPr>
        </p:nvSpPr>
        <p:spPr>
          <a:xfrm>
            <a:off x="0" y="0"/>
            <a:ext cx="8755063" cy="1412875"/>
          </a:xfrm>
        </p:spPr>
        <p:txBody>
          <a:bodyPr/>
          <a:lstStyle/>
          <a:p>
            <a:pPr algn="ctr">
              <a:buFontTx/>
              <a:buNone/>
            </a:pPr>
            <a:r>
              <a:rPr lang="fa-IR" altLang="fa-IR" sz="2400"/>
              <a:t>شرکت سهامی سحر</a:t>
            </a:r>
          </a:p>
          <a:p>
            <a:pPr algn="ctr">
              <a:buFontTx/>
              <a:buNone/>
            </a:pPr>
            <a:r>
              <a:rPr lang="fa-IR" altLang="fa-IR" sz="2400"/>
              <a:t>صورت سود(زيان)انباشته</a:t>
            </a:r>
          </a:p>
          <a:p>
            <a:pPr algn="ctr">
              <a:buFontTx/>
              <a:buNone/>
            </a:pPr>
            <a:r>
              <a:rPr lang="fa-IR" altLang="fa-IR" sz="2400"/>
              <a:t>برای سال مالی منتهی به 29اسفند1371</a:t>
            </a:r>
            <a:endParaRPr lang="en-US" altLang="fa-IR" sz="2400"/>
          </a:p>
        </p:txBody>
      </p:sp>
      <p:graphicFrame>
        <p:nvGraphicFramePr>
          <p:cNvPr id="547843" name="Group 3"/>
          <p:cNvGraphicFramePr>
            <a:graphicFrameLocks noGrp="1"/>
          </p:cNvGraphicFramePr>
          <p:nvPr>
            <p:ph sz="half" idx="2"/>
          </p:nvPr>
        </p:nvGraphicFramePr>
        <p:xfrm>
          <a:off x="250825" y="1600200"/>
          <a:ext cx="8435975" cy="5100638"/>
        </p:xfrm>
        <a:graphic>
          <a:graphicData uri="http://schemas.openxmlformats.org/drawingml/2006/table">
            <a:tbl>
              <a:tblPr/>
              <a:tblGrid>
                <a:gridCol w="2305050">
                  <a:extLst>
                    <a:ext uri="{9D8B030D-6E8A-4147-A177-3AD203B41FA5}">
                      <a16:colId xmlns:a16="http://schemas.microsoft.com/office/drawing/2014/main" val="565319043"/>
                    </a:ext>
                  </a:extLst>
                </a:gridCol>
                <a:gridCol w="2087563">
                  <a:extLst>
                    <a:ext uri="{9D8B030D-6E8A-4147-A177-3AD203B41FA5}">
                      <a16:colId xmlns:a16="http://schemas.microsoft.com/office/drawing/2014/main" val="3489785467"/>
                    </a:ext>
                  </a:extLst>
                </a:gridCol>
                <a:gridCol w="4043362">
                  <a:extLst>
                    <a:ext uri="{9D8B030D-6E8A-4147-A177-3AD203B41FA5}">
                      <a16:colId xmlns:a16="http://schemas.microsoft.com/office/drawing/2014/main" val="568194577"/>
                    </a:ext>
                  </a:extLst>
                </a:gridCol>
              </a:tblGrid>
              <a:tr h="126841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30 اسفند 1370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29 اسفند 1371</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9961387"/>
                  </a:ext>
                </a:extLst>
              </a:tr>
              <a:tr h="3729038">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21000000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18000000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18200000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15200000</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در ابتدای سال قبل از اصلاحات</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اصلاح اشتباهات در دوره های قبل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در ابتدای سالاصلاح شده</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7394695"/>
                  </a:ext>
                </a:extLst>
              </a:tr>
            </a:tbl>
          </a:graphicData>
        </a:graphic>
      </p:graphicFrame>
    </p:spTree>
  </p:cSld>
  <p:clrMapOvr>
    <a:masterClrMapping/>
  </p:clrMapOvr>
  <p:transition spd="med">
    <p:comb/>
  </p:transition>
</p:sld>
</file>

<file path=ppt/slides/slide3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Slide Number Placeholder 4"/>
          <p:cNvSpPr>
            <a:spLocks noGrp="1"/>
          </p:cNvSpPr>
          <p:nvPr>
            <p:ph type="sldNum" sz="quarter" idx="12"/>
          </p:nvPr>
        </p:nvSpPr>
        <p:spPr/>
        <p:txBody>
          <a:bodyPr/>
          <a:lstStyle/>
          <a:p>
            <a:fld id="{62878070-122E-4A7C-BB81-0CA840F42339}" type="slidenum">
              <a:rPr lang="ar-SA" altLang="fa-IR"/>
              <a:pPr/>
              <a:t>381</a:t>
            </a:fld>
            <a:endParaRPr lang="en-US" altLang="fa-IR"/>
          </a:p>
        </p:txBody>
      </p:sp>
      <p:graphicFrame>
        <p:nvGraphicFramePr>
          <p:cNvPr id="548891" name="Group 27"/>
          <p:cNvGraphicFramePr>
            <a:graphicFrameLocks noGrp="1"/>
          </p:cNvGraphicFramePr>
          <p:nvPr>
            <p:ph/>
          </p:nvPr>
        </p:nvGraphicFramePr>
        <p:xfrm>
          <a:off x="250825" y="274638"/>
          <a:ext cx="8642350" cy="6107112"/>
        </p:xfrm>
        <a:graphic>
          <a:graphicData uri="http://schemas.openxmlformats.org/drawingml/2006/table">
            <a:tbl>
              <a:tblPr/>
              <a:tblGrid>
                <a:gridCol w="2203450">
                  <a:extLst>
                    <a:ext uri="{9D8B030D-6E8A-4147-A177-3AD203B41FA5}">
                      <a16:colId xmlns:a16="http://schemas.microsoft.com/office/drawing/2014/main" val="904855876"/>
                    </a:ext>
                  </a:extLst>
                </a:gridCol>
                <a:gridCol w="2344738">
                  <a:extLst>
                    <a:ext uri="{9D8B030D-6E8A-4147-A177-3AD203B41FA5}">
                      <a16:colId xmlns:a16="http://schemas.microsoft.com/office/drawing/2014/main" val="1990874371"/>
                    </a:ext>
                  </a:extLst>
                </a:gridCol>
                <a:gridCol w="4094162">
                  <a:extLst>
                    <a:ext uri="{9D8B030D-6E8A-4147-A177-3AD203B41FA5}">
                      <a16:colId xmlns:a16="http://schemas.microsoft.com/office/drawing/2014/main" val="1663936444"/>
                    </a:ext>
                  </a:extLst>
                </a:gridCol>
              </a:tblGrid>
              <a:tr h="6107113">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10000000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28000000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(9800000)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(12800000)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15200000</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17400000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32600000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(870000)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(2610000)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(12000000)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(15480000)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17120000</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ویژه سال جاری</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سودقابل تخصیص</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کسر میشود تخصیص سود:</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اندوخته قانونی</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اندوخته توسعه</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سهام پیشنهادی</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جمع سود تخصیص یافته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سود انباشته در ابتدای سال</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3546959"/>
                  </a:ext>
                </a:extLst>
              </a:tr>
            </a:tbl>
          </a:graphicData>
        </a:graphic>
      </p:graphicFrame>
      <p:sp>
        <p:nvSpPr>
          <p:cNvPr id="548876" name="Line 12"/>
          <p:cNvSpPr>
            <a:spLocks noChangeShapeType="1"/>
          </p:cNvSpPr>
          <p:nvPr/>
        </p:nvSpPr>
        <p:spPr bwMode="auto">
          <a:xfrm>
            <a:off x="2916238" y="765175"/>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77" name="Line 13"/>
          <p:cNvSpPr>
            <a:spLocks noChangeShapeType="1"/>
          </p:cNvSpPr>
          <p:nvPr/>
        </p:nvSpPr>
        <p:spPr bwMode="auto">
          <a:xfrm>
            <a:off x="611188" y="765175"/>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78" name="Line 14"/>
          <p:cNvSpPr>
            <a:spLocks noChangeShapeType="1"/>
          </p:cNvSpPr>
          <p:nvPr/>
        </p:nvSpPr>
        <p:spPr bwMode="auto">
          <a:xfrm>
            <a:off x="2843213" y="1268413"/>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79" name="Line 15"/>
          <p:cNvSpPr>
            <a:spLocks noChangeShapeType="1"/>
          </p:cNvSpPr>
          <p:nvPr/>
        </p:nvSpPr>
        <p:spPr bwMode="auto">
          <a:xfrm>
            <a:off x="2843213" y="1341438"/>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0" name="Line 16"/>
          <p:cNvSpPr>
            <a:spLocks noChangeShapeType="1"/>
          </p:cNvSpPr>
          <p:nvPr/>
        </p:nvSpPr>
        <p:spPr bwMode="auto">
          <a:xfrm>
            <a:off x="539750" y="1268413"/>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1" name="Line 17"/>
          <p:cNvSpPr>
            <a:spLocks noChangeShapeType="1"/>
          </p:cNvSpPr>
          <p:nvPr/>
        </p:nvSpPr>
        <p:spPr bwMode="auto">
          <a:xfrm>
            <a:off x="539750" y="1341438"/>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2" name="Line 18"/>
          <p:cNvSpPr>
            <a:spLocks noChangeShapeType="1"/>
          </p:cNvSpPr>
          <p:nvPr/>
        </p:nvSpPr>
        <p:spPr bwMode="auto">
          <a:xfrm>
            <a:off x="2771775" y="3716338"/>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3" name="Line 19"/>
          <p:cNvSpPr>
            <a:spLocks noChangeShapeType="1"/>
          </p:cNvSpPr>
          <p:nvPr/>
        </p:nvSpPr>
        <p:spPr bwMode="auto">
          <a:xfrm>
            <a:off x="539750" y="3716338"/>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4" name="Line 20"/>
          <p:cNvSpPr>
            <a:spLocks noChangeShapeType="1"/>
          </p:cNvSpPr>
          <p:nvPr/>
        </p:nvSpPr>
        <p:spPr bwMode="auto">
          <a:xfrm>
            <a:off x="2771775" y="4292600"/>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5" name="Line 21"/>
          <p:cNvSpPr>
            <a:spLocks noChangeShapeType="1"/>
          </p:cNvSpPr>
          <p:nvPr/>
        </p:nvSpPr>
        <p:spPr bwMode="auto">
          <a:xfrm>
            <a:off x="539750" y="4292600"/>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6" name="Line 22"/>
          <p:cNvSpPr>
            <a:spLocks noChangeShapeType="1"/>
          </p:cNvSpPr>
          <p:nvPr/>
        </p:nvSpPr>
        <p:spPr bwMode="auto">
          <a:xfrm>
            <a:off x="2771775" y="4868863"/>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7" name="Line 23"/>
          <p:cNvSpPr>
            <a:spLocks noChangeShapeType="1"/>
          </p:cNvSpPr>
          <p:nvPr/>
        </p:nvSpPr>
        <p:spPr bwMode="auto">
          <a:xfrm>
            <a:off x="2771775" y="4941888"/>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8" name="Line 24"/>
          <p:cNvSpPr>
            <a:spLocks noChangeShapeType="1"/>
          </p:cNvSpPr>
          <p:nvPr/>
        </p:nvSpPr>
        <p:spPr bwMode="auto">
          <a:xfrm>
            <a:off x="611188" y="4797425"/>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48889" name="Line 25"/>
          <p:cNvSpPr>
            <a:spLocks noChangeShapeType="1"/>
          </p:cNvSpPr>
          <p:nvPr/>
        </p:nvSpPr>
        <p:spPr bwMode="auto">
          <a:xfrm>
            <a:off x="611188" y="4868863"/>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3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18F6BEC-C0B5-4206-B4F8-339F423B1D25}" type="slidenum">
              <a:rPr lang="ar-SA" altLang="fa-IR"/>
              <a:pPr/>
              <a:t>382</a:t>
            </a:fld>
            <a:endParaRPr lang="en-US" altLang="fa-IR"/>
          </a:p>
        </p:txBody>
      </p:sp>
      <p:sp>
        <p:nvSpPr>
          <p:cNvPr id="549890" name="Rectangle 2"/>
          <p:cNvSpPr>
            <a:spLocks noGrp="1" noChangeArrowheads="1"/>
          </p:cNvSpPr>
          <p:nvPr>
            <p:ph type="body" idx="1"/>
          </p:nvPr>
        </p:nvSpPr>
        <p:spPr>
          <a:xfrm>
            <a:off x="457200" y="1905000"/>
            <a:ext cx="8229600" cy="3038475"/>
          </a:xfrm>
        </p:spPr>
        <p:txBody>
          <a:bodyPr/>
          <a:lstStyle/>
          <a:p>
            <a:pPr lvl="1">
              <a:buFont typeface="Tahoma" panose="020B0604030504040204" pitchFamily="34" charset="0"/>
              <a:buNone/>
            </a:pPr>
            <a:r>
              <a:rPr lang="ar-SA" altLang="fa-IR" sz="3200"/>
              <a:t>اندوخته قانون</a:t>
            </a:r>
            <a:r>
              <a:rPr lang="fa-IR" altLang="fa-IR" sz="3200"/>
              <a:t>ی:</a:t>
            </a:r>
            <a:endParaRPr lang="ar-SA" altLang="fa-IR" sz="3200"/>
          </a:p>
          <a:p>
            <a:pPr>
              <a:buFontTx/>
              <a:buNone/>
            </a:pPr>
            <a:r>
              <a:rPr lang="en-US" altLang="fa-IR"/>
              <a:t>  </a:t>
            </a:r>
            <a:r>
              <a:rPr lang="fa-IR" altLang="fa-IR"/>
              <a:t> </a:t>
            </a:r>
            <a:r>
              <a:rPr lang="ar-SA" altLang="fa-IR"/>
              <a:t>شرکت </a:t>
            </a:r>
            <a:r>
              <a:rPr lang="fa-IR" altLang="fa-IR"/>
              <a:t> </a:t>
            </a:r>
            <a:r>
              <a:rPr lang="ar-SA" altLang="fa-IR"/>
              <a:t>سهام</a:t>
            </a:r>
            <a:r>
              <a:rPr lang="fa-IR" altLang="fa-IR"/>
              <a:t>ی</a:t>
            </a:r>
            <a:r>
              <a:rPr lang="ar-SA" altLang="fa-IR"/>
              <a:t> </a:t>
            </a:r>
            <a:r>
              <a:rPr lang="fa-IR" altLang="fa-IR"/>
              <a:t> </a:t>
            </a:r>
            <a:r>
              <a:rPr lang="ar-SA" altLang="fa-IR"/>
              <a:t>سحر ،</a:t>
            </a:r>
            <a:r>
              <a:rPr lang="fa-IR" altLang="fa-IR"/>
              <a:t> </a:t>
            </a:r>
            <a:r>
              <a:rPr lang="ar-SA" altLang="fa-IR"/>
              <a:t> سود</a:t>
            </a:r>
            <a:r>
              <a:rPr lang="fa-IR" altLang="fa-IR"/>
              <a:t>  </a:t>
            </a:r>
            <a:r>
              <a:rPr lang="ar-SA" altLang="fa-IR"/>
              <a:t>ويژه</a:t>
            </a:r>
            <a:r>
              <a:rPr lang="en-US" altLang="fa-IR"/>
              <a:t> </a:t>
            </a:r>
            <a:r>
              <a:rPr lang="ar-SA" altLang="fa-IR"/>
              <a:t> سالانه را </a:t>
            </a:r>
            <a:r>
              <a:rPr lang="fa-IR" altLang="fa-IR"/>
              <a:t> </a:t>
            </a:r>
            <a:r>
              <a:rPr lang="ar-SA" altLang="fa-IR"/>
              <a:t>به</a:t>
            </a:r>
            <a:r>
              <a:rPr lang="fa-IR" altLang="fa-IR"/>
              <a:t> </a:t>
            </a:r>
            <a:r>
              <a:rPr lang="ar-SA" altLang="fa-IR"/>
              <a:t> موجب </a:t>
            </a:r>
            <a:r>
              <a:rPr lang="fa-IR" altLang="fa-IR"/>
              <a:t>    </a:t>
            </a:r>
            <a:r>
              <a:rPr lang="ar-SA" altLang="fa-IR"/>
              <a:t>ماده 140قانون تجارت به</a:t>
            </a:r>
            <a:r>
              <a:rPr lang="fa-IR" altLang="fa-IR"/>
              <a:t> </a:t>
            </a:r>
            <a:r>
              <a:rPr lang="ar-SA" altLang="fa-IR"/>
              <a:t>عنوان اندوخته قانون</a:t>
            </a:r>
            <a:r>
              <a:rPr lang="fa-IR" altLang="fa-IR"/>
              <a:t>ی</a:t>
            </a:r>
            <a:r>
              <a:rPr lang="ar-SA" altLang="fa-IR"/>
              <a:t> تخصيص </a:t>
            </a:r>
            <a:r>
              <a:rPr lang="fa-IR" altLang="fa-IR"/>
              <a:t> </a:t>
            </a:r>
            <a:r>
              <a:rPr lang="ar-SA" altLang="fa-IR"/>
              <a:t>م</a:t>
            </a:r>
            <a:r>
              <a:rPr lang="fa-IR" altLang="fa-IR"/>
              <a:t>ی</a:t>
            </a:r>
            <a:r>
              <a:rPr lang="ar-SA" altLang="fa-IR"/>
              <a:t> دهد</a:t>
            </a:r>
            <a:r>
              <a:rPr lang="fa-IR" altLang="fa-IR"/>
              <a:t> </a:t>
            </a:r>
            <a:r>
              <a:rPr lang="ar-SA" altLang="fa-IR"/>
              <a:t>.</a:t>
            </a:r>
            <a:r>
              <a:rPr lang="fa-IR" altLang="fa-IR"/>
              <a:t> </a:t>
            </a:r>
            <a:r>
              <a:rPr lang="ar-SA" altLang="fa-IR"/>
              <a:t>تخصيص اين اندوخته</a:t>
            </a:r>
            <a:r>
              <a:rPr lang="fa-IR" altLang="fa-IR"/>
              <a:t> </a:t>
            </a:r>
            <a:r>
              <a:rPr lang="ar-SA" altLang="fa-IR"/>
              <a:t> تا هنگام</a:t>
            </a:r>
            <a:r>
              <a:rPr lang="fa-IR" altLang="fa-IR"/>
              <a:t>ی</a:t>
            </a:r>
            <a:r>
              <a:rPr lang="ar-SA" altLang="fa-IR"/>
              <a:t> </a:t>
            </a:r>
            <a:r>
              <a:rPr lang="fa-IR" altLang="fa-IR"/>
              <a:t> </a:t>
            </a:r>
            <a:r>
              <a:rPr lang="ar-SA" altLang="fa-IR"/>
              <a:t>که </a:t>
            </a:r>
            <a:r>
              <a:rPr lang="en-US" altLang="fa-IR"/>
              <a:t> </a:t>
            </a:r>
            <a:r>
              <a:rPr lang="ar-SA" altLang="fa-IR"/>
              <a:t>معادل</a:t>
            </a:r>
            <a:r>
              <a:rPr lang="fa-IR" altLang="fa-IR"/>
              <a:t> </a:t>
            </a:r>
            <a:r>
              <a:rPr lang="ar-SA" altLang="fa-IR"/>
              <a:t> ده </a:t>
            </a:r>
            <a:r>
              <a:rPr lang="fa-IR" altLang="fa-IR"/>
              <a:t> </a:t>
            </a:r>
            <a:r>
              <a:rPr lang="ar-SA" altLang="fa-IR"/>
              <a:t>درصد </a:t>
            </a:r>
            <a:r>
              <a:rPr lang="fa-IR" altLang="fa-IR"/>
              <a:t> </a:t>
            </a:r>
            <a:r>
              <a:rPr lang="ar-SA" altLang="fa-IR"/>
              <a:t>سرمايه </a:t>
            </a:r>
            <a:r>
              <a:rPr lang="fa-IR" altLang="fa-IR"/>
              <a:t> </a:t>
            </a:r>
            <a:r>
              <a:rPr lang="ar-SA" altLang="fa-IR"/>
              <a:t>شرکت</a:t>
            </a:r>
            <a:r>
              <a:rPr lang="fa-IR" altLang="fa-IR"/>
              <a:t> </a:t>
            </a:r>
            <a:r>
              <a:rPr lang="ar-SA" altLang="fa-IR"/>
              <a:t> شود ، الزام</a:t>
            </a:r>
            <a:r>
              <a:rPr lang="fa-IR" altLang="fa-IR"/>
              <a:t>ی</a:t>
            </a:r>
            <a:r>
              <a:rPr lang="ar-SA" altLang="fa-IR"/>
              <a:t> است.</a:t>
            </a:r>
            <a:endParaRPr lang="en-US" altLang="fa-IR"/>
          </a:p>
        </p:txBody>
      </p:sp>
    </p:spTree>
  </p:cSld>
  <p:clrMapOvr>
    <a:masterClrMapping/>
  </p:clrMapOvr>
  <p:transition spd="med">
    <p:comb/>
  </p:transition>
</p:sld>
</file>

<file path=ppt/slides/slide3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17173C-8AE9-4ABC-8DDC-5E46E22F7BDB}" type="slidenum">
              <a:rPr lang="ar-SA" altLang="fa-IR"/>
              <a:pPr/>
              <a:t>383</a:t>
            </a:fld>
            <a:endParaRPr lang="en-US" altLang="fa-IR"/>
          </a:p>
        </p:txBody>
      </p:sp>
      <p:sp>
        <p:nvSpPr>
          <p:cNvPr id="550914" name="Rectangle 2"/>
          <p:cNvSpPr>
            <a:spLocks noGrp="1" noChangeArrowheads="1"/>
          </p:cNvSpPr>
          <p:nvPr>
            <p:ph type="body" idx="1"/>
          </p:nvPr>
        </p:nvSpPr>
        <p:spPr>
          <a:xfrm>
            <a:off x="457200" y="1905000"/>
            <a:ext cx="8229600" cy="2317750"/>
          </a:xfrm>
        </p:spPr>
        <p:txBody>
          <a:bodyPr/>
          <a:lstStyle/>
          <a:p>
            <a:pPr>
              <a:buFontTx/>
              <a:buNone/>
            </a:pPr>
            <a:r>
              <a:rPr lang="en-US" altLang="fa-IR"/>
              <a:t>  </a:t>
            </a:r>
            <a:r>
              <a:rPr lang="ar-SA" altLang="fa-IR"/>
              <a:t>اين اندوخته قابل انتقال به سرمايه نبوده و فقط هنگام انحلال شرکت ،</a:t>
            </a:r>
            <a:r>
              <a:rPr lang="fa-IR" altLang="fa-IR"/>
              <a:t> </a:t>
            </a:r>
            <a:r>
              <a:rPr lang="ar-SA" altLang="fa-IR"/>
              <a:t> قابل</a:t>
            </a:r>
            <a:r>
              <a:rPr lang="fa-IR" altLang="fa-IR"/>
              <a:t> </a:t>
            </a:r>
            <a:r>
              <a:rPr lang="ar-SA" altLang="fa-IR"/>
              <a:t> تقسيم</a:t>
            </a:r>
            <a:r>
              <a:rPr lang="fa-IR" altLang="fa-IR"/>
              <a:t> </a:t>
            </a:r>
            <a:r>
              <a:rPr lang="ar-SA" altLang="fa-IR"/>
              <a:t> بين صاحبان سهام است.صورت ريز </a:t>
            </a:r>
            <a:r>
              <a:rPr lang="fa-IR" altLang="fa-IR"/>
              <a:t> </a:t>
            </a:r>
            <a:r>
              <a:rPr lang="ar-SA" altLang="fa-IR"/>
              <a:t>حساب </a:t>
            </a:r>
            <a:r>
              <a:rPr lang="fa-IR" altLang="fa-IR"/>
              <a:t> </a:t>
            </a:r>
            <a:r>
              <a:rPr lang="ar-SA" altLang="fa-IR"/>
              <a:t>اندوخته</a:t>
            </a:r>
            <a:r>
              <a:rPr lang="fa-IR" altLang="fa-IR"/>
              <a:t>  قانونی به شرح زیرمی باشد:</a:t>
            </a:r>
            <a:endParaRPr lang="en-US" altLang="fa-IR"/>
          </a:p>
        </p:txBody>
      </p:sp>
    </p:spTree>
  </p:cSld>
  <p:clrMapOvr>
    <a:masterClrMapping/>
  </p:clrMapOvr>
  <p:transition spd="med">
    <p:comb/>
  </p:transition>
</p:sld>
</file>

<file path=ppt/slides/slide3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Slide Number Placeholder 4"/>
          <p:cNvSpPr>
            <a:spLocks noGrp="1"/>
          </p:cNvSpPr>
          <p:nvPr>
            <p:ph type="sldNum" sz="quarter" idx="12"/>
          </p:nvPr>
        </p:nvSpPr>
        <p:spPr/>
        <p:txBody>
          <a:bodyPr/>
          <a:lstStyle/>
          <a:p>
            <a:fld id="{83DB3224-C7AF-41E0-866C-E82916489A4C}" type="slidenum">
              <a:rPr lang="ar-SA" altLang="fa-IR"/>
              <a:pPr/>
              <a:t>384</a:t>
            </a:fld>
            <a:endParaRPr lang="en-US" altLang="fa-IR"/>
          </a:p>
        </p:txBody>
      </p:sp>
      <p:graphicFrame>
        <p:nvGraphicFramePr>
          <p:cNvPr id="551938" name="Group 2"/>
          <p:cNvGraphicFramePr>
            <a:graphicFrameLocks noGrp="1"/>
          </p:cNvGraphicFramePr>
          <p:nvPr>
            <p:ph/>
          </p:nvPr>
        </p:nvGraphicFramePr>
        <p:xfrm>
          <a:off x="250825" y="836613"/>
          <a:ext cx="8642350" cy="5441950"/>
        </p:xfrm>
        <a:graphic>
          <a:graphicData uri="http://schemas.openxmlformats.org/drawingml/2006/table">
            <a:tbl>
              <a:tblPr/>
              <a:tblGrid>
                <a:gridCol w="2489200">
                  <a:extLst>
                    <a:ext uri="{9D8B030D-6E8A-4147-A177-3AD203B41FA5}">
                      <a16:colId xmlns:a16="http://schemas.microsoft.com/office/drawing/2014/main" val="3115015541"/>
                    </a:ext>
                  </a:extLst>
                </a:gridCol>
                <a:gridCol w="2479675">
                  <a:extLst>
                    <a:ext uri="{9D8B030D-6E8A-4147-A177-3AD203B41FA5}">
                      <a16:colId xmlns:a16="http://schemas.microsoft.com/office/drawing/2014/main" val="2367374711"/>
                    </a:ext>
                  </a:extLst>
                </a:gridCol>
                <a:gridCol w="3673475">
                  <a:extLst>
                    <a:ext uri="{9D8B030D-6E8A-4147-A177-3AD203B41FA5}">
                      <a16:colId xmlns:a16="http://schemas.microsoft.com/office/drawing/2014/main" val="2740319864"/>
                    </a:ext>
                  </a:extLst>
                </a:gridCol>
              </a:tblGrid>
              <a:tr h="1512888">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30 اسفند 1370</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سال مالی منتهی به 29 اسفند 1371</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0515808"/>
                  </a:ext>
                </a:extLst>
              </a:tr>
              <a:tr h="3743325">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4000000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4500000</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4500000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870000</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5370000</a:t>
                      </a: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a:buFont typeface="Tahoma" panose="020B0604030504040204" pitchFamily="34" charset="0"/>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buFont typeface="Tahoma" panose="020B0604030504040204" pitchFamily="34" charset="0"/>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algn="r" rtl="1" fontAlgn="base">
                        <a:spcBef>
                          <a:spcPct val="20000"/>
                        </a:spcBef>
                        <a:spcAft>
                          <a:spcPct val="0"/>
                        </a:spcAft>
                        <a:buClr>
                          <a:schemeClr val="hlink"/>
                        </a:buClr>
                        <a:buSzPct val="8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مانده اندوخته قانونی در ابتدای سال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نقل  از سود قابل تخصیص سال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rPr>
                        <a:t>مانده در پایان سال</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altLang="fa-IR" sz="32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4194127"/>
                  </a:ext>
                </a:extLst>
              </a:tr>
            </a:tbl>
          </a:graphicData>
        </a:graphic>
      </p:graphicFrame>
    </p:spTree>
  </p:cSld>
  <p:clrMapOvr>
    <a:masterClrMapping/>
  </p:clrMapOvr>
  <p:transition spd="med">
    <p:comb/>
  </p:transition>
</p:sld>
</file>

<file path=ppt/slides/slide3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EA78571-B85D-4F8C-BE3A-20CA040742F6}" type="slidenum">
              <a:rPr lang="ar-SA" altLang="fa-IR"/>
              <a:pPr/>
              <a:t>385</a:t>
            </a:fld>
            <a:endParaRPr lang="en-US" altLang="fa-IR"/>
          </a:p>
        </p:txBody>
      </p:sp>
      <p:sp>
        <p:nvSpPr>
          <p:cNvPr id="552962" name="Rectangle 2"/>
          <p:cNvSpPr>
            <a:spLocks noGrp="1" noChangeArrowheads="1"/>
          </p:cNvSpPr>
          <p:nvPr>
            <p:ph type="body" idx="1"/>
          </p:nvPr>
        </p:nvSpPr>
        <p:spPr>
          <a:xfrm>
            <a:off x="457200" y="1905000"/>
            <a:ext cx="8229600" cy="2382838"/>
          </a:xfrm>
        </p:spPr>
        <p:txBody>
          <a:bodyPr/>
          <a:lstStyle/>
          <a:p>
            <a:pPr>
              <a:buFontTx/>
              <a:buNone/>
            </a:pPr>
            <a:r>
              <a:rPr lang="en-US" altLang="fa-IR"/>
              <a:t>  </a:t>
            </a:r>
            <a:r>
              <a:rPr lang="fa-IR" altLang="fa-IR"/>
              <a:t> </a:t>
            </a:r>
            <a:r>
              <a:rPr lang="ar-SA" altLang="fa-IR"/>
              <a:t>ساير اندوخته ها</a:t>
            </a:r>
            <a:r>
              <a:rPr lang="fa-IR" altLang="fa-IR"/>
              <a:t>:  </a:t>
            </a:r>
            <a:r>
              <a:rPr lang="en-US" altLang="fa-IR"/>
              <a:t> </a:t>
            </a:r>
            <a:endParaRPr lang="ar-SA" altLang="fa-IR"/>
          </a:p>
          <a:p>
            <a:pPr>
              <a:buFontTx/>
              <a:buNone/>
            </a:pPr>
            <a:r>
              <a:rPr lang="fa-IR" altLang="fa-IR"/>
              <a:t> </a:t>
            </a:r>
            <a:r>
              <a:rPr lang="en-US" altLang="fa-IR"/>
              <a:t>  </a:t>
            </a:r>
            <a:r>
              <a:rPr lang="ar-SA" altLang="fa-IR"/>
              <a:t>شرکت سحر به </a:t>
            </a:r>
            <a:r>
              <a:rPr lang="fa-IR" altLang="fa-IR"/>
              <a:t> </a:t>
            </a:r>
            <a:r>
              <a:rPr lang="ar-SA" altLang="fa-IR"/>
              <a:t>موجب</a:t>
            </a:r>
            <a:r>
              <a:rPr lang="fa-IR" altLang="fa-IR"/>
              <a:t> </a:t>
            </a:r>
            <a:r>
              <a:rPr lang="ar-SA" altLang="fa-IR"/>
              <a:t> ماده 25 اساسنامه </a:t>
            </a:r>
            <a:r>
              <a:rPr lang="fa-IR" altLang="fa-IR"/>
              <a:t> </a:t>
            </a:r>
            <a:r>
              <a:rPr lang="ar-SA" altLang="fa-IR"/>
              <a:t>همه</a:t>
            </a:r>
            <a:r>
              <a:rPr lang="fa-IR" altLang="fa-IR"/>
              <a:t> </a:t>
            </a:r>
            <a:r>
              <a:rPr lang="ar-SA" altLang="fa-IR"/>
              <a:t> ساله 15</a:t>
            </a:r>
            <a:r>
              <a:rPr lang="fa-IR" altLang="fa-IR"/>
              <a:t> </a:t>
            </a:r>
            <a:r>
              <a:rPr lang="ar-SA" altLang="fa-IR"/>
              <a:t> درصد </a:t>
            </a:r>
            <a:r>
              <a:rPr lang="fa-IR" altLang="fa-IR"/>
              <a:t> </a:t>
            </a:r>
            <a:r>
              <a:rPr lang="ar-SA" altLang="fa-IR"/>
              <a:t>از سود ويژه را به عنوان اندوخته توسعه تخصيص م</a:t>
            </a:r>
            <a:r>
              <a:rPr lang="fa-IR" altLang="fa-IR"/>
              <a:t>ی</a:t>
            </a:r>
            <a:r>
              <a:rPr lang="ar-SA" altLang="fa-IR"/>
              <a:t> دهد.</a:t>
            </a:r>
            <a:endParaRPr lang="en-US" altLang="fa-IR"/>
          </a:p>
        </p:txBody>
      </p:sp>
    </p:spTree>
  </p:cSld>
  <p:clrMapOvr>
    <a:masterClrMapping/>
  </p:clrMapOvr>
  <p:transition spd="med">
    <p:comb/>
  </p:transition>
</p:sld>
</file>

<file path=ppt/slides/slide3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90FBF31-567F-4F6A-BE43-7A9D0CC796E5}" type="slidenum">
              <a:rPr lang="ar-SA" altLang="fa-IR"/>
              <a:pPr/>
              <a:t>386</a:t>
            </a:fld>
            <a:endParaRPr lang="en-US" altLang="fa-IR"/>
          </a:p>
        </p:txBody>
      </p:sp>
      <p:sp>
        <p:nvSpPr>
          <p:cNvPr id="397315" name="Rectangle 3"/>
          <p:cNvSpPr>
            <a:spLocks noGrp="1" noChangeArrowheads="1"/>
          </p:cNvSpPr>
          <p:nvPr>
            <p:ph type="body" idx="1"/>
          </p:nvPr>
        </p:nvSpPr>
        <p:spPr/>
        <p:txBody>
          <a:bodyPr/>
          <a:lstStyle/>
          <a:p>
            <a:pPr algn="ctr">
              <a:buFontTx/>
              <a:buNone/>
            </a:pPr>
            <a:r>
              <a:rPr lang="fa-IR" altLang="fa-IR" sz="4800" b="1">
                <a:effectLst/>
              </a:rPr>
              <a:t>فصل یازدهم</a:t>
            </a:r>
          </a:p>
          <a:p>
            <a:pPr algn="ctr">
              <a:buFontTx/>
              <a:buNone/>
            </a:pPr>
            <a:r>
              <a:rPr lang="fa-IR" altLang="fa-IR" sz="4000" b="1">
                <a:effectLst/>
              </a:rPr>
              <a:t>شرکت سهامی</a:t>
            </a:r>
          </a:p>
          <a:p>
            <a:pPr algn="ctr">
              <a:buFontTx/>
              <a:buNone/>
            </a:pPr>
            <a:r>
              <a:rPr lang="fa-IR" altLang="fa-IR" sz="4000" b="1">
                <a:effectLst/>
              </a:rPr>
              <a:t>بدهیهای بلند مدتو سرمایه گذاریها</a:t>
            </a:r>
            <a:endParaRPr lang="en-US" altLang="fa-IR" sz="4000" b="1">
              <a:effectLst/>
            </a:endParaRPr>
          </a:p>
        </p:txBody>
      </p:sp>
    </p:spTree>
  </p:cSld>
  <p:clrMapOvr>
    <a:masterClrMapping/>
  </p:clrMapOvr>
  <p:transition spd="med">
    <p:comb/>
  </p:transition>
</p:sld>
</file>

<file path=ppt/slides/slide3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793121E-B70E-42A8-BFC8-EC3125C79206}" type="slidenum">
              <a:rPr lang="ar-SA" altLang="fa-IR"/>
              <a:pPr/>
              <a:t>387</a:t>
            </a:fld>
            <a:endParaRPr lang="en-US" altLang="fa-IR"/>
          </a:p>
        </p:txBody>
      </p:sp>
      <p:sp>
        <p:nvSpPr>
          <p:cNvPr id="595971" name="Rectangle 3"/>
          <p:cNvSpPr>
            <a:spLocks noGrp="1" noChangeArrowheads="1"/>
          </p:cNvSpPr>
          <p:nvPr>
            <p:ph type="body" idx="1"/>
          </p:nvPr>
        </p:nvSpPr>
        <p:spPr>
          <a:xfrm>
            <a:off x="457200" y="1905000"/>
            <a:ext cx="8229600" cy="3252788"/>
          </a:xfrm>
        </p:spPr>
        <p:txBody>
          <a:bodyPr/>
          <a:lstStyle/>
          <a:p>
            <a:pPr>
              <a:buFontTx/>
              <a:buNone/>
            </a:pPr>
            <a:r>
              <a:rPr lang="fa-IR" altLang="fa-IR">
                <a:effectLst/>
              </a:rPr>
              <a:t>   مقدمه:</a:t>
            </a:r>
          </a:p>
          <a:p>
            <a:pPr>
              <a:buFontTx/>
              <a:buNone/>
            </a:pPr>
            <a:r>
              <a:rPr lang="fa-IR" altLang="fa-IR">
                <a:effectLst/>
              </a:rPr>
              <a:t>   شرکت  سهامی برای  توسعه عملیات  به  وجوه  نقد زیادی نیازمندند که  با منابع مالی موجود قابل تامین نیست . تامین مالی توسعه عملیات معمولا با بدهی های بلند مدت صورت می گیرد . </a:t>
            </a:r>
            <a:endParaRPr lang="en-US" altLang="fa-IR">
              <a:effectLst/>
            </a:endParaRPr>
          </a:p>
        </p:txBody>
      </p:sp>
    </p:spTree>
  </p:cSld>
  <p:clrMapOvr>
    <a:masterClrMapping/>
  </p:clrMapOvr>
  <p:transition spd="med">
    <p:comb/>
  </p:transition>
</p:sld>
</file>

<file path=ppt/slides/slide3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B0DF2F-2509-4B8B-9EAF-070C1538CCA4}" type="slidenum">
              <a:rPr lang="ar-SA" altLang="fa-IR"/>
              <a:pPr/>
              <a:t>388</a:t>
            </a:fld>
            <a:endParaRPr lang="en-US" altLang="fa-IR"/>
          </a:p>
        </p:txBody>
      </p:sp>
      <p:sp>
        <p:nvSpPr>
          <p:cNvPr id="596995" name="Rectangle 3"/>
          <p:cNvSpPr>
            <a:spLocks noGrp="1" noChangeArrowheads="1"/>
          </p:cNvSpPr>
          <p:nvPr>
            <p:ph type="body" idx="1"/>
          </p:nvPr>
        </p:nvSpPr>
        <p:spPr/>
        <p:txBody>
          <a:bodyPr/>
          <a:lstStyle/>
          <a:p>
            <a:pPr>
              <a:buFontTx/>
              <a:buNone/>
            </a:pPr>
            <a:r>
              <a:rPr lang="fa-IR" altLang="fa-IR">
                <a:effectLst/>
              </a:rPr>
              <a:t>   تامین مالی برای توسعه عملیات شرکت های سهامی:</a:t>
            </a:r>
          </a:p>
          <a:p>
            <a:pPr>
              <a:buFontTx/>
              <a:buNone/>
            </a:pPr>
            <a:r>
              <a:rPr lang="fa-IR" altLang="fa-IR">
                <a:effectLst/>
              </a:rPr>
              <a:t>   تامین  مالی عملیات عادی  شرکتها ٬ اغلب  با منابع  مالی موجود  یا ایجادبدهیهای جاری صورت می گیرد . پرداخت حقوق ودستمزد٬ به طورنقدوخریدکالا به طورنسیه مثالهایی ازطرق تامین مالی عملیات عادی شرکتهاست. </a:t>
            </a:r>
          </a:p>
        </p:txBody>
      </p:sp>
    </p:spTree>
  </p:cSld>
  <p:clrMapOvr>
    <a:masterClrMapping/>
  </p:clrMapOvr>
  <p:transition spd="med">
    <p:comb/>
  </p:transition>
</p:sld>
</file>

<file path=ppt/slides/slide3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179384-E3AD-4325-9F28-3B1CDC8B8545}" type="slidenum">
              <a:rPr lang="ar-SA" altLang="fa-IR"/>
              <a:pPr/>
              <a:t>389</a:t>
            </a:fld>
            <a:endParaRPr lang="en-US" altLang="fa-IR"/>
          </a:p>
        </p:txBody>
      </p:sp>
      <p:sp>
        <p:nvSpPr>
          <p:cNvPr id="598019" name="Rectangle 3"/>
          <p:cNvSpPr>
            <a:spLocks noGrp="1" noChangeArrowheads="1"/>
          </p:cNvSpPr>
          <p:nvPr>
            <p:ph type="body" idx="1"/>
          </p:nvPr>
        </p:nvSpPr>
        <p:spPr/>
        <p:txBody>
          <a:bodyPr/>
          <a:lstStyle/>
          <a:p>
            <a:pPr>
              <a:buFontTx/>
              <a:buNone/>
            </a:pPr>
            <a:r>
              <a:rPr lang="fa-IR" altLang="fa-IR">
                <a:effectLst/>
              </a:rPr>
              <a:t>   اوراق قرضه:</a:t>
            </a:r>
          </a:p>
          <a:p>
            <a:pPr>
              <a:buFontTx/>
              <a:buNone/>
            </a:pPr>
            <a:r>
              <a:rPr lang="fa-IR" altLang="fa-IR">
                <a:effectLst/>
              </a:rPr>
              <a:t>   اوراق  قرضه اسناد بهاداری است  که شرکتهای سهامی  با انتشار آنها ٬  مبالغی  از خریداران  وام  می گیرند  و تعهد   می کنند  که مبلغ اسمی (اصل)را در سررسید(بلند مدت) و سود تضمین  شده آنها  را  در تاریخ های  معین  بپردازند.</a:t>
            </a:r>
          </a:p>
        </p:txBody>
      </p:sp>
    </p:spTree>
  </p:cSld>
  <p:clrMapOvr>
    <a:masterClrMapping/>
  </p:clrMapOvr>
  <p:transition spd="med">
    <p:comb/>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5946D7D-0EC6-4372-9E31-7AE49014E939}" type="slidenum">
              <a:rPr lang="ar-SA" altLang="fa-IR"/>
              <a:pPr/>
              <a:t>39</a:t>
            </a:fld>
            <a:endParaRPr lang="en-US" altLang="fa-IR"/>
          </a:p>
        </p:txBody>
      </p:sp>
      <p:sp>
        <p:nvSpPr>
          <p:cNvPr id="116739" name="Rectangle 3"/>
          <p:cNvSpPr>
            <a:spLocks noGrp="1" noChangeArrowheads="1"/>
          </p:cNvSpPr>
          <p:nvPr>
            <p:ph type="body" idx="1"/>
          </p:nvPr>
        </p:nvSpPr>
        <p:spPr>
          <a:xfrm>
            <a:off x="457200" y="1773238"/>
            <a:ext cx="8229600" cy="3095625"/>
          </a:xfrm>
        </p:spPr>
        <p:txBody>
          <a:bodyPr/>
          <a:lstStyle/>
          <a:p>
            <a:pPr>
              <a:buFontTx/>
              <a:buNone/>
            </a:pPr>
            <a:r>
              <a:rPr lang="en-US" altLang="fa-IR"/>
              <a:t>   </a:t>
            </a:r>
            <a:r>
              <a:rPr lang="fa-IR" altLang="fa-IR">
                <a:effectLst/>
              </a:rPr>
              <a:t>وجوه نقد</a:t>
            </a:r>
            <a:r>
              <a:rPr lang="en-US" altLang="fa-IR">
                <a:effectLst/>
              </a:rPr>
              <a:t>:</a:t>
            </a:r>
          </a:p>
          <a:p>
            <a:pPr>
              <a:buFontTx/>
              <a:buNone/>
            </a:pPr>
            <a:r>
              <a:rPr lang="en-US" altLang="fa-IR">
                <a:effectLst/>
              </a:rPr>
              <a:t>   </a:t>
            </a:r>
            <a:r>
              <a:rPr lang="fa-IR" altLang="fa-IR">
                <a:effectLst/>
              </a:rPr>
              <a:t>وجوه</a:t>
            </a:r>
            <a:r>
              <a:rPr lang="en-US" altLang="fa-IR">
                <a:effectLst/>
              </a:rPr>
              <a:t> </a:t>
            </a:r>
            <a:r>
              <a:rPr lang="fa-IR" altLang="fa-IR">
                <a:effectLst/>
              </a:rPr>
              <a:t>نقد</a:t>
            </a:r>
            <a:r>
              <a:rPr lang="en-US" altLang="fa-IR">
                <a:effectLst/>
              </a:rPr>
              <a:t> </a:t>
            </a:r>
            <a:r>
              <a:rPr lang="fa-IR" altLang="fa-IR">
                <a:effectLst/>
              </a:rPr>
              <a:t>عبارت است از پول نقد بصورت </a:t>
            </a:r>
            <a:r>
              <a:rPr lang="en-US" altLang="fa-IR">
                <a:effectLst/>
              </a:rPr>
              <a:t> </a:t>
            </a:r>
            <a:r>
              <a:rPr lang="fa-IR" altLang="fa-IR">
                <a:effectLst/>
              </a:rPr>
              <a:t>سكه واسكناس وموجودی حسابهای جاری و هر نوع اوراق بهاداری كه به جای پول در معاملات مورد قبول واقع شود.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3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80007C6-7C26-4484-9121-A1D4972EA582}" type="slidenum">
              <a:rPr lang="ar-SA" altLang="fa-IR"/>
              <a:pPr/>
              <a:t>390</a:t>
            </a:fld>
            <a:endParaRPr lang="en-US" altLang="fa-IR"/>
          </a:p>
        </p:txBody>
      </p:sp>
      <p:sp>
        <p:nvSpPr>
          <p:cNvPr id="599043" name="Rectangle 3"/>
          <p:cNvSpPr>
            <a:spLocks noGrp="1" noChangeArrowheads="1"/>
          </p:cNvSpPr>
          <p:nvPr>
            <p:ph type="body" idx="1"/>
          </p:nvPr>
        </p:nvSpPr>
        <p:spPr/>
        <p:txBody>
          <a:bodyPr/>
          <a:lstStyle/>
          <a:p>
            <a:pPr>
              <a:buFontTx/>
              <a:buNone/>
            </a:pPr>
            <a:r>
              <a:rPr lang="fa-IR" altLang="fa-IR"/>
              <a:t>   اوراق قرضه پرداختنی:</a:t>
            </a:r>
          </a:p>
          <a:p>
            <a:pPr>
              <a:buFontTx/>
              <a:buNone/>
            </a:pPr>
            <a:r>
              <a:rPr lang="fa-IR" altLang="fa-IR"/>
              <a:t>   زمانیکه تامین مالی باانتشاراوراق قرضه صورت می گیرد ابتدا مدیریت شرکت باید درموردشرایط ونوع اوراق قرضه تصمیم  بگیرد. شرایط اوراق قرضه عبارت است ازارزش اسمی هرورقه  قرضه ٬ سررسید ٬  نرخ  سود تضمین شده و تاریخهای  پرداخت  سود تضمین  شده. </a:t>
            </a:r>
          </a:p>
        </p:txBody>
      </p:sp>
    </p:spTree>
  </p:cSld>
  <p:clrMapOvr>
    <a:masterClrMapping/>
  </p:clrMapOvr>
  <p:transition spd="med">
    <p:comb/>
  </p:transition>
</p:sld>
</file>

<file path=ppt/slides/slide3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45C281C-DCDA-410A-91E2-9157283C8C7A}" type="slidenum">
              <a:rPr lang="ar-SA" altLang="fa-IR"/>
              <a:pPr/>
              <a:t>391</a:t>
            </a:fld>
            <a:endParaRPr lang="en-US" altLang="fa-IR"/>
          </a:p>
        </p:txBody>
      </p:sp>
      <p:sp>
        <p:nvSpPr>
          <p:cNvPr id="600067" name="Rectangle 3"/>
          <p:cNvSpPr>
            <a:spLocks noGrp="1" noChangeArrowheads="1"/>
          </p:cNvSpPr>
          <p:nvPr>
            <p:ph type="body" idx="1"/>
          </p:nvPr>
        </p:nvSpPr>
        <p:spPr/>
        <p:txBody>
          <a:bodyPr/>
          <a:lstStyle/>
          <a:p>
            <a:pPr>
              <a:buFontTx/>
              <a:buNone/>
            </a:pPr>
            <a:r>
              <a:rPr lang="fa-IR" altLang="fa-IR">
                <a:effectLst/>
              </a:rPr>
              <a:t>  انواع اوراق قرضه:</a:t>
            </a:r>
          </a:p>
          <a:p>
            <a:pPr>
              <a:buFontTx/>
              <a:buNone/>
            </a:pPr>
            <a:r>
              <a:rPr lang="fa-IR" altLang="fa-IR">
                <a:effectLst/>
              </a:rPr>
              <a:t>  1- اوراق قرضه تضمین شده</a:t>
            </a:r>
          </a:p>
          <a:p>
            <a:pPr>
              <a:buFontTx/>
              <a:buNone/>
            </a:pPr>
            <a:r>
              <a:rPr lang="fa-IR" altLang="fa-IR">
                <a:effectLst/>
              </a:rPr>
              <a:t>  2- اوراق قرضه تضمین نشده </a:t>
            </a:r>
          </a:p>
          <a:p>
            <a:pPr>
              <a:buFontTx/>
              <a:buNone/>
            </a:pPr>
            <a:r>
              <a:rPr lang="fa-IR" altLang="fa-IR">
                <a:effectLst/>
              </a:rPr>
              <a:t>  3-اوراق قرضه سریال</a:t>
            </a:r>
          </a:p>
          <a:p>
            <a:pPr>
              <a:buFontTx/>
              <a:buNone/>
            </a:pPr>
            <a:r>
              <a:rPr lang="fa-IR" altLang="fa-IR">
                <a:effectLst/>
              </a:rPr>
              <a:t>  4-اوراق قرضه باز خرید</a:t>
            </a:r>
          </a:p>
          <a:p>
            <a:pPr>
              <a:buFontTx/>
              <a:buNone/>
            </a:pPr>
            <a:r>
              <a:rPr lang="fa-IR" altLang="fa-IR">
                <a:effectLst/>
              </a:rPr>
              <a:t>   5-اوراق قرضه قابل تبدیل</a:t>
            </a:r>
            <a:endParaRPr lang="en-US" altLang="fa-IR">
              <a:effectLst/>
            </a:endParaRPr>
          </a:p>
        </p:txBody>
      </p:sp>
    </p:spTree>
  </p:cSld>
  <p:clrMapOvr>
    <a:masterClrMapping/>
  </p:clrMapOvr>
  <p:transition spd="med">
    <p:comb/>
  </p:transition>
</p:sld>
</file>

<file path=ppt/slides/slide3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6B17BE8-C12B-4F6E-8416-1FB5D1BC575B}" type="slidenum">
              <a:rPr lang="ar-SA" altLang="fa-IR"/>
              <a:pPr/>
              <a:t>392</a:t>
            </a:fld>
            <a:endParaRPr lang="en-US" altLang="fa-IR"/>
          </a:p>
        </p:txBody>
      </p:sp>
      <p:sp>
        <p:nvSpPr>
          <p:cNvPr id="601091" name="Rectangle 3"/>
          <p:cNvSpPr>
            <a:spLocks noGrp="1" noChangeArrowheads="1"/>
          </p:cNvSpPr>
          <p:nvPr>
            <p:ph type="body" idx="1"/>
          </p:nvPr>
        </p:nvSpPr>
        <p:spPr/>
        <p:txBody>
          <a:bodyPr/>
          <a:lstStyle/>
          <a:p>
            <a:pPr>
              <a:buFontTx/>
              <a:buNone/>
            </a:pPr>
            <a:r>
              <a:rPr lang="fa-IR" altLang="fa-IR"/>
              <a:t>  انتشار اوراق قرضه به ارزش اسمی:</a:t>
            </a:r>
          </a:p>
          <a:p>
            <a:pPr>
              <a:buFontTx/>
              <a:buNone/>
            </a:pPr>
            <a:r>
              <a:rPr lang="fa-IR" altLang="fa-IR"/>
              <a:t>   بعد از آنکه مدیریت شرکت سهامی تصمیم  می گیرد  نوع خاصی از اوراق قرضه را منتشرکند٬ارزش اسمی هرورقه قرضه ٬ نرخ سود تضمین شده ٬تاریخهای سود تضمین شده ٬ و سررسیداوراق قرضه تعیین می شود .   </a:t>
            </a:r>
          </a:p>
        </p:txBody>
      </p:sp>
    </p:spTree>
  </p:cSld>
  <p:clrMapOvr>
    <a:masterClrMapping/>
  </p:clrMapOvr>
  <p:transition spd="med">
    <p:comb/>
  </p:transition>
</p:sld>
</file>

<file path=ppt/slides/slide3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191DD84-A07A-491C-B6DE-A654E55D7F33}" type="slidenum">
              <a:rPr lang="ar-SA" altLang="fa-IR"/>
              <a:pPr/>
              <a:t>393</a:t>
            </a:fld>
            <a:endParaRPr lang="en-US" altLang="fa-IR"/>
          </a:p>
        </p:txBody>
      </p:sp>
      <p:sp>
        <p:nvSpPr>
          <p:cNvPr id="602115" name="Rectangle 3"/>
          <p:cNvSpPr>
            <a:spLocks noGrp="1" noChangeArrowheads="1"/>
          </p:cNvSpPr>
          <p:nvPr>
            <p:ph type="body" idx="1"/>
          </p:nvPr>
        </p:nvSpPr>
        <p:spPr/>
        <p:txBody>
          <a:bodyPr/>
          <a:lstStyle/>
          <a:p>
            <a:pPr>
              <a:buFontTx/>
              <a:buNone/>
            </a:pPr>
            <a:r>
              <a:rPr lang="fa-IR" altLang="fa-IR">
                <a:effectLst/>
              </a:rPr>
              <a:t>  انتشاراوراق قرضه بین تاریخهای پرداخت سودتضمین شده:</a:t>
            </a:r>
          </a:p>
          <a:p>
            <a:pPr>
              <a:buFontTx/>
              <a:buNone/>
            </a:pPr>
            <a:r>
              <a:rPr lang="fa-IR" altLang="fa-IR">
                <a:effectLst/>
              </a:rPr>
              <a:t>    در شرایط اوراق قرضه ٬ تاریخهای پرداخت سود تضمین     </a:t>
            </a:r>
            <a:r>
              <a:rPr lang="en-US" altLang="fa-IR">
                <a:effectLst/>
              </a:rPr>
              <a:t> </a:t>
            </a:r>
            <a:r>
              <a:rPr lang="fa-IR" altLang="fa-IR">
                <a:effectLst/>
              </a:rPr>
              <a:t>شده</a:t>
            </a:r>
            <a:r>
              <a:rPr lang="en-US" altLang="fa-IR">
                <a:effectLst/>
              </a:rPr>
              <a:t> </a:t>
            </a:r>
            <a:r>
              <a:rPr lang="fa-IR" altLang="fa-IR">
                <a:effectLst/>
              </a:rPr>
              <a:t> قید می شود٬ ممکن است اوراق قرضه در تاریخهای </a:t>
            </a:r>
            <a:r>
              <a:rPr lang="en-US" altLang="fa-IR">
                <a:effectLst/>
              </a:rPr>
              <a:t> </a:t>
            </a:r>
            <a:r>
              <a:rPr lang="fa-IR" altLang="fa-IR">
                <a:effectLst/>
              </a:rPr>
              <a:t>پرداخت </a:t>
            </a:r>
            <a:r>
              <a:rPr lang="en-US" altLang="fa-IR">
                <a:effectLst/>
              </a:rPr>
              <a:t> </a:t>
            </a:r>
            <a:r>
              <a:rPr lang="fa-IR" altLang="fa-IR">
                <a:effectLst/>
              </a:rPr>
              <a:t>سود تضمین </a:t>
            </a:r>
            <a:r>
              <a:rPr lang="en-US" altLang="fa-IR">
                <a:effectLst/>
              </a:rPr>
              <a:t> </a:t>
            </a:r>
            <a:r>
              <a:rPr lang="fa-IR" altLang="fa-IR">
                <a:effectLst/>
              </a:rPr>
              <a:t>شده </a:t>
            </a:r>
            <a:r>
              <a:rPr lang="en-US" altLang="fa-IR">
                <a:effectLst/>
              </a:rPr>
              <a:t> </a:t>
            </a:r>
            <a:r>
              <a:rPr lang="fa-IR" altLang="fa-IR">
                <a:effectLst/>
              </a:rPr>
              <a:t>فروخته نشود. بنابراین هنگام </a:t>
            </a:r>
            <a:r>
              <a:rPr lang="en-US" altLang="fa-IR">
                <a:effectLst/>
              </a:rPr>
              <a:t>  </a:t>
            </a:r>
            <a:r>
              <a:rPr lang="fa-IR" altLang="fa-IR">
                <a:effectLst/>
              </a:rPr>
              <a:t>فروش اوراق قرضه سود تضمین شده بین زمان انتشار و </a:t>
            </a:r>
            <a:r>
              <a:rPr lang="en-US" altLang="fa-IR">
                <a:effectLst/>
              </a:rPr>
              <a:t>  </a:t>
            </a:r>
            <a:r>
              <a:rPr lang="fa-IR" altLang="fa-IR">
                <a:effectLst/>
              </a:rPr>
              <a:t>فروش شناسایی می شود.</a:t>
            </a:r>
          </a:p>
        </p:txBody>
      </p:sp>
    </p:spTree>
  </p:cSld>
  <p:clrMapOvr>
    <a:masterClrMapping/>
  </p:clrMapOvr>
  <p:transition spd="med">
    <p:comb/>
  </p:transition>
</p:sld>
</file>

<file path=ppt/slides/slide3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E54478-5A51-4E38-8B1C-2DAD39C693E5}" type="slidenum">
              <a:rPr lang="ar-SA" altLang="fa-IR"/>
              <a:pPr/>
              <a:t>394</a:t>
            </a:fld>
            <a:endParaRPr lang="en-US" altLang="fa-IR"/>
          </a:p>
        </p:txBody>
      </p:sp>
      <p:sp>
        <p:nvSpPr>
          <p:cNvPr id="603139" name="Rectangle 3"/>
          <p:cNvSpPr>
            <a:spLocks noGrp="1" noChangeArrowheads="1"/>
          </p:cNvSpPr>
          <p:nvPr>
            <p:ph type="body" idx="1"/>
          </p:nvPr>
        </p:nvSpPr>
        <p:spPr/>
        <p:txBody>
          <a:bodyPr/>
          <a:lstStyle/>
          <a:p>
            <a:pPr>
              <a:buFontTx/>
              <a:buNone/>
            </a:pPr>
            <a:r>
              <a:rPr lang="fa-IR" altLang="fa-IR"/>
              <a:t>   انتشار اوراق قرضه با کسر:</a:t>
            </a:r>
          </a:p>
          <a:p>
            <a:pPr>
              <a:buFontTx/>
              <a:buNone/>
            </a:pPr>
            <a:r>
              <a:rPr lang="fa-IR" altLang="fa-IR"/>
              <a:t>   درمواردی مانند فروش سهام شرکتهای سهامی٬قیمت فروش اوراق قرضه مساوی ارزش اسمی آن نیست. در زمانی که اوراق قرضه به قیمتی کمتر از ارزش اسمی فروخته شود اوراق قرضه به کسر منتشر می شود.</a:t>
            </a:r>
            <a:endParaRPr lang="en-US" altLang="fa-IR"/>
          </a:p>
        </p:txBody>
      </p:sp>
    </p:spTree>
  </p:cSld>
  <p:clrMapOvr>
    <a:masterClrMapping/>
  </p:clrMapOvr>
  <p:transition spd="med">
    <p:comb/>
  </p:transition>
  <p:timing>
    <p:tnLst>
      <p:par>
        <p:cTn id="1" dur="indefinite" restart="never" nodeType="tmRoot"/>
      </p:par>
    </p:tnLst>
  </p:timing>
</p:sld>
</file>

<file path=ppt/slides/slide3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ED493FB-B5F8-4EE7-9935-7DCCDE25184D}" type="slidenum">
              <a:rPr lang="ar-SA" altLang="fa-IR"/>
              <a:pPr/>
              <a:t>395</a:t>
            </a:fld>
            <a:endParaRPr lang="en-US" altLang="fa-IR"/>
          </a:p>
        </p:txBody>
      </p:sp>
      <p:sp>
        <p:nvSpPr>
          <p:cNvPr id="604163" name="Rectangle 3"/>
          <p:cNvSpPr>
            <a:spLocks noGrp="1" noChangeArrowheads="1"/>
          </p:cNvSpPr>
          <p:nvPr>
            <p:ph type="body" idx="1"/>
          </p:nvPr>
        </p:nvSpPr>
        <p:spPr/>
        <p:txBody>
          <a:bodyPr/>
          <a:lstStyle/>
          <a:p>
            <a:pPr>
              <a:buFontTx/>
              <a:buNone/>
            </a:pPr>
            <a:r>
              <a:rPr lang="fa-IR" altLang="fa-IR"/>
              <a:t>  انتشار اوراق قرضه با صرف:</a:t>
            </a:r>
          </a:p>
          <a:p>
            <a:pPr>
              <a:buFontTx/>
              <a:buNone/>
            </a:pPr>
            <a:r>
              <a:rPr lang="fa-IR" altLang="fa-IR"/>
              <a:t>   براساس شرایط خاص بازار و بالا بودن نرخ سود تضمین شده  اوراق  قرضه  نسبت  به نرخ سودتضمین شده بازار٬ ممکن است اوراق قرضه  قرضه به قیمت بیشتر از ارزش دفتری  یا  صرف  فروخته  شود. </a:t>
            </a:r>
            <a:endParaRPr lang="en-US" altLang="fa-IR"/>
          </a:p>
        </p:txBody>
      </p:sp>
    </p:spTree>
  </p:cSld>
  <p:clrMapOvr>
    <a:masterClrMapping/>
  </p:clrMapOvr>
  <p:transition spd="med">
    <p:comb/>
  </p:transition>
</p:sld>
</file>

<file path=ppt/slides/slide3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4E0F444-D8E2-43B3-BFCB-B62C99A8F638}" type="slidenum">
              <a:rPr lang="ar-SA" altLang="fa-IR"/>
              <a:pPr/>
              <a:t>396</a:t>
            </a:fld>
            <a:endParaRPr lang="en-US" altLang="fa-IR"/>
          </a:p>
        </p:txBody>
      </p:sp>
      <p:sp>
        <p:nvSpPr>
          <p:cNvPr id="605187" name="Rectangle 3"/>
          <p:cNvSpPr>
            <a:spLocks noGrp="1" noChangeArrowheads="1"/>
          </p:cNvSpPr>
          <p:nvPr>
            <p:ph type="body" idx="1"/>
          </p:nvPr>
        </p:nvSpPr>
        <p:spPr/>
        <p:txBody>
          <a:bodyPr/>
          <a:lstStyle/>
          <a:p>
            <a:pPr>
              <a:buFontTx/>
              <a:buNone/>
            </a:pPr>
            <a:r>
              <a:rPr lang="fa-IR" altLang="fa-IR"/>
              <a:t>   وجوه استهلاکی برای باز پرداخت اوراق قرضه :</a:t>
            </a:r>
          </a:p>
          <a:p>
            <a:pPr>
              <a:buFontTx/>
              <a:buNone/>
            </a:pPr>
            <a:r>
              <a:rPr lang="fa-IR" altLang="fa-IR"/>
              <a:t>   وجوهی که  انحصارا  برای استهلاک اوراق  قرضه  کنار گذارده می شود٬اطمینان خریداران اوراق قرضه شرکتهای سهامی  را جلب  می کند. وجوه استهلاکی٬  برای مصارف جاری شرکت استفاده نخواهد شد٬ بنابراین جزء داراییهای جاری تلقی نمی شود. </a:t>
            </a:r>
          </a:p>
        </p:txBody>
      </p:sp>
    </p:spTree>
  </p:cSld>
  <p:clrMapOvr>
    <a:masterClrMapping/>
  </p:clrMapOvr>
  <p:transition spd="med">
    <p:comb/>
  </p:transition>
</p:sld>
</file>

<file path=ppt/slides/slide3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ECB8C5-DC68-4122-B114-6DE8ADE8DF2D}" type="slidenum">
              <a:rPr lang="ar-SA" altLang="fa-IR"/>
              <a:pPr/>
              <a:t>397</a:t>
            </a:fld>
            <a:endParaRPr lang="en-US" altLang="fa-IR"/>
          </a:p>
        </p:txBody>
      </p:sp>
      <p:sp>
        <p:nvSpPr>
          <p:cNvPr id="606211" name="Rectangle 3"/>
          <p:cNvSpPr>
            <a:spLocks noGrp="1" noChangeArrowheads="1"/>
          </p:cNvSpPr>
          <p:nvPr>
            <p:ph type="body" idx="1"/>
          </p:nvPr>
        </p:nvSpPr>
        <p:spPr/>
        <p:txBody>
          <a:bodyPr/>
          <a:lstStyle/>
          <a:p>
            <a:pPr>
              <a:buFontTx/>
              <a:buNone/>
            </a:pPr>
            <a:r>
              <a:rPr lang="fa-IR" altLang="fa-IR"/>
              <a:t>   اجاره ها:</a:t>
            </a:r>
          </a:p>
          <a:p>
            <a:pPr>
              <a:buFontTx/>
              <a:buNone/>
            </a:pPr>
            <a:r>
              <a:rPr lang="fa-IR" altLang="fa-IR"/>
              <a:t>   شرکتهای سهامی معمولا داراییهای مور نیاز را خریداری یا اجاره می کنند . در مواردی که داراییها اجاره می شوند٬ قراردادی بین مو جرومستاجرمنعقد می شودکه حق استفاده از یک دارایی برای مدت معین درقبال دریافت مال الاجاره به مستاجر داده می شود. </a:t>
            </a:r>
          </a:p>
        </p:txBody>
      </p:sp>
    </p:spTree>
  </p:cSld>
  <p:clrMapOvr>
    <a:masterClrMapping/>
  </p:clrMapOvr>
  <p:transition spd="med">
    <p:comb/>
  </p:transition>
</p:sld>
</file>

<file path=ppt/slides/slide3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11EE27C-2DA7-487F-97E9-486278849448}" type="slidenum">
              <a:rPr lang="ar-SA" altLang="fa-IR"/>
              <a:pPr/>
              <a:t>398</a:t>
            </a:fld>
            <a:endParaRPr lang="en-US" altLang="fa-IR"/>
          </a:p>
        </p:txBody>
      </p:sp>
      <p:sp>
        <p:nvSpPr>
          <p:cNvPr id="607235" name="Rectangle 3"/>
          <p:cNvSpPr>
            <a:spLocks noGrp="1" noChangeArrowheads="1"/>
          </p:cNvSpPr>
          <p:nvPr>
            <p:ph type="body" idx="1"/>
          </p:nvPr>
        </p:nvSpPr>
        <p:spPr/>
        <p:txBody>
          <a:bodyPr/>
          <a:lstStyle/>
          <a:p>
            <a:pPr>
              <a:buFontTx/>
              <a:buNone/>
            </a:pPr>
            <a:r>
              <a:rPr lang="fa-IR" altLang="fa-IR"/>
              <a:t>   اجاره عملیاتی:</a:t>
            </a:r>
          </a:p>
          <a:p>
            <a:pPr>
              <a:buFontTx/>
              <a:buNone/>
            </a:pPr>
            <a:r>
              <a:rPr lang="fa-IR" altLang="fa-IR"/>
              <a:t>   قرارداد اجاره ای که مستاجرحق استفاده از دارایی را برای مدت معینی داردولی خطرهای معمول مورد اجاره به عهده موجر است  اجاره عملیاتی نام دارد. پرداختهای اجاره های عملیاتی  که  معمولا  ماهانه  انجام  می شود  هزینه  اجاره مستاجرو درآمد اجاره موجر است.</a:t>
            </a:r>
            <a:endParaRPr lang="en-US" altLang="fa-IR"/>
          </a:p>
        </p:txBody>
      </p:sp>
    </p:spTree>
  </p:cSld>
  <p:clrMapOvr>
    <a:masterClrMapping/>
  </p:clrMapOvr>
  <p:transition spd="med">
    <p:comb/>
  </p:transition>
</p:sld>
</file>

<file path=ppt/slides/slide3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1C1C26-9F39-478C-9FAD-22D008F262AD}" type="slidenum">
              <a:rPr lang="ar-SA" altLang="fa-IR"/>
              <a:pPr/>
              <a:t>399</a:t>
            </a:fld>
            <a:endParaRPr lang="en-US" altLang="fa-IR"/>
          </a:p>
        </p:txBody>
      </p:sp>
      <p:sp>
        <p:nvSpPr>
          <p:cNvPr id="608259" name="Rectangle 3"/>
          <p:cNvSpPr>
            <a:spLocks noGrp="1" noChangeArrowheads="1"/>
          </p:cNvSpPr>
          <p:nvPr>
            <p:ph type="body" idx="1"/>
          </p:nvPr>
        </p:nvSpPr>
        <p:spPr/>
        <p:txBody>
          <a:bodyPr/>
          <a:lstStyle/>
          <a:p>
            <a:pPr>
              <a:buFontTx/>
              <a:buNone/>
            </a:pPr>
            <a:r>
              <a:rPr lang="fa-IR" altLang="fa-IR"/>
              <a:t>   اجاره سرمایه ای :</a:t>
            </a:r>
          </a:p>
          <a:p>
            <a:pPr>
              <a:buFontTx/>
              <a:buNone/>
            </a:pPr>
            <a:r>
              <a:rPr lang="fa-IR" altLang="fa-IR"/>
              <a:t>   اجاره  سرمایه ای  معمولا به تملیک دارایی مورد اجاره یا استفاده مستاجرازدارایی برای  تمام عمرمفید آن می انجامد. در قرارداد اجاره سرمایه ای٬تمام خطرهای معمول مالکیت دارایی به مستاجر منتقل می شود. </a:t>
            </a:r>
            <a:endParaRPr lang="en-US" altLang="fa-IR"/>
          </a:p>
        </p:txBody>
      </p:sp>
    </p:spTree>
  </p:cSld>
  <p:clrMapOvr>
    <a:masterClrMapping/>
  </p:clrMapOvr>
  <p:transition spd="med">
    <p:comb/>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F7805AD-A85A-43CF-A3B3-CBE554EE869D}" type="slidenum">
              <a:rPr lang="ar-SA" altLang="fa-IR"/>
              <a:pPr/>
              <a:t>4</a:t>
            </a:fld>
            <a:endParaRPr lang="en-US" altLang="fa-IR"/>
          </a:p>
        </p:txBody>
      </p:sp>
      <p:sp>
        <p:nvSpPr>
          <p:cNvPr id="398339" name="Rectangle 3"/>
          <p:cNvSpPr>
            <a:spLocks noGrp="1" noChangeArrowheads="1"/>
          </p:cNvSpPr>
          <p:nvPr>
            <p:ph type="body" idx="1"/>
          </p:nvPr>
        </p:nvSpPr>
        <p:spPr/>
        <p:txBody>
          <a:bodyPr/>
          <a:lstStyle/>
          <a:p>
            <a:pPr algn="ctr">
              <a:buFontTx/>
              <a:buNone/>
            </a:pPr>
            <a:r>
              <a:rPr lang="fa-IR" altLang="fa-IR" sz="4800" b="1">
                <a:effectLst/>
                <a:latin typeface="Arial" panose="020B0604020202020204" pitchFamily="34" charset="0"/>
              </a:rPr>
              <a:t>فصل دوم</a:t>
            </a:r>
            <a:r>
              <a:rPr lang="en-US" altLang="fa-IR" sz="4800" b="1">
                <a:effectLst/>
                <a:latin typeface="Arial" panose="020B0604020202020204" pitchFamily="34" charset="0"/>
              </a:rPr>
              <a:t/>
            </a:r>
            <a:br>
              <a:rPr lang="en-US" altLang="fa-IR" sz="4800" b="1">
                <a:effectLst/>
                <a:latin typeface="Arial" panose="020B0604020202020204" pitchFamily="34" charset="0"/>
              </a:rPr>
            </a:br>
            <a:r>
              <a:rPr lang="en-US" altLang="fa-IR" sz="4800" b="1">
                <a:effectLst/>
                <a:latin typeface="Arial" panose="020B0604020202020204" pitchFamily="34" charset="0"/>
              </a:rPr>
              <a:t/>
            </a:r>
            <a:br>
              <a:rPr lang="en-US" altLang="fa-IR" sz="4800" b="1">
                <a:effectLst/>
                <a:latin typeface="Arial" panose="020B0604020202020204" pitchFamily="34" charset="0"/>
              </a:rPr>
            </a:br>
            <a:r>
              <a:rPr lang="fa-IR" altLang="fa-IR" sz="4800" b="1">
                <a:effectLst/>
                <a:latin typeface="Arial" panose="020B0604020202020204" pitchFamily="34" charset="0"/>
              </a:rPr>
              <a:t>سیستم حسابداری دستی</a:t>
            </a:r>
            <a:endParaRPr lang="en-US" altLang="fa-IR" sz="4800" b="1">
              <a:effectLst/>
              <a:latin typeface="Arial" panose="020B0604020202020204" pitchFamily="34" charset="0"/>
            </a:endParaRPr>
          </a:p>
        </p:txBody>
      </p:sp>
    </p:spTree>
  </p:cSld>
  <p:clrMapOvr>
    <a:masterClrMapping/>
  </p:clrMapOvr>
  <p:transition spd="med">
    <p:comb/>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B7B5694-C29B-48E8-8A5C-2D9000C4B753}" type="slidenum">
              <a:rPr lang="ar-SA" altLang="fa-IR"/>
              <a:pPr/>
              <a:t>40</a:t>
            </a:fld>
            <a:endParaRPr lang="en-US" altLang="fa-IR"/>
          </a:p>
        </p:txBody>
      </p:sp>
      <p:sp>
        <p:nvSpPr>
          <p:cNvPr id="117763" name="Rectangle 3"/>
          <p:cNvSpPr>
            <a:spLocks noGrp="1" noChangeArrowheads="1"/>
          </p:cNvSpPr>
          <p:nvPr>
            <p:ph type="body" idx="1"/>
          </p:nvPr>
        </p:nvSpPr>
        <p:spPr>
          <a:xfrm>
            <a:off x="457200" y="1905000"/>
            <a:ext cx="8229600" cy="2963863"/>
          </a:xfrm>
        </p:spPr>
        <p:txBody>
          <a:bodyPr/>
          <a:lstStyle/>
          <a:p>
            <a:pPr>
              <a:buFontTx/>
              <a:buNone/>
            </a:pPr>
            <a:r>
              <a:rPr lang="fa-IR" altLang="fa-IR">
                <a:effectLst/>
              </a:rPr>
              <a:t>   گزارش گری وجوه نقد در ترازنامه:  </a:t>
            </a:r>
          </a:p>
          <a:p>
            <a:pPr>
              <a:buFontTx/>
              <a:buNone/>
            </a:pPr>
            <a:r>
              <a:rPr lang="fa-IR" altLang="fa-IR">
                <a:effectLst/>
              </a:rPr>
              <a:t>   در تراز نامه  وجوه  نقد  به  عنوان  اولين  قلم  دارايی  و  مهمترين آنها نشان داده می شود.بستانكاران،سرمايه گذاران ،  مسئولان  بانكها  و </a:t>
            </a:r>
            <a:r>
              <a:rPr lang="en-US" altLang="fa-IR">
                <a:effectLst/>
                <a:latin typeface="Arial" panose="020B0604020202020204" pitchFamily="34" charset="0"/>
              </a:rPr>
              <a:t>…</a:t>
            </a:r>
            <a:r>
              <a:rPr lang="fa-IR" altLang="fa-IR">
                <a:effectLst/>
              </a:rPr>
              <a:t>استفاده  كنندگان  برون  سازمانی صورتها وگزارشهای مالی هستند.</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4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329C5FB-F2FD-413A-B8CF-84D93DF2E81E}" type="slidenum">
              <a:rPr lang="ar-SA" altLang="fa-IR"/>
              <a:pPr/>
              <a:t>400</a:t>
            </a:fld>
            <a:endParaRPr lang="en-US" altLang="fa-IR"/>
          </a:p>
        </p:txBody>
      </p:sp>
      <p:sp>
        <p:nvSpPr>
          <p:cNvPr id="609283" name="Rectangle 3"/>
          <p:cNvSpPr>
            <a:spLocks noGrp="1" noChangeArrowheads="1"/>
          </p:cNvSpPr>
          <p:nvPr>
            <p:ph type="body" idx="1"/>
          </p:nvPr>
        </p:nvSpPr>
        <p:spPr/>
        <p:txBody>
          <a:bodyPr/>
          <a:lstStyle/>
          <a:p>
            <a:pPr>
              <a:buFontTx/>
              <a:buNone/>
            </a:pPr>
            <a:r>
              <a:rPr lang="fa-IR" altLang="fa-IR"/>
              <a:t>   سرمایه گذاریها:</a:t>
            </a:r>
          </a:p>
          <a:p>
            <a:pPr>
              <a:buFontTx/>
              <a:buNone/>
            </a:pPr>
            <a:r>
              <a:rPr lang="fa-IR" altLang="fa-IR"/>
              <a:t>   شرکتهای سهامی ممکن است بخشی از منابع مالی خود را در سپرده های بانکی ٬اوراق قرضه یا سهام سایر شرکتها سرمایه گذاری کنند.این سرمایه گذاریها به دو بخش سرمایه گذاریهای کوتاه مدتو بلند مدت طبقه بندی می شوند. </a:t>
            </a:r>
          </a:p>
        </p:txBody>
      </p:sp>
    </p:spTree>
  </p:cSld>
  <p:clrMapOvr>
    <a:masterClrMapping/>
  </p:clrMapOvr>
  <p:transition spd="med">
    <p:comb/>
  </p:transition>
  <p:timing>
    <p:tnLst>
      <p:par>
        <p:cTn id="1" dur="indefinite" restart="never" nodeType="tmRoot"/>
      </p:par>
    </p:tnLst>
  </p:timing>
</p:sld>
</file>

<file path=ppt/slides/slide4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C4CE154-DF8D-4AA2-8740-5B34E39237D5}" type="slidenum">
              <a:rPr lang="ar-SA" altLang="fa-IR"/>
              <a:pPr/>
              <a:t>401</a:t>
            </a:fld>
            <a:endParaRPr lang="en-US" altLang="fa-IR"/>
          </a:p>
        </p:txBody>
      </p:sp>
      <p:sp>
        <p:nvSpPr>
          <p:cNvPr id="610307" name="Rectangle 3"/>
          <p:cNvSpPr>
            <a:spLocks noGrp="1" noChangeArrowheads="1"/>
          </p:cNvSpPr>
          <p:nvPr>
            <p:ph type="body" idx="1"/>
          </p:nvPr>
        </p:nvSpPr>
        <p:spPr/>
        <p:txBody>
          <a:bodyPr/>
          <a:lstStyle/>
          <a:p>
            <a:pPr>
              <a:buFontTx/>
              <a:buNone/>
            </a:pPr>
            <a:r>
              <a:rPr lang="fa-IR" altLang="fa-IR"/>
              <a:t>   سرمایه گذاریهای کوتاه مدت:</a:t>
            </a:r>
          </a:p>
          <a:p>
            <a:pPr>
              <a:buFontTx/>
              <a:buNone/>
            </a:pPr>
            <a:r>
              <a:rPr lang="fa-IR" altLang="fa-IR"/>
              <a:t>   سرمایه گذاریهایی که سریعا فروشی اند وبه سهولت به وجه نقد تبدیل می شوند .  لذا این  سرمایه  گذاریها  برای  مدت محدودی نگه داری نمی شوند.این سرمایه گذاریها با عنوان داراییهای جاری در ترازنامه شرکتها طبقه بندی می شوند.</a:t>
            </a:r>
            <a:endParaRPr lang="en-US" altLang="fa-IR"/>
          </a:p>
        </p:txBody>
      </p:sp>
    </p:spTree>
  </p:cSld>
  <p:clrMapOvr>
    <a:masterClrMapping/>
  </p:clrMapOvr>
  <p:transition spd="med">
    <p:comb/>
  </p:transition>
</p:sld>
</file>

<file path=ppt/slides/slide4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1A2F75-0B7D-4B66-8372-7D46AE581F09}" type="slidenum">
              <a:rPr lang="ar-SA" altLang="fa-IR"/>
              <a:pPr/>
              <a:t>402</a:t>
            </a:fld>
            <a:endParaRPr lang="en-US" altLang="fa-IR"/>
          </a:p>
        </p:txBody>
      </p:sp>
      <p:sp>
        <p:nvSpPr>
          <p:cNvPr id="611331" name="Rectangle 3"/>
          <p:cNvSpPr>
            <a:spLocks noGrp="1" noChangeArrowheads="1"/>
          </p:cNvSpPr>
          <p:nvPr>
            <p:ph type="body" idx="1"/>
          </p:nvPr>
        </p:nvSpPr>
        <p:spPr/>
        <p:txBody>
          <a:bodyPr/>
          <a:lstStyle/>
          <a:p>
            <a:pPr>
              <a:buFontTx/>
              <a:buNone/>
            </a:pPr>
            <a:r>
              <a:rPr lang="fa-IR" altLang="fa-IR"/>
              <a:t>     سرمایه گذاریهای بلند مدت:</a:t>
            </a:r>
          </a:p>
          <a:p>
            <a:pPr>
              <a:buFontTx/>
              <a:buNone/>
            </a:pPr>
            <a:r>
              <a:rPr lang="fa-IR" altLang="fa-IR"/>
              <a:t>    شرکتها بخشی از منابع مالی خود را ٬افزایش درآمدها یا                    برقراری مناسبات عملیاتی ٬در اوراق قرضه یا سهام سایر شرکتها سرمایه گذاری می کنند.سرمایه گذاریهای بلند مدت ٬در ترازنامه شرکت  پس از بدهی های جاری طبقه بندی می شود. </a:t>
            </a:r>
          </a:p>
        </p:txBody>
      </p:sp>
    </p:spTree>
  </p:cSld>
  <p:clrMapOvr>
    <a:masterClrMapping/>
  </p:clrMapOvr>
  <p:transition spd="med">
    <p:comb/>
  </p:transition>
</p:sld>
</file>

<file path=ppt/slides/slide4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0D1058B-CC83-474B-B236-6CA9E884097A}" type="slidenum">
              <a:rPr lang="ar-SA" altLang="fa-IR"/>
              <a:pPr/>
              <a:t>403</a:t>
            </a:fld>
            <a:endParaRPr lang="en-US" altLang="fa-IR"/>
          </a:p>
        </p:txBody>
      </p:sp>
      <p:sp>
        <p:nvSpPr>
          <p:cNvPr id="612355" name="Rectangle 3"/>
          <p:cNvSpPr>
            <a:spLocks noGrp="1" noChangeArrowheads="1"/>
          </p:cNvSpPr>
          <p:nvPr>
            <p:ph type="body" idx="1"/>
          </p:nvPr>
        </p:nvSpPr>
        <p:spPr/>
        <p:txBody>
          <a:bodyPr/>
          <a:lstStyle/>
          <a:p>
            <a:pPr>
              <a:buFontTx/>
              <a:buNone/>
            </a:pPr>
            <a:r>
              <a:rPr lang="fa-IR" altLang="fa-IR"/>
              <a:t>   سرمایه گذاری دراوراق قرضه سایر شرکتها:</a:t>
            </a:r>
          </a:p>
          <a:p>
            <a:pPr>
              <a:buFontTx/>
              <a:buNone/>
            </a:pPr>
            <a:r>
              <a:rPr lang="fa-IR" altLang="fa-IR"/>
              <a:t>   به موجب  اصل بهای  تمام شده  سرمایه  گذاری در اوراق قرضه  سایر شرکتها به  بهای  تمام  شده  در دفات شرکت سرمایه  گذار ثبت  می شود .  زمانی  که اوراق قرضه  به ارزش  اسمی خریداری می شود٬ حساب سرمایه گذاریهای بلند مدت بدهکار و وجوه نقد بستانکار می شود. </a:t>
            </a:r>
            <a:endParaRPr lang="en-US" altLang="fa-IR"/>
          </a:p>
        </p:txBody>
      </p:sp>
    </p:spTree>
  </p:cSld>
  <p:clrMapOvr>
    <a:masterClrMapping/>
  </p:clrMapOvr>
  <p:transition spd="med">
    <p:comb/>
  </p:transition>
</p:sld>
</file>

<file path=ppt/slides/slide4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FB06D96-F935-4762-8E5E-FAFF26AC887B}" type="slidenum">
              <a:rPr lang="ar-SA" altLang="fa-IR"/>
              <a:pPr/>
              <a:t>404</a:t>
            </a:fld>
            <a:endParaRPr lang="en-US" altLang="fa-IR"/>
          </a:p>
        </p:txBody>
      </p:sp>
      <p:sp>
        <p:nvSpPr>
          <p:cNvPr id="613379" name="Rectangle 3"/>
          <p:cNvSpPr>
            <a:spLocks noGrp="1" noChangeArrowheads="1"/>
          </p:cNvSpPr>
          <p:nvPr>
            <p:ph type="body" idx="1"/>
          </p:nvPr>
        </p:nvSpPr>
        <p:spPr/>
        <p:txBody>
          <a:bodyPr/>
          <a:lstStyle/>
          <a:p>
            <a:pPr>
              <a:buFontTx/>
              <a:buNone/>
            </a:pPr>
            <a:r>
              <a:rPr lang="fa-IR" altLang="fa-IR"/>
              <a:t>   سرمایه گذاری بلند مدت در سهام سایر شرکتها:</a:t>
            </a:r>
          </a:p>
          <a:p>
            <a:pPr>
              <a:buFontTx/>
              <a:buNone/>
            </a:pPr>
            <a:r>
              <a:rPr lang="fa-IR" altLang="fa-IR"/>
              <a:t>   به بهای تمام شده در تاریخ سرمایه گذاری در دفاتر شرکت سرمایه گذارثبت می شودبهای تمام شده این سرمایه گذاریها ٬ شامل قیمت خریدوهمه هزینه هایی است که برای تحصیل</a:t>
            </a:r>
          </a:p>
          <a:p>
            <a:pPr>
              <a:buFontTx/>
              <a:buNone/>
            </a:pPr>
            <a:r>
              <a:rPr lang="fa-IR" altLang="fa-IR"/>
              <a:t>   آنها پرداخت می شود. </a:t>
            </a:r>
            <a:endParaRPr lang="en-US" altLang="fa-IR"/>
          </a:p>
        </p:txBody>
      </p:sp>
    </p:spTree>
  </p:cSld>
  <p:clrMapOvr>
    <a:masterClrMapping/>
  </p:clrMapOvr>
  <p:transition spd="med">
    <p:comb/>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F19C79-D8A3-4225-9D9F-0FA988864884}" type="slidenum">
              <a:rPr lang="ar-SA" altLang="fa-IR"/>
              <a:pPr/>
              <a:t>41</a:t>
            </a:fld>
            <a:endParaRPr lang="en-US" altLang="fa-IR"/>
          </a:p>
        </p:txBody>
      </p:sp>
      <p:sp>
        <p:nvSpPr>
          <p:cNvPr id="564227" name="Rectangle 3"/>
          <p:cNvSpPr>
            <a:spLocks noGrp="1" noChangeArrowheads="1"/>
          </p:cNvSpPr>
          <p:nvPr>
            <p:ph type="body" idx="1"/>
          </p:nvPr>
        </p:nvSpPr>
        <p:spPr>
          <a:xfrm>
            <a:off x="457200" y="836613"/>
            <a:ext cx="8229600" cy="5183187"/>
          </a:xfrm>
        </p:spPr>
        <p:txBody>
          <a:bodyPr/>
          <a:lstStyle/>
          <a:p>
            <a:pPr>
              <a:buFontTx/>
              <a:buNone/>
            </a:pPr>
            <a:r>
              <a:rPr lang="fa-IR" altLang="fa-IR"/>
              <a:t>   </a:t>
            </a:r>
            <a:r>
              <a:rPr lang="fa-IR" altLang="fa-IR">
                <a:effectLst/>
              </a:rPr>
              <a:t>توجه استفاده کنندگان ازصورتها وگزارشهای مالی به وجوه نقد معلول علتهای زیر است:</a:t>
            </a:r>
          </a:p>
          <a:p>
            <a:pPr>
              <a:buFontTx/>
              <a:buNone/>
            </a:pPr>
            <a:r>
              <a:rPr lang="fa-IR" altLang="fa-IR">
                <a:effectLst/>
              </a:rPr>
              <a:t>   1-حساب وجوه نقد از پر گردش ترین و فعالترین حسابهای دفاتر موسسات مختلف است.</a:t>
            </a:r>
          </a:p>
          <a:p>
            <a:pPr>
              <a:buFontTx/>
              <a:buNone/>
            </a:pPr>
            <a:r>
              <a:rPr lang="fa-IR" altLang="fa-IR">
                <a:effectLst/>
              </a:rPr>
              <a:t>   2-وجوه نقد </a:t>
            </a:r>
            <a:r>
              <a:rPr lang="ar-SA" altLang="fa-IR">
                <a:effectLst/>
              </a:rPr>
              <a:t>،</a:t>
            </a:r>
            <a:r>
              <a:rPr lang="fa-IR" altLang="fa-IR">
                <a:effectLst/>
              </a:rPr>
              <a:t> نقد ترین  و دردسترس  ترین دارایی  موسسه است که هر لحظه می توان  آن را به دیگر دارایی ها تبدیل  و یا صرف پرداخت بدهیها یا هزینه ها نمود.</a:t>
            </a:r>
          </a:p>
          <a:p>
            <a:pPr>
              <a:buFontTx/>
              <a:buNone/>
            </a:pPr>
            <a:endParaRPr lang="en-US" altLang="fa-IR">
              <a:effectLst/>
            </a:endParaRPr>
          </a:p>
        </p:txBody>
      </p:sp>
    </p:spTree>
  </p:cSld>
  <p:clrMapOvr>
    <a:masterClrMapping/>
  </p:clrMapOvr>
  <p:transition spd="med">
    <p:comb/>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E7ABB58-53AE-41EF-B5A5-683A31D696BE}" type="slidenum">
              <a:rPr lang="ar-SA" altLang="fa-IR"/>
              <a:pPr/>
              <a:t>42</a:t>
            </a:fld>
            <a:endParaRPr lang="en-US" altLang="fa-IR"/>
          </a:p>
        </p:txBody>
      </p:sp>
      <p:sp>
        <p:nvSpPr>
          <p:cNvPr id="565251" name="Rectangle 3"/>
          <p:cNvSpPr>
            <a:spLocks noGrp="1" noChangeArrowheads="1"/>
          </p:cNvSpPr>
          <p:nvPr>
            <p:ph type="body" idx="1"/>
          </p:nvPr>
        </p:nvSpPr>
        <p:spPr/>
        <p:txBody>
          <a:bodyPr/>
          <a:lstStyle/>
          <a:p>
            <a:pPr>
              <a:buFontTx/>
              <a:buNone/>
            </a:pPr>
            <a:r>
              <a:rPr lang="fa-IR" altLang="fa-IR"/>
              <a:t>   </a:t>
            </a:r>
            <a:r>
              <a:rPr lang="fa-IR" altLang="fa-IR">
                <a:effectLst/>
              </a:rPr>
              <a:t>3- طی دوره مالی، وجوه نقد به دفعات به انواع داراییها یا هزینه ها تبدیل می شود و درادامه به وجوه نقد.</a:t>
            </a:r>
          </a:p>
          <a:p>
            <a:pPr>
              <a:buFontTx/>
              <a:buNone/>
            </a:pPr>
            <a:r>
              <a:rPr lang="fa-IR" altLang="fa-IR">
                <a:effectLst/>
              </a:rPr>
              <a:t>   4- موجودی  وجوه  نقد از مهمترین  عوامل  تشکیل  دهنده صورت نسبت جاری و آنی است  و استفاده  کنندگان برون  سازمانی  صورتها  و گزارش های  مالی از موسسه  توجه خاصی  به این  دو برای  حفظ  منافع و رسیدن  به طلبشان  نشان می دهند.  </a:t>
            </a:r>
            <a:endParaRPr lang="en-US" altLang="fa-IR">
              <a:effectLst/>
            </a:endParaRPr>
          </a:p>
        </p:txBody>
      </p:sp>
    </p:spTree>
  </p:cSld>
  <p:clrMapOvr>
    <a:masterClrMapping/>
  </p:clrMapOvr>
  <p:transition spd="med">
    <p:comb/>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BE68C1-DE6B-49C8-81D6-BB61CCAD7FCE}" type="slidenum">
              <a:rPr lang="ar-SA" altLang="fa-IR"/>
              <a:pPr/>
              <a:t>43</a:t>
            </a:fld>
            <a:endParaRPr lang="en-US" altLang="fa-IR"/>
          </a:p>
        </p:txBody>
      </p:sp>
      <p:sp>
        <p:nvSpPr>
          <p:cNvPr id="577539" name="Rectangle 3"/>
          <p:cNvSpPr>
            <a:spLocks noGrp="1" noChangeArrowheads="1"/>
          </p:cNvSpPr>
          <p:nvPr>
            <p:ph type="body" idx="1"/>
          </p:nvPr>
        </p:nvSpPr>
        <p:spPr/>
        <p:txBody>
          <a:bodyPr/>
          <a:lstStyle/>
          <a:p>
            <a:pPr>
              <a:buFontTx/>
              <a:buNone/>
            </a:pPr>
            <a:r>
              <a:rPr lang="fa-IR" altLang="fa-IR"/>
              <a:t>  </a:t>
            </a:r>
            <a:r>
              <a:rPr lang="fa-IR" altLang="fa-IR">
                <a:effectLst/>
              </a:rPr>
              <a:t>مسئولیت های مدیریت وجوه نقد :</a:t>
            </a:r>
          </a:p>
          <a:p>
            <a:pPr>
              <a:buFontTx/>
              <a:buNone/>
            </a:pPr>
            <a:r>
              <a:rPr lang="fa-IR" altLang="fa-IR">
                <a:effectLst/>
              </a:rPr>
              <a:t>  مدیریت موثر و کارآمد وجوه نقد </a:t>
            </a:r>
            <a:r>
              <a:rPr lang="en-US" altLang="fa-IR">
                <a:effectLst/>
              </a:rPr>
              <a:t> </a:t>
            </a:r>
            <a:r>
              <a:rPr lang="fa-IR" altLang="fa-IR">
                <a:effectLst/>
              </a:rPr>
              <a:t>شامل</a:t>
            </a:r>
            <a:r>
              <a:rPr lang="en-US" altLang="fa-IR">
                <a:effectLst/>
              </a:rPr>
              <a:t> </a:t>
            </a:r>
            <a:r>
              <a:rPr lang="fa-IR" altLang="fa-IR">
                <a:effectLst/>
              </a:rPr>
              <a:t> رعایت </a:t>
            </a:r>
            <a:r>
              <a:rPr lang="en-US" altLang="fa-IR">
                <a:effectLst/>
              </a:rPr>
              <a:t> </a:t>
            </a:r>
            <a:r>
              <a:rPr lang="fa-IR" altLang="fa-IR">
                <a:effectLst/>
              </a:rPr>
              <a:t>سیاستهای خط مشی های زیر است :</a:t>
            </a:r>
          </a:p>
          <a:p>
            <a:pPr>
              <a:buFontTx/>
              <a:buNone/>
            </a:pPr>
            <a:r>
              <a:rPr lang="fa-IR" altLang="fa-IR">
                <a:effectLst/>
              </a:rPr>
              <a:t>   1-</a:t>
            </a:r>
            <a:r>
              <a:rPr lang="en-US" altLang="fa-IR">
                <a:effectLst/>
              </a:rPr>
              <a:t> </a:t>
            </a:r>
            <a:r>
              <a:rPr lang="fa-IR" altLang="fa-IR">
                <a:effectLst/>
              </a:rPr>
              <a:t> تامین</a:t>
            </a:r>
            <a:r>
              <a:rPr lang="en-US" altLang="fa-IR">
                <a:effectLst/>
              </a:rPr>
              <a:t> </a:t>
            </a:r>
            <a:r>
              <a:rPr lang="fa-IR" altLang="fa-IR">
                <a:effectLst/>
              </a:rPr>
              <a:t> دقت</a:t>
            </a:r>
            <a:r>
              <a:rPr lang="en-US" altLang="fa-IR">
                <a:effectLst/>
              </a:rPr>
              <a:t> </a:t>
            </a:r>
            <a:r>
              <a:rPr lang="fa-IR" altLang="fa-IR">
                <a:effectLst/>
              </a:rPr>
              <a:t> و</a:t>
            </a:r>
            <a:r>
              <a:rPr lang="en-US" altLang="fa-IR">
                <a:effectLst/>
              </a:rPr>
              <a:t> </a:t>
            </a:r>
            <a:r>
              <a:rPr lang="fa-IR" altLang="fa-IR">
                <a:effectLst/>
              </a:rPr>
              <a:t> صحت  عملیات  حسابداری  در یافتها    و پرداختهای  نقدی  و مانده وجوه </a:t>
            </a:r>
            <a:r>
              <a:rPr lang="en-US" altLang="fa-IR">
                <a:effectLst/>
              </a:rPr>
              <a:t> </a:t>
            </a:r>
            <a:r>
              <a:rPr lang="fa-IR" altLang="fa-IR">
                <a:effectLst/>
              </a:rPr>
              <a:t>نقد .</a:t>
            </a:r>
          </a:p>
          <a:p>
            <a:pPr>
              <a:buFontTx/>
              <a:buNone/>
            </a:pPr>
            <a:r>
              <a:rPr lang="fa-IR" altLang="fa-IR">
                <a:effectLst/>
              </a:rPr>
              <a:t>   2- ممانعت</a:t>
            </a:r>
            <a:r>
              <a:rPr lang="en-US" altLang="fa-IR">
                <a:effectLst/>
              </a:rPr>
              <a:t>  </a:t>
            </a:r>
            <a:r>
              <a:rPr lang="fa-IR" altLang="fa-IR">
                <a:effectLst/>
              </a:rPr>
              <a:t>از</a:t>
            </a:r>
            <a:r>
              <a:rPr lang="en-US" altLang="fa-IR">
                <a:effectLst/>
              </a:rPr>
              <a:t> </a:t>
            </a:r>
            <a:r>
              <a:rPr lang="fa-IR" altLang="fa-IR">
                <a:effectLst/>
              </a:rPr>
              <a:t>خسارات </a:t>
            </a:r>
            <a:r>
              <a:rPr lang="en-US" altLang="fa-IR">
                <a:effectLst/>
              </a:rPr>
              <a:t> </a:t>
            </a:r>
            <a:r>
              <a:rPr lang="fa-IR" altLang="fa-IR">
                <a:effectLst/>
              </a:rPr>
              <a:t>ناشی</a:t>
            </a:r>
            <a:r>
              <a:rPr lang="en-US" altLang="fa-IR">
                <a:effectLst/>
              </a:rPr>
              <a:t> </a:t>
            </a:r>
            <a:r>
              <a:rPr lang="fa-IR" altLang="fa-IR">
                <a:effectLst/>
              </a:rPr>
              <a:t> از</a:t>
            </a:r>
            <a:r>
              <a:rPr lang="en-US" altLang="fa-IR">
                <a:effectLst/>
              </a:rPr>
              <a:t> </a:t>
            </a:r>
            <a:r>
              <a:rPr lang="fa-IR" altLang="fa-IR">
                <a:effectLst/>
              </a:rPr>
              <a:t>تقلب</a:t>
            </a:r>
            <a:r>
              <a:rPr lang="en-US" altLang="fa-IR">
                <a:effectLst/>
              </a:rPr>
              <a:t> </a:t>
            </a:r>
            <a:r>
              <a:rPr lang="ar-SA" altLang="fa-IR">
                <a:effectLst/>
              </a:rPr>
              <a:t>،</a:t>
            </a:r>
            <a:r>
              <a:rPr lang="fa-IR" altLang="fa-IR">
                <a:effectLst/>
              </a:rPr>
              <a:t> اختلاس </a:t>
            </a:r>
            <a:r>
              <a:rPr lang="ar-SA" altLang="fa-IR">
                <a:effectLst/>
              </a:rPr>
              <a:t>،</a:t>
            </a:r>
            <a:r>
              <a:rPr lang="fa-IR" altLang="fa-IR">
                <a:effectLst/>
              </a:rPr>
              <a:t> سوء استفاده و  سرقت  وجوه نقد . </a:t>
            </a:r>
            <a:endParaRPr lang="ar-SA" altLang="fa-IR">
              <a:effectLst/>
            </a:endParaRPr>
          </a:p>
          <a:p>
            <a:pPr>
              <a:buFontTx/>
              <a:buNone/>
            </a:pPr>
            <a:endParaRPr lang="en-US" altLang="fa-IR">
              <a:effectLst/>
            </a:endParaRPr>
          </a:p>
        </p:txBody>
      </p:sp>
    </p:spTree>
  </p:cSld>
  <p:clrMapOvr>
    <a:masterClrMapping/>
  </p:clrMapOvr>
  <p:transition spd="med">
    <p:comb/>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3C22874-819D-4D4F-902C-C5B1C9A5AA57}" type="slidenum">
              <a:rPr lang="ar-SA" altLang="fa-IR"/>
              <a:pPr/>
              <a:t>44</a:t>
            </a:fld>
            <a:endParaRPr lang="en-US" altLang="fa-IR"/>
          </a:p>
        </p:txBody>
      </p:sp>
      <p:sp>
        <p:nvSpPr>
          <p:cNvPr id="578563" name="Rectangle 3"/>
          <p:cNvSpPr>
            <a:spLocks noGrp="1" noChangeArrowheads="1"/>
          </p:cNvSpPr>
          <p:nvPr>
            <p:ph type="body" idx="1"/>
          </p:nvPr>
        </p:nvSpPr>
        <p:spPr/>
        <p:txBody>
          <a:bodyPr/>
          <a:lstStyle/>
          <a:p>
            <a:pPr>
              <a:buFontTx/>
              <a:buNone/>
            </a:pPr>
            <a:r>
              <a:rPr lang="fa-IR" altLang="fa-IR"/>
              <a:t>   </a:t>
            </a:r>
            <a:r>
              <a:rPr lang="fa-IR" altLang="fa-IR">
                <a:effectLst/>
              </a:rPr>
              <a:t>3- نگهداری</a:t>
            </a:r>
            <a:r>
              <a:rPr lang="en-US" altLang="fa-IR">
                <a:effectLst/>
              </a:rPr>
              <a:t> </a:t>
            </a:r>
            <a:r>
              <a:rPr lang="fa-IR" altLang="fa-IR">
                <a:effectLst/>
              </a:rPr>
              <a:t> مبالغ</a:t>
            </a:r>
            <a:r>
              <a:rPr lang="en-US" altLang="fa-IR">
                <a:effectLst/>
              </a:rPr>
              <a:t> </a:t>
            </a:r>
            <a:r>
              <a:rPr lang="fa-IR" altLang="fa-IR">
                <a:effectLst/>
              </a:rPr>
              <a:t> کافی</a:t>
            </a:r>
            <a:r>
              <a:rPr lang="en-US" altLang="fa-IR">
                <a:effectLst/>
              </a:rPr>
              <a:t> </a:t>
            </a:r>
            <a:r>
              <a:rPr lang="fa-IR" altLang="fa-IR">
                <a:effectLst/>
              </a:rPr>
              <a:t> وجوه نقد برای اقلامی که لزوما بایستی به </a:t>
            </a:r>
            <a:r>
              <a:rPr lang="en-US" altLang="fa-IR">
                <a:effectLst/>
              </a:rPr>
              <a:t> </a:t>
            </a:r>
            <a:r>
              <a:rPr lang="fa-IR" altLang="fa-IR">
                <a:effectLst/>
              </a:rPr>
              <a:t>صورت</a:t>
            </a:r>
            <a:r>
              <a:rPr lang="en-US" altLang="fa-IR">
                <a:effectLst/>
              </a:rPr>
              <a:t> </a:t>
            </a:r>
            <a:r>
              <a:rPr lang="fa-IR" altLang="fa-IR">
                <a:effectLst/>
              </a:rPr>
              <a:t> نقدی</a:t>
            </a:r>
            <a:r>
              <a:rPr lang="en-US" altLang="fa-IR">
                <a:effectLst/>
              </a:rPr>
              <a:t> </a:t>
            </a:r>
            <a:r>
              <a:rPr lang="fa-IR" altLang="fa-IR">
                <a:effectLst/>
              </a:rPr>
              <a:t> پرداخت شوند </a:t>
            </a:r>
            <a:r>
              <a:rPr lang="ar-SA" altLang="fa-IR">
                <a:effectLst/>
              </a:rPr>
              <a:t>،</a:t>
            </a:r>
            <a:r>
              <a:rPr lang="fa-IR" altLang="fa-IR">
                <a:effectLst/>
              </a:rPr>
              <a:t>  به علاوه  یک مانده  معقول  برای</a:t>
            </a:r>
            <a:r>
              <a:rPr lang="en-US" altLang="fa-IR">
                <a:effectLst/>
              </a:rPr>
              <a:t> </a:t>
            </a:r>
            <a:r>
              <a:rPr lang="fa-IR" altLang="fa-IR">
                <a:effectLst/>
              </a:rPr>
              <a:t> نیاز های</a:t>
            </a:r>
            <a:r>
              <a:rPr lang="en-US" altLang="fa-IR">
                <a:effectLst/>
              </a:rPr>
              <a:t> </a:t>
            </a:r>
            <a:r>
              <a:rPr lang="fa-IR" altLang="fa-IR">
                <a:effectLst/>
              </a:rPr>
              <a:t> ضروری </a:t>
            </a:r>
            <a:r>
              <a:rPr lang="en-US" altLang="fa-IR">
                <a:effectLst/>
              </a:rPr>
              <a:t> </a:t>
            </a:r>
            <a:r>
              <a:rPr lang="fa-IR" altLang="fa-IR">
                <a:effectLst/>
              </a:rPr>
              <a:t>به </a:t>
            </a:r>
            <a:r>
              <a:rPr lang="en-US" altLang="fa-IR">
                <a:effectLst/>
              </a:rPr>
              <a:t> </a:t>
            </a:r>
            <a:r>
              <a:rPr lang="fa-IR" altLang="fa-IR">
                <a:effectLst/>
              </a:rPr>
              <a:t>وجوه</a:t>
            </a:r>
            <a:r>
              <a:rPr lang="en-US" altLang="fa-IR">
                <a:effectLst/>
              </a:rPr>
              <a:t> </a:t>
            </a:r>
            <a:r>
              <a:rPr lang="fa-IR" altLang="fa-IR">
                <a:effectLst/>
              </a:rPr>
              <a:t> نقد .</a:t>
            </a:r>
          </a:p>
          <a:p>
            <a:pPr>
              <a:buFontTx/>
              <a:buNone/>
            </a:pPr>
            <a:r>
              <a:rPr lang="fa-IR" altLang="fa-IR">
                <a:effectLst/>
              </a:rPr>
              <a:t>   4- سرمایه</a:t>
            </a:r>
            <a:r>
              <a:rPr lang="en-US" altLang="fa-IR">
                <a:effectLst/>
              </a:rPr>
              <a:t> </a:t>
            </a:r>
            <a:r>
              <a:rPr lang="fa-IR" altLang="fa-IR">
                <a:effectLst/>
              </a:rPr>
              <a:t> گذاری </a:t>
            </a:r>
            <a:r>
              <a:rPr lang="en-US" altLang="fa-IR">
                <a:effectLst/>
              </a:rPr>
              <a:t> </a:t>
            </a:r>
            <a:r>
              <a:rPr lang="fa-IR" altLang="fa-IR">
                <a:effectLst/>
              </a:rPr>
              <a:t>وجوه نقد</a:t>
            </a:r>
            <a:r>
              <a:rPr lang="en-US" altLang="fa-IR">
                <a:effectLst/>
              </a:rPr>
              <a:t> </a:t>
            </a:r>
            <a:r>
              <a:rPr lang="fa-IR" altLang="fa-IR">
                <a:effectLst/>
              </a:rPr>
              <a:t> بلا استفاده .</a:t>
            </a:r>
            <a:endParaRPr lang="en-US" altLang="fa-IR">
              <a:effectLst/>
            </a:endParaRPr>
          </a:p>
        </p:txBody>
      </p:sp>
    </p:spTree>
  </p:cSld>
  <p:clrMapOvr>
    <a:masterClrMapping/>
  </p:clrMapOvr>
  <p:transition spd="med">
    <p:comb/>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0006C0A-50C8-49A5-8920-A3A8DB50EA75}" type="slidenum">
              <a:rPr lang="ar-SA" altLang="fa-IR"/>
              <a:pPr/>
              <a:t>45</a:t>
            </a:fld>
            <a:endParaRPr lang="en-US" altLang="fa-IR"/>
          </a:p>
        </p:txBody>
      </p:sp>
      <p:sp>
        <p:nvSpPr>
          <p:cNvPr id="620547" name="Rectangle 3"/>
          <p:cNvSpPr>
            <a:spLocks noGrp="1" noChangeArrowheads="1"/>
          </p:cNvSpPr>
          <p:nvPr>
            <p:ph type="body" idx="1"/>
          </p:nvPr>
        </p:nvSpPr>
        <p:spPr>
          <a:xfrm>
            <a:off x="539750" y="1844675"/>
            <a:ext cx="8229600" cy="2879725"/>
          </a:xfrm>
        </p:spPr>
        <p:txBody>
          <a:bodyPr/>
          <a:lstStyle/>
          <a:p>
            <a:pPr>
              <a:buFontTx/>
              <a:buNone/>
            </a:pPr>
            <a:r>
              <a:rPr lang="fa-IR" altLang="fa-IR">
                <a:effectLst/>
              </a:rPr>
              <a:t>   مبانی اعمال کنترل داخلی وجوه نقد:</a:t>
            </a:r>
          </a:p>
          <a:p>
            <a:pPr>
              <a:buFontTx/>
              <a:buNone/>
            </a:pPr>
            <a:r>
              <a:rPr lang="fa-IR" altLang="fa-IR">
                <a:effectLst/>
              </a:rPr>
              <a:t>   وجوه نقد به علت سهولت جابجایی و مطلوبیت فراوانی که نزدهمه دارد٬بیش ازسایرداراییها در معرض سرقت ٬</a:t>
            </a:r>
            <a:r>
              <a:rPr lang="en-US" altLang="fa-IR">
                <a:effectLst/>
              </a:rPr>
              <a:t> </a:t>
            </a:r>
            <a:r>
              <a:rPr lang="fa-IR" altLang="fa-IR">
                <a:effectLst/>
              </a:rPr>
              <a:t>سوء استفاده و اختلاس است . </a:t>
            </a:r>
          </a:p>
        </p:txBody>
      </p:sp>
    </p:spTree>
  </p:cSld>
  <p:clrMapOvr>
    <a:masterClrMapping/>
  </p:clrMapOvr>
  <p:transition spd="med">
    <p:comb/>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BF15B56-61F1-4417-9486-44F47DE8025A}" type="slidenum">
              <a:rPr lang="ar-SA" altLang="fa-IR"/>
              <a:pPr/>
              <a:t>46</a:t>
            </a:fld>
            <a:endParaRPr lang="en-US" altLang="fa-IR"/>
          </a:p>
        </p:txBody>
      </p:sp>
      <p:sp>
        <p:nvSpPr>
          <p:cNvPr id="621571" name="Rectangle 3"/>
          <p:cNvSpPr>
            <a:spLocks noGrp="1" noChangeArrowheads="1"/>
          </p:cNvSpPr>
          <p:nvPr>
            <p:ph type="body" idx="1"/>
          </p:nvPr>
        </p:nvSpPr>
        <p:spPr/>
        <p:txBody>
          <a:bodyPr/>
          <a:lstStyle/>
          <a:p>
            <a:pPr>
              <a:buFontTx/>
              <a:buNone/>
            </a:pPr>
            <a:r>
              <a:rPr lang="fa-IR" altLang="fa-IR">
                <a:effectLst/>
              </a:rPr>
              <a:t>  عمده عملیات برای کنترل داخلی بر وجوه نقد:</a:t>
            </a:r>
          </a:p>
          <a:p>
            <a:pPr>
              <a:buFontTx/>
              <a:buNone/>
            </a:pPr>
            <a:r>
              <a:rPr lang="fa-IR" altLang="fa-IR">
                <a:effectLst/>
              </a:rPr>
              <a:t>  1-تنظیم  فهرست  دریافتهای  نقدی  روزانه  برای کنترل و منظور کردن در حسابهای مربوط</a:t>
            </a:r>
          </a:p>
          <a:p>
            <a:pPr>
              <a:buFontTx/>
              <a:buNone/>
            </a:pPr>
            <a:r>
              <a:rPr lang="fa-IR" altLang="fa-IR">
                <a:effectLst/>
              </a:rPr>
              <a:t>  2-واریز دریافتهای  روزانه  به حساب  جاری موسسه  نزد بانک</a:t>
            </a:r>
            <a:endParaRPr lang="en-US" altLang="fa-IR">
              <a:effectLst/>
            </a:endParaRPr>
          </a:p>
        </p:txBody>
      </p:sp>
    </p:spTree>
  </p:cSld>
  <p:clrMapOvr>
    <a:masterClrMapping/>
  </p:clrMapOvr>
  <p:transition spd="med">
    <p:comb/>
  </p:transition>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2E0F004-6F8E-494B-B8F5-5AFAE171616D}" type="slidenum">
              <a:rPr lang="ar-SA" altLang="fa-IR"/>
              <a:pPr/>
              <a:t>47</a:t>
            </a:fld>
            <a:endParaRPr lang="en-US" altLang="fa-IR"/>
          </a:p>
        </p:txBody>
      </p:sp>
      <p:sp>
        <p:nvSpPr>
          <p:cNvPr id="120835" name="Rectangle 3"/>
          <p:cNvSpPr>
            <a:spLocks noGrp="1" noChangeArrowheads="1"/>
          </p:cNvSpPr>
          <p:nvPr>
            <p:ph type="body" idx="1"/>
          </p:nvPr>
        </p:nvSpPr>
        <p:spPr>
          <a:xfrm>
            <a:off x="468313" y="1844675"/>
            <a:ext cx="8229600" cy="3240088"/>
          </a:xfrm>
        </p:spPr>
        <p:txBody>
          <a:bodyPr/>
          <a:lstStyle/>
          <a:p>
            <a:pPr>
              <a:buFontTx/>
              <a:buNone/>
            </a:pPr>
            <a:r>
              <a:rPr lang="fa-IR" altLang="fa-IR">
                <a:effectLst/>
              </a:rPr>
              <a:t>  دريافتهای نقدی: </a:t>
            </a:r>
          </a:p>
          <a:p>
            <a:pPr>
              <a:buFontTx/>
              <a:buNone/>
            </a:pPr>
            <a:r>
              <a:rPr lang="fa-IR" altLang="fa-IR">
                <a:effectLst/>
              </a:rPr>
              <a:t>   دريافت های نقدی  روزانه   در  موسسات  ،  عمدتاً  شامل دريافت های  نقدی  از  بدهكاران  بابت  مطالبات   موسسه و دريافت های  نقدی  بابت  فروش  نقدی می باشد .</a:t>
            </a:r>
          </a:p>
          <a:p>
            <a:pPr>
              <a:buFontTx/>
              <a:buNone/>
            </a:pPr>
            <a:r>
              <a:rPr lang="fa-IR" altLang="fa-IR">
                <a:effectLst/>
              </a:rPr>
              <a:t>   استفاده از صندوق فروش اطمينان بيشتری از صحت </a:t>
            </a:r>
            <a:r>
              <a:rPr lang="en-US" altLang="fa-IR">
                <a:effectLst/>
              </a:rPr>
              <a:t> </a:t>
            </a:r>
            <a:r>
              <a:rPr lang="fa-IR" altLang="fa-IR">
                <a:effectLst/>
              </a:rPr>
              <a:t>جمع فروش  نقدی   روزانه ايجاد خواهد كرد.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91960C0-2AB4-42C0-989B-6B54884F50BC}" type="slidenum">
              <a:rPr lang="ar-SA" altLang="fa-IR"/>
              <a:pPr/>
              <a:t>48</a:t>
            </a:fld>
            <a:endParaRPr lang="en-US" altLang="fa-IR"/>
          </a:p>
        </p:txBody>
      </p:sp>
      <p:sp>
        <p:nvSpPr>
          <p:cNvPr id="622595" name="Rectangle 3"/>
          <p:cNvSpPr>
            <a:spLocks noGrp="1" noChangeArrowheads="1"/>
          </p:cNvSpPr>
          <p:nvPr>
            <p:ph type="body" idx="1"/>
          </p:nvPr>
        </p:nvSpPr>
        <p:spPr/>
        <p:txBody>
          <a:bodyPr/>
          <a:lstStyle/>
          <a:p>
            <a:pPr>
              <a:buFontTx/>
              <a:buNone/>
            </a:pPr>
            <a:r>
              <a:rPr lang="fa-IR" altLang="fa-IR"/>
              <a:t>   استفاده از برگ فروش نقدی:</a:t>
            </a:r>
          </a:p>
          <a:p>
            <a:pPr>
              <a:buFontTx/>
              <a:buNone/>
            </a:pPr>
            <a:r>
              <a:rPr lang="fa-IR" altLang="fa-IR"/>
              <a:t>   در بعضی موسسات برای کنترل دریافتهای نقدی حاصل از فروش  نقدی  روزانه  از برگ  فروش  نقدی  استفاده می- کنند.جمع برگهای فروش نقدی  به عنوان مدارک اولیه ثبت رویدادهای مالی نقدی مورد استفاده قرار می گیرد.  </a:t>
            </a:r>
            <a:endParaRPr lang="en-US" altLang="fa-IR"/>
          </a:p>
        </p:txBody>
      </p:sp>
    </p:spTree>
  </p:cSld>
  <p:clrMapOvr>
    <a:masterClrMapping/>
  </p:clrMapOvr>
  <p:transition spd="med">
    <p:comb/>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A83F9F1-A994-4586-B702-0DC0FEA52681}" type="slidenum">
              <a:rPr lang="ar-SA" altLang="fa-IR"/>
              <a:pPr/>
              <a:t>49</a:t>
            </a:fld>
            <a:endParaRPr lang="en-US" altLang="fa-IR"/>
          </a:p>
        </p:txBody>
      </p:sp>
      <p:sp>
        <p:nvSpPr>
          <p:cNvPr id="623619" name="Rectangle 3"/>
          <p:cNvSpPr>
            <a:spLocks noGrp="1" noChangeArrowheads="1"/>
          </p:cNvSpPr>
          <p:nvPr>
            <p:ph type="body" idx="1"/>
          </p:nvPr>
        </p:nvSpPr>
        <p:spPr/>
        <p:txBody>
          <a:bodyPr/>
          <a:lstStyle/>
          <a:p>
            <a:pPr>
              <a:buFontTx/>
              <a:buNone/>
            </a:pPr>
            <a:r>
              <a:rPr lang="fa-IR" altLang="fa-IR">
                <a:effectLst/>
              </a:rPr>
              <a:t>   استفاده از برگ دریافت صندوق:</a:t>
            </a:r>
          </a:p>
          <a:p>
            <a:pPr>
              <a:buFontTx/>
              <a:buNone/>
            </a:pPr>
            <a:r>
              <a:rPr lang="fa-IR" altLang="fa-IR">
                <a:effectLst/>
              </a:rPr>
              <a:t>   در موسسات عمده  فروشی  و یا  موسساتی  که  به فروش کالاهای گران  قیمت  اشتغال  دارند برای کنترل دریافتهای نقدی ٬ ضمن تنظیم صورت حساب فروش ٬ازبرگ دریافت صندوق که نشان دهنده وصول وجه صورت حساب است</a:t>
            </a:r>
            <a:r>
              <a:rPr lang="en-US" altLang="fa-IR">
                <a:effectLst/>
              </a:rPr>
              <a:t> </a:t>
            </a:r>
            <a:r>
              <a:rPr lang="fa-IR" altLang="fa-IR">
                <a:effectLst/>
              </a:rPr>
              <a:t>٬  استفاده می کنند. </a:t>
            </a:r>
          </a:p>
        </p:txBody>
      </p:sp>
    </p:spTree>
  </p:cSld>
  <p:clrMapOvr>
    <a:masterClrMapping/>
  </p:clrMapOvr>
  <p:transition spd="med">
    <p:comb/>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D7CB62B-A896-4058-9A23-1B45FD3FA939}" type="slidenum">
              <a:rPr lang="ar-SA" altLang="fa-IR"/>
              <a:pPr/>
              <a:t>5</a:t>
            </a:fld>
            <a:endParaRPr lang="en-US" altLang="fa-IR"/>
          </a:p>
        </p:txBody>
      </p:sp>
      <p:sp>
        <p:nvSpPr>
          <p:cNvPr id="399363" name="Rectangle 3"/>
          <p:cNvSpPr>
            <a:spLocks noGrp="1" noChangeArrowheads="1"/>
          </p:cNvSpPr>
          <p:nvPr>
            <p:ph type="body" idx="1"/>
          </p:nvPr>
        </p:nvSpPr>
        <p:spPr>
          <a:xfrm>
            <a:off x="468313" y="1341438"/>
            <a:ext cx="8229600" cy="4114800"/>
          </a:xfrm>
        </p:spPr>
        <p:txBody>
          <a:bodyPr/>
          <a:lstStyle/>
          <a:p>
            <a:pPr>
              <a:buFontTx/>
              <a:buNone/>
            </a:pPr>
            <a:r>
              <a:rPr lang="en-US" altLang="fa-IR">
                <a:effectLst/>
                <a:cs typeface="Zar" pitchFamily="2" charset="0"/>
              </a:rPr>
              <a:t>     </a:t>
            </a:r>
            <a:r>
              <a:rPr lang="fa-IR" altLang="fa-IR">
                <a:effectLst/>
                <a:cs typeface="Zar" pitchFamily="2" charset="0"/>
              </a:rPr>
              <a:t>مقدمه</a:t>
            </a:r>
            <a:r>
              <a:rPr lang="en-US" altLang="fa-IR">
                <a:effectLst/>
                <a:cs typeface="Zar" pitchFamily="2" charset="0"/>
              </a:rPr>
              <a:t>:</a:t>
            </a:r>
          </a:p>
          <a:p>
            <a:pPr>
              <a:buFontTx/>
              <a:buNone/>
            </a:pPr>
            <a:r>
              <a:rPr lang="en-US" altLang="fa-IR" sz="2800">
                <a:cs typeface="Zar" pitchFamily="2" charset="0"/>
              </a:rPr>
              <a:t>      </a:t>
            </a:r>
            <a:r>
              <a:rPr lang="fa-IR" altLang="fa-IR">
                <a:effectLst/>
                <a:latin typeface="Arial" panose="020B0604020202020204" pitchFamily="34" charset="0"/>
              </a:rPr>
              <a:t>تاكيد بر سيستم  حسابداری دستی  بر اين اساس است  كه </a:t>
            </a:r>
            <a:r>
              <a:rPr lang="en-US" altLang="fa-IR">
                <a:effectLst/>
                <a:latin typeface="Arial" panose="020B0604020202020204" pitchFamily="34" charset="0"/>
              </a:rPr>
              <a:t>  </a:t>
            </a:r>
            <a:r>
              <a:rPr lang="fa-IR" altLang="fa-IR">
                <a:effectLst/>
                <a:latin typeface="Arial" panose="020B0604020202020204" pitchFamily="34" charset="0"/>
              </a:rPr>
              <a:t>اين سيستم  و</a:t>
            </a:r>
            <a:r>
              <a:rPr lang="en-US" altLang="fa-IR">
                <a:effectLst/>
                <a:latin typeface="Arial" panose="020B0604020202020204" pitchFamily="34" charset="0"/>
              </a:rPr>
              <a:t> </a:t>
            </a:r>
            <a:r>
              <a:rPr lang="fa-IR" altLang="fa-IR">
                <a:effectLst/>
                <a:latin typeface="Arial" panose="020B0604020202020204" pitchFamily="34" charset="0"/>
              </a:rPr>
              <a:t>مفاهيم  دفاتر روزنامه  و  معين  در دوران  </a:t>
            </a:r>
            <a:r>
              <a:rPr lang="en-US" altLang="fa-IR">
                <a:effectLst/>
                <a:latin typeface="Arial" panose="020B0604020202020204" pitchFamily="34" charset="0"/>
              </a:rPr>
              <a:t>  </a:t>
            </a:r>
            <a:r>
              <a:rPr lang="fa-IR" altLang="fa-IR">
                <a:effectLst/>
                <a:latin typeface="Arial" panose="020B0604020202020204" pitchFamily="34" charset="0"/>
              </a:rPr>
              <a:t>نه چندان دوروحتی درسالهای اخيرتوانسته است  نيازهای </a:t>
            </a:r>
            <a:r>
              <a:rPr lang="en-US" altLang="fa-IR">
                <a:effectLst/>
                <a:latin typeface="Arial" panose="020B0604020202020204" pitchFamily="34" charset="0"/>
              </a:rPr>
              <a:t> </a:t>
            </a:r>
            <a:r>
              <a:rPr lang="fa-IR" altLang="fa-IR">
                <a:effectLst/>
                <a:latin typeface="Arial" panose="020B0604020202020204" pitchFamily="34" charset="0"/>
              </a:rPr>
              <a:t>اطلاعات</a:t>
            </a:r>
            <a:r>
              <a:rPr lang="en-US" altLang="fa-IR">
                <a:effectLst/>
                <a:latin typeface="Arial" panose="020B0604020202020204" pitchFamily="34" charset="0"/>
              </a:rPr>
              <a:t> </a:t>
            </a:r>
            <a:r>
              <a:rPr lang="fa-IR" altLang="fa-IR">
                <a:effectLst/>
                <a:latin typeface="Arial" panose="020B0604020202020204" pitchFamily="34" charset="0"/>
              </a:rPr>
              <a:t>مالی  مؤسسات </a:t>
            </a:r>
            <a:r>
              <a:rPr lang="en-US" altLang="fa-IR">
                <a:effectLst/>
                <a:latin typeface="Arial" panose="020B0604020202020204" pitchFamily="34" charset="0"/>
              </a:rPr>
              <a:t> </a:t>
            </a:r>
            <a:r>
              <a:rPr lang="fa-IR" altLang="fa-IR">
                <a:effectLst/>
                <a:latin typeface="Arial" panose="020B0604020202020204" pitchFamily="34" charset="0"/>
              </a:rPr>
              <a:t>متوسط  و بزرگ را</a:t>
            </a:r>
            <a:r>
              <a:rPr lang="en-US" altLang="fa-IR">
                <a:effectLst/>
                <a:latin typeface="Arial" panose="020B0604020202020204" pitchFamily="34" charset="0"/>
              </a:rPr>
              <a:t> </a:t>
            </a:r>
            <a:r>
              <a:rPr lang="fa-IR" altLang="fa-IR">
                <a:effectLst/>
                <a:latin typeface="Arial" panose="020B0604020202020204" pitchFamily="34" charset="0"/>
              </a:rPr>
              <a:t> به </a:t>
            </a:r>
            <a:r>
              <a:rPr lang="en-US" altLang="fa-IR">
                <a:effectLst/>
                <a:latin typeface="Arial" panose="020B0604020202020204" pitchFamily="34" charset="0"/>
              </a:rPr>
              <a:t> </a:t>
            </a:r>
            <a:r>
              <a:rPr lang="fa-IR" altLang="fa-IR">
                <a:effectLst/>
                <a:latin typeface="Arial" panose="020B0604020202020204" pitchFamily="34" charset="0"/>
              </a:rPr>
              <a:t>خوبی </a:t>
            </a:r>
            <a:r>
              <a:rPr lang="en-US" altLang="fa-IR">
                <a:effectLst/>
                <a:latin typeface="Arial" panose="020B0604020202020204" pitchFamily="34" charset="0"/>
              </a:rPr>
              <a:t> </a:t>
            </a:r>
            <a:r>
              <a:rPr lang="fa-IR" altLang="fa-IR">
                <a:effectLst/>
                <a:latin typeface="Arial" panose="020B0604020202020204" pitchFamily="34" charset="0"/>
              </a:rPr>
              <a:t>مرتفع </a:t>
            </a:r>
            <a:r>
              <a:rPr lang="en-US" altLang="fa-IR">
                <a:effectLst/>
                <a:latin typeface="Arial" panose="020B0604020202020204" pitchFamily="34" charset="0"/>
              </a:rPr>
              <a:t> </a:t>
            </a:r>
            <a:r>
              <a:rPr lang="fa-IR" altLang="fa-IR">
                <a:effectLst/>
                <a:latin typeface="Arial" panose="020B0604020202020204" pitchFamily="34" charset="0"/>
              </a:rPr>
              <a:t>نمايد.</a:t>
            </a:r>
            <a:endParaRPr lang="en-US" altLang="fa-IR">
              <a:effectLst/>
              <a:latin typeface="Arial" panose="020B0604020202020204" pitchFamily="34" charset="0"/>
            </a:endParaRPr>
          </a:p>
          <a:p>
            <a:pPr>
              <a:buFontTx/>
              <a:buNone/>
            </a:pPr>
            <a:endParaRPr lang="en-US" altLang="fa-IR">
              <a:effectLst/>
              <a:latin typeface="Arial" panose="020B0604020202020204" pitchFamily="34" charset="0"/>
            </a:endParaRPr>
          </a:p>
          <a:p>
            <a:endParaRPr lang="en-US" altLang="fa-IR"/>
          </a:p>
        </p:txBody>
      </p:sp>
    </p:spTree>
  </p:cSld>
  <p:clrMapOvr>
    <a:masterClrMapping/>
  </p:clrMapOvr>
  <p:transition spd="med">
    <p:comb/>
  </p:transition>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9059F80-A600-4B51-A940-F2C946BC9F2C}" type="slidenum">
              <a:rPr lang="ar-SA" altLang="fa-IR"/>
              <a:pPr/>
              <a:t>50</a:t>
            </a:fld>
            <a:endParaRPr lang="en-US" altLang="fa-IR"/>
          </a:p>
        </p:txBody>
      </p:sp>
      <p:sp>
        <p:nvSpPr>
          <p:cNvPr id="624643" name="Rectangle 3"/>
          <p:cNvSpPr>
            <a:spLocks noGrp="1" noChangeArrowheads="1"/>
          </p:cNvSpPr>
          <p:nvPr>
            <p:ph type="body" idx="1"/>
          </p:nvPr>
        </p:nvSpPr>
        <p:spPr/>
        <p:txBody>
          <a:bodyPr/>
          <a:lstStyle/>
          <a:p>
            <a:pPr>
              <a:buFontTx/>
              <a:buNone/>
            </a:pPr>
            <a:r>
              <a:rPr lang="fa-IR" altLang="fa-IR">
                <a:effectLst/>
              </a:rPr>
              <a:t>   وجوه نقد دریافتی از صندوق:</a:t>
            </a:r>
          </a:p>
          <a:p>
            <a:pPr>
              <a:buFontTx/>
              <a:buNone/>
            </a:pPr>
            <a:r>
              <a:rPr lang="fa-IR" altLang="fa-IR">
                <a:effectLst/>
              </a:rPr>
              <a:t>   در برخی ازموسسات قسمتی ازدریافتهای نقدی از مشتریان یا بدهکاران به صورت چک یا وجوه نقدی است که معمولا طی نامه ای توسط اداره پست  و یا نامه رسانهای مشتریان و بدهکاران به موسسه واصل می شود.</a:t>
            </a:r>
            <a:endParaRPr lang="en-US" altLang="fa-IR">
              <a:effectLst/>
            </a:endParaRPr>
          </a:p>
        </p:txBody>
      </p:sp>
    </p:spTree>
  </p:cSld>
  <p:clrMapOvr>
    <a:masterClrMapping/>
  </p:clrMapOvr>
  <p:transition spd="med">
    <p:comb/>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B11EE9D-14F2-4FEB-A0CF-DAB53926FCE5}" type="slidenum">
              <a:rPr lang="ar-SA" altLang="fa-IR"/>
              <a:pPr/>
              <a:t>51</a:t>
            </a:fld>
            <a:endParaRPr lang="en-US" altLang="fa-IR"/>
          </a:p>
        </p:txBody>
      </p:sp>
      <p:sp>
        <p:nvSpPr>
          <p:cNvPr id="579587" name="Rectangle 3"/>
          <p:cNvSpPr>
            <a:spLocks noGrp="1" noChangeArrowheads="1"/>
          </p:cNvSpPr>
          <p:nvPr>
            <p:ph type="body" idx="1"/>
          </p:nvPr>
        </p:nvSpPr>
        <p:spPr/>
        <p:txBody>
          <a:bodyPr/>
          <a:lstStyle/>
          <a:p>
            <a:pPr>
              <a:buFontTx/>
              <a:buNone/>
            </a:pPr>
            <a:r>
              <a:rPr lang="fa-IR" altLang="fa-IR"/>
              <a:t>   </a:t>
            </a:r>
            <a:r>
              <a:rPr lang="fa-IR" altLang="fa-IR">
                <a:effectLst/>
              </a:rPr>
              <a:t>کسور و اضافات صندوق :</a:t>
            </a:r>
          </a:p>
          <a:p>
            <a:pPr>
              <a:buFontTx/>
              <a:buNone/>
            </a:pPr>
            <a:r>
              <a:rPr lang="fa-IR" altLang="fa-IR">
                <a:effectLst/>
              </a:rPr>
              <a:t>   گاهی حتی پس از کنترل  موثر بر وجوه  نقد </a:t>
            </a:r>
            <a:r>
              <a:rPr lang="ar-SA" altLang="fa-IR">
                <a:effectLst/>
              </a:rPr>
              <a:t>،</a:t>
            </a:r>
            <a:r>
              <a:rPr lang="fa-IR" altLang="fa-IR">
                <a:effectLst/>
              </a:rPr>
              <a:t> امکان دارد اشتباهاتی در دریافتها ویا پرداختهای نقدی  به  وجود  بیاید به همین  منظور حسابی در دفتر کل به  نام حساب کسور و اضافات صندوق افتتاح می شودواختلافات ناشی از شمارش وجوه نقد  در این  حساب  ثبت  می شود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47EBC4E-B444-4E22-9B38-770C4F900B63}" type="slidenum">
              <a:rPr lang="ar-SA" altLang="fa-IR"/>
              <a:pPr/>
              <a:t>52</a:t>
            </a:fld>
            <a:endParaRPr lang="en-US" altLang="fa-IR"/>
          </a:p>
        </p:txBody>
      </p:sp>
      <p:sp>
        <p:nvSpPr>
          <p:cNvPr id="123907" name="Rectangle 3"/>
          <p:cNvSpPr>
            <a:spLocks noGrp="1" noChangeArrowheads="1"/>
          </p:cNvSpPr>
          <p:nvPr>
            <p:ph type="body" idx="1"/>
          </p:nvPr>
        </p:nvSpPr>
        <p:spPr>
          <a:xfrm>
            <a:off x="457200" y="1905000"/>
            <a:ext cx="8229600" cy="2316163"/>
          </a:xfrm>
        </p:spPr>
        <p:txBody>
          <a:bodyPr/>
          <a:lstStyle/>
          <a:p>
            <a:pPr>
              <a:buFontTx/>
              <a:buNone/>
            </a:pPr>
            <a:r>
              <a:rPr lang="fa-IR" altLang="fa-IR">
                <a:effectLst/>
              </a:rPr>
              <a:t>   در پايان روز كسری واضافات صندوق بايستی به حساب كسور و اضافات صندوق  منتقل شود  و اختلاف ناشی از شمارش وجوه نقد در اين حساب ثبت گردد.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D61F369-7A9E-4D87-AB04-6C0548F29DFC}" type="slidenum">
              <a:rPr lang="ar-SA" altLang="fa-IR"/>
              <a:pPr/>
              <a:t>53</a:t>
            </a:fld>
            <a:endParaRPr lang="en-US" altLang="fa-IR"/>
          </a:p>
        </p:txBody>
      </p:sp>
      <p:sp>
        <p:nvSpPr>
          <p:cNvPr id="625667" name="Rectangle 3"/>
          <p:cNvSpPr>
            <a:spLocks noGrp="1" noChangeArrowheads="1"/>
          </p:cNvSpPr>
          <p:nvPr>
            <p:ph type="body" idx="1"/>
          </p:nvPr>
        </p:nvSpPr>
        <p:spPr/>
        <p:txBody>
          <a:bodyPr/>
          <a:lstStyle/>
          <a:p>
            <a:pPr>
              <a:buFontTx/>
              <a:buNone/>
            </a:pPr>
            <a:r>
              <a:rPr lang="fa-IR" altLang="fa-IR">
                <a:effectLst/>
              </a:rPr>
              <a:t>    تقسیم دقیق وظایف:</a:t>
            </a:r>
          </a:p>
          <a:p>
            <a:pPr>
              <a:buFontTx/>
              <a:buNone/>
            </a:pPr>
            <a:r>
              <a:rPr lang="fa-IR" altLang="fa-IR">
                <a:effectLst/>
              </a:rPr>
              <a:t>   عدم  تفکیک  دقیق  وظایف  در مورد وجوه  نقد </a:t>
            </a:r>
            <a:r>
              <a:rPr lang="en-US" altLang="fa-IR">
                <a:effectLst/>
              </a:rPr>
              <a:t> </a:t>
            </a:r>
            <a:r>
              <a:rPr lang="fa-IR" altLang="fa-IR">
                <a:effectLst/>
              </a:rPr>
              <a:t>می تواند شرایط  را  برای  سوء استفاده  احتمالی  فراهم  کند. </a:t>
            </a:r>
          </a:p>
          <a:p>
            <a:pPr>
              <a:buFontTx/>
              <a:buNone/>
            </a:pPr>
            <a:r>
              <a:rPr lang="fa-IR" altLang="fa-IR">
                <a:effectLst/>
              </a:rPr>
              <a:t>  1-</a:t>
            </a:r>
            <a:r>
              <a:rPr lang="en-US" altLang="fa-IR">
                <a:effectLst/>
              </a:rPr>
              <a:t> </a:t>
            </a:r>
            <a:r>
              <a:rPr lang="fa-IR" altLang="fa-IR">
                <a:effectLst/>
              </a:rPr>
              <a:t>فروش</a:t>
            </a:r>
            <a:r>
              <a:rPr lang="en-US" altLang="fa-IR">
                <a:effectLst/>
              </a:rPr>
              <a:t> </a:t>
            </a:r>
            <a:r>
              <a:rPr lang="fa-IR" altLang="fa-IR">
                <a:effectLst/>
              </a:rPr>
              <a:t> نقدی </a:t>
            </a:r>
            <a:r>
              <a:rPr lang="en-US" altLang="fa-IR">
                <a:effectLst/>
              </a:rPr>
              <a:t> </a:t>
            </a:r>
            <a:r>
              <a:rPr lang="fa-IR" altLang="fa-IR">
                <a:effectLst/>
              </a:rPr>
              <a:t>روزانه </a:t>
            </a:r>
            <a:r>
              <a:rPr lang="en-US" altLang="fa-IR">
                <a:effectLst/>
              </a:rPr>
              <a:t> </a:t>
            </a:r>
            <a:r>
              <a:rPr lang="fa-IR" altLang="fa-IR">
                <a:effectLst/>
              </a:rPr>
              <a:t>را </a:t>
            </a:r>
            <a:r>
              <a:rPr lang="en-US" altLang="fa-IR">
                <a:effectLst/>
              </a:rPr>
              <a:t> </a:t>
            </a:r>
            <a:r>
              <a:rPr lang="fa-IR" altLang="fa-IR">
                <a:effectLst/>
              </a:rPr>
              <a:t>در</a:t>
            </a:r>
            <a:r>
              <a:rPr lang="en-US" altLang="fa-IR">
                <a:effectLst/>
              </a:rPr>
              <a:t> </a:t>
            </a:r>
            <a:r>
              <a:rPr lang="fa-IR" altLang="fa-IR">
                <a:effectLst/>
              </a:rPr>
              <a:t>دفاتر</a:t>
            </a:r>
            <a:r>
              <a:rPr lang="en-US" altLang="fa-IR">
                <a:effectLst/>
              </a:rPr>
              <a:t> </a:t>
            </a:r>
            <a:r>
              <a:rPr lang="fa-IR" altLang="fa-IR">
                <a:effectLst/>
              </a:rPr>
              <a:t>موسسه </a:t>
            </a:r>
            <a:r>
              <a:rPr lang="en-US" altLang="fa-IR">
                <a:effectLst/>
              </a:rPr>
              <a:t> </a:t>
            </a:r>
            <a:r>
              <a:rPr lang="fa-IR" altLang="fa-IR">
                <a:effectLst/>
              </a:rPr>
              <a:t>ثبت</a:t>
            </a:r>
            <a:r>
              <a:rPr lang="en-US" altLang="fa-IR">
                <a:effectLst/>
              </a:rPr>
              <a:t> </a:t>
            </a:r>
            <a:r>
              <a:rPr lang="fa-IR" altLang="fa-IR">
                <a:effectLst/>
              </a:rPr>
              <a:t> نکند</a:t>
            </a:r>
          </a:p>
          <a:p>
            <a:pPr>
              <a:buFontTx/>
              <a:buNone/>
            </a:pPr>
            <a:r>
              <a:rPr lang="fa-IR" altLang="fa-IR">
                <a:effectLst/>
              </a:rPr>
              <a:t>  2-</a:t>
            </a:r>
            <a:r>
              <a:rPr lang="en-US" altLang="fa-IR">
                <a:effectLst/>
              </a:rPr>
              <a:t> </a:t>
            </a:r>
            <a:r>
              <a:rPr lang="fa-IR" altLang="fa-IR">
                <a:effectLst/>
              </a:rPr>
              <a:t>کل فروش نسیه و نقد روزانه را در دفاتر ثبت کند</a:t>
            </a:r>
            <a:r>
              <a:rPr lang="en-US" altLang="fa-IR">
                <a:effectLst/>
              </a:rPr>
              <a:t> </a:t>
            </a:r>
            <a:r>
              <a:rPr lang="fa-IR" altLang="fa-IR">
                <a:effectLst/>
              </a:rPr>
              <a:t> ولی به طور ساختگی یک مبلغ دیگر ثبت نماید.</a:t>
            </a:r>
            <a:r>
              <a:rPr lang="fa-IR" altLang="fa-IR"/>
              <a:t> </a:t>
            </a:r>
            <a:endParaRPr lang="en-US" altLang="fa-IR"/>
          </a:p>
        </p:txBody>
      </p:sp>
    </p:spTree>
  </p:cSld>
  <p:clrMapOvr>
    <a:masterClrMapping/>
  </p:clrMapOvr>
  <p:transition spd="med">
    <p:comb/>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2C454F9-3B4F-4539-A155-9E92A5D22144}" type="slidenum">
              <a:rPr lang="ar-SA" altLang="fa-IR"/>
              <a:pPr/>
              <a:t>54</a:t>
            </a:fld>
            <a:endParaRPr lang="en-US" altLang="fa-IR"/>
          </a:p>
        </p:txBody>
      </p:sp>
      <p:sp>
        <p:nvSpPr>
          <p:cNvPr id="121859" name="Rectangle 3"/>
          <p:cNvSpPr>
            <a:spLocks noGrp="1" noChangeArrowheads="1"/>
          </p:cNvSpPr>
          <p:nvPr>
            <p:ph type="body" idx="1"/>
          </p:nvPr>
        </p:nvSpPr>
        <p:spPr>
          <a:xfrm>
            <a:off x="457200" y="1905000"/>
            <a:ext cx="8229600" cy="3829050"/>
          </a:xfrm>
        </p:spPr>
        <p:txBody>
          <a:bodyPr/>
          <a:lstStyle/>
          <a:p>
            <a:pPr>
              <a:buFontTx/>
              <a:buNone/>
            </a:pPr>
            <a:r>
              <a:rPr lang="fa-IR" altLang="fa-IR">
                <a:effectLst/>
              </a:rPr>
              <a:t>   پرداختهای نقدی :</a:t>
            </a:r>
          </a:p>
          <a:p>
            <a:pPr>
              <a:buFontTx/>
              <a:buNone/>
            </a:pPr>
            <a:r>
              <a:rPr lang="fa-IR" altLang="fa-IR">
                <a:effectLst/>
              </a:rPr>
              <a:t>   اغلب موارد سوءاستفاده در وجوه نقد ناشی از سوء استفاده درپرداختهای  نقدی  است  بنابراین کنترل  داخلی  موثر بر پرداختهای نقدی مهمتر از کنترل داخلی بر دریافتهای نقدی بوده بخش اصلی کنترل وجوه نقد محسوب می  شود</a:t>
            </a:r>
            <a:r>
              <a:rPr lang="en-US" altLang="fa-IR">
                <a:effectLst/>
              </a:rPr>
              <a:t> .</a:t>
            </a:r>
          </a:p>
        </p:txBody>
      </p:sp>
    </p:spTree>
  </p:cSld>
  <p:clrMapOvr>
    <a:masterClrMapping/>
  </p:clrMapOvr>
  <p:transition spd="med">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632EEA5-D745-409B-88FD-14F28D20F856}" type="slidenum">
              <a:rPr lang="ar-SA" altLang="fa-IR"/>
              <a:pPr/>
              <a:t>55</a:t>
            </a:fld>
            <a:endParaRPr lang="en-US" altLang="fa-IR"/>
          </a:p>
        </p:txBody>
      </p:sp>
      <p:sp>
        <p:nvSpPr>
          <p:cNvPr id="580611" name="Rectangle 3"/>
          <p:cNvSpPr>
            <a:spLocks noGrp="1" noChangeArrowheads="1"/>
          </p:cNvSpPr>
          <p:nvPr>
            <p:ph type="body" idx="1"/>
          </p:nvPr>
        </p:nvSpPr>
        <p:spPr/>
        <p:txBody>
          <a:bodyPr/>
          <a:lstStyle/>
          <a:p>
            <a:pPr>
              <a:buFontTx/>
              <a:buNone/>
            </a:pPr>
            <a:r>
              <a:rPr lang="fa-IR" altLang="fa-IR">
                <a:effectLst/>
              </a:rPr>
              <a:t>   حساب جاری بانک :</a:t>
            </a:r>
          </a:p>
          <a:p>
            <a:pPr>
              <a:buFontTx/>
              <a:buNone/>
            </a:pPr>
            <a:r>
              <a:rPr lang="fa-IR" altLang="fa-IR"/>
              <a:t>   </a:t>
            </a:r>
            <a:r>
              <a:rPr lang="fa-IR" altLang="fa-IR">
                <a:effectLst/>
              </a:rPr>
              <a:t>برای اعمال  کنترل  داخلی  موثر  بر وجوه نقد </a:t>
            </a:r>
            <a:r>
              <a:rPr lang="ar-SA" altLang="fa-IR">
                <a:effectLst/>
              </a:rPr>
              <a:t>،</a:t>
            </a:r>
            <a:r>
              <a:rPr lang="fa-IR" altLang="fa-IR">
                <a:effectLst/>
              </a:rPr>
              <a:t> موسسات مختلف چند حساب جاری در یک یا چند بانک افتتاح و کلیه دریافتهای نقدی را به آنها واریز می کنند و تمام پرداختهای نقدی  را  با  صدور  چک  از طریق  همین  حسابها  انجام می دهند .</a:t>
            </a:r>
            <a:endParaRPr lang="ar-SA" altLang="fa-IR">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580611">
                                            <p:txEl>
                                              <p:pRg st="0" end="0"/>
                                            </p:txEl>
                                          </p:spTgt>
                                        </p:tgtEl>
                                        <p:attrNameLst>
                                          <p:attrName>style.visibility</p:attrName>
                                        </p:attrNameLst>
                                      </p:cBhvr>
                                      <p:to>
                                        <p:strVal val="visible"/>
                                      </p:to>
                                    </p:set>
                                    <p:anim calcmode="lin" valueType="num">
                                      <p:cBhvr>
                                        <p:cTn id="7" dur="500" fill="hold"/>
                                        <p:tgtEl>
                                          <p:spTgt spid="5806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8061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80611">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58061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580611">
                                            <p:txEl>
                                              <p:pRg st="1" end="1"/>
                                            </p:txEl>
                                          </p:spTgt>
                                        </p:tgtEl>
                                        <p:attrNameLst>
                                          <p:attrName>style.visibility</p:attrName>
                                        </p:attrNameLst>
                                      </p:cBhvr>
                                      <p:to>
                                        <p:strVal val="visible"/>
                                      </p:to>
                                    </p:set>
                                    <p:anim calcmode="lin" valueType="num">
                                      <p:cBhvr>
                                        <p:cTn id="15" dur="500" fill="hold"/>
                                        <p:tgtEl>
                                          <p:spTgt spid="58061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80611">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80611">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5806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1"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2D5DF7D-CD5D-4BB7-90A8-90406A489C87}" type="slidenum">
              <a:rPr lang="ar-SA" altLang="fa-IR"/>
              <a:pPr/>
              <a:t>56</a:t>
            </a:fld>
            <a:endParaRPr lang="en-US" altLang="fa-IR"/>
          </a:p>
        </p:txBody>
      </p:sp>
      <p:sp>
        <p:nvSpPr>
          <p:cNvPr id="122883" name="Rectangle 3"/>
          <p:cNvSpPr>
            <a:spLocks noGrp="1" noChangeArrowheads="1"/>
          </p:cNvSpPr>
          <p:nvPr>
            <p:ph type="body" idx="1"/>
          </p:nvPr>
        </p:nvSpPr>
        <p:spPr>
          <a:xfrm>
            <a:off x="457200" y="1905000"/>
            <a:ext cx="8229600" cy="2171700"/>
          </a:xfrm>
        </p:spPr>
        <p:txBody>
          <a:bodyPr/>
          <a:lstStyle/>
          <a:p>
            <a:pPr>
              <a:buFontTx/>
              <a:buNone/>
            </a:pPr>
            <a:r>
              <a:rPr lang="fa-IR" altLang="fa-IR">
                <a:effectLst/>
              </a:rPr>
              <a:t>   صدور چک :</a:t>
            </a:r>
          </a:p>
          <a:p>
            <a:pPr>
              <a:buFontTx/>
              <a:buNone/>
            </a:pPr>
            <a:r>
              <a:rPr lang="fa-IR" altLang="fa-IR">
                <a:effectLst/>
              </a:rPr>
              <a:t>   چک  نوشته ای  است  كه  دارنده  حساب  جاری  به بانک دستور می دهد كه  مبلغ مشخصی را به خود وی  و  يا  به هر شخص  حقيقی  و حقوقی  ديگری  بپردازد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DC8E848-72FC-4D13-9697-B72758CDC20D}" type="slidenum">
              <a:rPr lang="ar-SA" altLang="fa-IR"/>
              <a:pPr/>
              <a:t>57</a:t>
            </a:fld>
            <a:endParaRPr lang="en-US" altLang="fa-IR"/>
          </a:p>
        </p:txBody>
      </p:sp>
      <p:sp>
        <p:nvSpPr>
          <p:cNvPr id="124931" name="Rectangle 3"/>
          <p:cNvSpPr>
            <a:spLocks noGrp="1" noChangeArrowheads="1"/>
          </p:cNvSpPr>
          <p:nvPr>
            <p:ph type="body" idx="1"/>
          </p:nvPr>
        </p:nvSpPr>
        <p:spPr>
          <a:xfrm>
            <a:off x="468313" y="1268413"/>
            <a:ext cx="8229600" cy="4392612"/>
          </a:xfrm>
        </p:spPr>
        <p:txBody>
          <a:bodyPr/>
          <a:lstStyle/>
          <a:p>
            <a:pPr>
              <a:buFontTx/>
              <a:buNone/>
            </a:pPr>
            <a:r>
              <a:rPr lang="fa-IR" altLang="fa-IR">
                <a:effectLst/>
              </a:rPr>
              <a:t>  هر برگ چک  به غير ازشماره پياپی ومحل نوشتن  تاريخ صدور چک دارای چهاربخش  متمايزكه </a:t>
            </a:r>
            <a:r>
              <a:rPr lang="en-US" altLang="fa-IR">
                <a:effectLst/>
              </a:rPr>
              <a:t> </a:t>
            </a:r>
            <a:r>
              <a:rPr lang="fa-IR" altLang="fa-IR">
                <a:effectLst/>
              </a:rPr>
              <a:t>به صورت  زير است : </a:t>
            </a:r>
          </a:p>
          <a:p>
            <a:pPr>
              <a:buFontTx/>
              <a:buNone/>
            </a:pPr>
            <a:r>
              <a:rPr lang="fa-IR" altLang="fa-IR">
                <a:effectLst/>
              </a:rPr>
              <a:t>  1- بانک وشعبه ای كه بايستی مبلغ </a:t>
            </a:r>
            <a:r>
              <a:rPr lang="en-US" altLang="fa-IR">
                <a:effectLst/>
              </a:rPr>
              <a:t> </a:t>
            </a:r>
            <a:r>
              <a:rPr lang="fa-IR" altLang="fa-IR">
                <a:effectLst/>
              </a:rPr>
              <a:t>چک </a:t>
            </a:r>
            <a:r>
              <a:rPr lang="en-US" altLang="fa-IR">
                <a:effectLst/>
              </a:rPr>
              <a:t> </a:t>
            </a:r>
            <a:r>
              <a:rPr lang="fa-IR" altLang="fa-IR">
                <a:effectLst/>
              </a:rPr>
              <a:t>را  پرداخت  كند</a:t>
            </a:r>
          </a:p>
          <a:p>
            <a:pPr>
              <a:buFontTx/>
              <a:buNone/>
            </a:pPr>
            <a:r>
              <a:rPr lang="fa-IR" altLang="fa-IR"/>
              <a:t>  </a:t>
            </a:r>
            <a:r>
              <a:rPr lang="fa-IR" altLang="fa-IR">
                <a:effectLst/>
              </a:rPr>
              <a:t>2- مبلغ چک </a:t>
            </a:r>
          </a:p>
          <a:p>
            <a:pPr>
              <a:buFontTx/>
              <a:buNone/>
            </a:pPr>
            <a:r>
              <a:rPr lang="fa-IR" altLang="fa-IR">
                <a:effectLst/>
              </a:rPr>
              <a:t>  3- شخص</a:t>
            </a:r>
            <a:r>
              <a:rPr lang="en-US" altLang="fa-IR">
                <a:effectLst/>
              </a:rPr>
              <a:t> </a:t>
            </a:r>
            <a:r>
              <a:rPr lang="fa-IR" altLang="fa-IR">
                <a:effectLst/>
              </a:rPr>
              <a:t> یا  موسسه ای  که  بایستی  مبلغ  چک  به </a:t>
            </a:r>
            <a:r>
              <a:rPr lang="en-US" altLang="fa-IR">
                <a:effectLst/>
              </a:rPr>
              <a:t> </a:t>
            </a:r>
            <a:r>
              <a:rPr lang="fa-IR" altLang="fa-IR">
                <a:effectLst/>
              </a:rPr>
              <a:t>وی پرداخت شود .</a:t>
            </a:r>
          </a:p>
          <a:p>
            <a:pPr>
              <a:buFontTx/>
              <a:buNone/>
            </a:pPr>
            <a:r>
              <a:rPr lang="fa-IR" altLang="fa-IR">
                <a:effectLst/>
              </a:rPr>
              <a:t>  4- صادر کننده چک که چک را امضا می نماید.</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EA0CF70-4F11-49D4-9585-5A5027DCF545}" type="slidenum">
              <a:rPr lang="ar-SA" altLang="fa-IR"/>
              <a:pPr/>
              <a:t>58</a:t>
            </a:fld>
            <a:endParaRPr lang="en-US" altLang="fa-IR"/>
          </a:p>
        </p:txBody>
      </p:sp>
      <p:sp>
        <p:nvSpPr>
          <p:cNvPr id="126979" name="Rectangle 3"/>
          <p:cNvSpPr>
            <a:spLocks noGrp="1" noChangeArrowheads="1"/>
          </p:cNvSpPr>
          <p:nvPr>
            <p:ph type="body" idx="1"/>
          </p:nvPr>
        </p:nvSpPr>
        <p:spPr>
          <a:xfrm>
            <a:off x="457200" y="836613"/>
            <a:ext cx="8229600" cy="4248150"/>
          </a:xfrm>
        </p:spPr>
        <p:txBody>
          <a:bodyPr/>
          <a:lstStyle/>
          <a:p>
            <a:pPr>
              <a:buFontTx/>
              <a:buNone/>
            </a:pPr>
            <a:r>
              <a:rPr lang="fa-IR" altLang="fa-IR"/>
              <a:t>   </a:t>
            </a:r>
            <a:r>
              <a:rPr lang="fa-IR" altLang="fa-IR">
                <a:effectLst/>
              </a:rPr>
              <a:t>صورت حساب بانک:</a:t>
            </a:r>
          </a:p>
          <a:p>
            <a:pPr>
              <a:buFontTx/>
              <a:buNone/>
            </a:pPr>
            <a:r>
              <a:rPr lang="fa-IR" altLang="fa-IR">
                <a:effectLst/>
              </a:rPr>
              <a:t>   به طور معمول  بانكها در پايان هر ماه و يا در مواقعی  كه دارنده حساب جاری درخواست نمايد  برای صورت حساب ارسال می كند .</a:t>
            </a:r>
          </a:p>
          <a:p>
            <a:pPr>
              <a:buFontTx/>
              <a:buNone/>
            </a:pPr>
            <a:r>
              <a:rPr lang="fa-IR" altLang="fa-IR">
                <a:effectLst/>
              </a:rPr>
              <a:t>   صورت حساب  بانكی  معمولاً  دارای اين  ستونها  است</a:t>
            </a:r>
            <a:r>
              <a:rPr lang="fa-IR" altLang="fa-IR"/>
              <a:t> :</a:t>
            </a:r>
          </a:p>
          <a:p>
            <a:pPr>
              <a:buFontTx/>
              <a:buNone/>
            </a:pPr>
            <a:r>
              <a:rPr lang="fa-IR" altLang="fa-IR"/>
              <a:t>  1-</a:t>
            </a:r>
            <a:r>
              <a:rPr lang="fa-IR" altLang="fa-IR">
                <a:effectLst/>
              </a:rPr>
              <a:t>ستون تاريخ 2- شماره سند 3- كد 4- بدهکار5- بستانکار 6-ستون مانده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6542BF-C66F-4D2F-8AE8-0764F2B30433}" type="slidenum">
              <a:rPr lang="ar-SA" altLang="fa-IR"/>
              <a:pPr/>
              <a:t>59</a:t>
            </a:fld>
            <a:endParaRPr lang="en-US" altLang="fa-IR"/>
          </a:p>
        </p:txBody>
      </p:sp>
      <p:sp>
        <p:nvSpPr>
          <p:cNvPr id="128003" name="Rectangle 3"/>
          <p:cNvSpPr>
            <a:spLocks noGrp="1" noChangeArrowheads="1"/>
          </p:cNvSpPr>
          <p:nvPr>
            <p:ph type="body" idx="1"/>
          </p:nvPr>
        </p:nvSpPr>
        <p:spPr>
          <a:xfrm>
            <a:off x="457200" y="1905000"/>
            <a:ext cx="8229600" cy="2819400"/>
          </a:xfrm>
        </p:spPr>
        <p:txBody>
          <a:bodyPr/>
          <a:lstStyle/>
          <a:p>
            <a:pPr>
              <a:buFontTx/>
              <a:buNone/>
            </a:pPr>
            <a:r>
              <a:rPr lang="fa-IR" altLang="fa-IR">
                <a:effectLst/>
              </a:rPr>
              <a:t>   تطبیق دفاترحساب جاری با صورت حساب ارسالی بانک:</a:t>
            </a:r>
          </a:p>
          <a:p>
            <a:pPr>
              <a:buFontTx/>
              <a:buNone/>
            </a:pPr>
            <a:r>
              <a:rPr lang="fa-IR" altLang="fa-IR">
                <a:effectLst/>
              </a:rPr>
              <a:t>   منظور از تطبيق  صورت  حساب  ارسالی  بانک با دفاتر دارنده حساب جاری ،حصول  اطمينان از مطابقت  ميزان موجودی  نقدی  نزد  بانک  و در دفاتر موسسه می باشد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321CE0C-D82D-4E7A-A5FD-56BDD07E92AF}" type="slidenum">
              <a:rPr lang="ar-SA" altLang="fa-IR"/>
              <a:pPr/>
              <a:t>6</a:t>
            </a:fld>
            <a:endParaRPr lang="en-US" altLang="fa-IR"/>
          </a:p>
        </p:txBody>
      </p:sp>
      <p:sp>
        <p:nvSpPr>
          <p:cNvPr id="400387" name="Rectangle 3"/>
          <p:cNvSpPr>
            <a:spLocks noGrp="1" noChangeArrowheads="1"/>
          </p:cNvSpPr>
          <p:nvPr>
            <p:ph type="body" idx="1"/>
          </p:nvPr>
        </p:nvSpPr>
        <p:spPr>
          <a:xfrm>
            <a:off x="395288" y="1484313"/>
            <a:ext cx="8229600" cy="4114800"/>
          </a:xfrm>
        </p:spPr>
        <p:txBody>
          <a:bodyPr/>
          <a:lstStyle/>
          <a:p>
            <a:pPr>
              <a:buFontTx/>
              <a:buNone/>
            </a:pPr>
            <a:r>
              <a:rPr lang="en-US" altLang="fa-IR">
                <a:effectLst/>
                <a:latin typeface="Arial" panose="020B0604020202020204" pitchFamily="34" charset="0"/>
              </a:rPr>
              <a:t>   </a:t>
            </a:r>
            <a:r>
              <a:rPr lang="fa-IR" altLang="fa-IR">
                <a:effectLst/>
                <a:latin typeface="Arial" panose="020B0604020202020204" pitchFamily="34" charset="0"/>
              </a:rPr>
              <a:t>دفاتر</a:t>
            </a:r>
            <a:r>
              <a:rPr lang="fa-IR" altLang="fa-IR">
                <a:latin typeface="Arial" panose="020B0604020202020204" pitchFamily="34" charset="0"/>
              </a:rPr>
              <a:t> </a:t>
            </a:r>
            <a:r>
              <a:rPr lang="fa-IR" altLang="fa-IR">
                <a:effectLst/>
                <a:latin typeface="Arial" panose="020B0604020202020204" pitchFamily="34" charset="0"/>
              </a:rPr>
              <a:t>روزنامه اختصاصی</a:t>
            </a:r>
            <a:r>
              <a:rPr lang="en-US" altLang="fa-IR">
                <a:effectLst/>
                <a:latin typeface="Arial" panose="020B0604020202020204" pitchFamily="34" charset="0"/>
              </a:rPr>
              <a:t>:</a:t>
            </a:r>
            <a:endParaRPr lang="fa-IR" altLang="fa-IR">
              <a:effectLst/>
              <a:latin typeface="Arial" panose="020B0604020202020204" pitchFamily="34" charset="0"/>
            </a:endParaRPr>
          </a:p>
          <a:p>
            <a:pPr>
              <a:buFontTx/>
              <a:buNone/>
            </a:pPr>
            <a:r>
              <a:rPr lang="fa-IR" altLang="fa-IR">
                <a:latin typeface="Arial" panose="020B0604020202020204" pitchFamily="34" charset="0"/>
              </a:rPr>
              <a:t>   </a:t>
            </a:r>
            <a:r>
              <a:rPr lang="fa-IR" altLang="fa-IR">
                <a:effectLst/>
                <a:latin typeface="Arial" panose="020B0604020202020204" pitchFamily="34" charset="0"/>
              </a:rPr>
              <a:t>در سيستم حسابداری دستی </a:t>
            </a:r>
            <a:r>
              <a:rPr lang="en-US" altLang="fa-IR">
                <a:effectLst/>
                <a:latin typeface="Arial" panose="020B0604020202020204" pitchFamily="34" charset="0"/>
              </a:rPr>
              <a:t> </a:t>
            </a:r>
            <a:r>
              <a:rPr lang="fa-IR" altLang="fa-IR">
                <a:effectLst/>
                <a:latin typeface="Arial" panose="020B0604020202020204" pitchFamily="34" charset="0"/>
              </a:rPr>
              <a:t>مؤسسا</a:t>
            </a:r>
            <a:r>
              <a:rPr lang="en-US" altLang="fa-IR">
                <a:effectLst/>
                <a:latin typeface="Arial" panose="020B0604020202020204" pitchFamily="34" charset="0"/>
              </a:rPr>
              <a:t> </a:t>
            </a:r>
            <a:r>
              <a:rPr lang="fa-IR" altLang="fa-IR">
                <a:effectLst/>
                <a:latin typeface="Arial" panose="020B0604020202020204" pitchFamily="34" charset="0"/>
              </a:rPr>
              <a:t>ت بزرگ هر</a:t>
            </a:r>
            <a:r>
              <a:rPr lang="en-US" altLang="fa-IR">
                <a:effectLst/>
                <a:latin typeface="Arial" panose="020B0604020202020204" pitchFamily="34" charset="0"/>
              </a:rPr>
              <a:t>  </a:t>
            </a:r>
            <a:r>
              <a:rPr lang="fa-IR" altLang="fa-IR">
                <a:effectLst/>
                <a:latin typeface="Arial" panose="020B0604020202020204" pitchFamily="34" charset="0"/>
              </a:rPr>
              <a:t>رويداد مالی</a:t>
            </a:r>
            <a:r>
              <a:rPr lang="en-US" altLang="fa-IR">
                <a:effectLst/>
                <a:latin typeface="Arial" panose="020B0604020202020204" pitchFamily="34" charset="0"/>
              </a:rPr>
              <a:t> </a:t>
            </a:r>
            <a:r>
              <a:rPr lang="fa-IR" altLang="fa-IR">
                <a:effectLst/>
                <a:latin typeface="Arial" panose="020B0604020202020204" pitchFamily="34" charset="0"/>
              </a:rPr>
              <a:t>يا در دفترروزنامه عمومی و يا در</a:t>
            </a:r>
            <a:r>
              <a:rPr lang="en-US" altLang="fa-IR">
                <a:effectLst/>
                <a:latin typeface="Arial" panose="020B0604020202020204" pitchFamily="34" charset="0"/>
              </a:rPr>
              <a:t> </a:t>
            </a:r>
            <a:r>
              <a:rPr lang="fa-IR" altLang="fa-IR">
                <a:effectLst/>
                <a:latin typeface="Arial" panose="020B0604020202020204" pitchFamily="34" charset="0"/>
              </a:rPr>
              <a:t>يك دفترروزنامه اختصاصی</a:t>
            </a:r>
            <a:r>
              <a:rPr lang="en-US" altLang="fa-IR">
                <a:effectLst/>
                <a:latin typeface="Arial" panose="020B0604020202020204" pitchFamily="34" charset="0"/>
              </a:rPr>
              <a:t> </a:t>
            </a:r>
            <a:r>
              <a:rPr lang="fa-IR" altLang="fa-IR">
                <a:effectLst/>
                <a:latin typeface="Arial" panose="020B0604020202020204" pitchFamily="34" charset="0"/>
              </a:rPr>
              <a:t> كه </a:t>
            </a:r>
            <a:r>
              <a:rPr lang="en-US" altLang="fa-IR">
                <a:effectLst/>
                <a:latin typeface="Arial" panose="020B0604020202020204" pitchFamily="34" charset="0"/>
              </a:rPr>
              <a:t> </a:t>
            </a:r>
            <a:r>
              <a:rPr lang="fa-IR" altLang="fa-IR">
                <a:effectLst/>
                <a:latin typeface="Arial" panose="020B0604020202020204" pitchFamily="34" charset="0"/>
              </a:rPr>
              <a:t>برای</a:t>
            </a:r>
            <a:r>
              <a:rPr lang="en-US" altLang="fa-IR">
                <a:effectLst/>
                <a:latin typeface="Arial" panose="020B0604020202020204" pitchFamily="34" charset="0"/>
              </a:rPr>
              <a:t> </a:t>
            </a:r>
            <a:r>
              <a:rPr lang="fa-IR" altLang="fa-IR">
                <a:effectLst/>
                <a:latin typeface="Arial" panose="020B0604020202020204" pitchFamily="34" charset="0"/>
              </a:rPr>
              <a:t> ثبت</a:t>
            </a:r>
            <a:r>
              <a:rPr lang="en-US" altLang="fa-IR">
                <a:effectLst/>
                <a:latin typeface="Arial" panose="020B0604020202020204" pitchFamily="34" charset="0"/>
              </a:rPr>
              <a:t> </a:t>
            </a:r>
            <a:r>
              <a:rPr lang="fa-IR" altLang="fa-IR">
                <a:effectLst/>
                <a:latin typeface="Arial" panose="020B0604020202020204" pitchFamily="34" charset="0"/>
              </a:rPr>
              <a:t> و</a:t>
            </a:r>
            <a:r>
              <a:rPr lang="en-US" altLang="fa-IR">
                <a:effectLst/>
                <a:latin typeface="Arial" panose="020B0604020202020204" pitchFamily="34" charset="0"/>
              </a:rPr>
              <a:t> </a:t>
            </a:r>
            <a:r>
              <a:rPr lang="fa-IR" altLang="fa-IR">
                <a:effectLst/>
                <a:latin typeface="Arial" panose="020B0604020202020204" pitchFamily="34" charset="0"/>
              </a:rPr>
              <a:t> پردازش</a:t>
            </a:r>
            <a:r>
              <a:rPr lang="en-US" altLang="fa-IR">
                <a:effectLst/>
                <a:latin typeface="Arial" panose="020B0604020202020204" pitchFamily="34" charset="0"/>
              </a:rPr>
              <a:t> </a:t>
            </a:r>
            <a:r>
              <a:rPr lang="fa-IR" altLang="fa-IR">
                <a:effectLst/>
                <a:latin typeface="Arial" panose="020B0604020202020204" pitchFamily="34" charset="0"/>
              </a:rPr>
              <a:t> نوع خاصی از رويدادهای</a:t>
            </a:r>
            <a:r>
              <a:rPr lang="en-US" altLang="fa-IR">
                <a:effectLst/>
                <a:latin typeface="Arial" panose="020B0604020202020204" pitchFamily="34" charset="0"/>
              </a:rPr>
              <a:t> </a:t>
            </a:r>
            <a:r>
              <a:rPr lang="fa-IR" altLang="fa-IR">
                <a:effectLst/>
                <a:latin typeface="Arial" panose="020B0604020202020204" pitchFamily="34" charset="0"/>
              </a:rPr>
              <a:t> مالی</a:t>
            </a:r>
            <a:r>
              <a:rPr lang="en-US" altLang="fa-IR">
                <a:effectLst/>
                <a:latin typeface="Arial" panose="020B0604020202020204" pitchFamily="34" charset="0"/>
              </a:rPr>
              <a:t> </a:t>
            </a:r>
            <a:r>
              <a:rPr lang="fa-IR" altLang="fa-IR">
                <a:effectLst/>
                <a:latin typeface="Arial" panose="020B0604020202020204" pitchFamily="34" charset="0"/>
              </a:rPr>
              <a:t> پيش</a:t>
            </a:r>
            <a:r>
              <a:rPr lang="en-US" altLang="fa-IR">
                <a:effectLst/>
                <a:latin typeface="Arial" panose="020B0604020202020204" pitchFamily="34" charset="0"/>
              </a:rPr>
              <a:t> </a:t>
            </a:r>
            <a:r>
              <a:rPr lang="fa-IR" altLang="fa-IR">
                <a:effectLst/>
                <a:latin typeface="Arial" panose="020B0604020202020204" pitchFamily="34" charset="0"/>
              </a:rPr>
              <a:t> بينی</a:t>
            </a:r>
            <a:r>
              <a:rPr lang="en-US" altLang="fa-IR">
                <a:effectLst/>
                <a:latin typeface="Arial" panose="020B0604020202020204" pitchFamily="34" charset="0"/>
              </a:rPr>
              <a:t> </a:t>
            </a:r>
            <a:r>
              <a:rPr lang="fa-IR" altLang="fa-IR">
                <a:effectLst/>
                <a:latin typeface="Arial" panose="020B0604020202020204" pitchFamily="34" charset="0"/>
              </a:rPr>
              <a:t> شده است ثبت می گردند</a:t>
            </a:r>
            <a:r>
              <a:rPr lang="en-US" altLang="fa-IR">
                <a:effectLst/>
                <a:latin typeface="Arial" panose="020B0604020202020204" pitchFamily="34" charset="0"/>
              </a:rPr>
              <a:t> </a:t>
            </a:r>
            <a:r>
              <a:rPr lang="fa-IR" altLang="fa-IR">
                <a:effectLst/>
                <a:latin typeface="Arial" panose="020B0604020202020204" pitchFamily="34" charset="0"/>
              </a:rPr>
              <a:t>.</a:t>
            </a:r>
            <a:endParaRPr lang="en-US" altLang="fa-IR">
              <a:effectLst/>
              <a:latin typeface="Arial" panose="020B0604020202020204" pitchFamily="34" charset="0"/>
            </a:endParaRPr>
          </a:p>
          <a:p>
            <a:pPr>
              <a:buFontTx/>
              <a:buNone/>
            </a:pPr>
            <a:endParaRPr lang="en-US" altLang="fa-IR">
              <a:effectLst/>
              <a:latin typeface="Arial" panose="020B0604020202020204" pitchFamily="34" charset="0"/>
            </a:endParaRPr>
          </a:p>
          <a:p>
            <a:endParaRPr lang="en-US" altLang="fa-IR"/>
          </a:p>
        </p:txBody>
      </p:sp>
    </p:spTree>
  </p:cSld>
  <p:clrMapOvr>
    <a:masterClrMapping/>
  </p:clrMapOvr>
  <p:transition spd="med">
    <p:comb/>
  </p:transition>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4A4F279-5D76-4D4A-8E0F-0BBBC3494547}" type="slidenum">
              <a:rPr lang="ar-SA" altLang="fa-IR"/>
              <a:pPr/>
              <a:t>60</a:t>
            </a:fld>
            <a:endParaRPr lang="en-US" altLang="fa-IR"/>
          </a:p>
        </p:txBody>
      </p:sp>
      <p:sp>
        <p:nvSpPr>
          <p:cNvPr id="129027" name="Rectangle 3"/>
          <p:cNvSpPr>
            <a:spLocks noGrp="1" noChangeArrowheads="1"/>
          </p:cNvSpPr>
          <p:nvPr>
            <p:ph type="body" idx="1"/>
          </p:nvPr>
        </p:nvSpPr>
        <p:spPr>
          <a:xfrm>
            <a:off x="395288" y="1773238"/>
            <a:ext cx="8748712" cy="4044950"/>
          </a:xfrm>
        </p:spPr>
        <p:txBody>
          <a:bodyPr/>
          <a:lstStyle/>
          <a:p>
            <a:pPr>
              <a:buFontTx/>
              <a:buNone/>
            </a:pPr>
            <a:r>
              <a:rPr lang="fa-IR" altLang="fa-IR">
                <a:effectLst/>
              </a:rPr>
              <a:t>   معمولاً مانده حساب جاری  در  دفاتر دارنده  حساب  جاری  و صورت حساب ارسالی به دلایل زیربا یكديگر مطابقت نخواهند داشت: </a:t>
            </a:r>
          </a:p>
          <a:p>
            <a:pPr>
              <a:buFontTx/>
              <a:buNone/>
            </a:pPr>
            <a:r>
              <a:rPr lang="fa-IR" altLang="fa-IR">
                <a:effectLst/>
              </a:rPr>
              <a:t>   الف ـ مبالغی كه در دفاتر دارنده حساب جاری  در حساب بانک ثبت شده ولی درصورتحساب بانک منعکس نیست.</a:t>
            </a:r>
          </a:p>
          <a:p>
            <a:pPr>
              <a:buFontTx/>
              <a:buNone/>
            </a:pPr>
            <a:r>
              <a:rPr lang="fa-IR" altLang="fa-IR">
                <a:effectLst/>
              </a:rPr>
              <a:t>  1- چکهای معوق 2- سپرده های بین راهی 3- چکهای لاوصول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CA00DE1-6C0E-4F3F-8C01-3F3E921FE3E7}" type="slidenum">
              <a:rPr lang="ar-SA" altLang="fa-IR"/>
              <a:pPr/>
              <a:t>61</a:t>
            </a:fld>
            <a:endParaRPr lang="en-US" altLang="fa-IR"/>
          </a:p>
        </p:txBody>
      </p:sp>
      <p:sp>
        <p:nvSpPr>
          <p:cNvPr id="130051" name="Rectangle 3"/>
          <p:cNvSpPr>
            <a:spLocks noGrp="1" noChangeArrowheads="1"/>
          </p:cNvSpPr>
          <p:nvPr>
            <p:ph type="body" idx="1"/>
          </p:nvPr>
        </p:nvSpPr>
        <p:spPr>
          <a:xfrm>
            <a:off x="457200" y="620713"/>
            <a:ext cx="8229600" cy="5399087"/>
          </a:xfrm>
        </p:spPr>
        <p:txBody>
          <a:bodyPr/>
          <a:lstStyle/>
          <a:p>
            <a:pPr>
              <a:buFontTx/>
              <a:buNone/>
            </a:pPr>
            <a:r>
              <a:rPr lang="fa-IR" altLang="fa-IR">
                <a:effectLst/>
              </a:rPr>
              <a:t>   ب‌ ـ مبالغی كه در صورت حساب بانک ثبت گرديده  ولی در دفاتر مؤسسه دارنده  حساب جاری ثبت نشده است.</a:t>
            </a:r>
          </a:p>
          <a:p>
            <a:pPr>
              <a:buFontTx/>
              <a:buNone/>
            </a:pPr>
            <a:r>
              <a:rPr lang="fa-IR" altLang="fa-IR">
                <a:effectLst/>
              </a:rPr>
              <a:t>   این اقلام شامل موارد زیر است  :</a:t>
            </a:r>
          </a:p>
          <a:p>
            <a:pPr>
              <a:buFontTx/>
              <a:buNone/>
            </a:pPr>
            <a:r>
              <a:rPr lang="fa-IR" altLang="fa-IR">
                <a:effectLst/>
              </a:rPr>
              <a:t>  1- وجوه  واریز شده  به حساب  جاری  نزد بانک توسط  دیگران .</a:t>
            </a:r>
          </a:p>
          <a:p>
            <a:pPr>
              <a:buFontTx/>
              <a:buNone/>
            </a:pPr>
            <a:r>
              <a:rPr lang="fa-IR" altLang="fa-IR">
                <a:effectLst/>
              </a:rPr>
              <a:t>  2- کارمزد  خدمات  و سایر هزینه های  بانکی .</a:t>
            </a:r>
          </a:p>
          <a:p>
            <a:pPr>
              <a:buFontTx/>
              <a:buNone/>
            </a:pPr>
            <a:r>
              <a:rPr lang="fa-IR" altLang="fa-IR">
                <a:effectLst/>
              </a:rPr>
              <a:t>  3- واخواست  اسناد  تجاری  تنزیل  شده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D33CFB9-9B7D-4719-9B41-C21AB5E49612}" type="slidenum">
              <a:rPr lang="ar-SA" altLang="fa-IR"/>
              <a:pPr/>
              <a:t>62</a:t>
            </a:fld>
            <a:endParaRPr lang="en-US" altLang="fa-IR"/>
          </a:p>
        </p:txBody>
      </p:sp>
      <p:sp>
        <p:nvSpPr>
          <p:cNvPr id="581635" name="Rectangle 3"/>
          <p:cNvSpPr>
            <a:spLocks noGrp="1" noChangeArrowheads="1"/>
          </p:cNvSpPr>
          <p:nvPr>
            <p:ph type="body" idx="1"/>
          </p:nvPr>
        </p:nvSpPr>
        <p:spPr/>
        <p:txBody>
          <a:bodyPr/>
          <a:lstStyle/>
          <a:p>
            <a:pPr>
              <a:buFontTx/>
              <a:buNone/>
            </a:pPr>
            <a:r>
              <a:rPr lang="fa-IR" altLang="fa-IR">
                <a:effectLst/>
              </a:rPr>
              <a:t>   صورت مغايرات بانكی :</a:t>
            </a:r>
          </a:p>
          <a:p>
            <a:pPr>
              <a:buFontTx/>
              <a:buNone/>
            </a:pPr>
            <a:r>
              <a:rPr lang="fa-IR" altLang="fa-IR">
                <a:effectLst/>
              </a:rPr>
              <a:t>   صورت مغايرات بانكی عبارت ازصورتی است كه  موارد اختلاف بين مانده  صورت حساب  ارسالی  بانک  و مانده  حساب  بانک  در دفاتر مؤسسه  دارنده  حساب جاری  را در زمان  معينی نشان می‌دهد .</a:t>
            </a:r>
            <a:endParaRPr lang="en-US" altLang="fa-IR">
              <a:effectLst/>
            </a:endParaRPr>
          </a:p>
          <a:p>
            <a:pPr>
              <a:buFontTx/>
              <a:buNone/>
            </a:pPr>
            <a:endParaRPr lang="en-US" altLang="fa-IR">
              <a:effectLst/>
            </a:endParaRPr>
          </a:p>
          <a:p>
            <a:endParaRPr lang="en-US" altLang="fa-IR"/>
          </a:p>
        </p:txBody>
      </p:sp>
    </p:spTree>
  </p:cSld>
  <p:clrMapOvr>
    <a:masterClrMapping/>
  </p:clrMapOvr>
  <p:transition spd="med">
    <p:comb/>
  </p:transition>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55FEDE1-FD53-482C-8586-C7A7F64FD369}" type="slidenum">
              <a:rPr lang="ar-SA" altLang="fa-IR"/>
              <a:pPr/>
              <a:t>63</a:t>
            </a:fld>
            <a:endParaRPr lang="en-US" altLang="fa-IR"/>
          </a:p>
        </p:txBody>
      </p:sp>
      <p:sp>
        <p:nvSpPr>
          <p:cNvPr id="152579" name="Rectangle 3"/>
          <p:cNvSpPr>
            <a:spLocks noGrp="1" noChangeArrowheads="1"/>
          </p:cNvSpPr>
          <p:nvPr>
            <p:ph type="body" idx="1"/>
          </p:nvPr>
        </p:nvSpPr>
        <p:spPr>
          <a:xfrm>
            <a:off x="457200" y="1905000"/>
            <a:ext cx="8229600" cy="2747963"/>
          </a:xfrm>
        </p:spPr>
        <p:txBody>
          <a:bodyPr/>
          <a:lstStyle/>
          <a:p>
            <a:pPr>
              <a:buFontTx/>
              <a:buNone/>
            </a:pPr>
            <a:r>
              <a:rPr lang="fa-IR" altLang="fa-IR">
                <a:effectLst/>
              </a:rPr>
              <a:t>    صورت مغايرات  بانكی حداقل ماهی  يكبار و در مواقع ضروری ديگر تهيه می‌گردد. با  تنظيم صورت مغايرات بانكی می توان به علل بروز اختلاف  بين صورت حساب ارسالی بانك  و دفاتر مؤسسه  پی برد.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CCC355F-5184-4189-B983-4D13654176CE}" type="slidenum">
              <a:rPr lang="ar-SA" altLang="fa-IR"/>
              <a:pPr/>
              <a:t>64</a:t>
            </a:fld>
            <a:endParaRPr lang="en-US" altLang="fa-IR"/>
          </a:p>
        </p:txBody>
      </p:sp>
      <p:sp>
        <p:nvSpPr>
          <p:cNvPr id="153603" name="Rectangle 3"/>
          <p:cNvSpPr>
            <a:spLocks noGrp="1" noChangeArrowheads="1"/>
          </p:cNvSpPr>
          <p:nvPr>
            <p:ph type="body" idx="1"/>
          </p:nvPr>
        </p:nvSpPr>
        <p:spPr>
          <a:xfrm>
            <a:off x="457200" y="1905000"/>
            <a:ext cx="8229600" cy="3108325"/>
          </a:xfrm>
        </p:spPr>
        <p:txBody>
          <a:bodyPr/>
          <a:lstStyle/>
          <a:p>
            <a:pPr>
              <a:buFontTx/>
              <a:buNone/>
            </a:pPr>
            <a:r>
              <a:rPr lang="fa-IR" altLang="fa-IR">
                <a:effectLst/>
              </a:rPr>
              <a:t>   تهيه صورت مغايرات بانکی :</a:t>
            </a:r>
          </a:p>
          <a:p>
            <a:pPr>
              <a:buFontTx/>
              <a:buNone/>
            </a:pPr>
            <a:r>
              <a:rPr lang="fa-IR" altLang="fa-IR">
                <a:effectLst/>
              </a:rPr>
              <a:t>   در روش تعيين  مانده واقعی مانده  صحيح  بانک در تاريخ تهيه صورت مغايرات تعيين می‌گردد لذا اين روش می‌تواند مبنای مناسبی برای انجام اصلاحات  لازم در دفاتر مؤسسه دارنده حساب جاری واقع شود.</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261346F-F620-4940-BF13-A38DCB0378D3}" type="slidenum">
              <a:rPr lang="ar-SA" altLang="fa-IR"/>
              <a:pPr/>
              <a:t>65</a:t>
            </a:fld>
            <a:endParaRPr lang="en-US" altLang="fa-IR"/>
          </a:p>
        </p:txBody>
      </p:sp>
      <p:sp>
        <p:nvSpPr>
          <p:cNvPr id="643075" name="Rectangle 3"/>
          <p:cNvSpPr>
            <a:spLocks noGrp="1" noChangeArrowheads="1"/>
          </p:cNvSpPr>
          <p:nvPr>
            <p:ph type="body" idx="1"/>
          </p:nvPr>
        </p:nvSpPr>
        <p:spPr>
          <a:xfrm>
            <a:off x="457200" y="620713"/>
            <a:ext cx="8229600" cy="5832475"/>
          </a:xfrm>
        </p:spPr>
        <p:txBody>
          <a:bodyPr/>
          <a:lstStyle/>
          <a:p>
            <a:pPr algn="ctr">
              <a:buFontTx/>
              <a:buNone/>
            </a:pPr>
            <a:r>
              <a:rPr lang="fa-IR" altLang="fa-IR">
                <a:effectLst/>
                <a:latin typeface="Arial" panose="020B0604020202020204" pitchFamily="34" charset="0"/>
              </a:rPr>
              <a:t>موسسه</a:t>
            </a:r>
            <a:r>
              <a:rPr lang="en-US" altLang="fa-IR">
                <a:effectLst/>
                <a:latin typeface="Arial" panose="020B0604020202020204" pitchFamily="34" charset="0"/>
              </a:rPr>
              <a:t> </a:t>
            </a:r>
            <a:r>
              <a:rPr lang="fa-IR" altLang="fa-IR">
                <a:effectLst/>
                <a:latin typeface="Arial" panose="020B0604020202020204" pitchFamily="34" charset="0"/>
              </a:rPr>
              <a:t>بازرگانی</a:t>
            </a:r>
            <a:r>
              <a:rPr lang="en-US" altLang="fa-IR">
                <a:effectLst/>
                <a:latin typeface="Arial" panose="020B0604020202020204" pitchFamily="34" charset="0"/>
              </a:rPr>
              <a:t> </a:t>
            </a:r>
            <a:r>
              <a:rPr lang="fa-IR" altLang="fa-IR">
                <a:effectLst/>
                <a:latin typeface="Arial" panose="020B0604020202020204" pitchFamily="34" charset="0"/>
              </a:rPr>
              <a:t>سپهر</a:t>
            </a:r>
            <a:endParaRPr lang="en-US" altLang="fa-IR">
              <a:effectLst/>
              <a:latin typeface="Arial" panose="020B0604020202020204" pitchFamily="34" charset="0"/>
            </a:endParaRPr>
          </a:p>
          <a:p>
            <a:pPr algn="ctr">
              <a:buFontTx/>
              <a:buNone/>
            </a:pPr>
            <a:r>
              <a:rPr lang="fa-IR" altLang="fa-IR">
                <a:effectLst/>
                <a:latin typeface="Arial" panose="020B0604020202020204" pitchFamily="34" charset="0"/>
              </a:rPr>
              <a:t>صورت</a:t>
            </a:r>
            <a:r>
              <a:rPr lang="en-US" altLang="fa-IR">
                <a:effectLst/>
                <a:latin typeface="Arial" panose="020B0604020202020204" pitchFamily="34" charset="0"/>
              </a:rPr>
              <a:t> </a:t>
            </a:r>
            <a:r>
              <a:rPr lang="fa-IR" altLang="fa-IR">
                <a:effectLst/>
                <a:latin typeface="Arial" panose="020B0604020202020204" pitchFamily="34" charset="0"/>
              </a:rPr>
              <a:t>مغایرت</a:t>
            </a:r>
            <a:r>
              <a:rPr lang="en-US" altLang="fa-IR">
                <a:effectLst/>
                <a:latin typeface="Arial" panose="020B0604020202020204" pitchFamily="34" charset="0"/>
              </a:rPr>
              <a:t> </a:t>
            </a:r>
            <a:r>
              <a:rPr lang="fa-IR" altLang="fa-IR">
                <a:effectLst/>
                <a:latin typeface="Arial" panose="020B0604020202020204" pitchFamily="34" charset="0"/>
              </a:rPr>
              <a:t>حساب</a:t>
            </a:r>
            <a:r>
              <a:rPr lang="en-US" altLang="fa-IR">
                <a:effectLst/>
                <a:latin typeface="Arial" panose="020B0604020202020204" pitchFamily="34" charset="0"/>
              </a:rPr>
              <a:t> </a:t>
            </a:r>
            <a:r>
              <a:rPr lang="fa-IR" altLang="fa-IR">
                <a:effectLst/>
                <a:latin typeface="Arial" panose="020B0604020202020204" pitchFamily="34" charset="0"/>
              </a:rPr>
              <a:t>جاری</a:t>
            </a:r>
            <a:endParaRPr lang="en-US" altLang="fa-IR">
              <a:effectLst/>
              <a:latin typeface="Arial" panose="020B0604020202020204" pitchFamily="34" charset="0"/>
            </a:endParaRPr>
          </a:p>
          <a:p>
            <a:pPr algn="ctr">
              <a:buFontTx/>
              <a:buNone/>
            </a:pPr>
            <a:r>
              <a:rPr lang="en-US" altLang="fa-IR">
                <a:effectLst/>
                <a:latin typeface="Arial" panose="020B0604020202020204" pitchFamily="34" charset="0"/>
              </a:rPr>
              <a:t>X2/ 11/ 30</a:t>
            </a:r>
          </a:p>
          <a:p>
            <a:pPr>
              <a:buFontTx/>
              <a:buNone/>
            </a:pPr>
            <a:r>
              <a:rPr lang="fa-IR" altLang="fa-IR">
                <a:effectLst/>
                <a:latin typeface="Arial" panose="020B0604020202020204" pitchFamily="34" charset="0"/>
              </a:rPr>
              <a:t>موجودی</a:t>
            </a:r>
            <a:r>
              <a:rPr lang="en-US" altLang="fa-IR">
                <a:effectLst/>
                <a:latin typeface="Arial" panose="020B0604020202020204" pitchFamily="34" charset="0"/>
              </a:rPr>
              <a:t> </a:t>
            </a:r>
            <a:r>
              <a:rPr lang="fa-IR" altLang="fa-IR">
                <a:effectLst/>
                <a:latin typeface="Arial" panose="020B0604020202020204" pitchFamily="34" charset="0"/>
              </a:rPr>
              <a:t>حساب</a:t>
            </a:r>
            <a:r>
              <a:rPr lang="en-US" altLang="fa-IR">
                <a:effectLst/>
                <a:latin typeface="Arial" panose="020B0604020202020204" pitchFamily="34" charset="0"/>
              </a:rPr>
              <a:t> </a:t>
            </a:r>
            <a:r>
              <a:rPr lang="fa-IR" altLang="fa-IR">
                <a:effectLst/>
                <a:latin typeface="Arial" panose="020B0604020202020204" pitchFamily="34" charset="0"/>
              </a:rPr>
              <a:t>جاری</a:t>
            </a:r>
            <a:r>
              <a:rPr lang="en-US" altLang="fa-IR">
                <a:effectLst/>
                <a:latin typeface="Arial" panose="020B0604020202020204" pitchFamily="34" charset="0"/>
              </a:rPr>
              <a:t> </a:t>
            </a:r>
            <a:r>
              <a:rPr lang="fa-IR" altLang="fa-IR">
                <a:effectLst/>
                <a:latin typeface="Arial" panose="020B0604020202020204" pitchFamily="34" charset="0"/>
              </a:rPr>
              <a:t>موسسه</a:t>
            </a:r>
            <a:r>
              <a:rPr lang="en-US" altLang="fa-IR">
                <a:effectLst/>
                <a:latin typeface="Arial" panose="020B0604020202020204" pitchFamily="34" charset="0"/>
              </a:rPr>
              <a:t>      X                          </a:t>
            </a:r>
            <a:r>
              <a:rPr lang="fa-IR" altLang="fa-IR">
                <a:effectLst/>
                <a:latin typeface="Arial" panose="020B0604020202020204" pitchFamily="34" charset="0"/>
              </a:rPr>
              <a:t>اضافه</a:t>
            </a:r>
            <a:r>
              <a:rPr lang="en-US" altLang="fa-IR">
                <a:effectLst/>
                <a:latin typeface="Arial" panose="020B0604020202020204" pitchFamily="34" charset="0"/>
              </a:rPr>
              <a:t>  </a:t>
            </a:r>
            <a:r>
              <a:rPr lang="fa-IR" altLang="fa-IR">
                <a:effectLst/>
                <a:latin typeface="Arial" panose="020B0604020202020204" pitchFamily="34" charset="0"/>
              </a:rPr>
              <a:t>می</a:t>
            </a:r>
            <a:r>
              <a:rPr lang="en-US" altLang="fa-IR">
                <a:effectLst/>
                <a:latin typeface="Arial" panose="020B0604020202020204" pitchFamily="34" charset="0"/>
              </a:rPr>
              <a:t> </a:t>
            </a:r>
            <a:r>
              <a:rPr lang="fa-IR" altLang="fa-IR">
                <a:effectLst/>
                <a:latin typeface="Arial" panose="020B0604020202020204" pitchFamily="34" charset="0"/>
              </a:rPr>
              <a:t>شود</a:t>
            </a:r>
            <a:r>
              <a:rPr lang="en-US" altLang="fa-IR">
                <a:effectLst/>
                <a:latin typeface="Arial" panose="020B0604020202020204" pitchFamily="34" charset="0"/>
              </a:rPr>
              <a:t>:</a:t>
            </a:r>
          </a:p>
          <a:p>
            <a:pPr>
              <a:buFontTx/>
              <a:buNone/>
            </a:pPr>
            <a:r>
              <a:rPr lang="fa-IR" altLang="fa-IR">
                <a:effectLst/>
                <a:latin typeface="Arial" panose="020B0604020202020204" pitchFamily="34" charset="0"/>
              </a:rPr>
              <a:t>وجوه</a:t>
            </a:r>
            <a:r>
              <a:rPr lang="en-US" altLang="fa-IR">
                <a:effectLst/>
                <a:latin typeface="Arial" panose="020B0604020202020204" pitchFamily="34" charset="0"/>
              </a:rPr>
              <a:t> </a:t>
            </a:r>
            <a:r>
              <a:rPr lang="fa-IR" altLang="fa-IR">
                <a:effectLst/>
                <a:latin typeface="Arial" panose="020B0604020202020204" pitchFamily="34" charset="0"/>
              </a:rPr>
              <a:t>واریزی</a:t>
            </a:r>
            <a:r>
              <a:rPr lang="en-US" altLang="fa-IR">
                <a:effectLst/>
                <a:latin typeface="Arial" panose="020B0604020202020204" pitchFamily="34" charset="0"/>
              </a:rPr>
              <a:t> </a:t>
            </a:r>
            <a:r>
              <a:rPr lang="fa-IR" altLang="fa-IR">
                <a:effectLst/>
                <a:latin typeface="Arial" panose="020B0604020202020204" pitchFamily="34" charset="0"/>
              </a:rPr>
              <a:t>به</a:t>
            </a:r>
            <a:r>
              <a:rPr lang="en-US" altLang="fa-IR">
                <a:effectLst/>
                <a:latin typeface="Arial" panose="020B0604020202020204" pitchFamily="34" charset="0"/>
              </a:rPr>
              <a:t> </a:t>
            </a:r>
            <a:r>
              <a:rPr lang="fa-IR" altLang="fa-IR">
                <a:effectLst/>
                <a:latin typeface="Arial" panose="020B0604020202020204" pitchFamily="34" charset="0"/>
              </a:rPr>
              <a:t>دیگران</a:t>
            </a:r>
            <a:r>
              <a:rPr lang="en-US" altLang="fa-IR">
                <a:effectLst/>
                <a:latin typeface="Arial" panose="020B0604020202020204" pitchFamily="34" charset="0"/>
              </a:rPr>
              <a:t>X                    </a:t>
            </a:r>
          </a:p>
          <a:p>
            <a:pPr>
              <a:buFontTx/>
              <a:buNone/>
            </a:pPr>
            <a:r>
              <a:rPr lang="fa-IR" altLang="fa-IR">
                <a:effectLst/>
                <a:latin typeface="Arial" panose="020B0604020202020204" pitchFamily="34" charset="0"/>
              </a:rPr>
              <a:t>کسر</a:t>
            </a:r>
            <a:r>
              <a:rPr lang="en-US" altLang="fa-IR">
                <a:effectLst/>
                <a:latin typeface="Arial" panose="020B0604020202020204" pitchFamily="34" charset="0"/>
              </a:rPr>
              <a:t> </a:t>
            </a:r>
            <a:r>
              <a:rPr lang="fa-IR" altLang="fa-IR">
                <a:effectLst/>
                <a:latin typeface="Arial" panose="020B0604020202020204" pitchFamily="34" charset="0"/>
              </a:rPr>
              <a:t>می</a:t>
            </a:r>
            <a:r>
              <a:rPr lang="en-US" altLang="fa-IR">
                <a:effectLst/>
                <a:latin typeface="Arial" panose="020B0604020202020204" pitchFamily="34" charset="0"/>
              </a:rPr>
              <a:t> </a:t>
            </a:r>
            <a:r>
              <a:rPr lang="fa-IR" altLang="fa-IR">
                <a:effectLst/>
                <a:latin typeface="Arial" panose="020B0604020202020204" pitchFamily="34" charset="0"/>
              </a:rPr>
              <a:t>شود</a:t>
            </a:r>
            <a:r>
              <a:rPr lang="en-US" altLang="fa-IR">
                <a:effectLst/>
                <a:latin typeface="Arial" panose="020B0604020202020204" pitchFamily="34" charset="0"/>
              </a:rPr>
              <a:t>:</a:t>
            </a:r>
          </a:p>
          <a:p>
            <a:pPr>
              <a:buFontTx/>
              <a:buNone/>
            </a:pPr>
            <a:r>
              <a:rPr lang="fa-IR" altLang="fa-IR">
                <a:effectLst/>
                <a:latin typeface="Arial" panose="020B0604020202020204" pitchFamily="34" charset="0"/>
              </a:rPr>
              <a:t>کارمزدو</a:t>
            </a:r>
            <a:r>
              <a:rPr lang="en-US" altLang="fa-IR">
                <a:effectLst/>
                <a:latin typeface="Arial" panose="020B0604020202020204" pitchFamily="34" charset="0"/>
              </a:rPr>
              <a:t> </a:t>
            </a:r>
            <a:r>
              <a:rPr lang="fa-IR" altLang="fa-IR">
                <a:effectLst/>
                <a:latin typeface="Arial" panose="020B0604020202020204" pitchFamily="34" charset="0"/>
              </a:rPr>
              <a:t>سایر</a:t>
            </a:r>
            <a:r>
              <a:rPr lang="en-US" altLang="fa-IR">
                <a:effectLst/>
                <a:latin typeface="Arial" panose="020B0604020202020204" pitchFamily="34" charset="0"/>
              </a:rPr>
              <a:t> </a:t>
            </a:r>
            <a:r>
              <a:rPr lang="fa-IR" altLang="fa-IR">
                <a:effectLst/>
                <a:latin typeface="Arial" panose="020B0604020202020204" pitchFamily="34" charset="0"/>
              </a:rPr>
              <a:t>هزینه</a:t>
            </a:r>
            <a:r>
              <a:rPr lang="en-US" altLang="fa-IR">
                <a:effectLst/>
                <a:latin typeface="Arial" panose="020B0604020202020204" pitchFamily="34" charset="0"/>
              </a:rPr>
              <a:t> </a:t>
            </a:r>
            <a:r>
              <a:rPr lang="fa-IR" altLang="fa-IR">
                <a:effectLst/>
                <a:latin typeface="Arial" panose="020B0604020202020204" pitchFamily="34" charset="0"/>
              </a:rPr>
              <a:t>های</a:t>
            </a:r>
            <a:r>
              <a:rPr lang="en-US" altLang="fa-IR">
                <a:effectLst/>
                <a:latin typeface="Arial" panose="020B0604020202020204" pitchFamily="34" charset="0"/>
              </a:rPr>
              <a:t> </a:t>
            </a:r>
            <a:r>
              <a:rPr lang="fa-IR" altLang="fa-IR">
                <a:effectLst/>
                <a:latin typeface="Arial" panose="020B0604020202020204" pitchFamily="34" charset="0"/>
              </a:rPr>
              <a:t>بانکی</a:t>
            </a:r>
            <a:r>
              <a:rPr lang="en-US" altLang="fa-IR">
                <a:effectLst/>
                <a:latin typeface="Arial" panose="020B0604020202020204" pitchFamily="34" charset="0"/>
              </a:rPr>
              <a:t>X    </a:t>
            </a:r>
          </a:p>
          <a:p>
            <a:pPr>
              <a:buFontTx/>
              <a:buNone/>
            </a:pPr>
            <a:r>
              <a:rPr lang="fa-IR" altLang="fa-IR">
                <a:effectLst/>
                <a:latin typeface="Arial" panose="020B0604020202020204" pitchFamily="34" charset="0"/>
              </a:rPr>
              <a:t>سفته</a:t>
            </a:r>
            <a:r>
              <a:rPr lang="en-US" altLang="fa-IR">
                <a:effectLst/>
                <a:latin typeface="Arial" panose="020B0604020202020204" pitchFamily="34" charset="0"/>
              </a:rPr>
              <a:t> </a:t>
            </a:r>
            <a:r>
              <a:rPr lang="fa-IR" altLang="fa-IR">
                <a:effectLst/>
                <a:latin typeface="Arial" panose="020B0604020202020204" pitchFamily="34" charset="0"/>
              </a:rPr>
              <a:t>واخواستی،چکهای</a:t>
            </a:r>
            <a:r>
              <a:rPr lang="en-US" altLang="fa-IR">
                <a:effectLst/>
                <a:latin typeface="Arial" panose="020B0604020202020204" pitchFamily="34" charset="0"/>
              </a:rPr>
              <a:t> </a:t>
            </a:r>
            <a:r>
              <a:rPr lang="fa-IR" altLang="fa-IR">
                <a:effectLst/>
                <a:latin typeface="Arial" panose="020B0604020202020204" pitchFamily="34" charset="0"/>
              </a:rPr>
              <a:t>لاوصول</a:t>
            </a:r>
            <a:r>
              <a:rPr lang="en-US" altLang="fa-IR">
                <a:effectLst/>
                <a:latin typeface="Arial" panose="020B0604020202020204" pitchFamily="34" charset="0"/>
              </a:rPr>
              <a:t>X    </a:t>
            </a:r>
          </a:p>
          <a:p>
            <a:pPr>
              <a:buFontTx/>
              <a:buNone/>
            </a:pPr>
            <a:r>
              <a:rPr lang="en-US" altLang="fa-IR">
                <a:effectLst/>
                <a:latin typeface="Arial" panose="020B0604020202020204" pitchFamily="34" charset="0"/>
              </a:rPr>
              <a:t>(X)                                                </a:t>
            </a:r>
            <a:endParaRPr lang="fa-IR" altLang="fa-IR">
              <a:effectLst/>
              <a:latin typeface="Arial" panose="020B0604020202020204" pitchFamily="34" charset="0"/>
            </a:endParaRPr>
          </a:p>
          <a:p>
            <a:pPr>
              <a:buFontTx/>
              <a:buNone/>
            </a:pPr>
            <a:endParaRPr lang="en-US" altLang="fa-IR">
              <a:effectLst/>
              <a:latin typeface="Arial" panose="020B0604020202020204" pitchFamily="34" charset="0"/>
            </a:endParaRPr>
          </a:p>
        </p:txBody>
      </p:sp>
      <p:sp>
        <p:nvSpPr>
          <p:cNvPr id="643076" name="Line 4"/>
          <p:cNvSpPr>
            <a:spLocks noChangeShapeType="1"/>
          </p:cNvSpPr>
          <p:nvPr/>
        </p:nvSpPr>
        <p:spPr bwMode="auto">
          <a:xfrm>
            <a:off x="395288" y="2492375"/>
            <a:ext cx="84978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07DE20BE-7587-4656-B487-01F6806AC2EB}" type="slidenum">
              <a:rPr lang="ar-SA" altLang="fa-IR"/>
              <a:pPr/>
              <a:t>66</a:t>
            </a:fld>
            <a:endParaRPr lang="en-US" altLang="fa-IR"/>
          </a:p>
        </p:txBody>
      </p:sp>
      <p:sp>
        <p:nvSpPr>
          <p:cNvPr id="644099" name="Rectangle 3"/>
          <p:cNvSpPr>
            <a:spLocks noGrp="1" noChangeArrowheads="1"/>
          </p:cNvSpPr>
          <p:nvPr>
            <p:ph type="body" idx="1"/>
          </p:nvPr>
        </p:nvSpPr>
        <p:spPr>
          <a:xfrm>
            <a:off x="457200" y="549275"/>
            <a:ext cx="8229600" cy="6119813"/>
          </a:xfrm>
        </p:spPr>
        <p:txBody>
          <a:bodyPr/>
          <a:lstStyle/>
          <a:p>
            <a:pPr>
              <a:buFontTx/>
              <a:buNone/>
            </a:pPr>
            <a:r>
              <a:rPr lang="fa-IR" altLang="fa-IR">
                <a:effectLst/>
                <a:latin typeface="Arial" panose="020B0604020202020204" pitchFamily="34" charset="0"/>
              </a:rPr>
              <a:t>افزایش</a:t>
            </a:r>
            <a:r>
              <a:rPr lang="en-US" altLang="fa-IR">
                <a:effectLst/>
                <a:latin typeface="Arial" panose="020B0604020202020204" pitchFamily="34" charset="0"/>
              </a:rPr>
              <a:t>)</a:t>
            </a:r>
            <a:r>
              <a:rPr lang="fa-IR" altLang="fa-IR">
                <a:effectLst/>
                <a:latin typeface="Arial" panose="020B0604020202020204" pitchFamily="34" charset="0"/>
              </a:rPr>
              <a:t>کاهش</a:t>
            </a:r>
            <a:r>
              <a:rPr lang="en-US" altLang="fa-IR">
                <a:effectLst/>
                <a:latin typeface="Arial" panose="020B0604020202020204" pitchFamily="34" charset="0"/>
              </a:rPr>
              <a:t>(</a:t>
            </a:r>
            <a:r>
              <a:rPr lang="fa-IR" altLang="fa-IR">
                <a:effectLst/>
                <a:latin typeface="Arial" panose="020B0604020202020204" pitchFamily="34" charset="0"/>
              </a:rPr>
              <a:t>خالص</a:t>
            </a:r>
            <a:r>
              <a:rPr lang="en-US" altLang="fa-IR">
                <a:effectLst/>
                <a:latin typeface="Arial" panose="020B0604020202020204" pitchFamily="34" charset="0"/>
              </a:rPr>
              <a:t>X                                    </a:t>
            </a:r>
          </a:p>
          <a:p>
            <a:pPr>
              <a:buFontTx/>
              <a:buNone/>
            </a:pPr>
            <a:r>
              <a:rPr lang="fa-IR" altLang="fa-IR">
                <a:effectLst/>
                <a:latin typeface="Arial" panose="020B0604020202020204" pitchFamily="34" charset="0"/>
              </a:rPr>
              <a:t>نتیجه</a:t>
            </a:r>
            <a:r>
              <a:rPr lang="en-US" altLang="fa-IR">
                <a:effectLst/>
                <a:latin typeface="Arial" panose="020B0604020202020204" pitchFamily="34" charset="0"/>
              </a:rPr>
              <a:t>:</a:t>
            </a:r>
            <a:r>
              <a:rPr lang="fa-IR" altLang="fa-IR">
                <a:effectLst/>
                <a:latin typeface="Arial" panose="020B0604020202020204" pitchFamily="34" charset="0"/>
              </a:rPr>
              <a:t>مانده</a:t>
            </a:r>
            <a:r>
              <a:rPr lang="en-US" altLang="fa-IR">
                <a:effectLst/>
                <a:latin typeface="Arial" panose="020B0604020202020204" pitchFamily="34" charset="0"/>
              </a:rPr>
              <a:t> </a:t>
            </a:r>
            <a:r>
              <a:rPr lang="fa-IR" altLang="fa-IR">
                <a:effectLst/>
                <a:latin typeface="Arial" panose="020B0604020202020204" pitchFamily="34" charset="0"/>
              </a:rPr>
              <a:t>وافعی</a:t>
            </a:r>
            <a:r>
              <a:rPr lang="en-US" altLang="fa-IR">
                <a:effectLst/>
                <a:latin typeface="Arial" panose="020B0604020202020204" pitchFamily="34" charset="0"/>
              </a:rPr>
              <a:t> </a:t>
            </a:r>
            <a:r>
              <a:rPr lang="fa-IR" altLang="fa-IR">
                <a:effectLst/>
                <a:latin typeface="Arial" panose="020B0604020202020204" pitchFamily="34" charset="0"/>
              </a:rPr>
              <a:t>حساب</a:t>
            </a:r>
            <a:r>
              <a:rPr lang="en-US" altLang="fa-IR">
                <a:effectLst/>
                <a:latin typeface="Arial" panose="020B0604020202020204" pitchFamily="34" charset="0"/>
              </a:rPr>
              <a:t> </a:t>
            </a:r>
            <a:r>
              <a:rPr lang="fa-IR" altLang="fa-IR">
                <a:effectLst/>
                <a:latin typeface="Arial" panose="020B0604020202020204" pitchFamily="34" charset="0"/>
              </a:rPr>
              <a:t>جاری</a:t>
            </a:r>
            <a:r>
              <a:rPr lang="en-US" altLang="fa-IR">
                <a:effectLst/>
                <a:latin typeface="Arial" panose="020B0604020202020204" pitchFamily="34" charset="0"/>
              </a:rPr>
              <a:t> </a:t>
            </a:r>
            <a:r>
              <a:rPr lang="fa-IR" altLang="fa-IR">
                <a:effectLst/>
                <a:latin typeface="Arial" panose="020B0604020202020204" pitchFamily="34" charset="0"/>
              </a:rPr>
              <a:t>در</a:t>
            </a:r>
            <a:r>
              <a:rPr lang="en-US" altLang="fa-IR">
                <a:effectLst/>
                <a:latin typeface="Arial" panose="020B0604020202020204" pitchFamily="34" charset="0"/>
              </a:rPr>
              <a:t> A         X2/11/30</a:t>
            </a:r>
          </a:p>
          <a:p>
            <a:pPr>
              <a:buFontTx/>
              <a:buNone/>
            </a:pPr>
            <a:r>
              <a:rPr lang="fa-IR" altLang="fa-IR">
                <a:effectLst/>
                <a:latin typeface="Arial" panose="020B0604020202020204" pitchFamily="34" charset="0"/>
              </a:rPr>
              <a:t>موجودی</a:t>
            </a:r>
            <a:r>
              <a:rPr lang="en-US" altLang="fa-IR">
                <a:effectLst/>
                <a:latin typeface="Arial" panose="020B0604020202020204" pitchFamily="34" charset="0"/>
              </a:rPr>
              <a:t> </a:t>
            </a:r>
            <a:r>
              <a:rPr lang="fa-IR" altLang="fa-IR">
                <a:effectLst/>
                <a:latin typeface="Arial" panose="020B0604020202020204" pitchFamily="34" charset="0"/>
              </a:rPr>
              <a:t>حساب</a:t>
            </a:r>
            <a:r>
              <a:rPr lang="en-US" altLang="fa-IR">
                <a:effectLst/>
                <a:latin typeface="Arial" panose="020B0604020202020204" pitchFamily="34" charset="0"/>
              </a:rPr>
              <a:t> </a:t>
            </a:r>
            <a:r>
              <a:rPr lang="fa-IR" altLang="fa-IR">
                <a:effectLst/>
                <a:latin typeface="Arial" panose="020B0604020202020204" pitchFamily="34" charset="0"/>
              </a:rPr>
              <a:t>جاری</a:t>
            </a:r>
            <a:r>
              <a:rPr lang="en-US" altLang="fa-IR">
                <a:effectLst/>
                <a:latin typeface="Arial" panose="020B0604020202020204" pitchFamily="34" charset="0"/>
              </a:rPr>
              <a:t> </a:t>
            </a:r>
            <a:r>
              <a:rPr lang="fa-IR" altLang="fa-IR">
                <a:effectLst/>
                <a:latin typeface="Arial" panose="020B0604020202020204" pitchFamily="34" charset="0"/>
              </a:rPr>
              <a:t>طبق</a:t>
            </a:r>
            <a:r>
              <a:rPr lang="en-US" altLang="fa-IR">
                <a:effectLst/>
                <a:latin typeface="Arial" panose="020B0604020202020204" pitchFamily="34" charset="0"/>
              </a:rPr>
              <a:t> </a:t>
            </a:r>
            <a:r>
              <a:rPr lang="fa-IR" altLang="fa-IR">
                <a:effectLst/>
                <a:latin typeface="Arial" panose="020B0604020202020204" pitchFamily="34" charset="0"/>
              </a:rPr>
              <a:t>صورت</a:t>
            </a:r>
            <a:r>
              <a:rPr lang="en-US" altLang="fa-IR">
                <a:effectLst/>
                <a:latin typeface="Arial" panose="020B0604020202020204" pitchFamily="34" charset="0"/>
              </a:rPr>
              <a:t>X                   </a:t>
            </a:r>
          </a:p>
          <a:p>
            <a:pPr>
              <a:buFontTx/>
              <a:buNone/>
            </a:pPr>
            <a:r>
              <a:rPr lang="fa-IR" altLang="fa-IR">
                <a:effectLst/>
                <a:latin typeface="Arial" panose="020B0604020202020204" pitchFamily="34" charset="0"/>
              </a:rPr>
              <a:t>حساب</a:t>
            </a:r>
            <a:r>
              <a:rPr lang="en-US" altLang="fa-IR">
                <a:effectLst/>
                <a:latin typeface="Arial" panose="020B0604020202020204" pitchFamily="34" charset="0"/>
              </a:rPr>
              <a:t> </a:t>
            </a:r>
            <a:r>
              <a:rPr lang="fa-IR" altLang="fa-IR">
                <a:effectLst/>
                <a:latin typeface="Arial" panose="020B0604020202020204" pitchFamily="34" charset="0"/>
              </a:rPr>
              <a:t>ارسالی</a:t>
            </a:r>
            <a:r>
              <a:rPr lang="en-US" altLang="fa-IR">
                <a:effectLst/>
                <a:latin typeface="Arial" panose="020B0604020202020204" pitchFamily="34" charset="0"/>
              </a:rPr>
              <a:t> </a:t>
            </a:r>
            <a:r>
              <a:rPr lang="fa-IR" altLang="fa-IR">
                <a:effectLst/>
                <a:latin typeface="Arial" panose="020B0604020202020204" pitchFamily="34" charset="0"/>
              </a:rPr>
              <a:t>بانک</a:t>
            </a:r>
            <a:endParaRPr lang="en-US" altLang="fa-IR">
              <a:effectLst/>
              <a:latin typeface="Arial" panose="020B0604020202020204" pitchFamily="34" charset="0"/>
            </a:endParaRPr>
          </a:p>
          <a:p>
            <a:pPr>
              <a:buFontTx/>
              <a:buNone/>
            </a:pPr>
            <a:r>
              <a:rPr lang="fa-IR" altLang="fa-IR">
                <a:effectLst/>
                <a:latin typeface="Arial" panose="020B0604020202020204" pitchFamily="34" charset="0"/>
              </a:rPr>
              <a:t>اضافه</a:t>
            </a:r>
            <a:r>
              <a:rPr lang="en-US" altLang="fa-IR">
                <a:effectLst/>
                <a:latin typeface="Arial" panose="020B0604020202020204" pitchFamily="34" charset="0"/>
              </a:rPr>
              <a:t> </a:t>
            </a:r>
            <a:r>
              <a:rPr lang="fa-IR" altLang="fa-IR">
                <a:effectLst/>
                <a:latin typeface="Arial" panose="020B0604020202020204" pitchFamily="34" charset="0"/>
              </a:rPr>
              <a:t>می</a:t>
            </a:r>
            <a:r>
              <a:rPr lang="en-US" altLang="fa-IR">
                <a:effectLst/>
                <a:latin typeface="Arial" panose="020B0604020202020204" pitchFamily="34" charset="0"/>
              </a:rPr>
              <a:t> </a:t>
            </a:r>
            <a:r>
              <a:rPr lang="fa-IR" altLang="fa-IR">
                <a:effectLst/>
                <a:latin typeface="Arial" panose="020B0604020202020204" pitchFamily="34" charset="0"/>
              </a:rPr>
              <a:t>شود</a:t>
            </a:r>
            <a:r>
              <a:rPr lang="en-US" altLang="fa-IR">
                <a:effectLst/>
                <a:latin typeface="Arial" panose="020B0604020202020204" pitchFamily="34" charset="0"/>
              </a:rPr>
              <a:t>:</a:t>
            </a:r>
          </a:p>
          <a:p>
            <a:pPr>
              <a:buFontTx/>
              <a:buNone/>
            </a:pPr>
            <a:r>
              <a:rPr lang="fa-IR" altLang="fa-IR">
                <a:effectLst/>
                <a:latin typeface="Arial" panose="020B0604020202020204" pitchFamily="34" charset="0"/>
              </a:rPr>
              <a:t>سپرده</a:t>
            </a:r>
            <a:r>
              <a:rPr lang="en-US" altLang="fa-IR">
                <a:effectLst/>
                <a:latin typeface="Arial" panose="020B0604020202020204" pitchFamily="34" charset="0"/>
              </a:rPr>
              <a:t> </a:t>
            </a:r>
            <a:r>
              <a:rPr lang="fa-IR" altLang="fa-IR">
                <a:effectLst/>
                <a:latin typeface="Arial" panose="020B0604020202020204" pitchFamily="34" charset="0"/>
              </a:rPr>
              <a:t>بین</a:t>
            </a:r>
            <a:r>
              <a:rPr lang="en-US" altLang="fa-IR">
                <a:effectLst/>
                <a:latin typeface="Arial" panose="020B0604020202020204" pitchFamily="34" charset="0"/>
              </a:rPr>
              <a:t> </a:t>
            </a:r>
            <a:r>
              <a:rPr lang="fa-IR" altLang="fa-IR">
                <a:effectLst/>
                <a:latin typeface="Arial" panose="020B0604020202020204" pitchFamily="34" charset="0"/>
              </a:rPr>
              <a:t>راهی</a:t>
            </a:r>
            <a:r>
              <a:rPr lang="en-US" altLang="fa-IR">
                <a:effectLst/>
                <a:latin typeface="Arial" panose="020B0604020202020204" pitchFamily="34" charset="0"/>
              </a:rPr>
              <a:t>X                       </a:t>
            </a:r>
          </a:p>
          <a:p>
            <a:pPr>
              <a:buFontTx/>
              <a:buNone/>
            </a:pPr>
            <a:r>
              <a:rPr lang="fa-IR" altLang="fa-IR">
                <a:effectLst/>
                <a:latin typeface="Arial" panose="020B0604020202020204" pitchFamily="34" charset="0"/>
              </a:rPr>
              <a:t>کسر</a:t>
            </a:r>
            <a:r>
              <a:rPr lang="en-US" altLang="fa-IR">
                <a:effectLst/>
                <a:latin typeface="Arial" panose="020B0604020202020204" pitchFamily="34" charset="0"/>
              </a:rPr>
              <a:t> </a:t>
            </a:r>
            <a:r>
              <a:rPr lang="fa-IR" altLang="fa-IR">
                <a:effectLst/>
                <a:latin typeface="Arial" panose="020B0604020202020204" pitchFamily="34" charset="0"/>
              </a:rPr>
              <a:t>می</a:t>
            </a:r>
            <a:r>
              <a:rPr lang="en-US" altLang="fa-IR">
                <a:effectLst/>
                <a:latin typeface="Arial" panose="020B0604020202020204" pitchFamily="34" charset="0"/>
              </a:rPr>
              <a:t> </a:t>
            </a:r>
            <a:r>
              <a:rPr lang="fa-IR" altLang="fa-IR">
                <a:effectLst/>
                <a:latin typeface="Arial" panose="020B0604020202020204" pitchFamily="34" charset="0"/>
              </a:rPr>
              <a:t>شود</a:t>
            </a:r>
            <a:r>
              <a:rPr lang="en-US" altLang="fa-IR">
                <a:effectLst/>
                <a:latin typeface="Arial" panose="020B0604020202020204" pitchFamily="34" charset="0"/>
              </a:rPr>
              <a:t> (X)                        :</a:t>
            </a:r>
          </a:p>
          <a:p>
            <a:pPr>
              <a:buFontTx/>
              <a:buNone/>
            </a:pPr>
            <a:r>
              <a:rPr lang="fa-IR" altLang="fa-IR">
                <a:effectLst/>
                <a:latin typeface="Arial" panose="020B0604020202020204" pitchFamily="34" charset="0"/>
              </a:rPr>
              <a:t>افزایش</a:t>
            </a:r>
            <a:r>
              <a:rPr lang="en-US" altLang="fa-IR">
                <a:effectLst/>
                <a:latin typeface="Arial" panose="020B0604020202020204" pitchFamily="34" charset="0"/>
              </a:rPr>
              <a:t> )</a:t>
            </a:r>
            <a:r>
              <a:rPr lang="fa-IR" altLang="fa-IR">
                <a:effectLst/>
                <a:latin typeface="Arial" panose="020B0604020202020204" pitchFamily="34" charset="0"/>
              </a:rPr>
              <a:t>کاهش </a:t>
            </a:r>
            <a:r>
              <a:rPr lang="en-US" altLang="fa-IR">
                <a:effectLst/>
                <a:latin typeface="Arial" panose="020B0604020202020204" pitchFamily="34" charset="0"/>
              </a:rPr>
              <a:t>( </a:t>
            </a:r>
            <a:r>
              <a:rPr lang="fa-IR" altLang="fa-IR">
                <a:effectLst/>
                <a:latin typeface="Arial" panose="020B0604020202020204" pitchFamily="34" charset="0"/>
              </a:rPr>
              <a:t>خالص</a:t>
            </a:r>
            <a:r>
              <a:rPr lang="en-US" altLang="fa-IR">
                <a:effectLst/>
                <a:latin typeface="Arial" panose="020B0604020202020204" pitchFamily="34" charset="0"/>
              </a:rPr>
              <a:t>      X                              </a:t>
            </a:r>
          </a:p>
          <a:p>
            <a:pPr>
              <a:buFontTx/>
              <a:buNone/>
            </a:pPr>
            <a:r>
              <a:rPr lang="fa-IR" altLang="fa-IR">
                <a:effectLst/>
                <a:latin typeface="Arial" panose="020B0604020202020204" pitchFamily="34" charset="0"/>
              </a:rPr>
              <a:t>نتیجه</a:t>
            </a:r>
            <a:r>
              <a:rPr lang="en-US" altLang="fa-IR">
                <a:effectLst/>
                <a:latin typeface="Arial" panose="020B0604020202020204" pitchFamily="34" charset="0"/>
              </a:rPr>
              <a:t> : </a:t>
            </a:r>
            <a:r>
              <a:rPr lang="fa-IR" altLang="fa-IR">
                <a:effectLst/>
                <a:latin typeface="Arial" panose="020B0604020202020204" pitchFamily="34" charset="0"/>
              </a:rPr>
              <a:t>مانده</a:t>
            </a:r>
            <a:r>
              <a:rPr lang="en-US" altLang="fa-IR">
                <a:effectLst/>
                <a:latin typeface="Arial" panose="020B0604020202020204" pitchFamily="34" charset="0"/>
              </a:rPr>
              <a:t> </a:t>
            </a:r>
            <a:r>
              <a:rPr lang="fa-IR" altLang="fa-IR">
                <a:effectLst/>
                <a:latin typeface="Arial" panose="020B0604020202020204" pitchFamily="34" charset="0"/>
              </a:rPr>
              <a:t>واقعی</a:t>
            </a:r>
            <a:r>
              <a:rPr lang="en-US" altLang="fa-IR">
                <a:effectLst/>
                <a:latin typeface="Arial" panose="020B0604020202020204" pitchFamily="34" charset="0"/>
              </a:rPr>
              <a:t> </a:t>
            </a:r>
            <a:r>
              <a:rPr lang="fa-IR" altLang="fa-IR">
                <a:effectLst/>
                <a:latin typeface="Arial" panose="020B0604020202020204" pitchFamily="34" charset="0"/>
              </a:rPr>
              <a:t>حساب</a:t>
            </a:r>
            <a:r>
              <a:rPr lang="en-US" altLang="fa-IR">
                <a:effectLst/>
                <a:latin typeface="Arial" panose="020B0604020202020204" pitchFamily="34" charset="0"/>
              </a:rPr>
              <a:t> </a:t>
            </a:r>
            <a:r>
              <a:rPr lang="fa-IR" altLang="fa-IR">
                <a:effectLst/>
                <a:latin typeface="Arial" panose="020B0604020202020204" pitchFamily="34" charset="0"/>
              </a:rPr>
              <a:t>جاری</a:t>
            </a:r>
            <a:r>
              <a:rPr lang="en-US" altLang="fa-IR">
                <a:effectLst/>
                <a:latin typeface="Arial" panose="020B0604020202020204" pitchFamily="34" charset="0"/>
              </a:rPr>
              <a:t> </a:t>
            </a:r>
            <a:r>
              <a:rPr lang="fa-IR" altLang="fa-IR">
                <a:effectLst/>
                <a:latin typeface="Arial" panose="020B0604020202020204" pitchFamily="34" charset="0"/>
              </a:rPr>
              <a:t>در</a:t>
            </a:r>
            <a:r>
              <a:rPr lang="en-US" altLang="fa-IR">
                <a:effectLst/>
                <a:latin typeface="Arial" panose="020B0604020202020204" pitchFamily="34" charset="0"/>
              </a:rPr>
              <a:t>     A    X2/11/30</a:t>
            </a:r>
          </a:p>
          <a:p>
            <a:pPr>
              <a:buFontTx/>
              <a:buNone/>
            </a:pPr>
            <a:endParaRPr lang="en-US" altLang="fa-IR">
              <a:effectLst/>
              <a:latin typeface="Arial" panose="020B0604020202020204" pitchFamily="34" charset="0"/>
            </a:endParaRPr>
          </a:p>
        </p:txBody>
      </p:sp>
      <p:sp>
        <p:nvSpPr>
          <p:cNvPr id="644100" name="Line 4"/>
          <p:cNvSpPr>
            <a:spLocks noChangeShapeType="1"/>
          </p:cNvSpPr>
          <p:nvPr/>
        </p:nvSpPr>
        <p:spPr bwMode="auto">
          <a:xfrm>
            <a:off x="827088" y="1196975"/>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44102" name="Line 6"/>
          <p:cNvSpPr>
            <a:spLocks noChangeShapeType="1"/>
          </p:cNvSpPr>
          <p:nvPr/>
        </p:nvSpPr>
        <p:spPr bwMode="auto">
          <a:xfrm flipH="1">
            <a:off x="755650" y="17732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44103" name="Line 7"/>
          <p:cNvSpPr>
            <a:spLocks noChangeShapeType="1"/>
          </p:cNvSpPr>
          <p:nvPr/>
        </p:nvSpPr>
        <p:spPr bwMode="auto">
          <a:xfrm>
            <a:off x="755650" y="1773238"/>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44104" name="Line 8"/>
          <p:cNvSpPr>
            <a:spLocks noChangeShapeType="1"/>
          </p:cNvSpPr>
          <p:nvPr/>
        </p:nvSpPr>
        <p:spPr bwMode="auto">
          <a:xfrm>
            <a:off x="1187450" y="50847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644105" name="Line 9"/>
          <p:cNvSpPr>
            <a:spLocks noChangeShapeType="1"/>
          </p:cNvSpPr>
          <p:nvPr/>
        </p:nvSpPr>
        <p:spPr bwMode="auto">
          <a:xfrm>
            <a:off x="1187450" y="5734050"/>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cSld>
  <p:clrMapOvr>
    <a:masterClrMapping/>
  </p:clrMapOvr>
  <p:transition spd="med">
    <p:comb/>
  </p:transition>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8C310E-97C2-42D0-8A49-F425F3EFA40F}" type="slidenum">
              <a:rPr lang="ar-SA" altLang="fa-IR"/>
              <a:pPr/>
              <a:t>67</a:t>
            </a:fld>
            <a:endParaRPr lang="en-US" altLang="fa-IR"/>
          </a:p>
        </p:txBody>
      </p:sp>
      <p:sp>
        <p:nvSpPr>
          <p:cNvPr id="154627" name="Rectangle 3"/>
          <p:cNvSpPr>
            <a:spLocks noGrp="1" noChangeArrowheads="1"/>
          </p:cNvSpPr>
          <p:nvPr>
            <p:ph type="body" idx="1"/>
          </p:nvPr>
        </p:nvSpPr>
        <p:spPr>
          <a:xfrm>
            <a:off x="457200" y="1905000"/>
            <a:ext cx="8229600" cy="3108325"/>
          </a:xfrm>
        </p:spPr>
        <p:txBody>
          <a:bodyPr/>
          <a:lstStyle/>
          <a:p>
            <a:pPr>
              <a:buFontTx/>
              <a:buNone/>
            </a:pPr>
            <a:r>
              <a:rPr lang="fa-IR" altLang="fa-IR">
                <a:effectLst/>
              </a:rPr>
              <a:t>   اصلاح دفاتر موسسه پس از تهیه صورت مغایرت بانکی : با تنظيم صورت مغايرات بانكی متوجه می‌شويم كه  مانده  </a:t>
            </a:r>
            <a:r>
              <a:rPr lang="en-US" altLang="fa-IR">
                <a:effectLst/>
              </a:rPr>
              <a:t> </a:t>
            </a:r>
            <a:r>
              <a:rPr lang="fa-IR" altLang="fa-IR">
                <a:effectLst/>
              </a:rPr>
              <a:t>واقعی  حساب </a:t>
            </a:r>
            <a:r>
              <a:rPr lang="en-US" altLang="fa-IR">
                <a:effectLst/>
              </a:rPr>
              <a:t> </a:t>
            </a:r>
            <a:r>
              <a:rPr lang="fa-IR" altLang="fa-IR">
                <a:effectLst/>
              </a:rPr>
              <a:t>جاری  در تاريخ  تهيه  صورت مغايرات  بانكی با هيچ يک </a:t>
            </a:r>
            <a:r>
              <a:rPr lang="en-US" altLang="fa-IR">
                <a:effectLst/>
              </a:rPr>
              <a:t> </a:t>
            </a:r>
            <a:r>
              <a:rPr lang="fa-IR" altLang="fa-IR">
                <a:effectLst/>
              </a:rPr>
              <a:t>ازمانده‌های منعكس در دفاتر مؤسسه</a:t>
            </a:r>
            <a:r>
              <a:rPr lang="en-US" altLang="fa-IR">
                <a:effectLst/>
              </a:rPr>
              <a:t> </a:t>
            </a:r>
            <a:r>
              <a:rPr lang="fa-IR" altLang="fa-IR">
                <a:effectLst/>
              </a:rPr>
              <a:t>و صورت حساب </a:t>
            </a:r>
            <a:r>
              <a:rPr lang="en-US" altLang="fa-IR">
                <a:effectLst/>
              </a:rPr>
              <a:t> </a:t>
            </a:r>
            <a:r>
              <a:rPr lang="fa-IR" altLang="fa-IR">
                <a:effectLst/>
              </a:rPr>
              <a:t>بانک  مطابقت </a:t>
            </a:r>
            <a:r>
              <a:rPr lang="en-US" altLang="fa-IR">
                <a:effectLst/>
              </a:rPr>
              <a:t> </a:t>
            </a:r>
            <a:r>
              <a:rPr lang="fa-IR" altLang="fa-IR">
                <a:effectLst/>
              </a:rPr>
              <a:t>ندارد .</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E2A2807-F19C-4F88-991D-69E1260F4FF6}" type="slidenum">
              <a:rPr lang="ar-SA" altLang="fa-IR"/>
              <a:pPr/>
              <a:t>68</a:t>
            </a:fld>
            <a:endParaRPr lang="en-US" altLang="fa-IR"/>
          </a:p>
        </p:txBody>
      </p:sp>
      <p:sp>
        <p:nvSpPr>
          <p:cNvPr id="155651" name="Rectangle 3"/>
          <p:cNvSpPr>
            <a:spLocks noGrp="1" noChangeArrowheads="1"/>
          </p:cNvSpPr>
          <p:nvPr>
            <p:ph type="body" idx="1"/>
          </p:nvPr>
        </p:nvSpPr>
        <p:spPr>
          <a:xfrm>
            <a:off x="457200" y="1905000"/>
            <a:ext cx="8229600" cy="3324225"/>
          </a:xfrm>
        </p:spPr>
        <p:txBody>
          <a:bodyPr/>
          <a:lstStyle/>
          <a:p>
            <a:pPr>
              <a:buFontTx/>
              <a:buNone/>
            </a:pPr>
            <a:r>
              <a:rPr lang="fa-IR" altLang="fa-IR">
                <a:effectLst/>
              </a:rPr>
              <a:t>    اضافه برداشت  از حساب جاری بانکی:</a:t>
            </a:r>
          </a:p>
          <a:p>
            <a:pPr>
              <a:buFontTx/>
              <a:buNone/>
            </a:pPr>
            <a:r>
              <a:rPr lang="fa-IR" altLang="fa-IR">
                <a:effectLst/>
              </a:rPr>
              <a:t> </a:t>
            </a:r>
            <a:r>
              <a:rPr lang="en-US" altLang="fa-IR">
                <a:effectLst/>
              </a:rPr>
              <a:t>  </a:t>
            </a:r>
            <a:r>
              <a:rPr lang="fa-IR" altLang="fa-IR">
                <a:effectLst/>
              </a:rPr>
              <a:t>براساس توافقی كه  بانكها با  موسسات معتبر در قبال  اخذ     وثايق لازم  منعقد می‌كنند اين مؤسسات  مجاز می باشند كه در مواقع ضروری  تا ميزان معينی چک بيش از موجودی  خود  نزد بانک  صادر نمايند.</a:t>
            </a:r>
            <a:endParaRPr lang="en-US" altLang="fa-IR">
              <a:effectLst/>
            </a:endParaRPr>
          </a:p>
        </p:txBody>
      </p:sp>
    </p:spTree>
  </p:cSld>
  <p:clrMapOvr>
    <a:masterClrMapping/>
  </p:clrMapOvr>
  <p:transition spd="med">
    <p:comb/>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0307909-9157-4833-9766-88BF226478F4}" type="slidenum">
              <a:rPr lang="ar-SA" altLang="fa-IR"/>
              <a:pPr/>
              <a:t>69</a:t>
            </a:fld>
            <a:endParaRPr lang="en-US" altLang="fa-IR"/>
          </a:p>
        </p:txBody>
      </p:sp>
      <p:sp>
        <p:nvSpPr>
          <p:cNvPr id="156675" name="Rectangle 3"/>
          <p:cNvSpPr>
            <a:spLocks noGrp="1" noChangeArrowheads="1"/>
          </p:cNvSpPr>
          <p:nvPr>
            <p:ph type="body" idx="1"/>
          </p:nvPr>
        </p:nvSpPr>
        <p:spPr>
          <a:xfrm>
            <a:off x="457200" y="333375"/>
            <a:ext cx="8229600" cy="4248150"/>
          </a:xfrm>
        </p:spPr>
        <p:txBody>
          <a:bodyPr/>
          <a:lstStyle/>
          <a:p>
            <a:pPr>
              <a:buFontTx/>
              <a:buNone/>
            </a:pPr>
            <a:r>
              <a:rPr lang="fa-IR" altLang="fa-IR">
                <a:effectLst/>
              </a:rPr>
              <a:t>   میزان تنخواه گردان:   </a:t>
            </a:r>
          </a:p>
          <a:p>
            <a:pPr>
              <a:buFontTx/>
              <a:buNone/>
            </a:pPr>
            <a:r>
              <a:rPr lang="fa-IR" altLang="fa-IR">
                <a:effectLst/>
              </a:rPr>
              <a:t>   ميزان تنخواه  گردان  معمولاً مبلغی ثابت  و از پيش  تعيين شده  است . و در فواصل  زمانی  كوتاه  معمولاً هفتگی  يا ماهانه  با  صدور  چک  به  اندازه  هزينه‌ های  انجام  شده  به ميزان  قبلی  تجديد  می‌گردد. </a:t>
            </a:r>
            <a:endParaRPr lang="en-US" altLang="fa-IR">
              <a:effectLst/>
            </a:endParaRPr>
          </a:p>
        </p:txBody>
      </p:sp>
    </p:spTree>
  </p:cSld>
  <p:clrMapOvr>
    <a:masterClrMapping/>
  </p:clrMapOvr>
  <p:transition spd="med">
    <p:comb/>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FC6B814-4D42-4A42-98C3-8312DCED6CEF}" type="slidenum">
              <a:rPr lang="ar-SA" altLang="fa-IR"/>
              <a:pPr/>
              <a:t>7</a:t>
            </a:fld>
            <a:endParaRPr lang="en-US" altLang="fa-IR"/>
          </a:p>
        </p:txBody>
      </p:sp>
      <p:sp>
        <p:nvSpPr>
          <p:cNvPr id="401411" name="Rectangle 3"/>
          <p:cNvSpPr>
            <a:spLocks noGrp="1" noChangeArrowheads="1"/>
          </p:cNvSpPr>
          <p:nvPr>
            <p:ph type="body" idx="1"/>
          </p:nvPr>
        </p:nvSpPr>
        <p:spPr>
          <a:xfrm>
            <a:off x="468313" y="1125538"/>
            <a:ext cx="8229600" cy="4114800"/>
          </a:xfrm>
        </p:spPr>
        <p:txBody>
          <a:bodyPr/>
          <a:lstStyle/>
          <a:p>
            <a:pPr>
              <a:buFontTx/>
              <a:buNone/>
            </a:pPr>
            <a:r>
              <a:rPr lang="fa-IR" altLang="fa-IR">
                <a:effectLst/>
                <a:latin typeface="Arial" panose="020B0604020202020204" pitchFamily="34" charset="0"/>
              </a:rPr>
              <a:t>   برای رويدادهای مالی تكراری ميتوان ازيک دفترروزنامه اختصاصی  استفاده  نمود  .  تسريع  در  ثبت   بخشی  از رويدادهای  مالی  خاص در دفتر روزنامه اختصاصی  و ميزان  زمان  صرفه جوئی  شده  برای  نقل به  حسابهای   معين ودفتركل از موارد استفاده دفتر روزنامه اختصاصی است.</a:t>
            </a:r>
            <a:endParaRPr lang="en-US" altLang="fa-IR">
              <a:effectLst/>
              <a:latin typeface="Arial" panose="020B0604020202020204" pitchFamily="34" charset="0"/>
            </a:endParaRPr>
          </a:p>
          <a:p>
            <a:pPr>
              <a:buFontTx/>
              <a:buNone/>
            </a:pPr>
            <a:endParaRPr lang="en-US" altLang="fa-IR">
              <a:effectLst/>
              <a:latin typeface="Arial" panose="020B0604020202020204" pitchFamily="34" charset="0"/>
            </a:endParaRPr>
          </a:p>
          <a:p>
            <a:endParaRPr lang="en-US" altLang="fa-IR">
              <a:effectLst/>
            </a:endParaRPr>
          </a:p>
        </p:txBody>
      </p:sp>
    </p:spTree>
  </p:cSld>
  <p:clrMapOvr>
    <a:masterClrMapping/>
  </p:clrMapOvr>
  <p:transition spd="med">
    <p:comb/>
  </p:transition>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B3E162-B4ED-46C8-AE9D-0FCFB4CE82DD}" type="slidenum">
              <a:rPr lang="ar-SA" altLang="fa-IR"/>
              <a:pPr/>
              <a:t>70</a:t>
            </a:fld>
            <a:endParaRPr lang="en-US" altLang="fa-IR"/>
          </a:p>
        </p:txBody>
      </p:sp>
      <p:sp>
        <p:nvSpPr>
          <p:cNvPr id="157699" name="Rectangle 3"/>
          <p:cNvSpPr>
            <a:spLocks noGrp="1" noChangeArrowheads="1"/>
          </p:cNvSpPr>
          <p:nvPr>
            <p:ph type="body" idx="1"/>
          </p:nvPr>
        </p:nvSpPr>
        <p:spPr>
          <a:xfrm>
            <a:off x="457200" y="1905000"/>
            <a:ext cx="8229600" cy="3324225"/>
          </a:xfrm>
        </p:spPr>
        <p:txBody>
          <a:bodyPr/>
          <a:lstStyle/>
          <a:p>
            <a:pPr>
              <a:buFontTx/>
              <a:buNone/>
            </a:pPr>
            <a:r>
              <a:rPr lang="fa-IR" altLang="fa-IR">
                <a:effectLst/>
              </a:rPr>
              <a:t>    سیستم سند هزینه: </a:t>
            </a:r>
          </a:p>
          <a:p>
            <a:pPr>
              <a:buFontTx/>
              <a:buNone/>
            </a:pPr>
            <a:r>
              <a:rPr lang="fa-IR" altLang="fa-IR">
                <a:effectLst/>
              </a:rPr>
              <a:t>    در مؤسسات  بزرگ  يكی ازروشهای  مؤثر كنترل داخلی پرداختهای نقدی ستفاده ازسيستم سند هزينه برای پرداخت- های  نقدی  است .  سند هزينه  قبل ازصدور چک  بايستی به تأييد  و تصويب  مدير يا مديران مسئول  برسد.</a:t>
            </a:r>
            <a:endParaRPr lang="en-US" altLang="fa-IR">
              <a:effectLst/>
            </a:endParaRPr>
          </a:p>
        </p:txBody>
      </p:sp>
    </p:spTree>
  </p:cSld>
  <p:clrMapOvr>
    <a:masterClrMapping/>
  </p:clrMapOvr>
  <p:transition spd="med">
    <p:comb/>
  </p:transition>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6F98AE-9230-42CB-89AC-3C4996BD5E60}" type="slidenum">
              <a:rPr lang="ar-SA" altLang="fa-IR"/>
              <a:pPr/>
              <a:t>71</a:t>
            </a:fld>
            <a:endParaRPr lang="en-US" altLang="fa-IR"/>
          </a:p>
        </p:txBody>
      </p:sp>
      <p:sp>
        <p:nvSpPr>
          <p:cNvPr id="158723" name="Rectangle 3"/>
          <p:cNvSpPr>
            <a:spLocks noGrp="1" noChangeArrowheads="1"/>
          </p:cNvSpPr>
          <p:nvPr>
            <p:ph type="body" idx="1"/>
          </p:nvPr>
        </p:nvSpPr>
        <p:spPr>
          <a:xfrm>
            <a:off x="457200" y="1905000"/>
            <a:ext cx="8229600" cy="4044950"/>
          </a:xfrm>
        </p:spPr>
        <p:txBody>
          <a:bodyPr/>
          <a:lstStyle/>
          <a:p>
            <a:pPr>
              <a:buFontTx/>
              <a:buNone/>
            </a:pPr>
            <a:r>
              <a:rPr lang="fa-IR" altLang="fa-IR">
                <a:effectLst/>
              </a:rPr>
              <a:t>    تنظیم سند هزینه:    </a:t>
            </a:r>
          </a:p>
          <a:p>
            <a:pPr>
              <a:buFontTx/>
              <a:buNone/>
            </a:pPr>
            <a:r>
              <a:rPr lang="fa-IR" altLang="fa-IR">
                <a:effectLst/>
              </a:rPr>
              <a:t>    سند هزينه توسط مديرمالی مؤسسه  بررسی می‌گردد تا از اعمال  كنترلهای لازم  در واقعی  بودن آن اطمينان حاصل شود.  پس از كنترل  مدير مالی  سند هزينه  تنظيم  شده در دفتری  كه  دفتر اسناد  هزينه  نام  دارد  ثبت  شده  وسپس پرداخت می‌گردد.</a:t>
            </a:r>
            <a:endParaRPr lang="en-US" altLang="fa-IR">
              <a:effectLst/>
            </a:endParaRPr>
          </a:p>
        </p:txBody>
      </p:sp>
    </p:spTree>
  </p:cSld>
  <p:clrMapOvr>
    <a:masterClrMapping/>
  </p:clrMapOvr>
  <p:transition spd="med">
    <p:comb/>
  </p:transition>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CFFA32E-F051-4D80-9045-81229AB8BADF}" type="slidenum">
              <a:rPr lang="ar-SA" altLang="fa-IR"/>
              <a:pPr/>
              <a:t>72</a:t>
            </a:fld>
            <a:endParaRPr lang="en-US" altLang="fa-IR"/>
          </a:p>
        </p:txBody>
      </p:sp>
      <p:sp>
        <p:nvSpPr>
          <p:cNvPr id="159747" name="Rectangle 3"/>
          <p:cNvSpPr>
            <a:spLocks noGrp="1" noChangeArrowheads="1"/>
          </p:cNvSpPr>
          <p:nvPr>
            <p:ph type="body" idx="1"/>
          </p:nvPr>
        </p:nvSpPr>
        <p:spPr>
          <a:xfrm>
            <a:off x="457200" y="1905000"/>
            <a:ext cx="8229600" cy="3324225"/>
          </a:xfrm>
        </p:spPr>
        <p:txBody>
          <a:bodyPr/>
          <a:lstStyle/>
          <a:p>
            <a:pPr>
              <a:buFontTx/>
              <a:buNone/>
            </a:pPr>
            <a:r>
              <a:rPr lang="fa-IR" altLang="fa-IR">
                <a:effectLst/>
              </a:rPr>
              <a:t>    دفتر اسناد هزینه:   </a:t>
            </a:r>
          </a:p>
          <a:p>
            <a:pPr>
              <a:buFontTx/>
              <a:buNone/>
            </a:pPr>
            <a:r>
              <a:rPr lang="fa-IR" altLang="fa-IR">
                <a:effectLst/>
              </a:rPr>
              <a:t>    برای  ثبت  اسناد هزينه ،  به  ترتيب ، شماره سند هزينه ،           </a:t>
            </a:r>
            <a:r>
              <a:rPr lang="en-US" altLang="fa-IR">
                <a:effectLst/>
              </a:rPr>
              <a:t> </a:t>
            </a:r>
            <a:r>
              <a:rPr lang="fa-IR" altLang="fa-IR">
                <a:effectLst/>
              </a:rPr>
              <a:t>تاريخ  تنظيم آن ، نام بستانكاران ومبلغ سند درج می‌گردد. </a:t>
            </a:r>
          </a:p>
          <a:p>
            <a:pPr>
              <a:buFontTx/>
              <a:buNone/>
            </a:pPr>
            <a:r>
              <a:rPr lang="fa-IR" altLang="fa-IR">
                <a:effectLst/>
              </a:rPr>
              <a:t>   </a:t>
            </a:r>
            <a:r>
              <a:rPr lang="en-US" altLang="fa-IR">
                <a:effectLst/>
              </a:rPr>
              <a:t> </a:t>
            </a:r>
            <a:r>
              <a:rPr lang="fa-IR" altLang="fa-IR">
                <a:effectLst/>
              </a:rPr>
              <a:t>در برخی از مؤسسات ازدفتر اسناد هزينه با دفتر روزنامه اختصاصی  پرداختهای  نقدی  به  صورت  تركيبی استفاده می‌شود.</a:t>
            </a:r>
            <a:endParaRPr lang="en-US" altLang="fa-IR">
              <a:effectLst/>
            </a:endParaRPr>
          </a:p>
        </p:txBody>
      </p:sp>
    </p:spTree>
  </p:cSld>
  <p:clrMapOvr>
    <a:masterClrMapping/>
  </p:clrMapOvr>
  <p:transition spd="med">
    <p:comb/>
  </p:transition>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7989A77-FF41-462D-87EB-F3967996291F}" type="slidenum">
              <a:rPr lang="ar-SA" altLang="fa-IR"/>
              <a:pPr/>
              <a:t>73</a:t>
            </a:fld>
            <a:endParaRPr lang="en-US" altLang="fa-IR"/>
          </a:p>
        </p:txBody>
      </p:sp>
      <p:sp>
        <p:nvSpPr>
          <p:cNvPr id="160771" name="Rectangle 3"/>
          <p:cNvSpPr>
            <a:spLocks noGrp="1" noChangeArrowheads="1"/>
          </p:cNvSpPr>
          <p:nvPr>
            <p:ph type="body" idx="1"/>
          </p:nvPr>
        </p:nvSpPr>
        <p:spPr>
          <a:xfrm>
            <a:off x="457200" y="1905000"/>
            <a:ext cx="8229600" cy="4332288"/>
          </a:xfrm>
        </p:spPr>
        <p:txBody>
          <a:bodyPr/>
          <a:lstStyle/>
          <a:p>
            <a:pPr>
              <a:buFontTx/>
              <a:buNone/>
            </a:pPr>
            <a:r>
              <a:rPr lang="fa-IR" altLang="fa-IR">
                <a:effectLst/>
              </a:rPr>
              <a:t>    دفتر صدور چک:   </a:t>
            </a:r>
          </a:p>
          <a:p>
            <a:pPr>
              <a:buFontTx/>
              <a:buNone/>
            </a:pPr>
            <a:r>
              <a:rPr lang="fa-IR" altLang="fa-IR">
                <a:effectLst/>
              </a:rPr>
              <a:t>    شكل ساده ای ازدفترروزنامه‌ اختصاصی پرداختهای  نقدی است.</a:t>
            </a:r>
          </a:p>
          <a:p>
            <a:pPr>
              <a:buFontTx/>
              <a:buNone/>
            </a:pPr>
            <a:r>
              <a:rPr lang="fa-IR" altLang="fa-IR">
                <a:effectLst/>
              </a:rPr>
              <a:t>   مؤسساتی  كه ازسيستم سند هزينه  برای  كنترل پرداختهای نقدی  استفاده  می‌كنند  چكهای مربوطه  به  هر سند  هزينه زمانی  صادر می‌شود  كه اسناد هزينه مورد تصويب  واقع شده و در دفتر اسناد هزينه ثبت شود. </a:t>
            </a:r>
            <a:endParaRPr lang="en-US" altLang="fa-IR">
              <a:effectLst/>
            </a:endParaRPr>
          </a:p>
        </p:txBody>
      </p:sp>
    </p:spTree>
  </p:cSld>
  <p:clrMapOvr>
    <a:masterClrMapping/>
  </p:clrMapOvr>
  <p:transition spd="med">
    <p:comb/>
  </p:transition>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8DDFD4-92DB-4963-8B1C-5D5599550393}" type="slidenum">
              <a:rPr lang="ar-SA" altLang="fa-IR"/>
              <a:pPr/>
              <a:t>74</a:t>
            </a:fld>
            <a:endParaRPr lang="en-US" altLang="fa-IR"/>
          </a:p>
        </p:txBody>
      </p:sp>
      <p:sp>
        <p:nvSpPr>
          <p:cNvPr id="161795" name="Rectangle 3"/>
          <p:cNvSpPr>
            <a:spLocks noGrp="1" noChangeArrowheads="1"/>
          </p:cNvSpPr>
          <p:nvPr>
            <p:ph type="body" idx="1"/>
          </p:nvPr>
        </p:nvSpPr>
        <p:spPr>
          <a:xfrm>
            <a:off x="457200" y="1905000"/>
            <a:ext cx="8229600" cy="2676525"/>
          </a:xfrm>
        </p:spPr>
        <p:txBody>
          <a:bodyPr/>
          <a:lstStyle/>
          <a:p>
            <a:pPr>
              <a:buFontTx/>
              <a:buNone/>
            </a:pPr>
            <a:r>
              <a:rPr lang="fa-IR" altLang="fa-IR">
                <a:effectLst/>
              </a:rPr>
              <a:t>   دفتر صدور چک دارای ستونهای متعدد برای درج  شماره و  تاريخ  چک  صادر  شده  نام دريافت كننده ، شماره سند هزينه،  تخفيفات  نقدی و حساب بانک می‌باشد.  </a:t>
            </a:r>
            <a:endParaRPr lang="en-US" altLang="fa-IR">
              <a:effectLst/>
            </a:endParaRPr>
          </a:p>
        </p:txBody>
      </p:sp>
    </p:spTree>
  </p:cSld>
  <p:clrMapOvr>
    <a:masterClrMapping/>
  </p:clrMapOvr>
  <p:transition spd="med">
    <p:comb/>
  </p:transition>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335CC1-EB6C-407C-9E1E-B0287C33E20F}" type="slidenum">
              <a:rPr lang="ar-SA" altLang="fa-IR"/>
              <a:pPr/>
              <a:t>75</a:t>
            </a:fld>
            <a:endParaRPr lang="en-US" altLang="fa-IR"/>
          </a:p>
        </p:txBody>
      </p:sp>
      <p:sp>
        <p:nvSpPr>
          <p:cNvPr id="300034" name="Rectangle 2"/>
          <p:cNvSpPr>
            <a:spLocks noGrp="1" noChangeArrowheads="1"/>
          </p:cNvSpPr>
          <p:nvPr>
            <p:ph type="title"/>
          </p:nvPr>
        </p:nvSpPr>
        <p:spPr>
          <a:xfrm>
            <a:off x="0" y="0"/>
            <a:ext cx="8229600" cy="5516563"/>
          </a:xfrm>
        </p:spPr>
        <p:txBody>
          <a:bodyPr/>
          <a:lstStyle/>
          <a:p>
            <a:pPr algn="ctr"/>
            <a:r>
              <a:rPr lang="fa-IR" altLang="fa-IR" sz="4800" b="1">
                <a:effectLst/>
              </a:rPr>
              <a:t>فصل پنجم</a:t>
            </a:r>
            <a:br>
              <a:rPr lang="fa-IR" altLang="fa-IR" sz="4800" b="1">
                <a:effectLst/>
              </a:rPr>
            </a:br>
            <a:r>
              <a:rPr lang="fa-IR" altLang="fa-IR" sz="4800" b="1">
                <a:effectLst/>
              </a:rPr>
              <a:t/>
            </a:r>
            <a:br>
              <a:rPr lang="fa-IR" altLang="fa-IR" sz="4800" b="1">
                <a:effectLst/>
              </a:rPr>
            </a:br>
            <a:r>
              <a:rPr lang="fa-IR" altLang="fa-IR" sz="4800" b="1">
                <a:effectLst/>
              </a:rPr>
              <a:t>سیستم حقوق و دستمزد</a:t>
            </a:r>
            <a:br>
              <a:rPr lang="fa-IR" altLang="fa-IR" sz="4800" b="1">
                <a:effectLst/>
              </a:rPr>
            </a:br>
            <a:r>
              <a:rPr lang="fa-IR" altLang="fa-IR" sz="4800" b="1">
                <a:effectLst/>
              </a:rPr>
              <a:t/>
            </a:r>
            <a:br>
              <a:rPr lang="fa-IR" altLang="fa-IR" sz="4800" b="1">
                <a:effectLst/>
              </a:rPr>
            </a:br>
            <a:r>
              <a:rPr lang="fa-IR" altLang="fa-IR" sz="4800" b="1">
                <a:effectLst/>
              </a:rPr>
              <a:t/>
            </a:r>
            <a:br>
              <a:rPr lang="fa-IR" altLang="fa-IR" sz="4800" b="1">
                <a:effectLst/>
              </a:rPr>
            </a:br>
            <a:endParaRPr lang="en-US" altLang="fa-IR" sz="4800" b="1">
              <a:effectLst/>
            </a:endParaRPr>
          </a:p>
        </p:txBody>
      </p:sp>
    </p:spTree>
  </p:cSld>
  <p:clrMapOvr>
    <a:masterClrMapping/>
  </p:clrMapOvr>
  <p:transition spd="med">
    <p:comb/>
  </p:transition>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E03A9BF-AF45-4FB2-8D3D-52110AE11AFA}" type="slidenum">
              <a:rPr lang="ar-SA" altLang="fa-IR"/>
              <a:pPr/>
              <a:t>76</a:t>
            </a:fld>
            <a:endParaRPr lang="en-US" altLang="fa-IR"/>
          </a:p>
        </p:txBody>
      </p:sp>
      <p:sp>
        <p:nvSpPr>
          <p:cNvPr id="163843" name="Rectangle 3"/>
          <p:cNvSpPr>
            <a:spLocks noGrp="1" noChangeArrowheads="1"/>
          </p:cNvSpPr>
          <p:nvPr>
            <p:ph type="body" idx="1"/>
          </p:nvPr>
        </p:nvSpPr>
        <p:spPr>
          <a:xfrm>
            <a:off x="457200" y="1905000"/>
            <a:ext cx="8229600" cy="4116388"/>
          </a:xfrm>
        </p:spPr>
        <p:txBody>
          <a:bodyPr/>
          <a:lstStyle/>
          <a:p>
            <a:pPr>
              <a:buFontTx/>
              <a:buNone/>
            </a:pPr>
            <a:r>
              <a:rPr lang="fa-IR" altLang="fa-IR">
                <a:effectLst/>
              </a:rPr>
              <a:t>   اهمیت سیستم حقوق و دستمزد:    </a:t>
            </a:r>
          </a:p>
          <a:p>
            <a:pPr>
              <a:buFontTx/>
              <a:buNone/>
            </a:pPr>
            <a:r>
              <a:rPr lang="fa-IR" altLang="fa-IR">
                <a:effectLst/>
              </a:rPr>
              <a:t>   هزينه</a:t>
            </a:r>
            <a:r>
              <a:rPr lang="en-US" altLang="fa-IR">
                <a:effectLst/>
              </a:rPr>
              <a:t> </a:t>
            </a:r>
            <a:r>
              <a:rPr lang="fa-IR" altLang="fa-IR">
                <a:effectLst/>
              </a:rPr>
              <a:t> حقوق  و</a:t>
            </a:r>
            <a:r>
              <a:rPr lang="en-US" altLang="fa-IR">
                <a:effectLst/>
              </a:rPr>
              <a:t> </a:t>
            </a:r>
            <a:r>
              <a:rPr lang="fa-IR" altLang="fa-IR">
                <a:effectLst/>
              </a:rPr>
              <a:t> دستمزد</a:t>
            </a:r>
            <a:r>
              <a:rPr lang="en-US" altLang="fa-IR">
                <a:effectLst/>
              </a:rPr>
              <a:t> </a:t>
            </a:r>
            <a:r>
              <a:rPr lang="fa-IR" altLang="fa-IR">
                <a:effectLst/>
              </a:rPr>
              <a:t> نشان</a:t>
            </a:r>
            <a:r>
              <a:rPr lang="en-US" altLang="fa-IR">
                <a:effectLst/>
              </a:rPr>
              <a:t> </a:t>
            </a:r>
            <a:r>
              <a:rPr lang="fa-IR" altLang="fa-IR">
                <a:effectLst/>
              </a:rPr>
              <a:t> دهنده  سهم  نيروی </a:t>
            </a:r>
            <a:r>
              <a:rPr lang="en-US" altLang="fa-IR">
                <a:effectLst/>
              </a:rPr>
              <a:t> </a:t>
            </a:r>
            <a:r>
              <a:rPr lang="fa-IR" altLang="fa-IR">
                <a:effectLst/>
              </a:rPr>
              <a:t>كار       در</a:t>
            </a:r>
            <a:r>
              <a:rPr lang="en-US" altLang="fa-IR">
                <a:effectLst/>
              </a:rPr>
              <a:t> </a:t>
            </a:r>
            <a:r>
              <a:rPr lang="fa-IR" altLang="fa-IR">
                <a:effectLst/>
              </a:rPr>
              <a:t>توليد محصولات و يكی ازمهمترين هزينه‌های عملياتی اغلب موسسات است.</a:t>
            </a:r>
          </a:p>
          <a:p>
            <a:pPr>
              <a:buFontTx/>
              <a:buNone/>
            </a:pPr>
            <a:r>
              <a:rPr lang="en-US" altLang="fa-IR">
                <a:effectLst/>
              </a:rPr>
              <a:t>   </a:t>
            </a:r>
            <a:r>
              <a:rPr lang="fa-IR" altLang="fa-IR">
                <a:effectLst/>
              </a:rPr>
              <a:t>محاسبه و پرداخت مناسب حقوق و دستمزد يكی از عوامل مؤثردرايجاد رابطه مطلوب بين كاركنان وكارفرما می‌باشد.</a:t>
            </a:r>
            <a:endParaRPr lang="en-US" altLang="fa-IR">
              <a:effectLst/>
            </a:endParaRPr>
          </a:p>
        </p:txBody>
      </p:sp>
    </p:spTree>
  </p:cSld>
  <p:clrMapOvr>
    <a:masterClrMapping/>
  </p:clrMapOvr>
  <p:transition spd="med">
    <p:comb/>
  </p:transition>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641A2F0-73D9-4080-B114-BD77E912D8EF}" type="slidenum">
              <a:rPr lang="ar-SA" altLang="fa-IR"/>
              <a:pPr/>
              <a:t>77</a:t>
            </a:fld>
            <a:endParaRPr lang="en-US" altLang="fa-IR"/>
          </a:p>
        </p:txBody>
      </p:sp>
      <p:sp>
        <p:nvSpPr>
          <p:cNvPr id="178179" name="Rectangle 3"/>
          <p:cNvSpPr>
            <a:spLocks noGrp="1" noChangeArrowheads="1"/>
          </p:cNvSpPr>
          <p:nvPr>
            <p:ph type="body" idx="1"/>
          </p:nvPr>
        </p:nvSpPr>
        <p:spPr>
          <a:xfrm>
            <a:off x="457200" y="1905000"/>
            <a:ext cx="8229600" cy="2747963"/>
          </a:xfrm>
        </p:spPr>
        <p:txBody>
          <a:bodyPr/>
          <a:lstStyle/>
          <a:p>
            <a:pPr>
              <a:buFontTx/>
              <a:buNone/>
            </a:pPr>
            <a:r>
              <a:rPr lang="en-US" altLang="fa-IR">
                <a:effectLst/>
              </a:rPr>
              <a:t>   </a:t>
            </a:r>
            <a:r>
              <a:rPr lang="fa-IR" altLang="fa-IR">
                <a:effectLst/>
              </a:rPr>
              <a:t>تعریف سیستم  حقوق و دستمزد:</a:t>
            </a:r>
          </a:p>
          <a:p>
            <a:pPr>
              <a:buFontTx/>
              <a:buNone/>
            </a:pPr>
            <a:r>
              <a:rPr lang="fa-IR" altLang="fa-IR">
                <a:effectLst/>
              </a:rPr>
              <a:t>   سيستم حقوق و دستمزد مجموعه‌ای از اجزاء به هم پيوسته در داخل  يک  موسسه است  كه  داده‌های  مربوط  به سهم نيروی  كار در توليد محصولات  و يا  ارائه خدمات  را به صورتها و اطلاعات حقوق و دستمزد تبديل می‌كند.</a:t>
            </a:r>
            <a:endParaRPr lang="en-US" altLang="fa-IR">
              <a:effectLst/>
            </a:endParaRPr>
          </a:p>
        </p:txBody>
      </p:sp>
    </p:spTree>
  </p:cSld>
  <p:clrMapOvr>
    <a:masterClrMapping/>
  </p:clrMapOvr>
  <p:transition spd="med">
    <p:comb/>
  </p:transition>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D79CA29-E07F-4976-A7F7-8C4F0A2D8817}" type="slidenum">
              <a:rPr lang="ar-SA" altLang="fa-IR"/>
              <a:pPr/>
              <a:t>78</a:t>
            </a:fld>
            <a:endParaRPr lang="en-US" altLang="fa-IR"/>
          </a:p>
        </p:txBody>
      </p:sp>
      <p:sp>
        <p:nvSpPr>
          <p:cNvPr id="179203" name="Rectangle 3"/>
          <p:cNvSpPr>
            <a:spLocks noGrp="1" noChangeArrowheads="1"/>
          </p:cNvSpPr>
          <p:nvPr>
            <p:ph type="body" idx="1"/>
          </p:nvPr>
        </p:nvSpPr>
        <p:spPr>
          <a:xfrm>
            <a:off x="457200" y="1905000"/>
            <a:ext cx="8229600" cy="3971925"/>
          </a:xfrm>
        </p:spPr>
        <p:txBody>
          <a:bodyPr/>
          <a:lstStyle/>
          <a:p>
            <a:pPr>
              <a:buFontTx/>
              <a:buNone/>
            </a:pPr>
            <a:r>
              <a:rPr lang="fa-IR" altLang="fa-IR"/>
              <a:t>   </a:t>
            </a:r>
            <a:r>
              <a:rPr lang="fa-IR" altLang="fa-IR">
                <a:effectLst/>
              </a:rPr>
              <a:t>درمؤسسات وظايف ومسئوليتهای حقوق ودستمزد در دواير زير تقسيم  شده است: </a:t>
            </a:r>
          </a:p>
          <a:p>
            <a:pPr>
              <a:buFontTx/>
              <a:buNone/>
            </a:pPr>
            <a:r>
              <a:rPr lang="fa-IR" altLang="fa-IR">
                <a:effectLst/>
              </a:rPr>
              <a:t>  1ـ دايره كارگزينی 2ـ دايره ثبت اوقات كار  3ـ دايره حقوق و دستمزد 4ـ دايره پرداخت </a:t>
            </a:r>
          </a:p>
          <a:p>
            <a:pPr>
              <a:buFontTx/>
              <a:buNone/>
            </a:pPr>
            <a:r>
              <a:rPr lang="fa-IR" altLang="fa-IR">
                <a:effectLst/>
              </a:rPr>
              <a:t>   کنترل داخلی موثر بر سیستم حقوق و دستمزد شامل تفکیک وظایف از یکدیگر</a:t>
            </a:r>
            <a:r>
              <a:rPr lang="ar-SA" altLang="fa-IR">
                <a:effectLst/>
              </a:rPr>
              <a:t>،</a:t>
            </a:r>
            <a:r>
              <a:rPr lang="fa-IR" altLang="fa-IR">
                <a:effectLst/>
              </a:rPr>
              <a:t> انجام وظایف  توسط دوایر</a:t>
            </a:r>
            <a:r>
              <a:rPr lang="ar-SA" altLang="fa-IR">
                <a:effectLst/>
              </a:rPr>
              <a:t>،</a:t>
            </a:r>
            <a:r>
              <a:rPr lang="fa-IR" altLang="fa-IR">
                <a:effectLst/>
              </a:rPr>
              <a:t> به صورت جداگانه وعدم تداخل وظایف با یکدیگر است .  </a:t>
            </a:r>
            <a:endParaRPr lang="en-US" altLang="fa-IR">
              <a:effectLst/>
            </a:endParaRPr>
          </a:p>
        </p:txBody>
      </p:sp>
    </p:spTree>
  </p:cSld>
  <p:clrMapOvr>
    <a:masterClrMapping/>
  </p:clrMapOvr>
  <p:transition spd="med">
    <p:comb/>
  </p:transition>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271268-8F15-404C-91E1-D2865EB58EF5}" type="slidenum">
              <a:rPr lang="ar-SA" altLang="fa-IR"/>
              <a:pPr/>
              <a:t>79</a:t>
            </a:fld>
            <a:endParaRPr lang="en-US" altLang="fa-IR"/>
          </a:p>
        </p:txBody>
      </p:sp>
      <p:sp>
        <p:nvSpPr>
          <p:cNvPr id="180227" name="Rectangle 3"/>
          <p:cNvSpPr>
            <a:spLocks noGrp="1" noChangeArrowheads="1"/>
          </p:cNvSpPr>
          <p:nvPr>
            <p:ph type="body" idx="1"/>
          </p:nvPr>
        </p:nvSpPr>
        <p:spPr>
          <a:xfrm>
            <a:off x="457200" y="1905000"/>
            <a:ext cx="8229600" cy="2676525"/>
          </a:xfrm>
        </p:spPr>
        <p:txBody>
          <a:bodyPr/>
          <a:lstStyle/>
          <a:p>
            <a:pPr>
              <a:buFontTx/>
              <a:buNone/>
            </a:pPr>
            <a:r>
              <a:rPr lang="fa-IR" altLang="fa-IR">
                <a:effectLst/>
                <a:latin typeface="Arial" panose="020B0604020202020204" pitchFamily="34" charset="0"/>
              </a:rPr>
              <a:t>  دایره کارگزینی:   </a:t>
            </a:r>
          </a:p>
          <a:p>
            <a:pPr>
              <a:buFontTx/>
              <a:buNone/>
            </a:pPr>
            <a:r>
              <a:rPr lang="fa-IR" altLang="fa-IR">
                <a:effectLst/>
                <a:latin typeface="Arial" panose="020B0604020202020204" pitchFamily="34" charset="0"/>
              </a:rPr>
              <a:t>   وظيفه  دايره  كارگزينی  تأمين  نيروی  كار لازم  برای قستمهای  مختلف  مؤسسات  علاوه  بر آن آئين‌ نامه ‌های استخدامی را تهيه و برنامه‌های آموزشی، شرح وظايف و ارزيابی مشاغل را انجام می‌دهد. </a:t>
            </a:r>
            <a:endParaRPr lang="en-US" altLang="fa-IR">
              <a:effectLst/>
              <a:latin typeface="Arial" panose="020B0604020202020204" pitchFamily="34" charset="0"/>
            </a:endParaRPr>
          </a:p>
        </p:txBody>
      </p:sp>
    </p:spTree>
  </p:cSld>
  <p:clrMapOvr>
    <a:masterClrMapping/>
  </p:clrMapOvr>
  <p:transition spd="med">
    <p:comb/>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63C2E12-8BC9-4659-86FD-2ED76540C6BA}" type="slidenum">
              <a:rPr lang="ar-SA" altLang="fa-IR"/>
              <a:pPr/>
              <a:t>8</a:t>
            </a:fld>
            <a:endParaRPr lang="en-US" altLang="fa-IR"/>
          </a:p>
        </p:txBody>
      </p:sp>
      <p:sp>
        <p:nvSpPr>
          <p:cNvPr id="402435" name="Rectangle 3"/>
          <p:cNvSpPr>
            <a:spLocks noGrp="1" noChangeArrowheads="1"/>
          </p:cNvSpPr>
          <p:nvPr>
            <p:ph type="body" idx="1"/>
          </p:nvPr>
        </p:nvSpPr>
        <p:spPr/>
        <p:txBody>
          <a:bodyPr/>
          <a:lstStyle/>
          <a:p>
            <a:pPr>
              <a:buFontTx/>
              <a:buNone/>
            </a:pPr>
            <a:r>
              <a:rPr lang="fa-IR" altLang="fa-IR">
                <a:effectLst/>
                <a:latin typeface="Arial" panose="020B0604020202020204" pitchFamily="34" charset="0"/>
              </a:rPr>
              <a:t>   اكثررويدا د های مالی  (حدود 90 تا 95 درصد ) كه در مؤسسات  بزرگ  به  تعداد زيادی واقع می شوند  شامل  چهار نوع   رويداد  مالی زير است  كه  برای  ثبت  هر يک ازآنها دفترروزنامه اختصاصی  مورد نيازمی باشد:</a:t>
            </a:r>
            <a:endParaRPr lang="en-US" altLang="fa-IR">
              <a:effectLst/>
              <a:latin typeface="Arial" panose="020B0604020202020204" pitchFamily="34" charset="0"/>
            </a:endParaRPr>
          </a:p>
        </p:txBody>
      </p:sp>
    </p:spTree>
  </p:cSld>
  <p:clrMapOvr>
    <a:masterClrMapping/>
  </p:clrMapOvr>
  <p:transition spd="med">
    <p:comb/>
  </p:transition>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498A9A7-353F-40C6-883B-C4A8F3B4226A}" type="slidenum">
              <a:rPr lang="ar-SA" altLang="fa-IR"/>
              <a:pPr/>
              <a:t>80</a:t>
            </a:fld>
            <a:endParaRPr lang="en-US" altLang="fa-IR"/>
          </a:p>
        </p:txBody>
      </p:sp>
      <p:sp>
        <p:nvSpPr>
          <p:cNvPr id="181251" name="Rectangle 3"/>
          <p:cNvSpPr>
            <a:spLocks noGrp="1" noChangeArrowheads="1"/>
          </p:cNvSpPr>
          <p:nvPr>
            <p:ph type="body" idx="1"/>
          </p:nvPr>
        </p:nvSpPr>
        <p:spPr>
          <a:xfrm>
            <a:off x="457200" y="1905000"/>
            <a:ext cx="8229600" cy="3252788"/>
          </a:xfrm>
        </p:spPr>
        <p:txBody>
          <a:bodyPr/>
          <a:lstStyle/>
          <a:p>
            <a:pPr>
              <a:buFontTx/>
              <a:buNone/>
            </a:pPr>
            <a:r>
              <a:rPr lang="fa-IR" altLang="fa-IR">
                <a:effectLst/>
              </a:rPr>
              <a:t>   دایره ثبت اوقات کار:  </a:t>
            </a:r>
          </a:p>
          <a:p>
            <a:pPr>
              <a:buFontTx/>
              <a:buNone/>
            </a:pPr>
            <a:r>
              <a:rPr lang="fa-IR" altLang="fa-IR">
                <a:effectLst/>
              </a:rPr>
              <a:t>   نگهداری  مداركی  كه  نشان دهنده  اوقات  كار هريک از كاركنان در دوره‌های مشخص هفتگی يا ماهانه باشد اولين و مهمترين مرحله از مراحل جمع‌آوری داده‌های مربوط به سيستم حقوق و دستمزد است.</a:t>
            </a:r>
            <a:endParaRPr lang="en-US" altLang="fa-IR">
              <a:effectLst/>
            </a:endParaRPr>
          </a:p>
        </p:txBody>
      </p:sp>
    </p:spTree>
  </p:cSld>
  <p:clrMapOvr>
    <a:masterClrMapping/>
  </p:clrMapOvr>
  <p:transition spd="med">
    <p:comb/>
  </p:transition>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DC542EB-CE1D-41DF-98BA-7F97CA00C281}" type="slidenum">
              <a:rPr lang="ar-SA" altLang="fa-IR"/>
              <a:pPr/>
              <a:t>81</a:t>
            </a:fld>
            <a:endParaRPr lang="en-US" altLang="fa-IR"/>
          </a:p>
        </p:txBody>
      </p:sp>
      <p:sp>
        <p:nvSpPr>
          <p:cNvPr id="582659" name="Rectangle 3"/>
          <p:cNvSpPr>
            <a:spLocks noGrp="1" noChangeArrowheads="1"/>
          </p:cNvSpPr>
          <p:nvPr>
            <p:ph type="body" idx="1"/>
          </p:nvPr>
        </p:nvSpPr>
        <p:spPr/>
        <p:txBody>
          <a:bodyPr/>
          <a:lstStyle/>
          <a:p>
            <a:pPr>
              <a:buFontTx/>
              <a:buNone/>
            </a:pPr>
            <a:r>
              <a:rPr lang="fa-IR" altLang="fa-IR"/>
              <a:t>   </a:t>
            </a:r>
            <a:r>
              <a:rPr lang="fa-IR" altLang="fa-IR">
                <a:effectLst/>
              </a:rPr>
              <a:t>کارت ساعت :</a:t>
            </a:r>
          </a:p>
          <a:p>
            <a:pPr>
              <a:buFontTx/>
              <a:buNone/>
            </a:pPr>
            <a:r>
              <a:rPr lang="fa-IR" altLang="fa-IR">
                <a:effectLst/>
              </a:rPr>
              <a:t>   کارت  ساعت  محکم ترین   و  گویا ترین  مدرک  حضور کارکنان  درمحل  از ساعت ورود تا ساعت  خروج است . کارت ساعت در دایره ثبت اوقات کار کنترل  و جمع آوری می شود یک  کارت ساعت تکمیل شده دهنده ساعت شروع وخاتمه کار کارکنان و اضافه کاری آنها است .   </a:t>
            </a:r>
          </a:p>
          <a:p>
            <a:pPr>
              <a:buFontTx/>
              <a:buNone/>
            </a:pPr>
            <a:endParaRPr lang="en-US" altLang="fa-IR">
              <a:effectLst/>
            </a:endParaRPr>
          </a:p>
        </p:txBody>
      </p:sp>
    </p:spTree>
  </p:cSld>
  <p:clrMapOvr>
    <a:masterClrMapping/>
  </p:clrMapOvr>
  <p:transition spd="med">
    <p:comb/>
  </p:transition>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44B9E79-7029-49E6-B3DC-3A2A06A8D6A7}" type="slidenum">
              <a:rPr lang="ar-SA" altLang="fa-IR"/>
              <a:pPr/>
              <a:t>82</a:t>
            </a:fld>
            <a:endParaRPr lang="en-US" altLang="fa-IR"/>
          </a:p>
        </p:txBody>
      </p:sp>
      <p:sp>
        <p:nvSpPr>
          <p:cNvPr id="583683" name="Rectangle 3"/>
          <p:cNvSpPr>
            <a:spLocks noGrp="1" noChangeArrowheads="1"/>
          </p:cNvSpPr>
          <p:nvPr>
            <p:ph type="body" idx="1"/>
          </p:nvPr>
        </p:nvSpPr>
        <p:spPr/>
        <p:txBody>
          <a:bodyPr/>
          <a:lstStyle/>
          <a:p>
            <a:pPr>
              <a:buFontTx/>
              <a:buNone/>
            </a:pPr>
            <a:r>
              <a:rPr lang="fa-IR" altLang="fa-IR"/>
              <a:t>   </a:t>
            </a:r>
            <a:r>
              <a:rPr lang="fa-IR" altLang="fa-IR">
                <a:effectLst/>
              </a:rPr>
              <a:t>ماشین ساعت زن :</a:t>
            </a:r>
          </a:p>
          <a:p>
            <a:pPr>
              <a:buFontTx/>
              <a:buNone/>
            </a:pPr>
            <a:r>
              <a:rPr lang="fa-IR" altLang="fa-IR">
                <a:effectLst/>
              </a:rPr>
              <a:t>   وسیله ای  برای  ثبت اوقات  حضور کارکنان روی  کارت ساعت است در یک سیستم مناسب یک شماره کارت ساعت به هر یک از کارکنان اختصاص داده می شود .</a:t>
            </a:r>
          </a:p>
          <a:p>
            <a:pPr>
              <a:buFontTx/>
              <a:buNone/>
            </a:pPr>
            <a:r>
              <a:rPr lang="fa-IR" altLang="fa-IR">
                <a:effectLst/>
              </a:rPr>
              <a:t>   روش های دستی از دقت  و صحت کارت ساعت  و ماشین ساعت زن بر خوردار نیستند .</a:t>
            </a:r>
            <a:endParaRPr lang="en-US" altLang="fa-IR">
              <a:effectLst/>
            </a:endParaRPr>
          </a:p>
        </p:txBody>
      </p:sp>
    </p:spTree>
  </p:cSld>
  <p:clrMapOvr>
    <a:masterClrMapping/>
  </p:clrMapOvr>
  <p:transition spd="med">
    <p:comb/>
  </p:transition>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B57AD0D-59E3-43D2-B1FF-D65338797F67}" type="slidenum">
              <a:rPr lang="ar-SA" altLang="fa-IR"/>
              <a:pPr/>
              <a:t>83</a:t>
            </a:fld>
            <a:endParaRPr lang="en-US" altLang="fa-IR"/>
          </a:p>
        </p:txBody>
      </p:sp>
      <p:sp>
        <p:nvSpPr>
          <p:cNvPr id="182275" name="Rectangle 3"/>
          <p:cNvSpPr>
            <a:spLocks noGrp="1" noChangeArrowheads="1"/>
          </p:cNvSpPr>
          <p:nvPr>
            <p:ph type="body" idx="1"/>
          </p:nvPr>
        </p:nvSpPr>
        <p:spPr>
          <a:xfrm>
            <a:off x="457200" y="1905000"/>
            <a:ext cx="8229600" cy="2963863"/>
          </a:xfrm>
        </p:spPr>
        <p:txBody>
          <a:bodyPr/>
          <a:lstStyle/>
          <a:p>
            <a:pPr>
              <a:buFontTx/>
              <a:buNone/>
            </a:pPr>
            <a:r>
              <a:rPr lang="fa-IR" altLang="fa-IR">
                <a:effectLst/>
              </a:rPr>
              <a:t>   دایره حقوق و دستمزد:</a:t>
            </a:r>
          </a:p>
          <a:p>
            <a:pPr>
              <a:buFontTx/>
              <a:buNone/>
            </a:pPr>
            <a:r>
              <a:rPr lang="fa-IR" altLang="fa-IR">
                <a:effectLst/>
              </a:rPr>
              <a:t>   محاسبه و  تعيين حقوق  و دستمزد  ناخالص ، كسورات ، خالص  دريافتی هر يک از كاركنان  و تهيه وتنظيم ليست حقوق  و دستمزد  براساس كارتهای ارسال  شده از دايره ثبت اوقات  كار در دايره حقوق و دستمزد انجام می‌شود.</a:t>
            </a:r>
            <a:endParaRPr lang="en-US" altLang="fa-IR">
              <a:effectLst/>
            </a:endParaRPr>
          </a:p>
        </p:txBody>
      </p:sp>
    </p:spTree>
  </p:cSld>
  <p:clrMapOvr>
    <a:masterClrMapping/>
  </p:clrMapOvr>
  <p:transition spd="med">
    <p:comb/>
  </p:transition>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D95BF9D-8A2B-4D36-BFC4-0496834124BD}" type="slidenum">
              <a:rPr lang="ar-SA" altLang="fa-IR"/>
              <a:pPr/>
              <a:t>84</a:t>
            </a:fld>
            <a:endParaRPr lang="en-US" altLang="fa-IR"/>
          </a:p>
        </p:txBody>
      </p:sp>
      <p:sp>
        <p:nvSpPr>
          <p:cNvPr id="584707" name="Rectangle 3"/>
          <p:cNvSpPr>
            <a:spLocks noGrp="1" noChangeArrowheads="1"/>
          </p:cNvSpPr>
          <p:nvPr>
            <p:ph type="body" idx="1"/>
          </p:nvPr>
        </p:nvSpPr>
        <p:spPr>
          <a:xfrm>
            <a:off x="323850" y="1557338"/>
            <a:ext cx="8229600" cy="4114800"/>
          </a:xfrm>
        </p:spPr>
        <p:txBody>
          <a:bodyPr/>
          <a:lstStyle/>
          <a:p>
            <a:pPr>
              <a:buFontTx/>
              <a:buNone/>
            </a:pPr>
            <a:r>
              <a:rPr lang="fa-IR" altLang="fa-IR"/>
              <a:t>   </a:t>
            </a:r>
            <a:r>
              <a:rPr lang="fa-IR" altLang="fa-IR">
                <a:effectLst/>
              </a:rPr>
              <a:t>داده های دایره حقوق و دستمزد پس از پردازش ستاده ها شامل : </a:t>
            </a:r>
          </a:p>
          <a:p>
            <a:pPr>
              <a:buFontTx/>
              <a:buNone/>
            </a:pPr>
            <a:r>
              <a:rPr lang="fa-IR" altLang="fa-IR">
                <a:effectLst/>
              </a:rPr>
              <a:t>  1- لیست حقوق و دستمزد به عنوان مدارک موسسسه برای ارسال به سازمان تامین اجتماعی و اداره مالیات وحقوق .</a:t>
            </a:r>
          </a:p>
          <a:p>
            <a:pPr>
              <a:buFontTx/>
              <a:buNone/>
            </a:pPr>
            <a:r>
              <a:rPr lang="fa-IR" altLang="fa-IR">
                <a:effectLst/>
              </a:rPr>
              <a:t>  2- سوابق و محاسبات انفرادی درآمد و کسورات هر یک از کارکنان  .</a:t>
            </a:r>
          </a:p>
          <a:p>
            <a:pPr>
              <a:buFontTx/>
              <a:buNone/>
            </a:pPr>
            <a:r>
              <a:rPr lang="fa-IR" altLang="fa-IR">
                <a:effectLst/>
              </a:rPr>
              <a:t>  3- صدور چک حقوقی . </a:t>
            </a:r>
            <a:endParaRPr lang="en-US" altLang="fa-IR">
              <a:effectLst/>
            </a:endParaRPr>
          </a:p>
        </p:txBody>
      </p:sp>
    </p:spTree>
  </p:cSld>
  <p:clrMapOvr>
    <a:masterClrMapping/>
  </p:clrMapOvr>
  <p:transition spd="med">
    <p:comb/>
  </p:transition>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C1F40C4-0F9F-4099-91D3-C4529547EF4F}" type="slidenum">
              <a:rPr lang="ar-SA" altLang="fa-IR"/>
              <a:pPr/>
              <a:t>85</a:t>
            </a:fld>
            <a:endParaRPr lang="en-US" altLang="fa-IR"/>
          </a:p>
        </p:txBody>
      </p:sp>
      <p:sp>
        <p:nvSpPr>
          <p:cNvPr id="183299" name="Rectangle 3"/>
          <p:cNvSpPr>
            <a:spLocks noGrp="1" noChangeArrowheads="1"/>
          </p:cNvSpPr>
          <p:nvPr>
            <p:ph type="body" idx="1"/>
          </p:nvPr>
        </p:nvSpPr>
        <p:spPr>
          <a:xfrm>
            <a:off x="457200" y="1905000"/>
            <a:ext cx="8229600" cy="2963863"/>
          </a:xfrm>
        </p:spPr>
        <p:txBody>
          <a:bodyPr/>
          <a:lstStyle/>
          <a:p>
            <a:pPr>
              <a:buFontTx/>
              <a:buNone/>
            </a:pPr>
            <a:r>
              <a:rPr lang="fa-IR" altLang="fa-IR">
                <a:effectLst/>
              </a:rPr>
              <a:t>   دایره پرداخت حقوق و دستمزد:   </a:t>
            </a:r>
          </a:p>
          <a:p>
            <a:pPr>
              <a:buFontTx/>
              <a:buNone/>
            </a:pPr>
            <a:r>
              <a:rPr lang="fa-IR" altLang="fa-IR">
                <a:effectLst/>
              </a:rPr>
              <a:t>   بهترين روش پرداخت حقوق ودستمزد پرداخت توسط چک از حساب  جاری  بانكی  است . در اين روش  معادل جمع خالص قابل  پرداخت  ليست حقوق و دستمزد طی يک فقره چک  از حساب  جاری بانكی موسسه برداشت می‌شود .</a:t>
            </a:r>
            <a:endParaRPr lang="en-US" altLang="fa-IR">
              <a:effectLst/>
            </a:endParaRPr>
          </a:p>
        </p:txBody>
      </p:sp>
    </p:spTree>
  </p:cSld>
  <p:clrMapOvr>
    <a:masterClrMapping/>
  </p:clrMapOvr>
  <p:transition spd="med">
    <p:comb/>
  </p:transition>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28C96E1-B08C-41CD-A3DB-F5C97F1178CD}" type="slidenum">
              <a:rPr lang="ar-SA" altLang="fa-IR"/>
              <a:pPr/>
              <a:t>86</a:t>
            </a:fld>
            <a:endParaRPr lang="en-US" altLang="fa-IR"/>
          </a:p>
        </p:txBody>
      </p:sp>
      <p:sp>
        <p:nvSpPr>
          <p:cNvPr id="184323" name="Rectangle 3"/>
          <p:cNvSpPr>
            <a:spLocks noGrp="1" noChangeArrowheads="1"/>
          </p:cNvSpPr>
          <p:nvPr>
            <p:ph type="body" idx="1"/>
          </p:nvPr>
        </p:nvSpPr>
        <p:spPr>
          <a:xfrm>
            <a:off x="457200" y="1905000"/>
            <a:ext cx="8229600" cy="2892425"/>
          </a:xfrm>
        </p:spPr>
        <p:txBody>
          <a:bodyPr/>
          <a:lstStyle/>
          <a:p>
            <a:pPr>
              <a:buFontTx/>
              <a:buNone/>
            </a:pPr>
            <a:r>
              <a:rPr lang="fa-IR" altLang="fa-IR">
                <a:effectLst/>
              </a:rPr>
              <a:t>   حسابداری هزینه حقوق و دستمزد:</a:t>
            </a:r>
          </a:p>
          <a:p>
            <a:pPr>
              <a:buFontTx/>
              <a:buNone/>
            </a:pPr>
            <a:r>
              <a:rPr lang="fa-IR" altLang="fa-IR">
                <a:effectLst/>
              </a:rPr>
              <a:t>   به غير از دستمزد پايه (ثابت) كه بر مبنای ساعات كاركرد يا ميزان انجام كار و يا محصول توليد شده محاسبه می‌گردد هزينه حقوق  و دستمزد شامل موارد ديگری از قبيل اضافه كاری پاداش  افزايش  عيدی و... نيز محاسبه می شود. </a:t>
            </a:r>
            <a:endParaRPr lang="en-US" altLang="fa-IR">
              <a:effectLst/>
            </a:endParaRPr>
          </a:p>
        </p:txBody>
      </p:sp>
    </p:spTree>
  </p:cSld>
  <p:clrMapOvr>
    <a:masterClrMapping/>
  </p:clrMapOvr>
  <p:transition spd="med">
    <p:comb/>
  </p:transition>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569FAAE-5612-4D88-BAD6-9F1DF5F00C10}" type="slidenum">
              <a:rPr lang="ar-SA" altLang="fa-IR"/>
              <a:pPr/>
              <a:t>87</a:t>
            </a:fld>
            <a:endParaRPr lang="en-US" altLang="fa-IR"/>
          </a:p>
        </p:txBody>
      </p:sp>
      <p:sp>
        <p:nvSpPr>
          <p:cNvPr id="185347" name="Rectangle 3"/>
          <p:cNvSpPr>
            <a:spLocks noGrp="1" noChangeArrowheads="1"/>
          </p:cNvSpPr>
          <p:nvPr>
            <p:ph type="body" idx="1"/>
          </p:nvPr>
        </p:nvSpPr>
        <p:spPr>
          <a:xfrm>
            <a:off x="457200" y="1905000"/>
            <a:ext cx="8229600" cy="3108325"/>
          </a:xfrm>
        </p:spPr>
        <p:txBody>
          <a:bodyPr/>
          <a:lstStyle/>
          <a:p>
            <a:pPr>
              <a:buFontTx/>
              <a:buNone/>
            </a:pPr>
            <a:r>
              <a:rPr lang="fa-IR" altLang="fa-IR">
                <a:effectLst/>
              </a:rPr>
              <a:t>   درآمد کارکنان:</a:t>
            </a:r>
          </a:p>
          <a:p>
            <a:pPr>
              <a:buFontTx/>
              <a:buNone/>
            </a:pPr>
            <a:r>
              <a:rPr lang="fa-IR" altLang="fa-IR">
                <a:effectLst/>
              </a:rPr>
              <a:t>   انجام كار بيش  از ساعات قانونی اضافه  كار نام دارد . به موجب قانون كار ساعات كار كارگران به جز مواردی  كه قانون  كار ذكر كرده  است ، از 8  ساعت  در روز و 44 ساعت </a:t>
            </a:r>
            <a:r>
              <a:rPr lang="fa-IR" altLang="fa-IR"/>
              <a:t> </a:t>
            </a:r>
            <a:r>
              <a:rPr lang="fa-IR" altLang="fa-IR">
                <a:effectLst/>
              </a:rPr>
              <a:t>در هفته نبايد تجاوز كند .</a:t>
            </a:r>
            <a:endParaRPr lang="en-US" altLang="fa-IR">
              <a:effectLst/>
            </a:endParaRPr>
          </a:p>
        </p:txBody>
      </p:sp>
    </p:spTree>
  </p:cSld>
  <p:clrMapOvr>
    <a:masterClrMapping/>
  </p:clrMapOvr>
  <p:transition spd="med">
    <p:comb/>
  </p:transition>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8D1776E-FB2B-4396-A7DA-EB2B285A0C63}" type="slidenum">
              <a:rPr lang="ar-SA" altLang="fa-IR"/>
              <a:pPr/>
              <a:t>88</a:t>
            </a:fld>
            <a:endParaRPr lang="en-US" altLang="fa-IR"/>
          </a:p>
        </p:txBody>
      </p:sp>
      <p:sp>
        <p:nvSpPr>
          <p:cNvPr id="186371" name="Rectangle 3"/>
          <p:cNvSpPr>
            <a:spLocks noGrp="1" noChangeArrowheads="1"/>
          </p:cNvSpPr>
          <p:nvPr>
            <p:ph type="body" idx="1"/>
          </p:nvPr>
        </p:nvSpPr>
        <p:spPr>
          <a:xfrm>
            <a:off x="468313" y="1916113"/>
            <a:ext cx="8229600" cy="3168650"/>
          </a:xfrm>
        </p:spPr>
        <p:txBody>
          <a:bodyPr/>
          <a:lstStyle/>
          <a:p>
            <a:pPr>
              <a:buFontTx/>
              <a:buNone/>
            </a:pPr>
            <a:r>
              <a:rPr lang="fa-IR" altLang="fa-IR">
                <a:effectLst/>
              </a:rPr>
              <a:t>   پاداش:</a:t>
            </a:r>
          </a:p>
          <a:p>
            <a:pPr>
              <a:buFontTx/>
              <a:buNone/>
            </a:pPr>
            <a:r>
              <a:rPr lang="fa-IR" altLang="fa-IR">
                <a:effectLst/>
              </a:rPr>
              <a:t>   يكی  از موارد درآمد  كاركنان  كه  اغلب  برای تشويق  و افزايش كارايی كاركنان استفاده می‌شود پاداش است. ميزان پاداش  براساس  افزايش توليد و ميزان سود طی دوره مالی محاسبه  می‌شود.</a:t>
            </a:r>
            <a:endParaRPr lang="en-US" altLang="fa-IR">
              <a:effectLst/>
            </a:endParaRPr>
          </a:p>
        </p:txBody>
      </p:sp>
    </p:spTree>
  </p:cSld>
  <p:clrMapOvr>
    <a:masterClrMapping/>
  </p:clrMapOvr>
  <p:transition spd="med">
    <p:comb/>
  </p:transition>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A7911AF-0E35-416A-BAFD-DDDFFC343BE1}" type="slidenum">
              <a:rPr lang="ar-SA" altLang="fa-IR"/>
              <a:pPr/>
              <a:t>89</a:t>
            </a:fld>
            <a:endParaRPr lang="en-US" altLang="fa-IR"/>
          </a:p>
        </p:txBody>
      </p:sp>
      <p:sp>
        <p:nvSpPr>
          <p:cNvPr id="187395" name="Rectangle 3"/>
          <p:cNvSpPr>
            <a:spLocks noGrp="1" noChangeArrowheads="1"/>
          </p:cNvSpPr>
          <p:nvPr>
            <p:ph type="body" idx="1"/>
          </p:nvPr>
        </p:nvSpPr>
        <p:spPr/>
        <p:txBody>
          <a:bodyPr/>
          <a:lstStyle/>
          <a:p>
            <a:pPr>
              <a:buFontTx/>
              <a:buNone/>
            </a:pPr>
            <a:r>
              <a:rPr lang="fa-IR" altLang="fa-IR">
                <a:effectLst/>
              </a:rPr>
              <a:t>  سود بر اساس موارد زیراست:</a:t>
            </a:r>
          </a:p>
          <a:p>
            <a:pPr>
              <a:buFontTx/>
              <a:buNone/>
            </a:pPr>
            <a:r>
              <a:rPr lang="fa-IR" altLang="fa-IR">
                <a:effectLst/>
              </a:rPr>
              <a:t> 1ـ سود قبل از كسر ماليات بر درآمد و پاداش</a:t>
            </a:r>
          </a:p>
          <a:p>
            <a:pPr>
              <a:buFontTx/>
              <a:buNone/>
            </a:pPr>
            <a:r>
              <a:rPr lang="fa-IR" altLang="fa-IR">
                <a:effectLst/>
              </a:rPr>
              <a:t> 2ـ سود قبل از كسر ماليات بر درآمد و پس از كسر پاداش</a:t>
            </a:r>
          </a:p>
          <a:p>
            <a:pPr>
              <a:buFontTx/>
              <a:buNone/>
            </a:pPr>
            <a:r>
              <a:rPr lang="fa-IR" altLang="fa-IR">
                <a:effectLst/>
              </a:rPr>
              <a:t> 3- سود پس از كسر ماليات بر درآمد و قبل از كسر پاداش</a:t>
            </a:r>
          </a:p>
          <a:p>
            <a:pPr>
              <a:buFontTx/>
              <a:buNone/>
            </a:pPr>
            <a:r>
              <a:rPr lang="fa-IR" altLang="fa-IR">
                <a:effectLst/>
              </a:rPr>
              <a:t> 4- سود پس از كسر ماليات  بردرآمد و پاداش </a:t>
            </a:r>
            <a:endParaRPr lang="en-US" altLang="fa-IR">
              <a:effectLst/>
            </a:endParaRPr>
          </a:p>
          <a:p>
            <a:pPr>
              <a:buFontTx/>
              <a:buNone/>
            </a:pPr>
            <a:endParaRPr lang="en-US" altLang="fa-IR">
              <a:effectLst/>
            </a:endParaRPr>
          </a:p>
        </p:txBody>
      </p:sp>
    </p:spTree>
  </p:cSld>
  <p:clrMapOvr>
    <a:masterClrMapping/>
  </p:clrMapOvr>
  <p:transition spd="med">
    <p:comb/>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A19DD51-F28C-424E-B666-B51E552A1490}" type="slidenum">
              <a:rPr lang="ar-SA" altLang="fa-IR"/>
              <a:pPr/>
              <a:t>9</a:t>
            </a:fld>
            <a:endParaRPr lang="en-US" altLang="fa-IR"/>
          </a:p>
        </p:txBody>
      </p:sp>
      <p:sp>
        <p:nvSpPr>
          <p:cNvPr id="403459" name="Rectangle 3"/>
          <p:cNvSpPr>
            <a:spLocks noGrp="1" noChangeArrowheads="1"/>
          </p:cNvSpPr>
          <p:nvPr>
            <p:ph type="body" idx="1"/>
          </p:nvPr>
        </p:nvSpPr>
        <p:spPr>
          <a:xfrm>
            <a:off x="468313" y="1268413"/>
            <a:ext cx="8229600" cy="4114800"/>
          </a:xfrm>
        </p:spPr>
        <p:txBody>
          <a:bodyPr/>
          <a:lstStyle/>
          <a:p>
            <a:pPr>
              <a:buFontTx/>
              <a:buNone/>
            </a:pPr>
            <a:r>
              <a:rPr lang="fa-IR" altLang="fa-IR" u="sng">
                <a:effectLst/>
                <a:latin typeface="Arial" panose="020B0604020202020204" pitchFamily="34" charset="0"/>
              </a:rPr>
              <a:t>نوع رويدادهای مالی</a:t>
            </a:r>
            <a:r>
              <a:rPr lang="fa-IR" altLang="fa-IR">
                <a:effectLst/>
                <a:latin typeface="Arial" panose="020B0604020202020204" pitchFamily="34" charset="0"/>
              </a:rPr>
              <a:t>                </a:t>
            </a:r>
            <a:r>
              <a:rPr lang="fa-IR" altLang="fa-IR" u="sng">
                <a:effectLst/>
                <a:latin typeface="Arial" panose="020B0604020202020204" pitchFamily="34" charset="0"/>
              </a:rPr>
              <a:t>دفتر روزنامه اختصاصی</a:t>
            </a:r>
          </a:p>
          <a:p>
            <a:pPr>
              <a:buFontTx/>
              <a:buNone/>
            </a:pPr>
            <a:endParaRPr lang="fa-IR" altLang="fa-IR">
              <a:effectLst/>
              <a:latin typeface="Arial" panose="020B0604020202020204" pitchFamily="34" charset="0"/>
            </a:endParaRPr>
          </a:p>
          <a:p>
            <a:pPr>
              <a:buFontTx/>
              <a:buNone/>
            </a:pPr>
            <a:r>
              <a:rPr lang="fa-IR" altLang="fa-IR">
                <a:effectLst/>
                <a:latin typeface="Arial" panose="020B0604020202020204" pitchFamily="34" charset="0"/>
              </a:rPr>
              <a:t>فروش نسيه                           دفتر روزنامه فروش</a:t>
            </a:r>
          </a:p>
          <a:p>
            <a:pPr>
              <a:buFontTx/>
              <a:buNone/>
            </a:pPr>
            <a:r>
              <a:rPr lang="fa-IR" altLang="fa-IR">
                <a:effectLst/>
                <a:latin typeface="Arial" panose="020B0604020202020204" pitchFamily="34" charset="0"/>
              </a:rPr>
              <a:t>خريد نسيه                           دفتر روزنامه خريد</a:t>
            </a:r>
          </a:p>
          <a:p>
            <a:pPr>
              <a:buFontTx/>
              <a:buNone/>
            </a:pPr>
            <a:r>
              <a:rPr lang="fa-IR" altLang="fa-IR">
                <a:effectLst/>
                <a:latin typeface="Arial" panose="020B0604020202020204" pitchFamily="34" charset="0"/>
              </a:rPr>
              <a:t>دريافتهای نقدی                     دفترروزنامه دريافتهای نقدی</a:t>
            </a:r>
          </a:p>
          <a:p>
            <a:pPr>
              <a:buFontTx/>
              <a:buNone/>
            </a:pPr>
            <a:r>
              <a:rPr lang="fa-IR" altLang="fa-IR">
                <a:effectLst/>
                <a:latin typeface="Arial" panose="020B0604020202020204" pitchFamily="34" charset="0"/>
              </a:rPr>
              <a:t>پرداختهای نقدی                   دفترروزنامه پرداختهای نقدی</a:t>
            </a:r>
            <a:endParaRPr lang="en-US" altLang="fa-IR">
              <a:effectLst/>
              <a:latin typeface="Arial" panose="020B0604020202020204" pitchFamily="34" charset="0"/>
            </a:endParaRPr>
          </a:p>
          <a:p>
            <a:endParaRPr lang="en-US" altLang="fa-IR">
              <a:effectLst/>
            </a:endParaRPr>
          </a:p>
        </p:txBody>
      </p:sp>
    </p:spTree>
  </p:cSld>
  <p:clrMapOvr>
    <a:masterClrMapping/>
  </p:clrMapOvr>
  <p:transition spd="med">
    <p:comb/>
  </p:transition>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108842A-8261-422D-9855-58D478241018}" type="slidenum">
              <a:rPr lang="ar-SA" altLang="fa-IR"/>
              <a:pPr/>
              <a:t>90</a:t>
            </a:fld>
            <a:endParaRPr lang="en-US" altLang="fa-IR"/>
          </a:p>
        </p:txBody>
      </p:sp>
      <p:sp>
        <p:nvSpPr>
          <p:cNvPr id="567299" name="Rectangle 3"/>
          <p:cNvSpPr>
            <a:spLocks noGrp="1" noChangeArrowheads="1"/>
          </p:cNvSpPr>
          <p:nvPr>
            <p:ph type="body" idx="1"/>
          </p:nvPr>
        </p:nvSpPr>
        <p:spPr/>
        <p:txBody>
          <a:bodyPr/>
          <a:lstStyle/>
          <a:p>
            <a:pPr>
              <a:buFontTx/>
              <a:buNone/>
            </a:pPr>
            <a:r>
              <a:rPr lang="fa-IR" altLang="fa-IR"/>
              <a:t>   کسور مربوط به درآمد کارکنان :</a:t>
            </a:r>
          </a:p>
          <a:p>
            <a:pPr>
              <a:buFontTx/>
              <a:buNone/>
            </a:pPr>
            <a:r>
              <a:rPr lang="fa-IR" altLang="fa-IR"/>
              <a:t>   مجموع   حقوق   و دستمزد  هر یک  از  کارکنان  قبل  از پرداخت در دایره حقوق  ودستمزد محاسبه وکسور مربوطه کسر ومبلغ خالص قابل پرداخت تعیین می شود کسورحقوق و دستمزد  کارکنان  شامل  حق بیمه </a:t>
            </a:r>
            <a:r>
              <a:rPr lang="ar-SA" altLang="fa-IR"/>
              <a:t>،</a:t>
            </a:r>
            <a:r>
              <a:rPr lang="fa-IR" altLang="fa-IR"/>
              <a:t> مالیات و سایرکسور     می باشد.</a:t>
            </a:r>
          </a:p>
        </p:txBody>
      </p:sp>
    </p:spTree>
  </p:cSld>
  <p:clrMapOvr>
    <a:masterClrMapping/>
  </p:clrMapOvr>
  <p:transition spd="med">
    <p:comb/>
  </p:transition>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6942361-C863-4E30-976C-D43C0D7F00FE}" type="slidenum">
              <a:rPr lang="ar-SA" altLang="fa-IR"/>
              <a:pPr/>
              <a:t>91</a:t>
            </a:fld>
            <a:endParaRPr lang="en-US" altLang="fa-IR"/>
          </a:p>
        </p:txBody>
      </p:sp>
      <p:sp>
        <p:nvSpPr>
          <p:cNvPr id="568323" name="Rectangle 3"/>
          <p:cNvSpPr>
            <a:spLocks noGrp="1" noChangeArrowheads="1"/>
          </p:cNvSpPr>
          <p:nvPr>
            <p:ph type="body" idx="1"/>
          </p:nvPr>
        </p:nvSpPr>
        <p:spPr/>
        <p:txBody>
          <a:bodyPr/>
          <a:lstStyle/>
          <a:p>
            <a:pPr>
              <a:buFontTx/>
              <a:buNone/>
            </a:pPr>
            <a:r>
              <a:rPr lang="fa-IR" altLang="fa-IR"/>
              <a:t>   حق بیمه سهم کارکنان:</a:t>
            </a:r>
          </a:p>
          <a:p>
            <a:pPr>
              <a:buFontTx/>
              <a:buNone/>
            </a:pPr>
            <a:r>
              <a:rPr lang="fa-IR" altLang="fa-IR"/>
              <a:t>   کارفرمایان مکلفند  </a:t>
            </a:r>
            <a:r>
              <a:rPr lang="ar-SA" altLang="fa-IR"/>
              <a:t>،</a:t>
            </a:r>
            <a:r>
              <a:rPr lang="fa-IR" altLang="fa-IR"/>
              <a:t> حق بیمه سهم  کارکنان را از مجموع حقوق و دستمزد ماهانه آنها کسروهمراه حق بیمه سهم خود به حساب بانکی سازمان تامین اجتماعی واریز نمایند.حدود</a:t>
            </a:r>
            <a:endParaRPr lang="en-US" altLang="fa-IR">
              <a:effectLst/>
            </a:endParaRPr>
          </a:p>
          <a:p>
            <a:pPr>
              <a:buFontTx/>
              <a:buNone/>
            </a:pPr>
            <a:r>
              <a:rPr lang="fa-IR" altLang="fa-IR"/>
              <a:t>   حداکثر حقوق و دستمزد ماهانه شامل کسر حق بیمه  توسط  سازمان  تامین اجتماعی تعیین می گردد.</a:t>
            </a:r>
            <a:endParaRPr lang="en-US" altLang="fa-IR"/>
          </a:p>
        </p:txBody>
      </p:sp>
    </p:spTree>
  </p:cSld>
  <p:clrMapOvr>
    <a:masterClrMapping/>
  </p:clrMapOvr>
  <p:transition spd="med">
    <p:comb/>
  </p:transition>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ABD817-C55D-43CA-B049-AF618138931D}" type="slidenum">
              <a:rPr lang="ar-SA" altLang="fa-IR"/>
              <a:pPr/>
              <a:t>92</a:t>
            </a:fld>
            <a:endParaRPr lang="en-US" altLang="fa-IR"/>
          </a:p>
        </p:txBody>
      </p:sp>
      <p:sp>
        <p:nvSpPr>
          <p:cNvPr id="569347" name="Rectangle 3"/>
          <p:cNvSpPr>
            <a:spLocks noGrp="1" noChangeArrowheads="1"/>
          </p:cNvSpPr>
          <p:nvPr>
            <p:ph type="body" idx="1"/>
          </p:nvPr>
        </p:nvSpPr>
        <p:spPr/>
        <p:txBody>
          <a:bodyPr/>
          <a:lstStyle/>
          <a:p>
            <a:pPr>
              <a:buFontTx/>
              <a:buNone/>
            </a:pPr>
            <a:r>
              <a:rPr lang="fa-IR" altLang="fa-IR">
                <a:effectLst/>
              </a:rPr>
              <a:t>  مالیات حقوق و دستمزد:</a:t>
            </a:r>
          </a:p>
          <a:p>
            <a:pPr>
              <a:buFontTx/>
              <a:buNone/>
            </a:pPr>
            <a:r>
              <a:rPr lang="fa-IR" altLang="fa-IR">
                <a:effectLst/>
              </a:rPr>
              <a:t>  مجموع حقوق ودستمزدکارکنان براساس قوانین  و  مقررات مالیاتی مشمول کسرمالیات  بر درآمد حقوق می باشد. کار- فرمایان مکلفند که مالیات حقوق هر یک ازکارکنان را کسر و به حساب بانکی وزارت  امور اقتصادی  و دارایی تسلیم  و رسید دریافت نمایند.  </a:t>
            </a:r>
            <a:endParaRPr lang="en-US" altLang="fa-IR">
              <a:effectLst/>
            </a:endParaRPr>
          </a:p>
        </p:txBody>
      </p:sp>
    </p:spTree>
  </p:cSld>
  <p:clrMapOvr>
    <a:masterClrMapping/>
  </p:clrMapOvr>
  <p:transition spd="med">
    <p:comb/>
  </p:transition>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C1D3D5C-13C7-4CD6-8197-F0D13B237D2E}" type="slidenum">
              <a:rPr lang="ar-SA" altLang="fa-IR"/>
              <a:pPr/>
              <a:t>93</a:t>
            </a:fld>
            <a:endParaRPr lang="en-US" altLang="fa-IR"/>
          </a:p>
        </p:txBody>
      </p:sp>
      <p:sp>
        <p:nvSpPr>
          <p:cNvPr id="570371" name="Rectangle 3"/>
          <p:cNvSpPr>
            <a:spLocks noGrp="1" noChangeArrowheads="1"/>
          </p:cNvSpPr>
          <p:nvPr>
            <p:ph type="body" idx="1"/>
          </p:nvPr>
        </p:nvSpPr>
        <p:spPr/>
        <p:txBody>
          <a:bodyPr/>
          <a:lstStyle/>
          <a:p>
            <a:pPr>
              <a:buFontTx/>
              <a:buNone/>
            </a:pPr>
            <a:r>
              <a:rPr lang="fa-IR" altLang="fa-IR"/>
              <a:t>   </a:t>
            </a:r>
            <a:r>
              <a:rPr lang="fa-IR" altLang="fa-IR">
                <a:effectLst/>
              </a:rPr>
              <a:t>سایر کسور:</a:t>
            </a:r>
          </a:p>
          <a:p>
            <a:pPr>
              <a:buFontTx/>
              <a:buNone/>
            </a:pPr>
            <a:r>
              <a:rPr lang="fa-IR" altLang="fa-IR">
                <a:effectLst/>
              </a:rPr>
              <a:t>   در موقع  محاسبه حقوق و دستمزد به غیر از کسور قانونی مثل مالیات و حق بیمه و مبالغ دیگری نیز با توافق کارکنان ازجمع  حقوق  و دستمزد  آنان  کسر می گردد. این  کسور شامل  اقساط  وام ضروری ، وام مسکن ،مساعده و موارد دیگری می باشد.</a:t>
            </a:r>
            <a:endParaRPr lang="en-US" altLang="fa-IR">
              <a:effectLst/>
            </a:endParaRPr>
          </a:p>
        </p:txBody>
      </p:sp>
    </p:spTree>
  </p:cSld>
  <p:clrMapOvr>
    <a:masterClrMapping/>
  </p:clrMapOvr>
  <p:transition spd="med">
    <p:comb/>
  </p:transition>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302514D-D79D-471E-BF38-315D5E281935}" type="slidenum">
              <a:rPr lang="ar-SA" altLang="fa-IR"/>
              <a:pPr/>
              <a:t>94</a:t>
            </a:fld>
            <a:endParaRPr lang="en-US" altLang="fa-IR"/>
          </a:p>
        </p:txBody>
      </p:sp>
      <p:sp>
        <p:nvSpPr>
          <p:cNvPr id="585731" name="Rectangle 3"/>
          <p:cNvSpPr>
            <a:spLocks noGrp="1" noChangeArrowheads="1"/>
          </p:cNvSpPr>
          <p:nvPr>
            <p:ph type="body" idx="1"/>
          </p:nvPr>
        </p:nvSpPr>
        <p:spPr/>
        <p:txBody>
          <a:bodyPr/>
          <a:lstStyle/>
          <a:p>
            <a:pPr>
              <a:buFontTx/>
              <a:buNone/>
            </a:pPr>
            <a:r>
              <a:rPr lang="fa-IR" altLang="fa-IR"/>
              <a:t>   تعیین مبلغ خالص قابل پرداخت :</a:t>
            </a:r>
          </a:p>
          <a:p>
            <a:pPr>
              <a:buFontTx/>
              <a:buNone/>
            </a:pPr>
            <a:r>
              <a:rPr lang="fa-IR" altLang="fa-IR"/>
              <a:t>   مبلغ  خالص  قابل  پرداخت  به هر یک از کارکنان پس از کسر کسور قانونی و سایر کسور ذکر شده از جمع حقوق و دستمزد نا خالص آنان تعیین می شود .</a:t>
            </a:r>
            <a:endParaRPr lang="en-US" altLang="fa-IR"/>
          </a:p>
        </p:txBody>
      </p:sp>
    </p:spTree>
  </p:cSld>
  <p:clrMapOvr>
    <a:masterClrMapping/>
  </p:clrMapOvr>
  <p:transition spd="med">
    <p:comb/>
  </p:transition>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D73A765-32B9-4450-91A3-D44C860ED029}" type="slidenum">
              <a:rPr lang="ar-SA" altLang="fa-IR"/>
              <a:pPr/>
              <a:t>95</a:t>
            </a:fld>
            <a:endParaRPr lang="en-US" altLang="fa-IR"/>
          </a:p>
        </p:txBody>
      </p:sp>
      <p:sp>
        <p:nvSpPr>
          <p:cNvPr id="190467" name="Rectangle 3"/>
          <p:cNvSpPr>
            <a:spLocks noGrp="1" noChangeArrowheads="1"/>
          </p:cNvSpPr>
          <p:nvPr>
            <p:ph type="body" idx="1"/>
          </p:nvPr>
        </p:nvSpPr>
        <p:spPr>
          <a:xfrm>
            <a:off x="457200" y="1905000"/>
            <a:ext cx="8229600" cy="3252788"/>
          </a:xfrm>
        </p:spPr>
        <p:txBody>
          <a:bodyPr/>
          <a:lstStyle/>
          <a:p>
            <a:pPr>
              <a:buFontTx/>
              <a:buNone/>
            </a:pPr>
            <a:r>
              <a:rPr lang="fa-IR" altLang="fa-IR">
                <a:effectLst/>
              </a:rPr>
              <a:t>   مدارک سیستم حقوق و دستمزد:</a:t>
            </a:r>
          </a:p>
          <a:p>
            <a:pPr>
              <a:buFontTx/>
              <a:buNone/>
            </a:pPr>
            <a:r>
              <a:rPr lang="fa-IR" altLang="fa-IR">
                <a:effectLst/>
              </a:rPr>
              <a:t>   در سيستمهای حقوق  و دستمزد از فرمها و مدارک خاصی برای  جمع آوری  حقوق و دستمزد استفاده  می‌شود . مانند</a:t>
            </a:r>
          </a:p>
          <a:p>
            <a:pPr>
              <a:buFontTx/>
              <a:buNone/>
            </a:pPr>
            <a:r>
              <a:rPr lang="fa-IR" altLang="fa-IR">
                <a:effectLst/>
              </a:rPr>
              <a:t>   كارت  ساعت  به  ليست  حقوق  ودستمزد،صورت  حساب حقوق و دستمزد كه استفاده می‌شود.</a:t>
            </a:r>
            <a:endParaRPr lang="en-US" altLang="fa-IR">
              <a:effectLst/>
            </a:endParaRPr>
          </a:p>
        </p:txBody>
      </p:sp>
    </p:spTree>
  </p:cSld>
  <p:clrMapOvr>
    <a:masterClrMapping/>
  </p:clrMapOvr>
  <p:transition spd="med">
    <p:comb/>
  </p:transition>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27B6A19-841B-4C18-BBAF-5B3C326E8D4F}" type="slidenum">
              <a:rPr lang="ar-SA" altLang="fa-IR"/>
              <a:pPr/>
              <a:t>96</a:t>
            </a:fld>
            <a:endParaRPr lang="en-US" altLang="fa-IR"/>
          </a:p>
        </p:txBody>
      </p:sp>
      <p:sp>
        <p:nvSpPr>
          <p:cNvPr id="191491" name="Rectangle 3"/>
          <p:cNvSpPr>
            <a:spLocks noGrp="1" noChangeArrowheads="1"/>
          </p:cNvSpPr>
          <p:nvPr>
            <p:ph type="body" idx="1"/>
          </p:nvPr>
        </p:nvSpPr>
        <p:spPr>
          <a:xfrm>
            <a:off x="457200" y="1905000"/>
            <a:ext cx="8229600" cy="3036888"/>
          </a:xfrm>
        </p:spPr>
        <p:txBody>
          <a:bodyPr/>
          <a:lstStyle/>
          <a:p>
            <a:pPr>
              <a:buFontTx/>
              <a:buNone/>
            </a:pPr>
            <a:r>
              <a:rPr lang="fa-IR" altLang="fa-IR">
                <a:effectLst/>
              </a:rPr>
              <a:t>   لیست حقوق و دستمزد:</a:t>
            </a:r>
          </a:p>
          <a:p>
            <a:pPr>
              <a:buFontTx/>
              <a:buNone/>
            </a:pPr>
            <a:r>
              <a:rPr lang="fa-IR" altLang="fa-IR">
                <a:effectLst/>
              </a:rPr>
              <a:t>   ليست  حقوق  و دستمزد  يک  فرم  چند  ستونی  است  كه اطلاعات مربوط  به جمع ناخالص حقوق و دستمزد، كسور و خالص قابل  پرداخت  به تفكيک و در یک سطر آن  ثبت  و ارائه می‌گردد.</a:t>
            </a:r>
            <a:endParaRPr lang="en-US" altLang="fa-IR">
              <a:effectLst/>
            </a:endParaRPr>
          </a:p>
        </p:txBody>
      </p:sp>
    </p:spTree>
  </p:cSld>
  <p:clrMapOvr>
    <a:masterClrMapping/>
  </p:clrMapOvr>
  <p:transition spd="med">
    <p:comb/>
  </p:transition>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B267B66-AC50-4897-AC98-8C4EEFE61AA0}" type="slidenum">
              <a:rPr lang="ar-SA" altLang="fa-IR"/>
              <a:pPr/>
              <a:t>97</a:t>
            </a:fld>
            <a:endParaRPr lang="en-US" altLang="fa-IR"/>
          </a:p>
        </p:txBody>
      </p:sp>
      <p:sp>
        <p:nvSpPr>
          <p:cNvPr id="206851" name="Rectangle 3"/>
          <p:cNvSpPr>
            <a:spLocks noGrp="1" noChangeArrowheads="1"/>
          </p:cNvSpPr>
          <p:nvPr>
            <p:ph type="body" idx="1"/>
          </p:nvPr>
        </p:nvSpPr>
        <p:spPr>
          <a:xfrm>
            <a:off x="457200" y="1905000"/>
            <a:ext cx="8229600" cy="2819400"/>
          </a:xfrm>
        </p:spPr>
        <p:txBody>
          <a:bodyPr/>
          <a:lstStyle/>
          <a:p>
            <a:pPr>
              <a:buFontTx/>
              <a:buNone/>
            </a:pPr>
            <a:r>
              <a:rPr lang="fa-IR" altLang="fa-IR">
                <a:effectLst/>
              </a:rPr>
              <a:t>   ثبت هزینه حقوق و دستمزد در دفاتر:  </a:t>
            </a:r>
          </a:p>
          <a:p>
            <a:pPr>
              <a:buFontTx/>
              <a:buNone/>
            </a:pPr>
            <a:r>
              <a:rPr lang="fa-IR" altLang="fa-IR">
                <a:effectLst/>
              </a:rPr>
              <a:t>   پس از تنظيم ليست حقوق و دستمزد جمع حقوق و دستمزد ناخالص به حسابهای هزينه حقوق ودستمزد بدهكارمی‌شود، و حسابهای  كسور و حقوق  و دستمزد پرداختنی  بستانكار می‌گردد.</a:t>
            </a:r>
            <a:endParaRPr lang="en-US" altLang="fa-IR">
              <a:effectLst/>
            </a:endParaRPr>
          </a:p>
        </p:txBody>
      </p:sp>
    </p:spTree>
  </p:cSld>
  <p:clrMapOvr>
    <a:masterClrMapping/>
  </p:clrMapOvr>
  <p:transition spd="med">
    <p:comb/>
  </p:transition>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775CB80-85B5-4DD2-9247-1A12A844DE3E}" type="slidenum">
              <a:rPr lang="ar-SA" altLang="fa-IR"/>
              <a:pPr/>
              <a:t>98</a:t>
            </a:fld>
            <a:endParaRPr lang="en-US" altLang="fa-IR"/>
          </a:p>
        </p:txBody>
      </p:sp>
      <p:sp>
        <p:nvSpPr>
          <p:cNvPr id="207875" name="Rectangle 3"/>
          <p:cNvSpPr>
            <a:spLocks noGrp="1" noChangeArrowheads="1"/>
          </p:cNvSpPr>
          <p:nvPr>
            <p:ph type="body" idx="1"/>
          </p:nvPr>
        </p:nvSpPr>
        <p:spPr>
          <a:xfrm>
            <a:off x="457200" y="1905000"/>
            <a:ext cx="8229600" cy="2676525"/>
          </a:xfrm>
        </p:spPr>
        <p:txBody>
          <a:bodyPr/>
          <a:lstStyle/>
          <a:p>
            <a:pPr>
              <a:buFontTx/>
              <a:buNone/>
            </a:pPr>
            <a:r>
              <a:rPr lang="fa-IR" altLang="fa-IR">
                <a:effectLst/>
              </a:rPr>
              <a:t>    حق بیمه سهم کارفرما: </a:t>
            </a:r>
          </a:p>
          <a:p>
            <a:pPr>
              <a:buFontTx/>
              <a:buNone/>
            </a:pPr>
            <a:r>
              <a:rPr lang="fa-IR" altLang="fa-IR">
                <a:effectLst/>
              </a:rPr>
              <a:t>    حق بيمه  سهم كارفرما بخشی از هزينه‌های  مؤسسه است كه هنگام ثبت هزينه حقوق ودستمزد به بدهكارهزينه حقوق و دستمزد و به بستانكار حق بيمه پرداختی ثبت می‌گردد.</a:t>
            </a:r>
            <a:endParaRPr lang="en-US" altLang="fa-IR">
              <a:effectLst/>
            </a:endParaRPr>
          </a:p>
        </p:txBody>
      </p:sp>
    </p:spTree>
  </p:cSld>
  <p:clrMapOvr>
    <a:masterClrMapping/>
  </p:clrMapOvr>
  <p:transition spd="med">
    <p:comb/>
  </p:transition>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9ECB337-6C42-437F-88CB-7024AFC9A0E6}" type="slidenum">
              <a:rPr lang="ar-SA" altLang="fa-IR"/>
              <a:pPr/>
              <a:t>99</a:t>
            </a:fld>
            <a:endParaRPr lang="en-US" altLang="fa-IR"/>
          </a:p>
        </p:txBody>
      </p:sp>
      <p:sp>
        <p:nvSpPr>
          <p:cNvPr id="571395" name="Rectangle 3"/>
          <p:cNvSpPr>
            <a:spLocks noGrp="1" noChangeArrowheads="1"/>
          </p:cNvSpPr>
          <p:nvPr>
            <p:ph type="body" idx="1"/>
          </p:nvPr>
        </p:nvSpPr>
        <p:spPr/>
        <p:txBody>
          <a:bodyPr/>
          <a:lstStyle/>
          <a:p>
            <a:pPr>
              <a:buFontTx/>
              <a:buNone/>
            </a:pPr>
            <a:r>
              <a:rPr lang="fa-IR" altLang="fa-IR"/>
              <a:t>   صورت حساب حقوق و دستمزد:</a:t>
            </a:r>
          </a:p>
          <a:p>
            <a:pPr>
              <a:buFontTx/>
              <a:buNone/>
            </a:pPr>
            <a:r>
              <a:rPr lang="fa-IR" altLang="fa-IR"/>
              <a:t>   بر اساس  اطلاعات  مندرج  در هر سطراز لیست حقوق و دستمزد  که نشان دهنده  جمع  ناخالص  حقوق و دستمزد </a:t>
            </a:r>
            <a:r>
              <a:rPr lang="fa-IR" altLang="fa-IR">
                <a:effectLst/>
              </a:rPr>
              <a:t>،</a:t>
            </a:r>
            <a:r>
              <a:rPr lang="fa-IR" altLang="fa-IR"/>
              <a:t> کسور و مبلغ خالص قابل  پرداخت به شکلهای مختلف تهیه وهنگام پرداخت به عنوان صورت  حسابی که نشان  دهنده چگونگی محاسبات حقوق و دستمزد است تحویل داده می - شود. </a:t>
            </a:r>
            <a:endParaRPr lang="en-US" altLang="fa-IR"/>
          </a:p>
        </p:txBody>
      </p:sp>
    </p:spTree>
  </p:cSld>
  <p:clrMapOvr>
    <a:masterClrMapping/>
  </p:clrMapOvr>
  <p:transition spd="med">
    <p:comb/>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r" defTabSz="914400" rtl="1" eaLnBrk="1" fontAlgn="base" latinLnBrk="0" hangingPunct="1">
          <a:lnSpc>
            <a:spcPct val="100000"/>
          </a:lnSpc>
          <a:spcBef>
            <a:spcPct val="20000"/>
          </a:spcBef>
          <a:spcAft>
            <a:spcPct val="0"/>
          </a:spcAft>
          <a:buClr>
            <a:schemeClr val="hlink"/>
          </a:buClr>
          <a:buSzPct val="120000"/>
          <a:buFontTx/>
          <a:buNone/>
          <a:tabLst/>
          <a:defRPr kumimoji="0" lang="ar-SA" altLang="fa-IR" sz="4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r" defTabSz="914400" rtl="1" eaLnBrk="1" fontAlgn="base" latinLnBrk="0" hangingPunct="1">
          <a:lnSpc>
            <a:spcPct val="100000"/>
          </a:lnSpc>
          <a:spcBef>
            <a:spcPct val="20000"/>
          </a:spcBef>
          <a:spcAft>
            <a:spcPct val="0"/>
          </a:spcAft>
          <a:buClr>
            <a:schemeClr val="hlink"/>
          </a:buClr>
          <a:buSzPct val="120000"/>
          <a:buFontTx/>
          <a:buNone/>
          <a:tabLst/>
          <a:defRPr kumimoji="0" lang="ar-SA" altLang="fa-IR" sz="4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Slit</Template>
  <TotalTime>1398</TotalTime>
  <Words>17684</Words>
  <Application>Microsoft Office PowerPoint</Application>
  <PresentationFormat>On-screen Show (4:3)</PresentationFormat>
  <Paragraphs>1619</Paragraphs>
  <Slides>404</Slides>
  <Notes>54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404</vt:i4>
      </vt:variant>
    </vt:vector>
  </HeadingPairs>
  <TitlesOfParts>
    <vt:vector size="415" baseType="lpstr">
      <vt:lpstr>BatangChe</vt:lpstr>
      <vt:lpstr>2  Zar</vt:lpstr>
      <vt:lpstr>Arial</vt:lpstr>
      <vt:lpstr>B Nazanin</vt:lpstr>
      <vt:lpstr>B Titr</vt:lpstr>
      <vt:lpstr>Bookshelf Symbol 7</vt:lpstr>
      <vt:lpstr>Symbol</vt:lpstr>
      <vt:lpstr>Tahoma</vt:lpstr>
      <vt:lpstr>Wingdings</vt:lpstr>
      <vt:lpstr>Zar</vt:lpstr>
      <vt:lpstr>Ocean</vt:lpstr>
      <vt:lpstr>PowerPoint Presentation</vt:lpstr>
      <vt:lpstr>اصول حسابداري 2</vt:lpstr>
      <vt:lpstr>جايگاه درس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چهارم   کنترل داخلی رویدادهای مالی نقدی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پنجم  سیستم حقوق و دستمزد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هفتم  اصول و مفاهیم حسابداری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هشتم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نهم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isiran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مقدمه يكي از هدفهاي مهم سيستم كنترل داخلي ، محافظت: ازداراييهاي موسسه وجلوگيري از سود استفاده ،تقلب ، بي كفايتي واتلاف آنها است .</dc:title>
  <dc:creator>computer7</dc:creator>
  <cp:lastModifiedBy>Shiva</cp:lastModifiedBy>
  <cp:revision>59</cp:revision>
  <dcterms:created xsi:type="dcterms:W3CDTF">2006-06-28T17:01:08Z</dcterms:created>
  <dcterms:modified xsi:type="dcterms:W3CDTF">2023-04-25T02:16:20Z</dcterms:modified>
</cp:coreProperties>
</file>